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6" r:id="rId5"/>
    <p:sldMasterId id="2147483684" r:id="rId6"/>
  </p:sldMasterIdLst>
  <p:handoutMasterIdLst>
    <p:handoutMasterId r:id="rId9"/>
  </p:handoutMasterIdLst>
  <p:sldIdLst>
    <p:sldId id="256" r:id="rId7"/>
    <p:sldId id="260" r:id="rId8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E2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02" autoAdjust="0"/>
    <p:restoredTop sz="94660"/>
  </p:normalViewPr>
  <p:slideViewPr>
    <p:cSldViewPr snapToGrid="0">
      <p:cViewPr varScale="1">
        <p:scale>
          <a:sx n="85" d="100"/>
          <a:sy n="85" d="100"/>
        </p:scale>
        <p:origin x="29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6-29T09:25:55.694" v="3" actId="20577"/>
      <pc:docMkLst>
        <pc:docMk/>
      </pc:docMkLst>
      <pc:sldChg chg="modSp mod">
        <pc:chgData name="Mrs L Webster" userId="e46f0a3f-fc4e-4d7b-94a6-4acf829689c1" providerId="ADAL" clId="{4981A51B-DD4C-40D0-ACC6-95C2C4B61EA3}" dt="2026-06-29T09:25:50.960" v="0" actId="20577"/>
        <pc:sldMkLst>
          <pc:docMk/>
          <pc:sldMk cId="1978265811" sldId="256"/>
        </pc:sldMkLst>
        <pc:spChg chg="mod">
          <ac:chgData name="Mrs L Webster" userId="e46f0a3f-fc4e-4d7b-94a6-4acf829689c1" providerId="ADAL" clId="{4981A51B-DD4C-40D0-ACC6-95C2C4B61EA3}" dt="2026-06-29T09:25:50.960" v="0" actId="20577"/>
          <ac:spMkLst>
            <pc:docMk/>
            <pc:sldMk cId="1978265811" sldId="256"/>
            <ac:spMk id="4" creationId="{320E215D-9F3E-4631-B86D-8A4FDAAF9C5B}"/>
          </ac:spMkLst>
        </pc:spChg>
      </pc:sldChg>
      <pc:sldChg chg="modSp mod">
        <pc:chgData name="Mrs L Webster" userId="e46f0a3f-fc4e-4d7b-94a6-4acf829689c1" providerId="ADAL" clId="{4981A51B-DD4C-40D0-ACC6-95C2C4B61EA3}" dt="2026-06-29T09:25:55.694" v="3" actId="20577"/>
        <pc:sldMkLst>
          <pc:docMk/>
          <pc:sldMk cId="1151489850" sldId="260"/>
        </pc:sldMkLst>
        <pc:spChg chg="mod">
          <ac:chgData name="Mrs L Webster" userId="e46f0a3f-fc4e-4d7b-94a6-4acf829689c1" providerId="ADAL" clId="{4981A51B-DD4C-40D0-ACC6-95C2C4B61EA3}" dt="2026-06-29T09:25:55.694" v="3" actId="20577"/>
          <ac:spMkLst>
            <pc:docMk/>
            <pc:sldMk cId="1151489850" sldId="260"/>
            <ac:spMk id="2" creationId="{ED5B059B-4EAA-0B49-570B-EAB926C3612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50" Type="http://schemas.openxmlformats.org/officeDocument/2006/relationships/image" Target="../media/image48.png"/><Relationship Id="rId55" Type="http://schemas.openxmlformats.org/officeDocument/2006/relationships/image" Target="../media/image53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6" Type="http://schemas.openxmlformats.org/officeDocument/2006/relationships/image" Target="../media/image14.png"/><Relationship Id="rId29" Type="http://schemas.openxmlformats.org/officeDocument/2006/relationships/image" Target="../media/image27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3" Type="http://schemas.openxmlformats.org/officeDocument/2006/relationships/image" Target="../media/image51.png"/><Relationship Id="rId58" Type="http://schemas.openxmlformats.org/officeDocument/2006/relationships/image" Target="../media/image56.png"/><Relationship Id="rId5" Type="http://schemas.openxmlformats.org/officeDocument/2006/relationships/image" Target="../media/image310.png"/><Relationship Id="rId19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56" Type="http://schemas.openxmlformats.org/officeDocument/2006/relationships/image" Target="../media/image54.png"/><Relationship Id="rId8" Type="http://schemas.openxmlformats.org/officeDocument/2006/relationships/image" Target="../media/image6.png"/><Relationship Id="rId51" Type="http://schemas.openxmlformats.org/officeDocument/2006/relationships/image" Target="../media/image49.png"/><Relationship Id="rId3" Type="http://schemas.openxmlformats.org/officeDocument/2006/relationships/image" Target="../media/image210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59" Type="http://schemas.openxmlformats.org/officeDocument/2006/relationships/image" Target="../media/image57.png"/><Relationship Id="rId20" Type="http://schemas.openxmlformats.org/officeDocument/2006/relationships/image" Target="../media/image18.png"/><Relationship Id="rId41" Type="http://schemas.openxmlformats.org/officeDocument/2006/relationships/image" Target="../media/image39.png"/><Relationship Id="rId54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57" Type="http://schemas.openxmlformats.org/officeDocument/2006/relationships/image" Target="../media/image55.png"/><Relationship Id="rId10" Type="http://schemas.openxmlformats.org/officeDocument/2006/relationships/image" Target="../media/image8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52" Type="http://schemas.openxmlformats.org/officeDocument/2006/relationships/image" Target="../media/image50.png"/><Relationship Id="rId60" Type="http://schemas.openxmlformats.org/officeDocument/2006/relationships/image" Target="../media/image45.tmp"/></Relationships>
</file>

<file path=ppt/slides/_rels/slide2.xml.rels><?xml version="1.0" encoding="UTF-8" standalone="yes"?>
<Relationships xmlns="http://schemas.openxmlformats.org/package/2006/relationships"><Relationship Id="rId51" Type="http://schemas.openxmlformats.org/officeDocument/2006/relationships/image" Target="../media/image51.png"/><Relationship Id="rId3" Type="http://schemas.openxmlformats.org/officeDocument/2006/relationships/image" Target="../media/image530.png"/><Relationship Id="rId47" Type="http://schemas.openxmlformats.org/officeDocument/2006/relationships/image" Target="../media/image470.png"/><Relationship Id="rId50" Type="http://schemas.openxmlformats.org/officeDocument/2006/relationships/image" Target="../media/image50.png"/><Relationship Id="rId55" Type="http://schemas.openxmlformats.org/officeDocument/2006/relationships/image" Target="../media/image570.png"/><Relationship Id="rId46" Type="http://schemas.openxmlformats.org/officeDocument/2006/relationships/image" Target="../media/image460.png"/><Relationship Id="rId2" Type="http://schemas.openxmlformats.org/officeDocument/2006/relationships/image" Target="../media/image58.png"/><Relationship Id="rId54" Type="http://schemas.openxmlformats.org/officeDocument/2006/relationships/image" Target="../media/image560.png"/><Relationship Id="rId1" Type="http://schemas.openxmlformats.org/officeDocument/2006/relationships/slideLayout" Target="../slideLayouts/slideLayout23.xml"/><Relationship Id="rId53" Type="http://schemas.openxmlformats.org/officeDocument/2006/relationships/image" Target="../media/image550.png"/><Relationship Id="rId5" Type="http://schemas.openxmlformats.org/officeDocument/2006/relationships/image" Target="../media/image59.png"/><Relationship Id="rId49" Type="http://schemas.openxmlformats.org/officeDocument/2006/relationships/image" Target="../media/image49.png"/><Relationship Id="rId57" Type="http://schemas.openxmlformats.org/officeDocument/2006/relationships/image" Target="../media/image45.tmp"/><Relationship Id="rId52" Type="http://schemas.openxmlformats.org/officeDocument/2006/relationships/image" Target="../media/image540.png"/><Relationship Id="rId48" Type="http://schemas.openxmlformats.org/officeDocument/2006/relationships/image" Target="../media/image48.png"/><Relationship Id="rId56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106">
            <a:extLst>
              <a:ext uri="{FF2B5EF4-FFF2-40B4-BE49-F238E27FC236}">
                <a16:creationId xmlns:a16="http://schemas.microsoft.com/office/drawing/2014/main" id="{6A632E15-B3DB-44D0-F189-E42A3BD02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5719" y="5123935"/>
            <a:ext cx="1350397" cy="2089665"/>
          </a:xfrm>
          <a:prstGeom prst="rect">
            <a:avLst/>
          </a:prstGeom>
        </p:spPr>
      </p:pic>
      <p:sp>
        <p:nvSpPr>
          <p:cNvPr id="199" name="Rectangle: Rounded Corners 86">
            <a:extLst>
              <a:ext uri="{FF2B5EF4-FFF2-40B4-BE49-F238E27FC236}">
                <a16:creationId xmlns:a16="http://schemas.microsoft.com/office/drawing/2014/main" id="{16245DDA-04D9-6882-F8E7-C3F113D5E8B1}"/>
              </a:ext>
            </a:extLst>
          </p:cNvPr>
          <p:cNvSpPr/>
          <p:nvPr/>
        </p:nvSpPr>
        <p:spPr>
          <a:xfrm>
            <a:off x="5555837" y="2985744"/>
            <a:ext cx="1125049" cy="72128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 dirty="0">
              <a:solidFill>
                <a:schemeClr val="tx1"/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51" name="Rectangle: Rounded Corners 92">
            <a:extLst>
              <a:ext uri="{FF2B5EF4-FFF2-40B4-BE49-F238E27FC236}">
                <a16:creationId xmlns:a16="http://schemas.microsoft.com/office/drawing/2014/main" id="{D489FDF7-99F3-0426-4FDD-E7C7632F2243}"/>
              </a:ext>
            </a:extLst>
          </p:cNvPr>
          <p:cNvSpPr/>
          <p:nvPr/>
        </p:nvSpPr>
        <p:spPr>
          <a:xfrm>
            <a:off x="666574" y="6955276"/>
            <a:ext cx="1063372" cy="19516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7560014-635B-E896-4FA4-7317B674DD82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Is (x, y) a solution?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069432" y="87364"/>
            <a:ext cx="4559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9 − Developing Algebra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Simultaneous equations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72135" y="3108012"/>
            <a:ext cx="29252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Understand &amp; use algebraic notation (Y7)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Brackets, equations &amp; inequalities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Straight line graphs (Y9)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Forming &amp; solving equations (Y9)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4D5E5-6C98-4E9F-B694-8F9A2F949A99}"/>
              </a:ext>
            </a:extLst>
          </p:cNvPr>
          <p:cNvSpPr txBox="1"/>
          <p:nvPr/>
        </p:nvSpPr>
        <p:spPr>
          <a:xfrm>
            <a:off x="3224529" y="2824480"/>
            <a:ext cx="3546974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Substituting known variables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6506CC-F1AC-DF25-AC96-D17735FD4265}"/>
              </a:ext>
            </a:extLst>
          </p:cNvPr>
          <p:cNvSpPr txBox="1"/>
          <p:nvPr/>
        </p:nvSpPr>
        <p:spPr>
          <a:xfrm>
            <a:off x="115329" y="1276864"/>
            <a:ext cx="21665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Determine whether (</a:t>
            </a:r>
            <a:r>
              <a:rPr lang="en-GB" sz="1100" dirty="0" err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x,y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) is a solution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Solve by substituting a known variable, an expression, graphically, by subtracting/ adding equations, by adjusting equations.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CA747A-CE3D-6773-9496-251F47BF8190}"/>
              </a:ext>
            </a:extLst>
          </p:cNvPr>
          <p:cNvSpPr txBox="1"/>
          <p:nvPr/>
        </p:nvSpPr>
        <p:spPr>
          <a:xfrm>
            <a:off x="2203620" y="1206842"/>
            <a:ext cx="4584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Substitute: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replace a variable with a numerical value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LCM: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lowest common multiple (the first time the times table of two or more numbers match)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Eliminate: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to remove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Expression: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maths sentence with a minimum of two numbers and at least one math operation (no equals sign)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Coordinate: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set of values that show an exact position.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Intersection: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point two lines cross or meet.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B85AD9-FD17-8A15-A730-D283061A02D2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Substituting in an expression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F0DC419-51C6-9E29-9BDD-2F375FC5FB93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Solve graphically</a:t>
            </a:r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45FCE8A-A349-BD3F-ABE0-F181CF5DED68}"/>
              </a:ext>
            </a:extLst>
          </p:cNvPr>
          <p:cNvSpPr txBox="1"/>
          <p:nvPr/>
        </p:nvSpPr>
        <p:spPr>
          <a:xfrm>
            <a:off x="3512852" y="5089884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by subtraction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678AFD8-62DD-DA48-FDFD-CFB6CBD60B82}"/>
              </a:ext>
            </a:extLst>
          </p:cNvPr>
          <p:cNvSpPr txBox="1"/>
          <p:nvPr/>
        </p:nvSpPr>
        <p:spPr>
          <a:xfrm>
            <a:off x="3512114" y="728167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by addition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32A5AB76-AA1B-388E-5BCE-0DEED3B024D2}"/>
                  </a:ext>
                </a:extLst>
              </p:cNvPr>
              <p:cNvSpPr/>
              <p:nvPr/>
            </p:nvSpPr>
            <p:spPr>
              <a:xfrm>
                <a:off x="3200400" y="3040634"/>
                <a:ext cx="2442520" cy="6155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Bob knows the point x = 4 lies on the line </a:t>
                </a:r>
                <a14:m>
                  <m:oMath xmlns:m="http://schemas.openxmlformats.org/officeDocument/2006/math">
                    <m:r>
                      <a:rPr lang="en-GB" sz="1100" i="1" dirty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3</m:t>
                    </m:r>
                    <m:r>
                      <a:rPr lang="en-GB" sz="1100" i="1" dirty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𝑥</m:t>
                    </m:r>
                    <m:r>
                      <a:rPr lang="en-GB" sz="1100" i="1" dirty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+</m:t>
                    </m:r>
                    <m:r>
                      <a:rPr lang="en-GB" sz="1100" i="1" dirty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𝑦</m:t>
                    </m:r>
                    <m:r>
                      <a:rPr lang="en-GB" sz="1100" i="1" dirty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=14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. Find the value for y.</a:t>
                </a:r>
              </a:p>
            </p:txBody>
          </p:sp>
        </mc:Choice>
        <mc:Fallback xmlns="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32A5AB76-AA1B-388E-5BCE-0DEED3B024D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400" y="3040634"/>
                <a:ext cx="2442520" cy="615553"/>
              </a:xfrm>
              <a:prstGeom prst="rect">
                <a:avLst/>
              </a:prstGeom>
              <a:blipFill>
                <a:blip r:embed="rId3"/>
                <a:stretch>
                  <a:fillRect t="-990" b="-29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F48EA70D-C69E-D351-522E-8C91012FBD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2578" y="7360724"/>
            <a:ext cx="876441" cy="173682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BF32DF7-20FD-F08C-3D0E-DDCCD3AE1D5D}"/>
              </a:ext>
            </a:extLst>
          </p:cNvPr>
          <p:cNvSpPr/>
          <p:nvPr/>
        </p:nvSpPr>
        <p:spPr>
          <a:xfrm>
            <a:off x="3056804" y="7365383"/>
            <a:ext cx="129452" cy="13850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F36128E-90A6-471C-54E3-77DD5EC657A7}"/>
              </a:ext>
            </a:extLst>
          </p:cNvPr>
          <p:cNvSpPr/>
          <p:nvPr/>
        </p:nvSpPr>
        <p:spPr>
          <a:xfrm>
            <a:off x="3257602" y="7558464"/>
            <a:ext cx="129452" cy="13850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9F0F8D-BAC3-46A9-C51C-7DA91717C660}"/>
              </a:ext>
            </a:extLst>
          </p:cNvPr>
          <p:cNvSpPr txBox="1"/>
          <p:nvPr/>
        </p:nvSpPr>
        <p:spPr>
          <a:xfrm>
            <a:off x="3038765" y="7679501"/>
            <a:ext cx="4017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(2,7)</a:t>
            </a:r>
          </a:p>
        </p:txBody>
      </p:sp>
      <p:sp>
        <p:nvSpPr>
          <p:cNvPr id="10" name="Rectangle: Rounded Corners 1">
            <a:extLst>
              <a:ext uri="{FF2B5EF4-FFF2-40B4-BE49-F238E27FC236}">
                <a16:creationId xmlns:a16="http://schemas.microsoft.com/office/drawing/2014/main" id="{57A540A2-1E7C-60B7-C3EF-635457A3DFE0}"/>
              </a:ext>
            </a:extLst>
          </p:cNvPr>
          <p:cNvSpPr/>
          <p:nvPr/>
        </p:nvSpPr>
        <p:spPr>
          <a:xfrm>
            <a:off x="248615" y="7566961"/>
            <a:ext cx="2098362" cy="42579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2" name="TextBox 2">
            <a:extLst>
              <a:ext uri="{FF2B5EF4-FFF2-40B4-BE49-F238E27FC236}">
                <a16:creationId xmlns:a16="http://schemas.microsoft.com/office/drawing/2014/main" id="{190D5491-6C7C-1784-D11B-411B2F78263B}"/>
              </a:ext>
            </a:extLst>
          </p:cNvPr>
          <p:cNvSpPr txBox="1"/>
          <p:nvPr/>
        </p:nvSpPr>
        <p:spPr>
          <a:xfrm>
            <a:off x="222039" y="7571667"/>
            <a:ext cx="2175171" cy="430887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Does the coordinate (1,8) lie on the line y = 3x + 5?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51E2391-5619-4731-80A9-427C33B0FA68}"/>
                  </a:ext>
                </a:extLst>
              </p:cNvPr>
              <p:cNvSpPr txBox="1"/>
              <p:nvPr/>
            </p:nvSpPr>
            <p:spPr>
              <a:xfrm>
                <a:off x="600779" y="8004021"/>
                <a:ext cx="107973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=3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+5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51E2391-5619-4731-80A9-427C33B0FA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779" y="8004021"/>
                <a:ext cx="1079739" cy="276999"/>
              </a:xfrm>
              <a:prstGeom prst="rect">
                <a:avLst/>
              </a:prstGeom>
              <a:blipFill>
                <a:blip r:embed="rId5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422A7C48-7FCF-7ABD-25B2-8D15CA5C48C8}"/>
                  </a:ext>
                </a:extLst>
              </p:cNvPr>
              <p:cNvSpPr txBox="1"/>
              <p:nvPr/>
            </p:nvSpPr>
            <p:spPr>
              <a:xfrm>
                <a:off x="587173" y="8194874"/>
                <a:ext cx="122515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8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(</m:t>
                      </m:r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)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+5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422A7C48-7FCF-7ABD-25B2-8D15CA5C48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173" y="8194874"/>
                <a:ext cx="1225151" cy="276999"/>
              </a:xfrm>
              <a:prstGeom prst="rect">
                <a:avLst/>
              </a:prstGeom>
              <a:blipFill>
                <a:blip r:embed="rId6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EF29A6C5-17E0-246E-3736-3DFF79E5277E}"/>
              </a:ext>
            </a:extLst>
          </p:cNvPr>
          <p:cNvSpPr txBox="1"/>
          <p:nvPr/>
        </p:nvSpPr>
        <p:spPr>
          <a:xfrm>
            <a:off x="247135" y="8447494"/>
            <a:ext cx="217478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As the substitution makes the equation correct the coordinate (1,8)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IS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on the line y=3x+5</a:t>
            </a:r>
          </a:p>
        </p:txBody>
      </p:sp>
      <p:sp>
        <p:nvSpPr>
          <p:cNvPr id="29" name="Rectangle: Rounded Corners 29">
            <a:extLst>
              <a:ext uri="{FF2B5EF4-FFF2-40B4-BE49-F238E27FC236}">
                <a16:creationId xmlns:a16="http://schemas.microsoft.com/office/drawing/2014/main" id="{B7E78C4E-DFB7-C24B-4DBB-6FF849EBFA7C}"/>
              </a:ext>
            </a:extLst>
          </p:cNvPr>
          <p:cNvSpPr/>
          <p:nvPr/>
        </p:nvSpPr>
        <p:spPr>
          <a:xfrm>
            <a:off x="313039" y="9165955"/>
            <a:ext cx="1664042" cy="20870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D558F45-1A71-B84C-FF74-3E616D06583F}"/>
              </a:ext>
            </a:extLst>
          </p:cNvPr>
          <p:cNvSpPr txBox="1"/>
          <p:nvPr/>
        </p:nvSpPr>
        <p:spPr>
          <a:xfrm>
            <a:off x="90617" y="9139579"/>
            <a:ext cx="20394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Is (2,7) on the same line?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FA9D2B0-04C2-377C-829E-9B62FE0C01EB}"/>
                  </a:ext>
                </a:extLst>
              </p:cNvPr>
              <p:cNvSpPr txBox="1"/>
              <p:nvPr/>
            </p:nvSpPr>
            <p:spPr>
              <a:xfrm>
                <a:off x="263028" y="9454811"/>
                <a:ext cx="116211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7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(</m:t>
                      </m:r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)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+5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FA9D2B0-04C2-377C-829E-9B62FE0C01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028" y="9454811"/>
                <a:ext cx="1162119" cy="276999"/>
              </a:xfrm>
              <a:prstGeom prst="rect">
                <a:avLst/>
              </a:prstGeom>
              <a:blipFill>
                <a:blip r:embed="rId7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>
            <a:extLst>
              <a:ext uri="{FF2B5EF4-FFF2-40B4-BE49-F238E27FC236}">
                <a16:creationId xmlns:a16="http://schemas.microsoft.com/office/drawing/2014/main" id="{3AC5C817-A8C2-4807-3D82-F1C85FEB10EE}"/>
              </a:ext>
            </a:extLst>
          </p:cNvPr>
          <p:cNvSpPr txBox="1"/>
          <p:nvPr/>
        </p:nvSpPr>
        <p:spPr>
          <a:xfrm>
            <a:off x="1286999" y="9452345"/>
            <a:ext cx="199989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No 7 does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NOT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equal 6+5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FD131BD4-7682-D37E-E2E6-BF992D9FAE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68005" y="5159800"/>
            <a:ext cx="1629399" cy="1603466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58461CC7-F577-7781-1E20-559A007802B1}"/>
              </a:ext>
            </a:extLst>
          </p:cNvPr>
          <p:cNvSpPr txBox="1"/>
          <p:nvPr/>
        </p:nvSpPr>
        <p:spPr>
          <a:xfrm>
            <a:off x="2545492" y="5381254"/>
            <a:ext cx="825015" cy="5078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(2, 4) is the point of intersection</a:t>
            </a: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3C720560-DD9F-B400-8B3A-BF8E0296F814}"/>
              </a:ext>
            </a:extLst>
          </p:cNvPr>
          <p:cNvCxnSpPr>
            <a:cxnSpLocks/>
          </p:cNvCxnSpPr>
          <p:nvPr/>
        </p:nvCxnSpPr>
        <p:spPr>
          <a:xfrm flipH="1">
            <a:off x="2421924" y="5675870"/>
            <a:ext cx="238898" cy="1400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Rectangle: Rounded Corners 85">
            <a:extLst>
              <a:ext uri="{FF2B5EF4-FFF2-40B4-BE49-F238E27FC236}">
                <a16:creationId xmlns:a16="http://schemas.microsoft.com/office/drawing/2014/main" id="{6F4097D4-22EB-88ED-B4F2-8C7603AFC590}"/>
              </a:ext>
            </a:extLst>
          </p:cNvPr>
          <p:cNvSpPr/>
          <p:nvPr/>
        </p:nvSpPr>
        <p:spPr>
          <a:xfrm>
            <a:off x="283900" y="5431904"/>
            <a:ext cx="623708" cy="19525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x + y = 6</a:t>
            </a:r>
          </a:p>
        </p:txBody>
      </p:sp>
      <p:sp>
        <p:nvSpPr>
          <p:cNvPr id="40" name="Rectangle: Rounded Corners 86">
            <a:extLst>
              <a:ext uri="{FF2B5EF4-FFF2-40B4-BE49-F238E27FC236}">
                <a16:creationId xmlns:a16="http://schemas.microsoft.com/office/drawing/2014/main" id="{4F7F4FCB-F3AC-6CD1-6D74-7C5290880E1F}"/>
              </a:ext>
            </a:extLst>
          </p:cNvPr>
          <p:cNvSpPr/>
          <p:nvPr/>
        </p:nvSpPr>
        <p:spPr>
          <a:xfrm>
            <a:off x="968887" y="5436959"/>
            <a:ext cx="623708" cy="19525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y = 2x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668DA9F-3D46-761F-F085-3BB509D51E0B}"/>
              </a:ext>
            </a:extLst>
          </p:cNvPr>
          <p:cNvSpPr txBox="1"/>
          <p:nvPr/>
        </p:nvSpPr>
        <p:spPr>
          <a:xfrm>
            <a:off x="297023" y="5673947"/>
            <a:ext cx="163063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Linear equations are straight lines. The point of intersection provides the x and y solution for both equations.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5196D75B-16CE-4183-D1D3-EC0BCFB0CC73}"/>
                  </a:ext>
                </a:extLst>
              </p:cNvPr>
              <p:cNvSpPr txBox="1"/>
              <p:nvPr/>
            </p:nvSpPr>
            <p:spPr>
              <a:xfrm>
                <a:off x="180785" y="6573191"/>
                <a:ext cx="1985765" cy="600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solution that satisfies both equations is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𝑥</m:t>
                    </m:r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=2 </m:t>
                    </m:r>
                  </m:oMath>
                </a14:m>
                <a:r>
                  <a:rPr lang="en-GB" sz="110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𝑦</m:t>
                    </m:r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=4</m:t>
                    </m:r>
                  </m:oMath>
                </a14:m>
                <a:endPara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5196D75B-16CE-4183-D1D3-EC0BCFB0CC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785" y="6573191"/>
                <a:ext cx="1985765" cy="600164"/>
              </a:xfrm>
              <a:prstGeom prst="rect">
                <a:avLst/>
              </a:prstGeom>
              <a:blipFill>
                <a:blip r:embed="rId9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52">
            <a:extLst>
              <a:ext uri="{FF2B5EF4-FFF2-40B4-BE49-F238E27FC236}">
                <a16:creationId xmlns:a16="http://schemas.microsoft.com/office/drawing/2014/main" id="{FA659320-B0F0-C5C6-479B-3B1178B810D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75358" y="7753723"/>
            <a:ext cx="767715" cy="15119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8BD997CF-5290-21B4-188D-BC3B8E1BA1C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61470" y="8031466"/>
            <a:ext cx="767715" cy="2939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49657360-61CE-6345-4654-9D69ED8997AF}"/>
                  </a:ext>
                </a:extLst>
              </p:cNvPr>
              <p:cNvSpPr txBox="1"/>
              <p:nvPr/>
            </p:nvSpPr>
            <p:spPr>
              <a:xfrm>
                <a:off x="6111705" y="7709997"/>
                <a:ext cx="4489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16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49657360-61CE-6345-4654-9D69ED8997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1705" y="7709997"/>
                <a:ext cx="448940" cy="2308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D0158A56-7B65-BE14-F4F4-CB789D640ED9}"/>
                  </a:ext>
                </a:extLst>
              </p:cNvPr>
              <p:cNvSpPr txBox="1"/>
              <p:nvPr/>
            </p:nvSpPr>
            <p:spPr>
              <a:xfrm>
                <a:off x="6129185" y="8031466"/>
                <a:ext cx="4489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D0158A56-7B65-BE14-F4F4-CB789D640E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9185" y="8031466"/>
                <a:ext cx="448940" cy="2308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E1171CDF-2175-B29F-2F05-0A13AAED1FD7}"/>
              </a:ext>
            </a:extLst>
          </p:cNvPr>
          <p:cNvCxnSpPr>
            <a:cxnSpLocks/>
          </p:cNvCxnSpPr>
          <p:nvPr/>
        </p:nvCxnSpPr>
        <p:spPr>
          <a:xfrm flipH="1">
            <a:off x="5375358" y="8391702"/>
            <a:ext cx="112443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>
            <a:extLst>
              <a:ext uri="{FF2B5EF4-FFF2-40B4-BE49-F238E27FC236}">
                <a16:creationId xmlns:a16="http://schemas.microsoft.com/office/drawing/2014/main" id="{A04E098D-D106-0FF4-2C85-C49F018EC651}"/>
              </a:ext>
            </a:extLst>
          </p:cNvPr>
          <p:cNvSpPr/>
          <p:nvPr/>
        </p:nvSpPr>
        <p:spPr>
          <a:xfrm>
            <a:off x="5804215" y="7663974"/>
            <a:ext cx="401839" cy="615435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90A94DA-142F-F352-B2E7-F557D7FCAE02}"/>
              </a:ext>
            </a:extLst>
          </p:cNvPr>
          <p:cNvSpPr txBox="1"/>
          <p:nvPr/>
        </p:nvSpPr>
        <p:spPr>
          <a:xfrm>
            <a:off x="4901514" y="7378894"/>
            <a:ext cx="18000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Addition makes zero pairs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C12D3946-46AD-7638-A0AE-160269CBBF7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67040" y="8440034"/>
            <a:ext cx="384020" cy="3854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223DA281-D49E-2D8E-A6F6-77B1A73037C7}"/>
                  </a:ext>
                </a:extLst>
              </p:cNvPr>
              <p:cNvSpPr txBox="1"/>
              <p:nvPr/>
            </p:nvSpPr>
            <p:spPr>
              <a:xfrm>
                <a:off x="6104338" y="8482109"/>
                <a:ext cx="4489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18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223DA281-D49E-2D8E-A6F6-77B1A73037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4338" y="8482109"/>
                <a:ext cx="448940" cy="23083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2" name="Picture 61">
            <a:extLst>
              <a:ext uri="{FF2B5EF4-FFF2-40B4-BE49-F238E27FC236}">
                <a16:creationId xmlns:a16="http://schemas.microsoft.com/office/drawing/2014/main" id="{A8487095-9646-561D-E750-D29EE787807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90238" y="8998407"/>
            <a:ext cx="197419" cy="20542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F62178E0-EDB8-5B73-31B0-0DC3FA7AF508}"/>
                  </a:ext>
                </a:extLst>
              </p:cNvPr>
              <p:cNvSpPr txBox="1"/>
              <p:nvPr/>
            </p:nvSpPr>
            <p:spPr>
              <a:xfrm>
                <a:off x="6157602" y="8981305"/>
                <a:ext cx="316079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F62178E0-EDB8-5B73-31B0-0DC3FA7AF5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7602" y="8981305"/>
                <a:ext cx="316079" cy="23083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ACF577A9-9372-072B-CDAD-BD339394D44E}"/>
              </a:ext>
            </a:extLst>
          </p:cNvPr>
          <p:cNvCxnSpPr>
            <a:cxnSpLocks/>
          </p:cNvCxnSpPr>
          <p:nvPr/>
        </p:nvCxnSpPr>
        <p:spPr>
          <a:xfrm flipH="1">
            <a:off x="5389843" y="8934246"/>
            <a:ext cx="112443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64">
            <a:extLst>
              <a:ext uri="{FF2B5EF4-FFF2-40B4-BE49-F238E27FC236}">
                <a16:creationId xmlns:a16="http://schemas.microsoft.com/office/drawing/2014/main" id="{E81C24F0-7DFC-BE2F-A044-45AF80B19DF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990238" y="9229280"/>
            <a:ext cx="206396" cy="20081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0EAAB3FF-076C-46A7-427A-67786EA08CF4}"/>
                  </a:ext>
                </a:extLst>
              </p:cNvPr>
              <p:cNvSpPr txBox="1"/>
              <p:nvPr/>
            </p:nvSpPr>
            <p:spPr>
              <a:xfrm>
                <a:off x="6171771" y="9218210"/>
                <a:ext cx="316079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5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0EAAB3FF-076C-46A7-427A-67786EA08C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1771" y="9218210"/>
                <a:ext cx="316079" cy="23083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D14A512F-79DA-64EC-7484-4CCF125C144F}"/>
                  </a:ext>
                </a:extLst>
              </p:cNvPr>
              <p:cNvSpPr txBox="1"/>
              <p:nvPr/>
            </p:nvSpPr>
            <p:spPr>
              <a:xfrm>
                <a:off x="4086503" y="9296902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=10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D14A512F-79DA-64EC-7484-4CCF125C14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6503" y="9296902"/>
                <a:ext cx="982240" cy="276999"/>
              </a:xfrm>
              <a:prstGeom prst="rect">
                <a:avLst/>
              </a:prstGeom>
              <a:blipFill>
                <a:blip r:embed="rId20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05C5F1DD-B2A2-6C7F-1B45-078BC7DE7396}"/>
                  </a:ext>
                </a:extLst>
              </p:cNvPr>
              <p:cNvSpPr txBox="1"/>
              <p:nvPr/>
            </p:nvSpPr>
            <p:spPr>
              <a:xfrm>
                <a:off x="3684211" y="7528128"/>
                <a:ext cx="125849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=16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05C5F1DD-B2A2-6C7F-1B45-078BC7DE73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4211" y="7528128"/>
                <a:ext cx="1258492" cy="276999"/>
              </a:xfrm>
              <a:prstGeom prst="rect">
                <a:avLst/>
              </a:prstGeom>
              <a:blipFill>
                <a:blip r:embed="rId21"/>
                <a:stretch>
                  <a:fillRect b="-8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7F1D960B-0249-E564-FB14-C08A4B96D6BA}"/>
                  </a:ext>
                </a:extLst>
              </p:cNvPr>
              <p:cNvSpPr txBox="1"/>
              <p:nvPr/>
            </p:nvSpPr>
            <p:spPr>
              <a:xfrm>
                <a:off x="3621212" y="7714144"/>
                <a:ext cx="1313253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6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−2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=2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7F1D960B-0249-E564-FB14-C08A4B96D6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212" y="7714144"/>
                <a:ext cx="1313253" cy="276999"/>
              </a:xfrm>
              <a:prstGeom prst="rect">
                <a:avLst/>
              </a:prstGeom>
              <a:blipFill>
                <a:blip r:embed="rId22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360666C8-D8A7-34AB-2251-EDFFF96C6F21}"/>
              </a:ext>
            </a:extLst>
          </p:cNvPr>
          <p:cNvCxnSpPr>
            <a:cxnSpLocks/>
          </p:cNvCxnSpPr>
          <p:nvPr/>
        </p:nvCxnSpPr>
        <p:spPr>
          <a:xfrm flipH="1">
            <a:off x="3764694" y="7967826"/>
            <a:ext cx="96976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0E8D9101-51D0-0621-E090-82829274D255}"/>
                  </a:ext>
                </a:extLst>
              </p:cNvPr>
              <p:cNvSpPr txBox="1"/>
              <p:nvPr/>
            </p:nvSpPr>
            <p:spPr>
              <a:xfrm>
                <a:off x="4019004" y="7948218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9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12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18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0E8D9101-51D0-0621-E090-82829274D2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9004" y="7948218"/>
                <a:ext cx="982240" cy="276999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4D5AA8FB-D375-525A-20CE-064C1DB52D8A}"/>
                  </a:ext>
                </a:extLst>
              </p:cNvPr>
              <p:cNvSpPr txBox="1"/>
              <p:nvPr/>
            </p:nvSpPr>
            <p:spPr>
              <a:xfrm>
                <a:off x="4030629" y="8249503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12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4D5AA8FB-D375-525A-20CE-064C1DB52D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0629" y="8249503"/>
                <a:ext cx="982240" cy="276999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3664047-4612-05C9-D1F3-36BBCA73E1B3}"/>
                  </a:ext>
                </a:extLst>
              </p:cNvPr>
              <p:cNvSpPr txBox="1"/>
              <p:nvPr/>
            </p:nvSpPr>
            <p:spPr>
              <a:xfrm>
                <a:off x="4449800" y="8128173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÷9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3664047-4612-05C9-D1F3-36BBCA73E1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9800" y="8128173"/>
                <a:ext cx="488611" cy="276999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5C5C36BA-C0A5-F21D-5715-1805D9131131}"/>
                  </a:ext>
                </a:extLst>
              </p:cNvPr>
              <p:cNvSpPr txBox="1"/>
              <p:nvPr/>
            </p:nvSpPr>
            <p:spPr>
              <a:xfrm>
                <a:off x="3990992" y="8128173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÷9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5C5C36BA-C0A5-F21D-5715-1805D91311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0992" y="8128173"/>
                <a:ext cx="488611" cy="276999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8D2F831B-F989-3372-4071-533D9764B579}"/>
              </a:ext>
            </a:extLst>
          </p:cNvPr>
          <p:cNvCxnSpPr>
            <a:cxnSpLocks/>
          </p:cNvCxnSpPr>
          <p:nvPr/>
        </p:nvCxnSpPr>
        <p:spPr>
          <a:xfrm flipH="1">
            <a:off x="3756457" y="8543418"/>
            <a:ext cx="104482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5A1E9A1D-2382-AFD9-A01C-0C17CC2B7F6D}"/>
                  </a:ext>
                </a:extLst>
              </p:cNvPr>
              <p:cNvSpPr txBox="1"/>
              <p:nvPr/>
            </p:nvSpPr>
            <p:spPr>
              <a:xfrm>
                <a:off x="3746230" y="8554627"/>
                <a:ext cx="126237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=16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5A1E9A1D-2382-AFD9-A01C-0C17CC2B7F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6230" y="8554627"/>
                <a:ext cx="1262377" cy="276999"/>
              </a:xfrm>
              <a:prstGeom prst="rect">
                <a:avLst/>
              </a:prstGeom>
              <a:blipFill>
                <a:blip r:embed="rId27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7DB594E1-5674-F0E6-C0E7-49B19C5A372A}"/>
                  </a:ext>
                </a:extLst>
              </p:cNvPr>
              <p:cNvSpPr txBox="1"/>
              <p:nvPr/>
            </p:nvSpPr>
            <p:spPr>
              <a:xfrm>
                <a:off x="3505624" y="8745892"/>
                <a:ext cx="149474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3(2)+2(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)=16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7DB594E1-5674-F0E6-C0E7-49B19C5A37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5624" y="8745892"/>
                <a:ext cx="1494746" cy="276999"/>
              </a:xfrm>
              <a:prstGeom prst="rect">
                <a:avLst/>
              </a:prstGeom>
              <a:blipFill>
                <a:blip r:embed="rId28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615B50DF-CA5B-4ACF-42D0-0DE2E57B4D85}"/>
                  </a:ext>
                </a:extLst>
              </p:cNvPr>
              <p:cNvSpPr txBox="1"/>
              <p:nvPr/>
            </p:nvSpPr>
            <p:spPr>
              <a:xfrm>
                <a:off x="3799553" y="8947017"/>
                <a:ext cx="125848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6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=16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615B50DF-CA5B-4ACF-42D0-0DE2E57B4D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9553" y="8947017"/>
                <a:ext cx="1258481" cy="276999"/>
              </a:xfrm>
              <a:prstGeom prst="rect">
                <a:avLst/>
              </a:prstGeom>
              <a:blipFill>
                <a:blip r:embed="rId29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1766B8CD-A7A3-CECC-6A69-3B0278D3A288}"/>
                  </a:ext>
                </a:extLst>
              </p:cNvPr>
              <p:cNvSpPr txBox="1"/>
              <p:nvPr/>
            </p:nvSpPr>
            <p:spPr>
              <a:xfrm>
                <a:off x="4495233" y="9129045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−6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1766B8CD-A7A3-CECC-6A69-3B0278D3A2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5233" y="9129045"/>
                <a:ext cx="488611" cy="276999"/>
              </a:xfrm>
              <a:prstGeom prst="rect">
                <a:avLst/>
              </a:prstGeom>
              <a:blipFill>
                <a:blip r:embed="rId3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F87F9D1F-154B-0B4A-D03C-C33AC21565A5}"/>
                  </a:ext>
                </a:extLst>
              </p:cNvPr>
              <p:cNvSpPr txBox="1"/>
              <p:nvPr/>
            </p:nvSpPr>
            <p:spPr>
              <a:xfrm>
                <a:off x="3981677" y="9149834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GB" sz="1200" b="0" i="0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F87F9D1F-154B-0B4A-D03C-C33AC21565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1677" y="9149834"/>
                <a:ext cx="488611" cy="276999"/>
              </a:xfrm>
              <a:prstGeom prst="rect">
                <a:avLst/>
              </a:prstGeom>
              <a:blipFill>
                <a:blip r:embed="rId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280D811D-81AD-C916-A65D-B8DBDB0942A5}"/>
                  </a:ext>
                </a:extLst>
              </p:cNvPr>
              <p:cNvSpPr txBox="1"/>
              <p:nvPr/>
            </p:nvSpPr>
            <p:spPr>
              <a:xfrm>
                <a:off x="4108606" y="9474832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=5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280D811D-81AD-C916-A65D-B8DBDB0942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8606" y="9474832"/>
                <a:ext cx="982240" cy="276999"/>
              </a:xfrm>
              <a:prstGeom prst="rect">
                <a:avLst/>
              </a:prstGeom>
              <a:blipFill>
                <a:blip r:embed="rId32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6" name="Picture 105">
            <a:extLst>
              <a:ext uri="{FF2B5EF4-FFF2-40B4-BE49-F238E27FC236}">
                <a16:creationId xmlns:a16="http://schemas.microsoft.com/office/drawing/2014/main" id="{91FA7AAD-55D7-CFDD-8908-E0CC75A81637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3757827" y="5308131"/>
            <a:ext cx="921265" cy="1879381"/>
          </a:xfrm>
          <a:prstGeom prst="rect">
            <a:avLst/>
          </a:prstGeom>
        </p:spPr>
      </p:pic>
      <p:sp>
        <p:nvSpPr>
          <p:cNvPr id="108" name="Rectangle: Rounded Corners 56">
            <a:extLst>
              <a:ext uri="{FF2B5EF4-FFF2-40B4-BE49-F238E27FC236}">
                <a16:creationId xmlns:a16="http://schemas.microsoft.com/office/drawing/2014/main" id="{4CF79FA3-6EC2-5300-26F7-5CDBB9AE8080}"/>
              </a:ext>
            </a:extLst>
          </p:cNvPr>
          <p:cNvSpPr/>
          <p:nvPr/>
        </p:nvSpPr>
        <p:spPr>
          <a:xfrm>
            <a:off x="467262" y="4339740"/>
            <a:ext cx="704001" cy="1952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x = 2y</a:t>
            </a:r>
          </a:p>
        </p:txBody>
      </p:sp>
      <p:sp>
        <p:nvSpPr>
          <p:cNvPr id="109" name="Rectangle: Rounded Corners 57">
            <a:extLst>
              <a:ext uri="{FF2B5EF4-FFF2-40B4-BE49-F238E27FC236}">
                <a16:creationId xmlns:a16="http://schemas.microsoft.com/office/drawing/2014/main" id="{23CB2CC0-14A3-0172-82DF-C6E9EAD997DA}"/>
              </a:ext>
            </a:extLst>
          </p:cNvPr>
          <p:cNvSpPr/>
          <p:nvPr/>
        </p:nvSpPr>
        <p:spPr>
          <a:xfrm>
            <a:off x="467262" y="4735126"/>
            <a:ext cx="695662" cy="1952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x + y = 30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4A4F61D7-869D-18BF-A984-8C9C23A1330C}"/>
                  </a:ext>
                </a:extLst>
              </p:cNvPr>
              <p:cNvSpPr txBox="1"/>
              <p:nvPr/>
            </p:nvSpPr>
            <p:spPr>
              <a:xfrm>
                <a:off x="2702012" y="3930532"/>
                <a:ext cx="261043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Substitute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2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𝑦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in place of the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variable as they represent the same value</a:t>
                </a:r>
              </a:p>
            </p:txBody>
          </p:sp>
        </mc:Choice>
        <mc:Fallback xmlns=""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4A4F61D7-869D-18BF-A984-8C9C23A133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012" y="3930532"/>
                <a:ext cx="2610432" cy="430887"/>
              </a:xfrm>
              <a:prstGeom prst="rect">
                <a:avLst/>
              </a:prstGeom>
              <a:blipFill>
                <a:blip r:embed="rId34"/>
                <a:stretch>
                  <a:fillRect b="-11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8" name="Picture 147">
            <a:extLst>
              <a:ext uri="{FF2B5EF4-FFF2-40B4-BE49-F238E27FC236}">
                <a16:creationId xmlns:a16="http://schemas.microsoft.com/office/drawing/2014/main" id="{F2A985D8-7A48-7AB4-7C6F-2B02329676F6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2940576" y="4494088"/>
            <a:ext cx="266194" cy="284827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2720B248-8B0D-2CE3-DCAA-F0B1B0E7CA5B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3424399" y="4484976"/>
            <a:ext cx="454269" cy="316793"/>
          </a:xfrm>
          <a:prstGeom prst="rect">
            <a:avLst/>
          </a:prstGeom>
        </p:spPr>
      </p:pic>
      <p:sp>
        <p:nvSpPr>
          <p:cNvPr id="153" name="Arrow: Curved Down 64">
            <a:extLst>
              <a:ext uri="{FF2B5EF4-FFF2-40B4-BE49-F238E27FC236}">
                <a16:creationId xmlns:a16="http://schemas.microsoft.com/office/drawing/2014/main" id="{43D05EA0-CC0A-59FF-9E8B-63C42BA9DCC0}"/>
              </a:ext>
            </a:extLst>
          </p:cNvPr>
          <p:cNvSpPr/>
          <p:nvPr/>
        </p:nvSpPr>
        <p:spPr>
          <a:xfrm>
            <a:off x="3156661" y="4374740"/>
            <a:ext cx="454269" cy="88541"/>
          </a:xfrm>
          <a:prstGeom prst="curvedDownArrow">
            <a:avLst>
              <a:gd name="adj1" fmla="val 0"/>
              <a:gd name="adj2" fmla="val 67435"/>
              <a:gd name="adj3" fmla="val 35293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6" name="TextBox 155">
                <a:extLst>
                  <a:ext uri="{FF2B5EF4-FFF2-40B4-BE49-F238E27FC236}">
                    <a16:creationId xmlns:a16="http://schemas.microsoft.com/office/drawing/2014/main" id="{838D3D05-4A9D-545E-28C0-C8A6F481593B}"/>
                  </a:ext>
                </a:extLst>
              </p:cNvPr>
              <p:cNvSpPr txBox="1"/>
              <p:nvPr/>
            </p:nvSpPr>
            <p:spPr>
              <a:xfrm>
                <a:off x="2605618" y="4755638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=2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56" name="TextBox 155">
                <a:extLst>
                  <a:ext uri="{FF2B5EF4-FFF2-40B4-BE49-F238E27FC236}">
                    <a16:creationId xmlns:a16="http://schemas.microsoft.com/office/drawing/2014/main" id="{838D3D05-4A9D-545E-28C0-C8A6F48159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5618" y="4755638"/>
                <a:ext cx="982240" cy="230832"/>
              </a:xfrm>
              <a:prstGeom prst="rect">
                <a:avLst/>
              </a:prstGeom>
              <a:blipFill>
                <a:blip r:embed="rId3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EE5B3CA3-4B95-BD2E-B343-192AEF9FFA27}"/>
                  </a:ext>
                </a:extLst>
              </p:cNvPr>
              <p:cNvSpPr txBox="1"/>
              <p:nvPr/>
            </p:nvSpPr>
            <p:spPr>
              <a:xfrm>
                <a:off x="3179952" y="4761920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=30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EE5B3CA3-4B95-BD2E-B343-192AEF9FFA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952" y="4761920"/>
                <a:ext cx="982240" cy="230832"/>
              </a:xfrm>
              <a:prstGeom prst="rect">
                <a:avLst/>
              </a:prstGeom>
              <a:blipFill>
                <a:blip r:embed="rId3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8" name="Picture 157">
            <a:extLst>
              <a:ext uri="{FF2B5EF4-FFF2-40B4-BE49-F238E27FC236}">
                <a16:creationId xmlns:a16="http://schemas.microsoft.com/office/drawing/2014/main" id="{9DAFB30E-BFA8-8E72-41F7-9E96C0ED3708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4124883" y="4487786"/>
            <a:ext cx="441623" cy="3154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23D334E1-2978-1536-9CB5-C893B69402E8}"/>
                  </a:ext>
                </a:extLst>
              </p:cNvPr>
              <p:cNvSpPr txBox="1"/>
              <p:nvPr/>
            </p:nvSpPr>
            <p:spPr>
              <a:xfrm>
                <a:off x="3868602" y="4757006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=30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23D334E1-2978-1536-9CB5-C893B69402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8602" y="4757006"/>
                <a:ext cx="982240" cy="230832"/>
              </a:xfrm>
              <a:prstGeom prst="rect">
                <a:avLst/>
              </a:prstGeom>
              <a:blipFill>
                <a:blip r:embed="rId4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7" name="Arrow: Curved Down 64">
            <a:extLst>
              <a:ext uri="{FF2B5EF4-FFF2-40B4-BE49-F238E27FC236}">
                <a16:creationId xmlns:a16="http://schemas.microsoft.com/office/drawing/2014/main" id="{26AFDF1E-9FD5-4893-F92D-11316F99EA2B}"/>
              </a:ext>
            </a:extLst>
          </p:cNvPr>
          <p:cNvSpPr/>
          <p:nvPr/>
        </p:nvSpPr>
        <p:spPr>
          <a:xfrm>
            <a:off x="3811570" y="4378856"/>
            <a:ext cx="454269" cy="88541"/>
          </a:xfrm>
          <a:prstGeom prst="curvedDownArrow">
            <a:avLst>
              <a:gd name="adj1" fmla="val 0"/>
              <a:gd name="adj2" fmla="val 67435"/>
              <a:gd name="adj3" fmla="val 35293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9" name="TextBox 168">
                <a:extLst>
                  <a:ext uri="{FF2B5EF4-FFF2-40B4-BE49-F238E27FC236}">
                    <a16:creationId xmlns:a16="http://schemas.microsoft.com/office/drawing/2014/main" id="{2786FAEE-CBC4-2BD0-A1DE-B24B32097A9C}"/>
                  </a:ext>
                </a:extLst>
              </p:cNvPr>
              <p:cNvSpPr txBox="1"/>
              <p:nvPr/>
            </p:nvSpPr>
            <p:spPr>
              <a:xfrm>
                <a:off x="4928086" y="4390169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=30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69" name="TextBox 168">
                <a:extLst>
                  <a:ext uri="{FF2B5EF4-FFF2-40B4-BE49-F238E27FC236}">
                    <a16:creationId xmlns:a16="http://schemas.microsoft.com/office/drawing/2014/main" id="{2786FAEE-CBC4-2BD0-A1DE-B24B32097A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8086" y="4390169"/>
                <a:ext cx="982240" cy="230832"/>
              </a:xfrm>
              <a:prstGeom prst="rect">
                <a:avLst/>
              </a:prstGeom>
              <a:blipFill>
                <a:blip r:embed="rId4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1" name="TextBox 170">
                <a:extLst>
                  <a:ext uri="{FF2B5EF4-FFF2-40B4-BE49-F238E27FC236}">
                    <a16:creationId xmlns:a16="http://schemas.microsoft.com/office/drawing/2014/main" id="{89AF1572-90B9-4B7A-A1FE-6F0CE88C31DD}"/>
                  </a:ext>
                </a:extLst>
              </p:cNvPr>
              <p:cNvSpPr txBox="1"/>
              <p:nvPr/>
            </p:nvSpPr>
            <p:spPr>
              <a:xfrm>
                <a:off x="5331097" y="4555606"/>
                <a:ext cx="48861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8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÷3</m:t>
                      </m:r>
                    </m:oMath>
                  </m:oMathPara>
                </a14:m>
                <a:endParaRPr lang="en-GB" sz="8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1" name="TextBox 170">
                <a:extLst>
                  <a:ext uri="{FF2B5EF4-FFF2-40B4-BE49-F238E27FC236}">
                    <a16:creationId xmlns:a16="http://schemas.microsoft.com/office/drawing/2014/main" id="{89AF1572-90B9-4B7A-A1FE-6F0CE88C31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1097" y="4555606"/>
                <a:ext cx="488611" cy="215444"/>
              </a:xfrm>
              <a:prstGeom prst="rect">
                <a:avLst/>
              </a:prstGeom>
              <a:blipFill>
                <a:blip r:embed="rId4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3" name="TextBox 172">
                <a:extLst>
                  <a:ext uri="{FF2B5EF4-FFF2-40B4-BE49-F238E27FC236}">
                    <a16:creationId xmlns:a16="http://schemas.microsoft.com/office/drawing/2014/main" id="{E75673B7-5D29-E083-FA0E-94BCE2513D7C}"/>
                  </a:ext>
                </a:extLst>
              </p:cNvPr>
              <p:cNvSpPr txBox="1"/>
              <p:nvPr/>
            </p:nvSpPr>
            <p:spPr>
              <a:xfrm>
                <a:off x="4957107" y="4567873"/>
                <a:ext cx="48861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8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÷3</m:t>
                      </m:r>
                    </m:oMath>
                  </m:oMathPara>
                </a14:m>
                <a:endParaRPr lang="en-GB" sz="8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3" name="TextBox 172">
                <a:extLst>
                  <a:ext uri="{FF2B5EF4-FFF2-40B4-BE49-F238E27FC236}">
                    <a16:creationId xmlns:a16="http://schemas.microsoft.com/office/drawing/2014/main" id="{E75673B7-5D29-E083-FA0E-94BCE2513D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7107" y="4567873"/>
                <a:ext cx="488611" cy="215444"/>
              </a:xfrm>
              <a:prstGeom prst="rect">
                <a:avLst/>
              </a:prstGeom>
              <a:blipFill>
                <a:blip r:embed="rId4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4" name="TextBox 173">
                <a:extLst>
                  <a:ext uri="{FF2B5EF4-FFF2-40B4-BE49-F238E27FC236}">
                    <a16:creationId xmlns:a16="http://schemas.microsoft.com/office/drawing/2014/main" id="{3E7C6DFE-8723-26D4-521A-56919E2F5838}"/>
                  </a:ext>
                </a:extLst>
              </p:cNvPr>
              <p:cNvSpPr txBox="1"/>
              <p:nvPr/>
            </p:nvSpPr>
            <p:spPr>
              <a:xfrm>
                <a:off x="4944159" y="4729005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=10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4" name="TextBox 173">
                <a:extLst>
                  <a:ext uri="{FF2B5EF4-FFF2-40B4-BE49-F238E27FC236}">
                    <a16:creationId xmlns:a16="http://schemas.microsoft.com/office/drawing/2014/main" id="{3E7C6DFE-8723-26D4-521A-56919E2F58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4159" y="4729005"/>
                <a:ext cx="982240" cy="230832"/>
              </a:xfrm>
              <a:prstGeom prst="rect">
                <a:avLst/>
              </a:prstGeom>
              <a:blipFill>
                <a:blip r:embed="rId4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5" name="Picture 174">
            <a:extLst>
              <a:ext uri="{FF2B5EF4-FFF2-40B4-BE49-F238E27FC236}">
                <a16:creationId xmlns:a16="http://schemas.microsoft.com/office/drawing/2014/main" id="{52F3F58A-210C-B688-89CC-1686E67734D5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4849432" y="4454752"/>
            <a:ext cx="202402" cy="367068"/>
          </a:xfrm>
          <a:prstGeom prst="rect">
            <a:avLst/>
          </a:prstGeom>
        </p:spPr>
      </p:pic>
      <p:pic>
        <p:nvPicPr>
          <p:cNvPr id="176" name="Picture 175">
            <a:extLst>
              <a:ext uri="{FF2B5EF4-FFF2-40B4-BE49-F238E27FC236}">
                <a16:creationId xmlns:a16="http://schemas.microsoft.com/office/drawing/2014/main" id="{DD7BF2C2-ECB6-2114-0CCC-F92D6C7F5EB5}"/>
              </a:ext>
            </a:extLst>
          </p:cNvPr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6093348" y="4381367"/>
            <a:ext cx="373718" cy="388092"/>
          </a:xfrm>
          <a:prstGeom prst="rect">
            <a:avLst/>
          </a:prstGeom>
        </p:spPr>
      </p:pic>
      <p:cxnSp>
        <p:nvCxnSpPr>
          <p:cNvPr id="177" name="Straight Arrow Connector 176">
            <a:extLst>
              <a:ext uri="{FF2B5EF4-FFF2-40B4-BE49-F238E27FC236}">
                <a16:creationId xmlns:a16="http://schemas.microsoft.com/office/drawing/2014/main" id="{B737F105-3D70-6F09-4A38-50F5862587A6}"/>
              </a:ext>
            </a:extLst>
          </p:cNvPr>
          <p:cNvCxnSpPr>
            <a:cxnSpLocks/>
          </p:cNvCxnSpPr>
          <p:nvPr/>
        </p:nvCxnSpPr>
        <p:spPr>
          <a:xfrm flipV="1">
            <a:off x="5637256" y="4507177"/>
            <a:ext cx="394193" cy="304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8" name="TextBox 177">
                <a:extLst>
                  <a:ext uri="{FF2B5EF4-FFF2-40B4-BE49-F238E27FC236}">
                    <a16:creationId xmlns:a16="http://schemas.microsoft.com/office/drawing/2014/main" id="{BA356378-0910-4713-0551-94C240393BB3}"/>
                  </a:ext>
                </a:extLst>
              </p:cNvPr>
              <p:cNvSpPr txBox="1"/>
              <p:nvPr/>
            </p:nvSpPr>
            <p:spPr>
              <a:xfrm>
                <a:off x="5765550" y="4759649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20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8" name="TextBox 177">
                <a:extLst>
                  <a:ext uri="{FF2B5EF4-FFF2-40B4-BE49-F238E27FC236}">
                    <a16:creationId xmlns:a16="http://schemas.microsoft.com/office/drawing/2014/main" id="{BA356378-0910-4713-0551-94C240393B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5550" y="4759649"/>
                <a:ext cx="982240" cy="230832"/>
              </a:xfrm>
              <a:prstGeom prst="rect">
                <a:avLst/>
              </a:prstGeom>
              <a:blipFill>
                <a:blip r:embed="rId4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0" name="Right Brace 179">
            <a:extLst>
              <a:ext uri="{FF2B5EF4-FFF2-40B4-BE49-F238E27FC236}">
                <a16:creationId xmlns:a16="http://schemas.microsoft.com/office/drawing/2014/main" id="{4E2B1BE8-FE83-1716-E583-C947AB830073}"/>
              </a:ext>
            </a:extLst>
          </p:cNvPr>
          <p:cNvSpPr/>
          <p:nvPr/>
        </p:nvSpPr>
        <p:spPr>
          <a:xfrm>
            <a:off x="1301209" y="4407242"/>
            <a:ext cx="115700" cy="455577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C596F18E-F297-7DD1-2BA2-4A569E63ED02}"/>
              </a:ext>
            </a:extLst>
          </p:cNvPr>
          <p:cNvSpPr txBox="1"/>
          <p:nvPr/>
        </p:nvSpPr>
        <p:spPr>
          <a:xfrm>
            <a:off x="1275186" y="4328323"/>
            <a:ext cx="136971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Pair of simultaneous equations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FD9B6814-FB04-2A30-B985-638723BB55FF}"/>
                  </a:ext>
                </a:extLst>
              </p:cNvPr>
              <p:cNvSpPr txBox="1"/>
              <p:nvPr/>
            </p:nvSpPr>
            <p:spPr>
              <a:xfrm>
                <a:off x="3187850" y="3558628"/>
                <a:ext cx="10711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FD9B6814-FB04-2A30-B985-638723BB55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7850" y="3558628"/>
                <a:ext cx="1071111" cy="276999"/>
              </a:xfrm>
              <a:prstGeom prst="rect">
                <a:avLst/>
              </a:prstGeom>
              <a:blipFill>
                <a:blip r:embed="rId4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3" name="TextBox 182">
                <a:extLst>
                  <a:ext uri="{FF2B5EF4-FFF2-40B4-BE49-F238E27FC236}">
                    <a16:creationId xmlns:a16="http://schemas.microsoft.com/office/drawing/2014/main" id="{8E6C4616-7FB7-39E3-D5F2-8371C19A181C}"/>
                  </a:ext>
                </a:extLst>
              </p:cNvPr>
              <p:cNvSpPr txBox="1"/>
              <p:nvPr/>
            </p:nvSpPr>
            <p:spPr>
              <a:xfrm>
                <a:off x="4352948" y="3567501"/>
                <a:ext cx="1207593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d>
                        <m:dPr>
                          <m:ctrlPr>
                            <a:rPr lang="en-GB" sz="1200" b="0" i="1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dPr>
                        <m:e>
                          <m:r>
                            <a:rPr lang="en-GB" sz="1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4</m:t>
                          </m:r>
                        </m:e>
                      </m:d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83" name="TextBox 182">
                <a:extLst>
                  <a:ext uri="{FF2B5EF4-FFF2-40B4-BE49-F238E27FC236}">
                    <a16:creationId xmlns:a16="http://schemas.microsoft.com/office/drawing/2014/main" id="{8E6C4616-7FB7-39E3-D5F2-8371C19A18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2948" y="3567501"/>
                <a:ext cx="1207593" cy="276999"/>
              </a:xfrm>
              <a:prstGeom prst="rect">
                <a:avLst/>
              </a:prstGeom>
              <a:blipFill>
                <a:blip r:embed="rId4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AB3F688F-B297-9471-C534-71308272ADF2}"/>
                  </a:ext>
                </a:extLst>
              </p:cNvPr>
              <p:cNvSpPr txBox="1"/>
              <p:nvPr/>
            </p:nvSpPr>
            <p:spPr>
              <a:xfrm>
                <a:off x="5625279" y="3033011"/>
                <a:ext cx="111300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12+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AB3F688F-B297-9471-C534-71308272AD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5279" y="3033011"/>
                <a:ext cx="1113004" cy="276999"/>
              </a:xfrm>
              <a:prstGeom prst="rect">
                <a:avLst/>
              </a:prstGeom>
              <a:blipFill>
                <a:blip r:embed="rId50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1" name="TextBox 190">
                <a:extLst>
                  <a:ext uri="{FF2B5EF4-FFF2-40B4-BE49-F238E27FC236}">
                    <a16:creationId xmlns:a16="http://schemas.microsoft.com/office/drawing/2014/main" id="{FF39852C-1638-4ECF-2DE6-78E8E05B5F2C}"/>
                  </a:ext>
                </a:extLst>
              </p:cNvPr>
              <p:cNvSpPr txBox="1"/>
              <p:nvPr/>
            </p:nvSpPr>
            <p:spPr>
              <a:xfrm>
                <a:off x="5564958" y="3222080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−12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91" name="TextBox 190">
                <a:extLst>
                  <a:ext uri="{FF2B5EF4-FFF2-40B4-BE49-F238E27FC236}">
                    <a16:creationId xmlns:a16="http://schemas.microsoft.com/office/drawing/2014/main" id="{FF39852C-1638-4ECF-2DE6-78E8E05B5F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4958" y="3222080"/>
                <a:ext cx="488611" cy="276999"/>
              </a:xfrm>
              <a:prstGeom prst="rect">
                <a:avLst/>
              </a:prstGeom>
              <a:blipFill>
                <a:blip r:embed="rId5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2" name="TextBox 191">
                <a:extLst>
                  <a:ext uri="{FF2B5EF4-FFF2-40B4-BE49-F238E27FC236}">
                    <a16:creationId xmlns:a16="http://schemas.microsoft.com/office/drawing/2014/main" id="{532368C4-CF2A-6B26-5741-2505F682D5EC}"/>
                  </a:ext>
                </a:extLst>
              </p:cNvPr>
              <p:cNvSpPr txBox="1"/>
              <p:nvPr/>
            </p:nvSpPr>
            <p:spPr>
              <a:xfrm>
                <a:off x="6204131" y="3222080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−12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92" name="TextBox 191">
                <a:extLst>
                  <a:ext uri="{FF2B5EF4-FFF2-40B4-BE49-F238E27FC236}">
                    <a16:creationId xmlns:a16="http://schemas.microsoft.com/office/drawing/2014/main" id="{532368C4-CF2A-6B26-5741-2505F682D5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131" y="3222080"/>
                <a:ext cx="488611" cy="276999"/>
              </a:xfrm>
              <a:prstGeom prst="rect">
                <a:avLst/>
              </a:prstGeom>
              <a:blipFill>
                <a:blip r:embed="rId5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3" name="TextBox 192">
                <a:extLst>
                  <a:ext uri="{FF2B5EF4-FFF2-40B4-BE49-F238E27FC236}">
                    <a16:creationId xmlns:a16="http://schemas.microsoft.com/office/drawing/2014/main" id="{7DE5B8DC-A1D2-8407-18A2-3C769C039A69}"/>
                  </a:ext>
                </a:extLst>
              </p:cNvPr>
              <p:cNvSpPr txBox="1"/>
              <p:nvPr/>
            </p:nvSpPr>
            <p:spPr>
              <a:xfrm>
                <a:off x="5843972" y="3397487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=2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93" name="TextBox 192">
                <a:extLst>
                  <a:ext uri="{FF2B5EF4-FFF2-40B4-BE49-F238E27FC236}">
                    <a16:creationId xmlns:a16="http://schemas.microsoft.com/office/drawing/2014/main" id="{7DE5B8DC-A1D2-8407-18A2-3C769C039A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3972" y="3397487"/>
                <a:ext cx="982240" cy="276999"/>
              </a:xfrm>
              <a:prstGeom prst="rect">
                <a:avLst/>
              </a:prstGeom>
              <a:blipFill>
                <a:blip r:embed="rId5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: Rounded Corners 1">
            <a:extLst>
              <a:ext uri="{FF2B5EF4-FFF2-40B4-BE49-F238E27FC236}">
                <a16:creationId xmlns:a16="http://schemas.microsoft.com/office/drawing/2014/main" id="{C651338A-8FB1-2D46-8457-C6E39CCF6FD5}"/>
              </a:ext>
            </a:extLst>
          </p:cNvPr>
          <p:cNvSpPr/>
          <p:nvPr/>
        </p:nvSpPr>
        <p:spPr>
          <a:xfrm>
            <a:off x="5467284" y="5117394"/>
            <a:ext cx="999419" cy="35372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  <p:sp>
        <p:nvSpPr>
          <p:cNvPr id="15" name="Rectangle: Rounded Corners 1">
            <a:extLst>
              <a:ext uri="{FF2B5EF4-FFF2-40B4-BE49-F238E27FC236}">
                <a16:creationId xmlns:a16="http://schemas.microsoft.com/office/drawing/2014/main" id="{9EB41FB5-2F76-8B2A-F3B9-3C07E6B4AF52}"/>
              </a:ext>
            </a:extLst>
          </p:cNvPr>
          <p:cNvSpPr/>
          <p:nvPr/>
        </p:nvSpPr>
        <p:spPr>
          <a:xfrm>
            <a:off x="3828591" y="7569934"/>
            <a:ext cx="999419" cy="35372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4A58570-71E6-4AAD-D243-C84CEEE805B9}"/>
                  </a:ext>
                </a:extLst>
              </p:cNvPr>
              <p:cNvSpPr txBox="1"/>
              <p:nvPr/>
            </p:nvSpPr>
            <p:spPr>
              <a:xfrm>
                <a:off x="3770154" y="7564052"/>
                <a:ext cx="1112929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=16</m:t>
                      </m:r>
                    </m:oMath>
                  </m:oMathPara>
                </a14:m>
                <a:endPara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4A58570-71E6-4AAD-D243-C84CEEE805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0154" y="7564052"/>
                <a:ext cx="1112929" cy="261610"/>
              </a:xfrm>
              <a:prstGeom prst="rect">
                <a:avLst/>
              </a:prstGeom>
              <a:blipFill>
                <a:blip r:embed="rId5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6343846-3BE7-E88C-ECF0-8BD2033B11CE}"/>
                  </a:ext>
                </a:extLst>
              </p:cNvPr>
              <p:cNvSpPr txBox="1"/>
              <p:nvPr/>
            </p:nvSpPr>
            <p:spPr>
              <a:xfrm>
                <a:off x="3807284" y="7708877"/>
                <a:ext cx="98224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6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−2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=2</m:t>
                      </m:r>
                    </m:oMath>
                  </m:oMathPara>
                </a14:m>
                <a:endPara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6343846-3BE7-E88C-ECF0-8BD2033B11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7284" y="7708877"/>
                <a:ext cx="982240" cy="261610"/>
              </a:xfrm>
              <a:prstGeom prst="rect">
                <a:avLst/>
              </a:prstGeom>
              <a:blipFill>
                <a:blip r:embed="rId5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0BD2563-9525-5220-399D-94C0393C61FC}"/>
                  </a:ext>
                </a:extLst>
              </p:cNvPr>
              <p:cNvSpPr txBox="1"/>
              <p:nvPr/>
            </p:nvSpPr>
            <p:spPr>
              <a:xfrm>
                <a:off x="3477064" y="7680595"/>
                <a:ext cx="49472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</m:oMath>
                  </m:oMathPara>
                </a14:m>
                <a:endParaRPr lang="en-GB" sz="1400" b="1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0BD2563-9525-5220-399D-94C0393C61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7064" y="7680595"/>
                <a:ext cx="494724" cy="307777"/>
              </a:xfrm>
              <a:prstGeom prst="rect">
                <a:avLst/>
              </a:prstGeom>
              <a:blipFill>
                <a:blip r:embed="rId5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E369575-E48C-178D-A0A1-D970B189E129}"/>
                  </a:ext>
                </a:extLst>
              </p:cNvPr>
              <p:cNvSpPr txBox="1"/>
              <p:nvPr/>
            </p:nvSpPr>
            <p:spPr>
              <a:xfrm>
                <a:off x="5450318" y="5088467"/>
                <a:ext cx="107303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=18</m:t>
                      </m:r>
                    </m:oMath>
                  </m:oMathPara>
                </a14:m>
                <a:endPara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E369575-E48C-178D-A0A1-D970B189E1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0318" y="5088467"/>
                <a:ext cx="1073030" cy="261610"/>
              </a:xfrm>
              <a:prstGeom prst="rect">
                <a:avLst/>
              </a:prstGeom>
              <a:blipFill>
                <a:blip r:embed="rId5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25D39ECC-B2F9-42F0-EBA0-191D97AE05F2}"/>
                  </a:ext>
                </a:extLst>
              </p:cNvPr>
              <p:cNvSpPr txBox="1"/>
              <p:nvPr/>
            </p:nvSpPr>
            <p:spPr>
              <a:xfrm>
                <a:off x="5527819" y="5248977"/>
                <a:ext cx="98224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=10</m:t>
                      </m:r>
                    </m:oMath>
                  </m:oMathPara>
                </a14:m>
                <a:endPara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25D39ECC-B2F9-42F0-EBA0-191D97AE05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7819" y="5248977"/>
                <a:ext cx="982240" cy="261610"/>
              </a:xfrm>
              <a:prstGeom prst="rect">
                <a:avLst/>
              </a:prstGeom>
              <a:blipFill>
                <a:blip r:embed="rId5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>
            <a:extLst>
              <a:ext uri="{FF2B5EF4-FFF2-40B4-BE49-F238E27FC236}">
                <a16:creationId xmlns:a16="http://schemas.microsoft.com/office/drawing/2014/main" id="{4E1D9D7A-7856-D31F-CF1B-171E0DE977D0}"/>
              </a:ext>
            </a:extLst>
          </p:cNvPr>
          <p:cNvSpPr/>
          <p:nvPr/>
        </p:nvSpPr>
        <p:spPr>
          <a:xfrm>
            <a:off x="5194169" y="5354425"/>
            <a:ext cx="160256" cy="11312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81D4727E-5B05-7247-B878-FF0D18D6E5B5}"/>
                  </a:ext>
                </a:extLst>
              </p:cNvPr>
              <p:cNvSpPr txBox="1"/>
              <p:nvPr/>
            </p:nvSpPr>
            <p:spPr>
              <a:xfrm>
                <a:off x="5034726" y="5201638"/>
                <a:ext cx="4947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</m:t>
                      </m:r>
                    </m:oMath>
                  </m:oMathPara>
                </a14:m>
                <a:endParaRPr lang="en-GB" b="1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81D4727E-5B05-7247-B878-FF0D18D6E5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4726" y="5201638"/>
                <a:ext cx="494724" cy="369332"/>
              </a:xfrm>
              <a:prstGeom prst="rect">
                <a:avLst/>
              </a:prstGeom>
              <a:blipFill>
                <a:blip r:embed="rId5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" name="Picture 101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60"/>
          <a:stretch>
            <a:fillRect/>
          </a:stretch>
        </p:blipFill>
        <p:spPr>
          <a:xfrm>
            <a:off x="18761" y="29536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A905FC2-F5ED-427C-A604-03F375430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078" y="5416200"/>
            <a:ext cx="1987290" cy="149201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1F87AA1-F34F-20FC-1A16-FA8A20BC74EF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Solve graphically</a:t>
            </a:r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35F15FB6-1FB8-364D-F2D0-3E6328645A58}"/>
                  </a:ext>
                </a:extLst>
              </p:cNvPr>
              <p:cNvSpPr txBox="1"/>
              <p:nvPr/>
            </p:nvSpPr>
            <p:spPr>
              <a:xfrm>
                <a:off x="189629" y="5299695"/>
                <a:ext cx="3034899" cy="17851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28600" indent="-228600">
                  <a:buFont typeface="+mj-lt"/>
                  <a:buAutoNum type="alphaLcParenR"/>
                </a:pP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Write down the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coordinates of 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point where 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graphs of </a:t>
                </a:r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−2</m:t>
                    </m:r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+4=0</m:t>
                    </m:r>
                  </m:oMath>
                </a14:m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intersect.</a:t>
                </a:r>
              </a:p>
              <a:p>
                <a:pPr marL="228600" indent="-228600">
                  <a:buFont typeface="+mj-lt"/>
                  <a:buAutoNum type="alphaLcParenR"/>
                </a:pP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Use your answer 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to solve the 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simultaneous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equations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−2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+4=0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35F15FB6-1FB8-364D-F2D0-3E6328645A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629" y="5299695"/>
                <a:ext cx="3034899" cy="1785104"/>
              </a:xfrm>
              <a:prstGeom prst="rect">
                <a:avLst/>
              </a:prstGeom>
              <a:blipFill>
                <a:blip r:embed="rId3"/>
                <a:stretch>
                  <a:fillRect t="-341" b="-13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573414F7-A228-3B90-0993-D3A60E658521}"/>
              </a:ext>
            </a:extLst>
          </p:cNvPr>
          <p:cNvSpPr txBox="1"/>
          <p:nvPr/>
        </p:nvSpPr>
        <p:spPr>
          <a:xfrm>
            <a:off x="3183925" y="1330410"/>
            <a:ext cx="35299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  <a:endParaRPr lang="en-GB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Solution:                           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Substitute:</a:t>
            </a:r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LCM: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Eliminate:</a:t>
            </a:r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Expression: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Coordinate: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Intersection:</a:t>
            </a:r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E5656B-9A32-6109-E9AD-07CE725DF7ED}"/>
              </a:ext>
            </a:extLst>
          </p:cNvPr>
          <p:cNvSpPr txBox="1"/>
          <p:nvPr/>
        </p:nvSpPr>
        <p:spPr>
          <a:xfrm>
            <a:off x="164059" y="1438411"/>
            <a:ext cx="2908655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equation 9x = 27 has an answer of x=3. Write down five different equations with an answer of x = 3.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Ronald is x years old. 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His friend Colin is 3 years older than than Ronald. 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Colin is 19 years old.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down an equation for this information.</a:t>
            </a: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Solve your equation to find how old Ronald is.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5B059B-4EAA-0B49-570B-EAB926C3612C}"/>
              </a:ext>
            </a:extLst>
          </p:cNvPr>
          <p:cNvSpPr txBox="1"/>
          <p:nvPr/>
        </p:nvSpPr>
        <p:spPr>
          <a:xfrm>
            <a:off x="2069432" y="87364"/>
            <a:ext cx="4559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9 − Developing Algebra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Simultaneous equations</a:t>
            </a:r>
          </a:p>
        </p:txBody>
      </p:sp>
      <p:sp>
        <p:nvSpPr>
          <p:cNvPr id="3" name="Rectangle: Rounded Corners 86">
            <a:extLst>
              <a:ext uri="{FF2B5EF4-FFF2-40B4-BE49-F238E27FC236}">
                <a16:creationId xmlns:a16="http://schemas.microsoft.com/office/drawing/2014/main" id="{59410CA1-BD58-0809-8662-0C89724519BB}"/>
              </a:ext>
            </a:extLst>
          </p:cNvPr>
          <p:cNvSpPr/>
          <p:nvPr/>
        </p:nvSpPr>
        <p:spPr>
          <a:xfrm>
            <a:off x="5555837" y="2985744"/>
            <a:ext cx="1125049" cy="72128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 dirty="0">
              <a:solidFill>
                <a:schemeClr val="tx1"/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CB2B96-3B2B-E30B-B400-131A0ECD71B7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Is (x, y) a solution?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DF510D-8643-A375-9332-22B3AEDEF8F7}"/>
              </a:ext>
            </a:extLst>
          </p:cNvPr>
          <p:cNvSpPr txBox="1"/>
          <p:nvPr/>
        </p:nvSpPr>
        <p:spPr>
          <a:xfrm>
            <a:off x="3224529" y="2824480"/>
            <a:ext cx="3546974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Substituting known variables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47D991-7CCF-E9A7-DFCD-E59CEA0383BB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Substituting in an expression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14325F4-296A-0DCD-23CB-6A065A4A58CA}"/>
              </a:ext>
            </a:extLst>
          </p:cNvPr>
          <p:cNvSpPr txBox="1"/>
          <p:nvPr/>
        </p:nvSpPr>
        <p:spPr>
          <a:xfrm>
            <a:off x="3512852" y="5089884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by subtraction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F447EC6-55B6-CA95-6E9D-6C0F49508371}"/>
              </a:ext>
            </a:extLst>
          </p:cNvPr>
          <p:cNvSpPr txBox="1"/>
          <p:nvPr/>
        </p:nvSpPr>
        <p:spPr>
          <a:xfrm>
            <a:off x="3512114" y="728167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by addition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53A2594-413D-98AC-798C-EA1CDE46D45A}"/>
              </a:ext>
            </a:extLst>
          </p:cNvPr>
          <p:cNvSpPr/>
          <p:nvPr/>
        </p:nvSpPr>
        <p:spPr>
          <a:xfrm>
            <a:off x="3200400" y="3040634"/>
            <a:ext cx="24425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Bob knows the point x = 4 lies on that line. Find the value for y.</a:t>
            </a:r>
          </a:p>
        </p:txBody>
      </p:sp>
      <p:sp>
        <p:nvSpPr>
          <p:cNvPr id="98" name="Rectangle: Rounded Corners 56">
            <a:extLst>
              <a:ext uri="{FF2B5EF4-FFF2-40B4-BE49-F238E27FC236}">
                <a16:creationId xmlns:a16="http://schemas.microsoft.com/office/drawing/2014/main" id="{A6A8137F-85BF-6E64-76FF-789FF250206D}"/>
              </a:ext>
            </a:extLst>
          </p:cNvPr>
          <p:cNvSpPr/>
          <p:nvPr/>
        </p:nvSpPr>
        <p:spPr>
          <a:xfrm>
            <a:off x="467262" y="4339740"/>
            <a:ext cx="704001" cy="1952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y = 2x</a:t>
            </a:r>
          </a:p>
        </p:txBody>
      </p:sp>
      <p:sp>
        <p:nvSpPr>
          <p:cNvPr id="99" name="Rectangle: Rounded Corners 57">
            <a:extLst>
              <a:ext uri="{FF2B5EF4-FFF2-40B4-BE49-F238E27FC236}">
                <a16:creationId xmlns:a16="http://schemas.microsoft.com/office/drawing/2014/main" id="{CB275081-1634-0344-B151-47E3E1444114}"/>
              </a:ext>
            </a:extLst>
          </p:cNvPr>
          <p:cNvSpPr/>
          <p:nvPr/>
        </p:nvSpPr>
        <p:spPr>
          <a:xfrm>
            <a:off x="467262" y="4735126"/>
            <a:ext cx="695662" cy="1952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x + y =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6943C60E-190D-BB3F-4145-2F577D26D281}"/>
                  </a:ext>
                </a:extLst>
              </p:cNvPr>
              <p:cNvSpPr txBox="1"/>
              <p:nvPr/>
            </p:nvSpPr>
            <p:spPr>
              <a:xfrm>
                <a:off x="2512543" y="3938770"/>
                <a:ext cx="1960603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STEP 1</a:t>
                </a:r>
              </a:p>
              <a:p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Equation </a:t>
                </a:r>
                <a:r>
                  <a:rPr lang="en-GB" sz="1100" b="1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(1)</a:t>
                </a:r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 tells you that </a:t>
                </a:r>
                <a:r>
                  <a:rPr lang="en-GB" sz="1100" dirty="0"/>
                  <a:t>𝑦=2𝑥</a:t>
                </a:r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, so </a:t>
                </a:r>
                <a:r>
                  <a:rPr lang="en-GB" sz="1100" b="1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substitute</a:t>
                </a:r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 this value of </a:t>
                </a:r>
                <a:r>
                  <a:rPr lang="en-GB" sz="1100" dirty="0"/>
                  <a:t>𝑦</a:t>
                </a:r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 into the second equation, i.e. replace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 with </a:t>
                </a:r>
                <a:r>
                  <a:rPr lang="en-GB" sz="1100" dirty="0"/>
                  <a:t>2𝑥 in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11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1100" b="0" i="1" smtClean="0">
                        <a:latin typeface="Cambria Math" panose="02040503050406030204" pitchFamily="18" charset="0"/>
                      </a:rPr>
                      <m:t>=6</m:t>
                    </m:r>
                  </m:oMath>
                </a14:m>
                <a:r>
                  <a:rPr lang="en-GB" sz="1100" dirty="0">
                    <a:solidFill>
                      <a:srgbClr val="141414"/>
                    </a:solidFill>
                    <a:highlight>
                      <a:srgbClr val="FFFFFF"/>
                    </a:highlight>
                    <a:latin typeface="ReithSans"/>
                  </a:rPr>
                  <a:t>.</a:t>
                </a:r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6943C60E-190D-BB3F-4145-2F577D26D2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2543" y="3938770"/>
                <a:ext cx="1960603" cy="1107996"/>
              </a:xfrm>
              <a:prstGeom prst="rect">
                <a:avLst/>
              </a:prstGeom>
              <a:blipFill>
                <a:blip r:embed="rId5"/>
                <a:stretch>
                  <a:fillRect b="-2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7" name="Right Brace 116">
            <a:extLst>
              <a:ext uri="{FF2B5EF4-FFF2-40B4-BE49-F238E27FC236}">
                <a16:creationId xmlns:a16="http://schemas.microsoft.com/office/drawing/2014/main" id="{C3E5151B-22A2-8332-8D47-E3B2D5A09E62}"/>
              </a:ext>
            </a:extLst>
          </p:cNvPr>
          <p:cNvSpPr/>
          <p:nvPr/>
        </p:nvSpPr>
        <p:spPr>
          <a:xfrm>
            <a:off x="1301209" y="4407242"/>
            <a:ext cx="115700" cy="455577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22BFE355-7D00-0595-3ABC-9D154577DEC7}"/>
              </a:ext>
            </a:extLst>
          </p:cNvPr>
          <p:cNvSpPr txBox="1"/>
          <p:nvPr/>
        </p:nvSpPr>
        <p:spPr>
          <a:xfrm>
            <a:off x="1275186" y="4328323"/>
            <a:ext cx="136971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Pair of simultaneous equations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E1FCB40D-5432-A4E8-B90B-886FCC171905}"/>
                  </a:ext>
                </a:extLst>
              </p:cNvPr>
              <p:cNvSpPr txBox="1"/>
              <p:nvPr/>
            </p:nvSpPr>
            <p:spPr>
              <a:xfrm>
                <a:off x="3187850" y="3459568"/>
                <a:ext cx="10711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E1FCB40D-5432-A4E8-B90B-886FCC1719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7850" y="3459568"/>
                <a:ext cx="1071111" cy="276999"/>
              </a:xfrm>
              <a:prstGeom prst="rect">
                <a:avLst/>
              </a:prstGeom>
              <a:blipFill>
                <a:blip r:embed="rId4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532B0A55-0067-78A1-02EC-F1C95B58B4AA}"/>
                  </a:ext>
                </a:extLst>
              </p:cNvPr>
              <p:cNvSpPr txBox="1"/>
              <p:nvPr/>
            </p:nvSpPr>
            <p:spPr>
              <a:xfrm>
                <a:off x="4352948" y="3468441"/>
                <a:ext cx="1207593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d>
                        <m:dPr>
                          <m:ctrlPr>
                            <a:rPr lang="en-GB" sz="1200" b="0" i="1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dPr>
                        <m:e>
                          <m:r>
                            <a:rPr lang="en-GB" sz="1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4</m:t>
                          </m:r>
                        </m:e>
                      </m:d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532B0A55-0067-78A1-02EC-F1C95B58B4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2948" y="3468441"/>
                <a:ext cx="1207593" cy="276999"/>
              </a:xfrm>
              <a:prstGeom prst="rect">
                <a:avLst/>
              </a:prstGeom>
              <a:blipFill>
                <a:blip r:embed="rId47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84660EFE-F285-BA9B-C4BD-DC8D150CE0FF}"/>
                  </a:ext>
                </a:extLst>
              </p:cNvPr>
              <p:cNvSpPr txBox="1"/>
              <p:nvPr/>
            </p:nvSpPr>
            <p:spPr>
              <a:xfrm>
                <a:off x="5625279" y="3033011"/>
                <a:ext cx="111300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12+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84660EFE-F285-BA9B-C4BD-DC8D150CE0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5279" y="3033011"/>
                <a:ext cx="1113004" cy="276999"/>
              </a:xfrm>
              <a:prstGeom prst="rect">
                <a:avLst/>
              </a:prstGeom>
              <a:blipFill>
                <a:blip r:embed="rId48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694D5497-4920-8617-905F-D1EA5F489752}"/>
                  </a:ext>
                </a:extLst>
              </p:cNvPr>
              <p:cNvSpPr txBox="1"/>
              <p:nvPr/>
            </p:nvSpPr>
            <p:spPr>
              <a:xfrm>
                <a:off x="5564958" y="3222080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−12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694D5497-4920-8617-905F-D1EA5F4897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4958" y="3222080"/>
                <a:ext cx="488611" cy="276999"/>
              </a:xfrm>
              <a:prstGeom prst="rect">
                <a:avLst/>
              </a:prstGeom>
              <a:blipFill>
                <a:blip r:embed="rId4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4F16792E-4084-A336-13AC-6FCE4877AC4D}"/>
                  </a:ext>
                </a:extLst>
              </p:cNvPr>
              <p:cNvSpPr txBox="1"/>
              <p:nvPr/>
            </p:nvSpPr>
            <p:spPr>
              <a:xfrm>
                <a:off x="6204131" y="3222080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−12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4F16792E-4084-A336-13AC-6FCE4877AC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131" y="3222080"/>
                <a:ext cx="488611" cy="276999"/>
              </a:xfrm>
              <a:prstGeom prst="rect">
                <a:avLst/>
              </a:prstGeom>
              <a:blipFill>
                <a:blip r:embed="rId5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2A46C44B-CE79-87C7-4567-87641EB2BAA8}"/>
                  </a:ext>
                </a:extLst>
              </p:cNvPr>
              <p:cNvSpPr txBox="1"/>
              <p:nvPr/>
            </p:nvSpPr>
            <p:spPr>
              <a:xfrm>
                <a:off x="5843972" y="3397487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=2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2A46C44B-CE79-87C7-4567-87641EB2BA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3972" y="3397487"/>
                <a:ext cx="982240" cy="276999"/>
              </a:xfrm>
              <a:prstGeom prst="rect">
                <a:avLst/>
              </a:prstGeom>
              <a:blipFill>
                <a:blip r:embed="rId5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5" name="TextBox 124">
            <a:extLst>
              <a:ext uri="{FF2B5EF4-FFF2-40B4-BE49-F238E27FC236}">
                <a16:creationId xmlns:a16="http://schemas.microsoft.com/office/drawing/2014/main" id="{C5BC7CAA-2A93-41F8-AF1B-B313972D34EC}"/>
              </a:ext>
            </a:extLst>
          </p:cNvPr>
          <p:cNvSpPr txBox="1"/>
          <p:nvPr/>
        </p:nvSpPr>
        <p:spPr>
          <a:xfrm>
            <a:off x="3523900" y="5321132"/>
            <a:ext cx="31055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Solve the following simultaneous equations by subtraction.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CC6B977-7B22-4413-87A4-34BAC977C147}"/>
                  </a:ext>
                </a:extLst>
              </p:cNvPr>
              <p:cNvSpPr txBox="1"/>
              <p:nvPr/>
            </p:nvSpPr>
            <p:spPr>
              <a:xfrm>
                <a:off x="3592183" y="5777454"/>
                <a:ext cx="146585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=18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=14</m:t>
                      </m:r>
                    </m:oMath>
                  </m:oMathPara>
                </a14:m>
                <a:endParaRPr lang="en-US" sz="1600" dirty="0"/>
              </a:p>
              <a:p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=10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=7</m:t>
                      </m:r>
                    </m:oMath>
                  </m:oMathPara>
                </a14:m>
                <a:endParaRPr lang="en-US" sz="16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CC6B977-7B22-4413-87A4-34BAC977C1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2183" y="5777454"/>
                <a:ext cx="1465851" cy="1323439"/>
              </a:xfrm>
              <a:prstGeom prst="rect">
                <a:avLst/>
              </a:prstGeom>
              <a:blipFill>
                <a:blip r:embed="rId5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410F73A1-D783-4577-90DA-60DBF985D416}"/>
                  </a:ext>
                </a:extLst>
              </p:cNvPr>
              <p:cNvSpPr txBox="1"/>
              <p:nvPr/>
            </p:nvSpPr>
            <p:spPr>
              <a:xfrm>
                <a:off x="5172517" y="5762463"/>
                <a:ext cx="146585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8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+7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=39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8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=34</m:t>
                      </m:r>
                    </m:oMath>
                  </m:oMathPara>
                </a14:m>
                <a:endParaRPr lang="en-US" sz="1600" dirty="0"/>
              </a:p>
              <a:p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−6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=6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−6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=3</m:t>
                      </m:r>
                    </m:oMath>
                  </m:oMathPara>
                </a14:m>
                <a:endParaRPr lang="en-US" sz="1600" dirty="0"/>
              </a:p>
            </p:txBody>
          </p:sp>
        </mc:Choice>
        <mc:Fallback xmlns="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410F73A1-D783-4577-90DA-60DBF985D4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2517" y="5762463"/>
                <a:ext cx="1465851" cy="1323439"/>
              </a:xfrm>
              <a:prstGeom prst="rect">
                <a:avLst/>
              </a:prstGeom>
              <a:blipFill>
                <a:blip r:embed="rId53"/>
                <a:stretch>
                  <a:fillRect b="-4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7" name="TextBox 126">
            <a:extLst>
              <a:ext uri="{FF2B5EF4-FFF2-40B4-BE49-F238E27FC236}">
                <a16:creationId xmlns:a16="http://schemas.microsoft.com/office/drawing/2014/main" id="{9C1DFC83-B043-4B69-8182-E5ADC477F369}"/>
              </a:ext>
            </a:extLst>
          </p:cNvPr>
          <p:cNvSpPr txBox="1"/>
          <p:nvPr/>
        </p:nvSpPr>
        <p:spPr>
          <a:xfrm>
            <a:off x="3536065" y="7523684"/>
            <a:ext cx="31055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Solve the following simultaneous equations by addition.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AC8DF10B-2ED1-4EEB-9C32-884709B0F12A}"/>
                  </a:ext>
                </a:extLst>
              </p:cNvPr>
              <p:cNvSpPr txBox="1"/>
              <p:nvPr/>
            </p:nvSpPr>
            <p:spPr>
              <a:xfrm>
                <a:off x="3604348" y="7980006"/>
                <a:ext cx="146585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9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−4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=19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+4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=20</m:t>
                      </m:r>
                    </m:oMath>
                  </m:oMathPara>
                </a14:m>
                <a:endParaRPr lang="en-US" sz="1600" dirty="0"/>
              </a:p>
              <a:p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=54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=16</m:t>
                      </m:r>
                    </m:oMath>
                  </m:oMathPara>
                </a14:m>
                <a:endParaRPr lang="en-US" sz="1600" dirty="0"/>
              </a:p>
            </p:txBody>
          </p:sp>
        </mc:Choice>
        <mc:Fallback xmlns="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AC8DF10B-2ED1-4EEB-9C32-884709B0F1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4348" y="7980006"/>
                <a:ext cx="1465851" cy="1323439"/>
              </a:xfrm>
              <a:prstGeom prst="rect">
                <a:avLst/>
              </a:prstGeom>
              <a:blipFill>
                <a:blip r:embed="rId54"/>
                <a:stretch>
                  <a:fillRect b="-4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FA5F5968-25FE-4A32-B9BC-78C189F1641A}"/>
                  </a:ext>
                </a:extLst>
              </p:cNvPr>
              <p:cNvSpPr txBox="1"/>
              <p:nvPr/>
            </p:nvSpPr>
            <p:spPr>
              <a:xfrm>
                <a:off x="5184682" y="7965015"/>
                <a:ext cx="146585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=23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=6</m:t>
                      </m:r>
                    </m:oMath>
                  </m:oMathPara>
                </a14:m>
                <a:endParaRPr lang="en-US" sz="1600" dirty="0"/>
              </a:p>
              <a:p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−3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=9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=12</m:t>
                      </m:r>
                    </m:oMath>
                  </m:oMathPara>
                </a14:m>
                <a:endParaRPr lang="en-US" sz="1600" dirty="0"/>
              </a:p>
            </p:txBody>
          </p:sp>
        </mc:Choice>
        <mc:Fallback xmlns="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FA5F5968-25FE-4A32-B9BC-78C189F164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4682" y="7965015"/>
                <a:ext cx="1465851" cy="1323439"/>
              </a:xfrm>
              <a:prstGeom prst="rect">
                <a:avLst/>
              </a:prstGeom>
              <a:blipFill>
                <a:blip r:embed="rId5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0" name="TextBox 129">
            <a:extLst>
              <a:ext uri="{FF2B5EF4-FFF2-40B4-BE49-F238E27FC236}">
                <a16:creationId xmlns:a16="http://schemas.microsoft.com/office/drawing/2014/main" id="{3FE3AB79-3892-4DEF-9B4F-2D2332E1C722}"/>
              </a:ext>
            </a:extLst>
          </p:cNvPr>
          <p:cNvSpPr txBox="1"/>
          <p:nvPr/>
        </p:nvSpPr>
        <p:spPr>
          <a:xfrm>
            <a:off x="164059" y="7575037"/>
            <a:ext cx="3233572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Is the point (3, 5) on the graph of y = x + 2 ?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Is the point (4, 2) on the graph of y = x – 2 ?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Is the point (6, 3) on the graph of y = x + 3 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Which of the following lines does the point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(3, 6) lie on? (There may be more than one).</a:t>
            </a:r>
          </a:p>
          <a:p>
            <a:pPr marL="228600" indent="-228600">
              <a:buFont typeface="+mj-lt"/>
              <a:buAutoNum type="arabicPeriod"/>
            </a:pPr>
            <a:endParaRPr lang="en-US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    y = x + 2     y = x + 3     y = 2x     y = 3x</a:t>
            </a:r>
          </a:p>
          <a:p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	             y = x + 5      y = 4x – 6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 startAt="5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down two functions whose graphs will pass through the point (2, 8).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FFDA9C-5E4B-CC7C-1850-C84DBE5E4C24}"/>
              </a:ext>
            </a:extLst>
          </p:cNvPr>
          <p:cNvSpPr txBox="1"/>
          <p:nvPr/>
        </p:nvSpPr>
        <p:spPr>
          <a:xfrm>
            <a:off x="131805" y="4308389"/>
            <a:ext cx="35618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(1)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E9C852F-CD4C-2C1D-684A-60432E7F2D18}"/>
              </a:ext>
            </a:extLst>
          </p:cNvPr>
          <p:cNvSpPr txBox="1"/>
          <p:nvPr/>
        </p:nvSpPr>
        <p:spPr>
          <a:xfrm>
            <a:off x="135924" y="4707924"/>
            <a:ext cx="35618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(2)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8FFC78A-CDC0-8528-FA1B-8385FB52D3E0}"/>
                  </a:ext>
                </a:extLst>
              </p:cNvPr>
              <p:cNvSpPr txBox="1"/>
              <p:nvPr/>
            </p:nvSpPr>
            <p:spPr>
              <a:xfrm>
                <a:off x="4679092" y="3951126"/>
                <a:ext cx="186587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STEP 2</a:t>
                </a:r>
              </a:p>
              <a:p>
                <a:r>
                  <a:rPr lang="en-US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Once you have found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 in step 1, insert this value into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=2</m:t>
                    </m:r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 to find the value of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.</a:t>
                </a:r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8FFC78A-CDC0-8528-FA1B-8385FB52D3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9092" y="3951126"/>
                <a:ext cx="1865870" cy="769441"/>
              </a:xfrm>
              <a:prstGeom prst="rect">
                <a:avLst/>
              </a:prstGeom>
              <a:blipFill>
                <a:blip r:embed="rId56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111123" y="10487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70A8B26-2E33-4C9D-AA0A-59F79377BADD}">
  <ds:schemaRefs>
    <ds:schemaRef ds:uri="http://schemas.openxmlformats.org/package/2006/metadata/core-properties"/>
    <ds:schemaRef ds:uri="http://purl.org/dc/terms/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71642865-9F10-4B88-804A-9E0C3537EB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ADD806-DE7F-4336-B8DE-01B3A66B29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3790</TotalTime>
  <Words>1040</Words>
  <Application>Microsoft Office PowerPoint</Application>
  <PresentationFormat>A4 Paper (210x297 mm)</PresentationFormat>
  <Paragraphs>244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 little sunshine</vt:lpstr>
      <vt:lpstr>Arial</vt:lpstr>
      <vt:lpstr>Calibri</vt:lpstr>
      <vt:lpstr>Cambria Math</vt:lpstr>
      <vt:lpstr>ReithSans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75</cp:revision>
  <cp:lastPrinted>2024-01-25T09:05:04Z</cp:lastPrinted>
  <dcterms:created xsi:type="dcterms:W3CDTF">2024-01-23T10:53:54Z</dcterms:created>
  <dcterms:modified xsi:type="dcterms:W3CDTF">2026-06-29T09:26:03Z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