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83" r:id="rId3"/>
    <p:sldId id="282" r:id="rId4"/>
    <p:sldId id="28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D0B29C-D79A-412C-BD47-C59FE4DB5EC6}" v="9" dt="2025-07-01T20:33:12.185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85D0B29C-D79A-412C-BD47-C59FE4DB5EC6}"/>
    <pc:docChg chg="custSel modSld">
      <pc:chgData name="Ms G McCormick" userId="b14d37be-9fbc-40a8-9e20-d0b1ef8dc4a1" providerId="ADAL" clId="{85D0B29C-D79A-412C-BD47-C59FE4DB5EC6}" dt="2025-07-01T20:37:43.255" v="198" actId="1076"/>
      <pc:docMkLst>
        <pc:docMk/>
      </pc:docMkLst>
      <pc:sldChg chg="addSp modSp mod">
        <pc:chgData name="Ms G McCormick" userId="b14d37be-9fbc-40a8-9e20-d0b1ef8dc4a1" providerId="ADAL" clId="{85D0B29C-D79A-412C-BD47-C59FE4DB5EC6}" dt="2025-07-01T20:32:36.510" v="117" actId="1076"/>
        <pc:sldMkLst>
          <pc:docMk/>
          <pc:sldMk cId="2703348202" sldId="256"/>
        </pc:sldMkLst>
        <pc:graphicFrameChg chg="add mod modGraphic">
          <ac:chgData name="Ms G McCormick" userId="b14d37be-9fbc-40a8-9e20-d0b1ef8dc4a1" providerId="ADAL" clId="{85D0B29C-D79A-412C-BD47-C59FE4DB5EC6}" dt="2025-07-01T20:32:36.510" v="117" actId="1076"/>
          <ac:graphicFrameMkLst>
            <pc:docMk/>
            <pc:sldMk cId="2703348202" sldId="256"/>
            <ac:graphicFrameMk id="2" creationId="{55E4F012-5C6F-ABC3-8CEB-0DA2AF87A175}"/>
          </ac:graphicFrameMkLst>
        </pc:graphicFrameChg>
      </pc:sldChg>
      <pc:sldChg chg="addSp delSp modSp mod">
        <pc:chgData name="Ms G McCormick" userId="b14d37be-9fbc-40a8-9e20-d0b1ef8dc4a1" providerId="ADAL" clId="{85D0B29C-D79A-412C-BD47-C59FE4DB5EC6}" dt="2025-07-01T20:34:38.736" v="156" actId="1076"/>
        <pc:sldMkLst>
          <pc:docMk/>
          <pc:sldMk cId="631665116" sldId="282"/>
        </pc:sldMkLst>
        <pc:spChg chg="mod">
          <ac:chgData name="Ms G McCormick" userId="b14d37be-9fbc-40a8-9e20-d0b1ef8dc4a1" providerId="ADAL" clId="{85D0B29C-D79A-412C-BD47-C59FE4DB5EC6}" dt="2025-07-01T20:30:37.409" v="82" actId="14100"/>
          <ac:spMkLst>
            <pc:docMk/>
            <pc:sldMk cId="631665116" sldId="282"/>
            <ac:spMk id="4" creationId="{780FBCC8-DFCF-ACBF-115D-F1709489AC70}"/>
          </ac:spMkLst>
        </pc:spChg>
        <pc:spChg chg="mod">
          <ac:chgData name="Ms G McCormick" userId="b14d37be-9fbc-40a8-9e20-d0b1ef8dc4a1" providerId="ADAL" clId="{85D0B29C-D79A-412C-BD47-C59FE4DB5EC6}" dt="2025-07-01T20:30:49.970" v="85" actId="14100"/>
          <ac:spMkLst>
            <pc:docMk/>
            <pc:sldMk cId="631665116" sldId="282"/>
            <ac:spMk id="8" creationId="{F7810A63-B28B-0CDF-9180-AA49AEFC8DCE}"/>
          </ac:spMkLst>
        </pc:spChg>
        <pc:graphicFrameChg chg="add del mod modGraphic">
          <ac:chgData name="Ms G McCormick" userId="b14d37be-9fbc-40a8-9e20-d0b1ef8dc4a1" providerId="ADAL" clId="{85D0B29C-D79A-412C-BD47-C59FE4DB5EC6}" dt="2025-07-01T20:32:20.942" v="112" actId="21"/>
          <ac:graphicFrameMkLst>
            <pc:docMk/>
            <pc:sldMk cId="631665116" sldId="282"/>
            <ac:graphicFrameMk id="2" creationId="{55E4F012-5C6F-ABC3-8CEB-0DA2AF87A175}"/>
          </ac:graphicFrameMkLst>
        </pc:graphicFrameChg>
        <pc:graphicFrameChg chg="add del mod">
          <ac:chgData name="Ms G McCormick" userId="b14d37be-9fbc-40a8-9e20-d0b1ef8dc4a1" providerId="ADAL" clId="{85D0B29C-D79A-412C-BD47-C59FE4DB5EC6}" dt="2025-07-01T20:33:08.143" v="119" actId="478"/>
          <ac:graphicFrameMkLst>
            <pc:docMk/>
            <pc:sldMk cId="631665116" sldId="282"/>
            <ac:graphicFrameMk id="5" creationId="{9900B8CB-503F-BB2C-A3BE-2374849074E1}"/>
          </ac:graphicFrameMkLst>
        </pc:graphicFrameChg>
        <pc:graphicFrameChg chg="add del mod">
          <ac:chgData name="Ms G McCormick" userId="b14d37be-9fbc-40a8-9e20-d0b1ef8dc4a1" providerId="ADAL" clId="{85D0B29C-D79A-412C-BD47-C59FE4DB5EC6}" dt="2025-07-01T20:33:10.475" v="120" actId="478"/>
          <ac:graphicFrameMkLst>
            <pc:docMk/>
            <pc:sldMk cId="631665116" sldId="282"/>
            <ac:graphicFrameMk id="6" creationId="{69F3A2A3-7F45-036C-B2D8-0EC3BD75ACF1}"/>
          </ac:graphicFrameMkLst>
        </pc:graphicFrameChg>
        <pc:graphicFrameChg chg="add mod modGraphic">
          <ac:chgData name="Ms G McCormick" userId="b14d37be-9fbc-40a8-9e20-d0b1ef8dc4a1" providerId="ADAL" clId="{85D0B29C-D79A-412C-BD47-C59FE4DB5EC6}" dt="2025-07-01T20:34:22.054" v="152" actId="207"/>
          <ac:graphicFrameMkLst>
            <pc:docMk/>
            <pc:sldMk cId="631665116" sldId="282"/>
            <ac:graphicFrameMk id="7" creationId="{050E8C18-A09E-4092-2C8E-7ECFD8F65E16}"/>
          </ac:graphicFrameMkLst>
        </pc:graphicFrameChg>
        <pc:graphicFrameChg chg="add mod modGraphic">
          <ac:chgData name="Ms G McCormick" userId="b14d37be-9fbc-40a8-9e20-d0b1ef8dc4a1" providerId="ADAL" clId="{85D0B29C-D79A-412C-BD47-C59FE4DB5EC6}" dt="2025-07-01T20:34:38.736" v="156" actId="1076"/>
          <ac:graphicFrameMkLst>
            <pc:docMk/>
            <pc:sldMk cId="631665116" sldId="282"/>
            <ac:graphicFrameMk id="9" creationId="{50ADCC43-C4EC-DA4B-097C-FF0CED859733}"/>
          </ac:graphicFrameMkLst>
        </pc:graphicFrameChg>
        <pc:graphicFrameChg chg="mod">
          <ac:chgData name="Ms G McCormick" userId="b14d37be-9fbc-40a8-9e20-d0b1ef8dc4a1" providerId="ADAL" clId="{85D0B29C-D79A-412C-BD47-C59FE4DB5EC6}" dt="2025-07-01T20:30:24.564" v="80" actId="1076"/>
          <ac:graphicFrameMkLst>
            <pc:docMk/>
            <pc:sldMk cId="631665116" sldId="282"/>
            <ac:graphicFrameMk id="23" creationId="{2CF89DD7-49F8-44C9-8C7B-FB4BDE7E34E3}"/>
          </ac:graphicFrameMkLst>
        </pc:graphicFrameChg>
        <pc:picChg chg="mod">
          <ac:chgData name="Ms G McCormick" userId="b14d37be-9fbc-40a8-9e20-d0b1ef8dc4a1" providerId="ADAL" clId="{85D0B29C-D79A-412C-BD47-C59FE4DB5EC6}" dt="2025-07-01T20:30:41.707" v="83" actId="1076"/>
          <ac:picMkLst>
            <pc:docMk/>
            <pc:sldMk cId="631665116" sldId="282"/>
            <ac:picMk id="3074" creationId="{DEE056BD-C1D4-01A6-7027-93D9F1E65752}"/>
          </ac:picMkLst>
        </pc:picChg>
        <pc:picChg chg="mod">
          <ac:chgData name="Ms G McCormick" userId="b14d37be-9fbc-40a8-9e20-d0b1ef8dc4a1" providerId="ADAL" clId="{85D0B29C-D79A-412C-BD47-C59FE4DB5EC6}" dt="2025-07-01T20:30:53.922" v="87" actId="1076"/>
          <ac:picMkLst>
            <pc:docMk/>
            <pc:sldMk cId="631665116" sldId="282"/>
            <ac:picMk id="3076" creationId="{603A3B50-3D90-D64C-B863-066ED2BB8DFB}"/>
          </ac:picMkLst>
        </pc:picChg>
        <pc:picChg chg="mod">
          <ac:chgData name="Ms G McCormick" userId="b14d37be-9fbc-40a8-9e20-d0b1ef8dc4a1" providerId="ADAL" clId="{85D0B29C-D79A-412C-BD47-C59FE4DB5EC6}" dt="2025-07-01T20:30:52.379" v="86" actId="1076"/>
          <ac:picMkLst>
            <pc:docMk/>
            <pc:sldMk cId="631665116" sldId="282"/>
            <ac:picMk id="3078" creationId="{5D8B0585-E5C0-302E-6C06-CA5D7909E0EA}"/>
          </ac:picMkLst>
        </pc:picChg>
      </pc:sldChg>
      <pc:sldChg chg="addSp modSp mod">
        <pc:chgData name="Ms G McCormick" userId="b14d37be-9fbc-40a8-9e20-d0b1ef8dc4a1" providerId="ADAL" clId="{85D0B29C-D79A-412C-BD47-C59FE4DB5EC6}" dt="2025-07-01T20:29:49.898" v="79" actId="113"/>
        <pc:sldMkLst>
          <pc:docMk/>
          <pc:sldMk cId="2952361067" sldId="283"/>
        </pc:sldMkLst>
        <pc:graphicFrameChg chg="add mod modGraphic">
          <ac:chgData name="Ms G McCormick" userId="b14d37be-9fbc-40a8-9e20-d0b1ef8dc4a1" providerId="ADAL" clId="{85D0B29C-D79A-412C-BD47-C59FE4DB5EC6}" dt="2025-07-01T20:29:49.898" v="79" actId="113"/>
          <ac:graphicFrameMkLst>
            <pc:docMk/>
            <pc:sldMk cId="2952361067" sldId="283"/>
            <ac:graphicFrameMk id="2" creationId="{0CCF8E2A-EFF6-25AB-FE96-4A33C4531013}"/>
          </ac:graphicFrameMkLst>
        </pc:graphicFrameChg>
      </pc:sldChg>
      <pc:sldChg chg="addSp modSp mod">
        <pc:chgData name="Ms G McCormick" userId="b14d37be-9fbc-40a8-9e20-d0b1ef8dc4a1" providerId="ADAL" clId="{85D0B29C-D79A-412C-BD47-C59FE4DB5EC6}" dt="2025-07-01T20:37:43.255" v="198" actId="1076"/>
        <pc:sldMkLst>
          <pc:docMk/>
          <pc:sldMk cId="3667274154" sldId="284"/>
        </pc:sldMkLst>
        <pc:spChg chg="add mod">
          <ac:chgData name="Ms G McCormick" userId="b14d37be-9fbc-40a8-9e20-d0b1ef8dc4a1" providerId="ADAL" clId="{85D0B29C-D79A-412C-BD47-C59FE4DB5EC6}" dt="2025-07-01T20:37:23.824" v="191" actId="14100"/>
          <ac:spMkLst>
            <pc:docMk/>
            <pc:sldMk cId="3667274154" sldId="284"/>
            <ac:spMk id="3" creationId="{0CC3B114-091A-67BD-011B-FC4BF332BE88}"/>
          </ac:spMkLst>
        </pc:spChg>
        <pc:spChg chg="add mod">
          <ac:chgData name="Ms G McCormick" userId="b14d37be-9fbc-40a8-9e20-d0b1ef8dc4a1" providerId="ADAL" clId="{85D0B29C-D79A-412C-BD47-C59FE4DB5EC6}" dt="2025-07-01T20:37:31.624" v="194" actId="1076"/>
          <ac:spMkLst>
            <pc:docMk/>
            <pc:sldMk cId="3667274154" sldId="284"/>
            <ac:spMk id="5" creationId="{F17A76A4-79E7-A3E7-6532-A6DD303C167C}"/>
          </ac:spMkLst>
        </pc:spChg>
        <pc:spChg chg="add mod">
          <ac:chgData name="Ms G McCormick" userId="b14d37be-9fbc-40a8-9e20-d0b1ef8dc4a1" providerId="ADAL" clId="{85D0B29C-D79A-412C-BD47-C59FE4DB5EC6}" dt="2025-07-01T20:37:28.788" v="193" actId="14100"/>
          <ac:spMkLst>
            <pc:docMk/>
            <pc:sldMk cId="3667274154" sldId="284"/>
            <ac:spMk id="7" creationId="{D9506D86-AA65-DC4F-1982-2044B7BA2EFF}"/>
          </ac:spMkLst>
        </pc:spChg>
        <pc:spChg chg="add mod">
          <ac:chgData name="Ms G McCormick" userId="b14d37be-9fbc-40a8-9e20-d0b1ef8dc4a1" providerId="ADAL" clId="{85D0B29C-D79A-412C-BD47-C59FE4DB5EC6}" dt="2025-07-01T20:36:54.958" v="184" actId="14100"/>
          <ac:spMkLst>
            <pc:docMk/>
            <pc:sldMk cId="3667274154" sldId="284"/>
            <ac:spMk id="10" creationId="{9B90C9DA-9B74-EAC9-C1CE-DA21F5BFEC2A}"/>
          </ac:spMkLst>
        </pc:spChg>
        <pc:spChg chg="add mod">
          <ac:chgData name="Ms G McCormick" userId="b14d37be-9fbc-40a8-9e20-d0b1ef8dc4a1" providerId="ADAL" clId="{85D0B29C-D79A-412C-BD47-C59FE4DB5EC6}" dt="2025-07-01T20:37:43.255" v="198" actId="1076"/>
          <ac:spMkLst>
            <pc:docMk/>
            <pc:sldMk cId="3667274154" sldId="284"/>
            <ac:spMk id="12" creationId="{C902C9DE-DDF0-6383-23AC-4C364467EBA7}"/>
          </ac:spMkLst>
        </pc:spChg>
        <pc:spChg chg="add mod">
          <ac:chgData name="Ms G McCormick" userId="b14d37be-9fbc-40a8-9e20-d0b1ef8dc4a1" providerId="ADAL" clId="{85D0B29C-D79A-412C-BD47-C59FE4DB5EC6}" dt="2025-07-01T20:37:34.699" v="195" actId="1076"/>
          <ac:spMkLst>
            <pc:docMk/>
            <pc:sldMk cId="3667274154" sldId="284"/>
            <ac:spMk id="14" creationId="{35350661-5616-DD9C-BE8A-04CB8687C47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9A7B8-7F81-4C20-B98C-6B52122997BC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CE32F-1E8B-4707-8E3D-978087282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071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110DA-9799-4B44-B934-27E2324E75F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098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5AC11-7F91-CCB9-4CF4-B0F3445292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3C676A-F293-3DE4-F51E-F5770EF43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C9366-195A-DA6E-C80D-AD3BAF620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C53ACF-0A9D-BC77-FDF3-AA32F7415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D1639-F906-DA24-FC67-C4FADB1AC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670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7D696-37FB-009E-4F73-44629924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60670-7BAC-2B6E-2996-F7D09FF59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F2E7C1-7391-E493-0C8D-5E7B920F0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87CC2-B1B6-3AE2-9D43-BE7F7977F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A02DB-20C0-B502-BC15-44A73B068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658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240B7-373B-9B7E-22D7-6DCA835CA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219036-1AEB-57A2-41EF-F7DE47DD2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71540-E29F-3134-2E1F-DC6F51CF5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6CE537-778F-591E-AA53-95E72BB8A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7C5F91-7E44-682B-2123-AE927AD6A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98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9D152-7A38-43E6-FF2A-42A3B10B6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B71DE8-AAC0-4B61-679E-6C2C07CF83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118906-135B-A676-3A15-952DCA11F8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981528-3A5B-3F8A-3BFF-EE3B32F30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377852-458A-78A1-0F2C-CCCAC392B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236D7-2A01-C328-B012-8598C0C4F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747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498B3-FB79-AAF9-357B-830C61C89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275360-53A9-010D-6B7B-EFD26538CB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E4904B-5125-7E01-C202-4E0125A35E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7F3967-EC04-C392-8E71-8732A93B6E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C7D8DA-5576-06C1-8078-05C477A32B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0887-484F-6477-1B27-444644375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768F93-3942-56CE-DA25-94F3CFD35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A0DA39-0A16-8A76-538F-EF9642B82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247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F604E-95BF-E12A-097A-8843410F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424495-280A-D166-2820-B09B6CD37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5AADA4-CE04-83C2-F79C-0C1EB7819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2DD7C8-983D-CD30-9343-AD60F162B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542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F6CCAA-7CDC-DF50-0941-241FB7CEE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22EC69-A170-F96F-59D5-6BAD9BF7D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AAA2F8-B400-09CF-38F9-F95FFEBB3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03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8530B-E282-9A26-2075-64F956EEF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A86FA-A7CF-B8D1-0ACC-B43A196DE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11FCD-A885-0AEF-28DA-3DB02E8E9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FA3DD-D89E-6757-5405-7363B5C85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AFBE74-8CD3-291B-BC03-D3D77FC15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095102-0BB7-47ED-FAC4-AEA081092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818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90D23-9C8E-12EE-39CB-28128C8A8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C6ABC2-D846-CD46-9170-F4D67A89B7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174A2C-5736-AF01-A8D2-C1E9915275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643D78-D1A5-CDA7-F3E4-01B791F7AD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8BE33-CAE2-C643-0694-9381EC385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3F9550-07EB-DE1E-C30E-9953BDCB3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870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BB784-E280-4784-0270-CA5A3E7F8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7F2234-16A2-A4F7-4333-C603C5DC0E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1B064-0761-BB2F-885E-79AFA8910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DCF43-4E11-FE03-5CDD-EC296DB03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023955-A697-3308-7046-1BBFC3E45C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306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B2259B-358F-2925-D215-DCA1378491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3559DC-C22A-4EB7-1C04-B5265FCC4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41E594-4D0A-736E-D991-0A3532D27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C678A-B1E7-36FF-A4BC-C6A26F95D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C47B5-2EF7-41CD-F4A3-8CDC1D5E1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343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0BE646-CE6B-1D16-FD5E-8DFFFDA404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9952DC-D909-7D88-3F48-D06299843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2AE3A-3D48-57A6-251F-026BFD6215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F40CAD-D5C3-4796-AFDC-43DD6668CED9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5F9C5-8442-777F-5ECB-B991BF7778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CB93E-91A4-819D-4146-D54AA933DC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5E46A9-97CF-4DA5-9A33-87689E8676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472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B99FBC0-FFDA-D741-FCA1-947724F90E0C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8.6 Ecologist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9843" y="1567385"/>
            <a:ext cx="12815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GB" sz="1200" b="1" dirty="0">
                <a:solidFill>
                  <a:srgbClr val="000000"/>
                </a:solidFill>
                <a:cs typeface="Tahoma"/>
              </a:rPr>
              <a:t>Producer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 –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Start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 of a food chain.  Produces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glucose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 through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photosynthesis.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C12CE0-AF71-4B64-9ECB-6D626513B463}"/>
              </a:ext>
            </a:extLst>
          </p:cNvPr>
          <p:cNvSpPr/>
          <p:nvPr/>
        </p:nvSpPr>
        <p:spPr>
          <a:xfrm>
            <a:off x="134911" y="512698"/>
            <a:ext cx="8356210" cy="32626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989934-603B-59CF-B309-5064CC2FED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0477" y="1410588"/>
            <a:ext cx="5490577" cy="1387999"/>
          </a:xfrm>
          <a:prstGeom prst="rect">
            <a:avLst/>
          </a:prstGeom>
        </p:spPr>
      </p:pic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DD33AB81-62E0-18DD-20E3-D8034D3DAD6B}"/>
              </a:ext>
            </a:extLst>
          </p:cNvPr>
          <p:cNvCxnSpPr>
            <a:cxnSpLocks/>
            <a:endCxn id="7" idx="1"/>
          </p:cNvCxnSpPr>
          <p:nvPr/>
        </p:nvCxnSpPr>
        <p:spPr>
          <a:xfrm>
            <a:off x="1339008" y="1948750"/>
            <a:ext cx="511469" cy="1558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435879" y="1512654"/>
            <a:ext cx="1006304" cy="120032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fontAlgn="ctr"/>
            <a:r>
              <a:rPr lang="en-GB" sz="1200" b="1" dirty="0">
                <a:solidFill>
                  <a:srgbClr val="000000"/>
                </a:solidFill>
                <a:cs typeface="Tahoma"/>
              </a:rPr>
              <a:t>Tertiary Consumer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 –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Predates 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on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secondary consumer.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420010" y="2761185"/>
            <a:ext cx="2054232" cy="8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GB" sz="1200" b="1" dirty="0">
                <a:solidFill>
                  <a:srgbClr val="000000"/>
                </a:solidFill>
                <a:cs typeface="Tahoma"/>
              </a:rPr>
              <a:t>Secondary Consumer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 –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Eats 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a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primary consumer.  Predator 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of primary consumer.</a:t>
            </a:r>
            <a:endParaRPr lang="en-GB" sz="1200" b="1" dirty="0">
              <a:solidFill>
                <a:srgbClr val="000000"/>
              </a:solidFill>
              <a:cs typeface="Tahom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70497" y="2767714"/>
            <a:ext cx="1669446" cy="855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GB" sz="1200" b="1" dirty="0">
                <a:solidFill>
                  <a:srgbClr val="000000"/>
                </a:solidFill>
                <a:cs typeface="Tahoma"/>
              </a:rPr>
              <a:t>Primary Consumer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 –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Eats 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a </a:t>
            </a:r>
            <a:r>
              <a:rPr lang="en-GB" sz="1200" b="1" dirty="0">
                <a:solidFill>
                  <a:srgbClr val="000000"/>
                </a:solidFill>
                <a:cs typeface="Tahoma"/>
              </a:rPr>
              <a:t>producer.  Prey </a:t>
            </a:r>
            <a:r>
              <a:rPr lang="en-GB" sz="1200" dirty="0">
                <a:solidFill>
                  <a:srgbClr val="000000"/>
                </a:solidFill>
                <a:cs typeface="Tahoma"/>
              </a:rPr>
              <a:t> of secondary consumer.</a:t>
            </a:r>
            <a:endParaRPr lang="en-GB" sz="1200" b="1" dirty="0">
              <a:solidFill>
                <a:srgbClr val="000000"/>
              </a:solidFill>
              <a:cs typeface="Tahom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1DD7C5-EF32-352D-4A8F-996DAF873091}"/>
              </a:ext>
            </a:extLst>
          </p:cNvPr>
          <p:cNvSpPr txBox="1"/>
          <p:nvPr/>
        </p:nvSpPr>
        <p:spPr>
          <a:xfrm>
            <a:off x="134911" y="512697"/>
            <a:ext cx="835621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1.Food Chains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Show the flow of </a:t>
            </a:r>
            <a:r>
              <a:rPr lang="en-GB" sz="1200" b="1" dirty="0"/>
              <a:t>energy</a:t>
            </a:r>
            <a:r>
              <a:rPr lang="en-GB" sz="1200" dirty="0"/>
              <a:t> from producers to consumers.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Parts: </a:t>
            </a:r>
            <a:r>
              <a:rPr lang="en-GB" sz="1200" b="1" dirty="0"/>
              <a:t>Producer → Primary Consumer → Secondary Consumer</a:t>
            </a:r>
            <a:r>
              <a:rPr lang="en-GB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908624-ECFA-87B3-5745-955996E5DA70}"/>
              </a:ext>
            </a:extLst>
          </p:cNvPr>
          <p:cNvSpPr txBox="1"/>
          <p:nvPr/>
        </p:nvSpPr>
        <p:spPr>
          <a:xfrm>
            <a:off x="134911" y="3909675"/>
            <a:ext cx="6093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2. Food Webs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Show </a:t>
            </a:r>
            <a:r>
              <a:rPr lang="en-GB" sz="1200" b="1" dirty="0"/>
              <a:t>interconnected food chains</a:t>
            </a:r>
            <a:r>
              <a:rPr lang="en-GB" sz="12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A change in one population affects the entire web (e.g., removal of a predator).</a:t>
            </a:r>
          </a:p>
        </p:txBody>
      </p:sp>
      <p:pic>
        <p:nvPicPr>
          <p:cNvPr id="1026" name="Picture 2" descr="Explain to Kids: Food Chains. Every living thing is unique in their… | by  Alicia Sim | LittleLives">
            <a:extLst>
              <a:ext uri="{FF2B5EF4-FFF2-40B4-BE49-F238E27FC236}">
                <a16:creationId xmlns:a16="http://schemas.microsoft.com/office/drawing/2014/main" id="{D17514E0-7126-5510-0297-4D86A53BE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261" y="4036615"/>
            <a:ext cx="3933540" cy="252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766726B-90E1-48B3-D248-14D0329D0449}"/>
              </a:ext>
            </a:extLst>
          </p:cNvPr>
          <p:cNvSpPr txBox="1"/>
          <p:nvPr/>
        </p:nvSpPr>
        <p:spPr>
          <a:xfrm>
            <a:off x="119919" y="4874615"/>
            <a:ext cx="61084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Interdependence in Ecosystems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Organisms </a:t>
            </a:r>
            <a:r>
              <a:rPr lang="en-GB" sz="1200" b="1" dirty="0"/>
              <a:t>depend on each other</a:t>
            </a:r>
            <a:r>
              <a:rPr lang="en-GB" sz="1200" dirty="0"/>
              <a:t> for food, shelter, pollination, and seed dispersal.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/>
              <a:t>Removal of one species can cause a </a:t>
            </a:r>
            <a:r>
              <a:rPr lang="en-GB" sz="1200" b="1" dirty="0"/>
              <a:t>trophic cascade</a:t>
            </a:r>
            <a:r>
              <a:rPr lang="en-GB" sz="1200" dirty="0"/>
              <a:t>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3451D9-DE0E-1C02-C459-D458F13F8F46}"/>
              </a:ext>
            </a:extLst>
          </p:cNvPr>
          <p:cNvSpPr/>
          <p:nvPr/>
        </p:nvSpPr>
        <p:spPr>
          <a:xfrm>
            <a:off x="134911" y="3909675"/>
            <a:ext cx="9770890" cy="26531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5E4F012-5C6F-ABC3-8CEB-0DA2AF87A1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507045"/>
              </p:ext>
            </p:extLst>
          </p:nvPr>
        </p:nvGraphicFramePr>
        <p:xfrm>
          <a:off x="8820253" y="506115"/>
          <a:ext cx="3041966" cy="86707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77285">
                  <a:extLst>
                    <a:ext uri="{9D8B030D-6E8A-4147-A177-3AD203B41FA5}">
                      <a16:colId xmlns:a16="http://schemas.microsoft.com/office/drawing/2014/main" val="2968511040"/>
                    </a:ext>
                  </a:extLst>
                </a:gridCol>
                <a:gridCol w="1964681">
                  <a:extLst>
                    <a:ext uri="{9D8B030D-6E8A-4147-A177-3AD203B41FA5}">
                      <a16:colId xmlns:a16="http://schemas.microsoft.com/office/drawing/2014/main" val="1472046430"/>
                    </a:ext>
                  </a:extLst>
                </a:gridCol>
              </a:tblGrid>
              <a:tr h="8670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Misconception Biodiversity just means “lots of animals”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Biodiversity refers to the variety of all living organisms – animals, plants, fungi, and microorganisms – in an area.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5374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03348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25C7B3-E0DD-474B-E154-A260DC695A41}"/>
              </a:ext>
            </a:extLst>
          </p:cNvPr>
          <p:cNvSpPr txBox="1"/>
          <p:nvPr/>
        </p:nvSpPr>
        <p:spPr>
          <a:xfrm>
            <a:off x="333531" y="501612"/>
            <a:ext cx="5332751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3.Habitats and Adaptations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Adaptations</a:t>
            </a:r>
            <a:r>
              <a:rPr lang="en-GB" sz="1200" dirty="0"/>
              <a:t> help organisms survive in their </a:t>
            </a:r>
            <a:r>
              <a:rPr lang="en-GB" sz="1200" b="1" dirty="0"/>
              <a:t>specific habitat</a:t>
            </a:r>
            <a:r>
              <a:rPr lang="en-GB" sz="1200" dirty="0"/>
              <a:t> (e.g., polar bears have thick fur).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Competition</a:t>
            </a:r>
            <a:r>
              <a:rPr lang="en-GB" sz="1200" dirty="0"/>
              <a:t> happens when resources are limited.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060313"/>
              </p:ext>
            </p:extLst>
          </p:nvPr>
        </p:nvGraphicFramePr>
        <p:xfrm>
          <a:off x="6096000" y="392774"/>
          <a:ext cx="5616315" cy="42952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5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0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0464">
                  <a:extLst>
                    <a:ext uri="{9D8B030D-6E8A-4147-A177-3AD203B41FA5}">
                      <a16:colId xmlns:a16="http://schemas.microsoft.com/office/drawing/2014/main" val="1166330729"/>
                    </a:ext>
                  </a:extLst>
                </a:gridCol>
              </a:tblGrid>
              <a:tr h="233818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GB" sz="1200" b="1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4.Adaptations</a:t>
                      </a:r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000" b="0" i="0" u="none" strike="noStrike" dirty="0">
                        <a:solidFill>
                          <a:schemeClr val="bg1"/>
                        </a:solidFill>
                        <a:effectLst/>
                        <a:latin typeface="Tahoma"/>
                        <a:cs typeface="Tahoma"/>
                      </a:endParaRPr>
                    </a:p>
                  </a:txBody>
                  <a:tcPr marL="12700" marR="12700" marT="12700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GB" sz="1200" b="1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97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Structural Adaptations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Part</a:t>
                      </a:r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of the </a:t>
                      </a:r>
                      <a:r>
                        <a:rPr lang="en-GB" sz="1200" b="1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body</a:t>
                      </a:r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that helps the organism survive.</a:t>
                      </a:r>
                    </a:p>
                    <a:p>
                      <a:pPr algn="l" fontAlgn="ctr"/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e.g. polar bears have a thick layer of fat for insulation.</a:t>
                      </a:r>
                    </a:p>
                    <a:p>
                      <a:pPr algn="l" fontAlgn="ctr"/>
                      <a:endParaRPr lang="en-GB" sz="1200" b="0" i="0" u="none" strike="noStrike" baseline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baseline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4150191159"/>
                  </a:ext>
                </a:extLst>
              </a:tr>
              <a:tr h="67108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Functional</a:t>
                      </a:r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Adaptations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How</a:t>
                      </a:r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the </a:t>
                      </a:r>
                      <a:r>
                        <a:rPr lang="en-GB" sz="1200" b="1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body operates </a:t>
                      </a:r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that helps the organism survive.  E.g. camels do not sweat.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926770623"/>
                  </a:ext>
                </a:extLst>
              </a:tr>
              <a:tr h="108045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Behavioural Adaptations</a:t>
                      </a:r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 </a:t>
                      </a:r>
                      <a:r>
                        <a:rPr lang="en-GB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behaviour </a:t>
                      </a:r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that helps the organism survive.</a:t>
                      </a:r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2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e.g. desert rats</a:t>
                      </a:r>
                      <a:r>
                        <a:rPr lang="en-GB" sz="1200" b="0" u="none" strike="noStrike" baseline="0" dirty="0">
                          <a:solidFill>
                            <a:schemeClr val="tx1"/>
                          </a:solidFill>
                          <a:effectLst/>
                        </a:rPr>
                        <a:t> stay in their burrows during the hottest parts of the day.</a:t>
                      </a:r>
                    </a:p>
                    <a:p>
                      <a:pPr algn="l" fontAlgn="ctr"/>
                      <a:endParaRPr lang="en-GB" sz="1200" b="0" i="0" u="none" strike="noStrike" baseline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baseline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baseline="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GB" sz="1200" b="0" i="0" u="none" strike="noStrike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7650EEF4-4CE6-FC15-94F0-EA8E9C3B7422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8.6 Ecologist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2050" name="Picture 2" descr="Generated image">
            <a:extLst>
              <a:ext uri="{FF2B5EF4-FFF2-40B4-BE49-F238E27FC236}">
                <a16:creationId xmlns:a16="http://schemas.microsoft.com/office/drawing/2014/main" id="{92E9D520-2683-DC9F-D18F-B8AFB7539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8438" y="752831"/>
            <a:ext cx="1006043" cy="100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7957" t="6008" r="13122"/>
          <a:stretch/>
        </p:blipFill>
        <p:spPr>
          <a:xfrm>
            <a:off x="333531" y="1999824"/>
            <a:ext cx="4017781" cy="304980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4193881" y="2133265"/>
            <a:ext cx="13393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en-GB" sz="1100" b="1" dirty="0">
                <a:solidFill>
                  <a:srgbClr val="000000"/>
                </a:solidFill>
                <a:cs typeface="Tahoma"/>
              </a:rPr>
              <a:t>Predator-prey cycles</a:t>
            </a:r>
          </a:p>
          <a:p>
            <a:pPr marL="171450" indent="-171450" font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cs typeface="Tahoma"/>
              </a:rPr>
              <a:t>The population of the </a:t>
            </a:r>
            <a:r>
              <a:rPr lang="en-GB" sz="1100" b="1" dirty="0">
                <a:solidFill>
                  <a:srgbClr val="000000"/>
                </a:solidFill>
                <a:cs typeface="Tahoma"/>
              </a:rPr>
              <a:t>prey increases</a:t>
            </a:r>
          </a:p>
          <a:p>
            <a:pPr marL="171450" indent="-171450" fontAlgn="ctr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rgbClr val="000000"/>
                </a:solidFill>
                <a:cs typeface="Tahoma"/>
              </a:rPr>
              <a:t>More food </a:t>
            </a:r>
            <a:r>
              <a:rPr lang="en-GB" sz="1100" dirty="0">
                <a:solidFill>
                  <a:srgbClr val="000000"/>
                </a:solidFill>
                <a:cs typeface="Tahoma"/>
              </a:rPr>
              <a:t>is available for the </a:t>
            </a:r>
            <a:r>
              <a:rPr lang="en-GB" sz="1100" b="1" dirty="0">
                <a:solidFill>
                  <a:srgbClr val="000000"/>
                </a:solidFill>
                <a:cs typeface="Tahoma"/>
              </a:rPr>
              <a:t>predators</a:t>
            </a:r>
            <a:r>
              <a:rPr lang="en-GB" sz="1100" dirty="0">
                <a:solidFill>
                  <a:srgbClr val="000000"/>
                </a:solidFill>
                <a:cs typeface="Tahoma"/>
              </a:rPr>
              <a:t>, so their population increases</a:t>
            </a:r>
            <a:r>
              <a:rPr lang="en-GB" sz="1100" dirty="0">
                <a:solidFill>
                  <a:srgbClr val="000000"/>
                </a:solidFill>
                <a:latin typeface="Comic Sans MS" panose="030F0702030302020204" pitchFamily="66" charset="0"/>
                <a:cs typeface="Tahoma"/>
              </a:rPr>
              <a:t>.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CE430DB8-5512-4A57-5B79-5CACFE36F0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14103"/>
              </p:ext>
            </p:extLst>
          </p:nvPr>
        </p:nvGraphicFramePr>
        <p:xfrm>
          <a:off x="413595" y="1821204"/>
          <a:ext cx="4330460" cy="178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30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7862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 baseline="0" dirty="0">
                          <a:solidFill>
                            <a:schemeClr val="bg1"/>
                          </a:solidFill>
                          <a:effectLst/>
                          <a:latin typeface="Tahoma"/>
                          <a:cs typeface="Tahoma"/>
                        </a:rPr>
                        <a:t>Predator prey relationship</a:t>
                      </a:r>
                      <a:endParaRPr lang="en-GB" sz="1000" b="1" i="0" u="none" strike="noStrike" dirty="0">
                        <a:solidFill>
                          <a:schemeClr val="bg1"/>
                        </a:solidFill>
                        <a:effectLst/>
                        <a:latin typeface="Tahoma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29A1B867-8700-04FD-D025-91B1E7826601}"/>
              </a:ext>
            </a:extLst>
          </p:cNvPr>
          <p:cNvSpPr txBox="1"/>
          <p:nvPr/>
        </p:nvSpPr>
        <p:spPr>
          <a:xfrm>
            <a:off x="214458" y="5188626"/>
            <a:ext cx="6094562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font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cs typeface="Tahoma"/>
              </a:rPr>
              <a:t>There are </a:t>
            </a:r>
            <a:r>
              <a:rPr lang="en-GB" sz="1100" b="1" dirty="0">
                <a:solidFill>
                  <a:srgbClr val="000000"/>
                </a:solidFill>
                <a:cs typeface="Tahoma"/>
              </a:rPr>
              <a:t>more predators </a:t>
            </a:r>
            <a:r>
              <a:rPr lang="en-GB" sz="1100" dirty="0">
                <a:solidFill>
                  <a:srgbClr val="000000"/>
                </a:solidFill>
                <a:cs typeface="Tahoma"/>
              </a:rPr>
              <a:t>so the </a:t>
            </a:r>
            <a:r>
              <a:rPr lang="en-GB" sz="1100" b="1" dirty="0">
                <a:solidFill>
                  <a:srgbClr val="000000"/>
                </a:solidFill>
                <a:cs typeface="Tahoma"/>
              </a:rPr>
              <a:t>population of the prey decreases</a:t>
            </a:r>
            <a:r>
              <a:rPr lang="en-GB" sz="1100" dirty="0">
                <a:solidFill>
                  <a:srgbClr val="000000"/>
                </a:solidFill>
                <a:cs typeface="Tahoma"/>
              </a:rPr>
              <a:t>.</a:t>
            </a:r>
          </a:p>
          <a:p>
            <a:pPr marL="171450" indent="-171450" font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cs typeface="Tahoma"/>
              </a:rPr>
              <a:t>There is </a:t>
            </a:r>
            <a:r>
              <a:rPr lang="en-GB" sz="1100" b="1" dirty="0">
                <a:solidFill>
                  <a:srgbClr val="000000"/>
                </a:solidFill>
                <a:cs typeface="Tahoma"/>
              </a:rPr>
              <a:t>less prey to feed on </a:t>
            </a:r>
            <a:r>
              <a:rPr lang="en-GB" sz="1100" dirty="0">
                <a:solidFill>
                  <a:srgbClr val="000000"/>
                </a:solidFill>
                <a:cs typeface="Tahoma"/>
              </a:rPr>
              <a:t>so the population of </a:t>
            </a:r>
            <a:r>
              <a:rPr lang="en-GB" sz="1100" b="1" dirty="0">
                <a:solidFill>
                  <a:srgbClr val="000000"/>
                </a:solidFill>
                <a:cs typeface="Tahoma"/>
              </a:rPr>
              <a:t>predators decreases.</a:t>
            </a:r>
          </a:p>
          <a:p>
            <a:pPr marL="171450" indent="-171450" fontAlgn="ctr"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rgbClr val="000000"/>
                </a:solidFill>
                <a:cs typeface="Tahoma"/>
              </a:rPr>
              <a:t>The </a:t>
            </a:r>
            <a:r>
              <a:rPr lang="en-GB" sz="1100" b="1" dirty="0">
                <a:solidFill>
                  <a:srgbClr val="000000"/>
                </a:solidFill>
                <a:cs typeface="Tahoma"/>
              </a:rPr>
              <a:t>cycle restarts </a:t>
            </a:r>
            <a:r>
              <a:rPr lang="en-GB" sz="1100" dirty="0">
                <a:solidFill>
                  <a:srgbClr val="000000"/>
                </a:solidFill>
                <a:cs typeface="Tahoma"/>
              </a:rPr>
              <a:t>from the beginning. </a:t>
            </a:r>
          </a:p>
        </p:txBody>
      </p:sp>
      <p:pic>
        <p:nvPicPr>
          <p:cNvPr id="2052" name="Picture 4" descr="Generated image">
            <a:extLst>
              <a:ext uri="{FF2B5EF4-FFF2-40B4-BE49-F238E27FC236}">
                <a16:creationId xmlns:a16="http://schemas.microsoft.com/office/drawing/2014/main" id="{2C4E9E21-1FEC-EF21-6D78-0AA21EEE5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8438" y="2019774"/>
            <a:ext cx="1006043" cy="100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enerated image">
            <a:extLst>
              <a:ext uri="{FF2B5EF4-FFF2-40B4-BE49-F238E27FC236}">
                <a16:creationId xmlns:a16="http://schemas.microsoft.com/office/drawing/2014/main" id="{F3AEF6CE-9EA2-8B63-3652-9659ABBC9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9737" y="3286717"/>
            <a:ext cx="1123804" cy="112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692228-3449-906B-03DC-AFF189B923A0}"/>
              </a:ext>
            </a:extLst>
          </p:cNvPr>
          <p:cNvSpPr/>
          <p:nvPr/>
        </p:nvSpPr>
        <p:spPr>
          <a:xfrm>
            <a:off x="214458" y="1603948"/>
            <a:ext cx="5451824" cy="429527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B3A680-56E0-6F3C-8462-0A0FA8489F9F}"/>
              </a:ext>
            </a:extLst>
          </p:cNvPr>
          <p:cNvSpPr txBox="1"/>
          <p:nvPr/>
        </p:nvSpPr>
        <p:spPr>
          <a:xfrm>
            <a:off x="156921" y="1582672"/>
            <a:ext cx="5133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CCF8E2A-EFF6-25AB-FE96-4A33C4531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649159"/>
              </p:ext>
            </p:extLst>
          </p:nvPr>
        </p:nvGraphicFramePr>
        <p:xfrm>
          <a:off x="306209" y="6242710"/>
          <a:ext cx="10515600" cy="3677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950998">
                  <a:extLst>
                    <a:ext uri="{9D8B030D-6E8A-4147-A177-3AD203B41FA5}">
                      <a16:colId xmlns:a16="http://schemas.microsoft.com/office/drawing/2014/main" val="1189988506"/>
                    </a:ext>
                  </a:extLst>
                </a:gridCol>
                <a:gridCol w="6564602">
                  <a:extLst>
                    <a:ext uri="{9D8B030D-6E8A-4147-A177-3AD203B41FA5}">
                      <a16:colId xmlns:a16="http://schemas.microsoft.com/office/drawing/2014/main" val="1068361685"/>
                    </a:ext>
                  </a:extLst>
                </a:gridCol>
              </a:tblGrid>
              <a:tr h="3677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 dirty="0">
                          <a:effectLst/>
                        </a:rPr>
                        <a:t>Misconception: Predators always keep increasing in number</a:t>
                      </a:r>
                      <a:endParaRPr lang="en-GB" sz="11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b="1" kern="100" dirty="0">
                          <a:effectLst/>
                        </a:rPr>
                        <a:t>Predator numbers depend on prey availability; if prey runs out, predator populations also fall.</a:t>
                      </a:r>
                      <a:endParaRPr lang="en-GB" sz="1100" b="1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092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2361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CF89DD7-49F8-44C9-8C7B-FB4BDE7E34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280350"/>
              </p:ext>
            </p:extLst>
          </p:nvPr>
        </p:nvGraphicFramePr>
        <p:xfrm>
          <a:off x="180338" y="468984"/>
          <a:ext cx="5233274" cy="5722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7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745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GB" sz="1600" b="1" i="0" u="none" strike="noStrike" baseline="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ahoma"/>
                        </a:rPr>
                        <a:t> Key terms</a:t>
                      </a:r>
                      <a:endParaRPr lang="en-GB" sz="16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000" b="0" i="0" u="none" strike="noStrike" dirty="0">
                        <a:solidFill>
                          <a:schemeClr val="bg1"/>
                        </a:solidFill>
                        <a:effectLst/>
                        <a:latin typeface="Tahoma"/>
                        <a:cs typeface="Tahoma"/>
                      </a:endParaRPr>
                    </a:p>
                  </a:txBody>
                  <a:tcPr marL="12700" marR="12700" marT="12700" marB="0" anchor="b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2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Ecosystem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The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interaction 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of a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community of living organisms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(biotic) 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with the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non-living (abiotic) 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parts of their environment.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283256"/>
                  </a:ext>
                </a:extLst>
              </a:tr>
              <a:tr h="22028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Habitat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The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area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in which an organism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lives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.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0191159"/>
                  </a:ext>
                </a:extLst>
              </a:tr>
              <a:tr h="838242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Community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Two or more different species 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in an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ecosystem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. 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A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stable community 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is one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where all the species and environmental factors are in balance 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so that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population sizes remain fairly constant.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770623"/>
                  </a:ext>
                </a:extLst>
              </a:tr>
              <a:tr h="4262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Population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The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total number of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organisms 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of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one species 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in an ecosystem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.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2258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Competition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Plants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often compete for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light, space, water 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and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mineral ions.</a:t>
                      </a:r>
                    </a:p>
                    <a:p>
                      <a:pPr algn="l" fontAlgn="ctr"/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Animals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often compete for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food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,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mates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and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territory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280532"/>
                  </a:ext>
                </a:extLst>
              </a:tr>
              <a:tr h="4262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Interdependence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Within a community each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species depends on other species 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for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food,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shelter, pollination 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etc.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738321"/>
                  </a:ext>
                </a:extLst>
              </a:tr>
              <a:tr h="42627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Adaptations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A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feature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that an organism has that allows it to 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survive</a:t>
                      </a:r>
                      <a:r>
                        <a:rPr lang="en-GB" sz="16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in its ecosystem. </a:t>
                      </a:r>
                      <a:endParaRPr lang="en-GB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226044"/>
                  </a:ext>
                </a:extLst>
              </a:tr>
              <a:tr h="31874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Biodiversity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The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variety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of all the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different species 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of organisms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on</a:t>
                      </a:r>
                      <a:r>
                        <a:rPr lang="en-GB" sz="16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Earth</a:t>
                      </a: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, or </a:t>
                      </a:r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ahoma"/>
                        </a:rPr>
                        <a:t>within an ecosystem.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348686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C0A53777-68C9-4619-D6C1-CA6C87E36FAF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8.6 Ecologist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0FBCC8-DFCF-ACBF-115D-F1709489AC70}"/>
              </a:ext>
            </a:extLst>
          </p:cNvPr>
          <p:cNvSpPr txBox="1"/>
          <p:nvPr/>
        </p:nvSpPr>
        <p:spPr>
          <a:xfrm>
            <a:off x="5611119" y="468984"/>
            <a:ext cx="6171150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600" b="1" dirty="0"/>
              <a:t>5.Biodiversity and Human Impact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/>
              <a:t>Biodiversity</a:t>
            </a:r>
            <a:r>
              <a:rPr lang="en-GB" sz="1600" dirty="0"/>
              <a:t> is important for healthy ecosystems.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/>
              <a:t>Negative impacts</a:t>
            </a:r>
            <a:r>
              <a:rPr lang="en-GB" sz="1600" dirty="0"/>
              <a:t>: pollution, deforestation, habitat loss.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1" dirty="0"/>
              <a:t>Positive impacts</a:t>
            </a:r>
            <a:r>
              <a:rPr lang="en-GB" sz="1600" dirty="0"/>
              <a:t>: conservation, habitat protection, reducing emissions.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7810A63-B28B-0CDF-9180-AA49AEFC8DCE}"/>
              </a:ext>
            </a:extLst>
          </p:cNvPr>
          <p:cNvSpPr txBox="1"/>
          <p:nvPr/>
        </p:nvSpPr>
        <p:spPr>
          <a:xfrm>
            <a:off x="5611119" y="3600668"/>
            <a:ext cx="6171150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600" b="1" dirty="0"/>
              <a:t>6.Global Warming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/>
              <a:t>Caused by </a:t>
            </a:r>
            <a:r>
              <a:rPr lang="en-GB" sz="1600" b="1" dirty="0"/>
              <a:t>greenhouse gases</a:t>
            </a:r>
            <a:r>
              <a:rPr lang="en-GB" sz="1600" dirty="0"/>
              <a:t> (e.g. CO₂, methane).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/>
              <a:t>Effects: rising sea levels, habitat loss, extreme weather.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/>
              <a:t>Solutions: reduce fossil fuel use, plant trees, renewable energy.</a:t>
            </a:r>
          </a:p>
        </p:txBody>
      </p:sp>
      <p:pic>
        <p:nvPicPr>
          <p:cNvPr id="3074" name="Picture 2" descr="Generated image">
            <a:extLst>
              <a:ext uri="{FF2B5EF4-FFF2-40B4-BE49-F238E27FC236}">
                <a16:creationId xmlns:a16="http://schemas.microsoft.com/office/drawing/2014/main" id="{DEE056BD-C1D4-01A6-7027-93D9F1E65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16653"/>
            <a:ext cx="1416297" cy="141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03A3B50-3D90-D64C-B863-066ED2BB8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660" y="1916632"/>
            <a:ext cx="1416318" cy="1416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Generated image">
            <a:extLst>
              <a:ext uri="{FF2B5EF4-FFF2-40B4-BE49-F238E27FC236}">
                <a16:creationId xmlns:a16="http://schemas.microsoft.com/office/drawing/2014/main" id="{5D8B0585-E5C0-302E-6C06-CA5D7909E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3341" y="1916632"/>
            <a:ext cx="1416297" cy="1416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0E8C18-A09E-4092-2C8E-7ECFD8F65E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516071"/>
              </p:ext>
            </p:extLst>
          </p:nvPr>
        </p:nvGraphicFramePr>
        <p:xfrm>
          <a:off x="5931367" y="5141174"/>
          <a:ext cx="5850902" cy="518160"/>
        </p:xfrm>
        <a:graphic>
          <a:graphicData uri="http://schemas.openxmlformats.org/drawingml/2006/table">
            <a:tbl>
              <a:tblPr/>
              <a:tblGrid>
                <a:gridCol w="5850902">
                  <a:extLst>
                    <a:ext uri="{9D8B030D-6E8A-4147-A177-3AD203B41FA5}">
                      <a16:colId xmlns:a16="http://schemas.microsoft.com/office/drawing/2014/main" val="146405536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b="1" dirty="0"/>
                        <a:t>Misconception: Global warming and the ozone layer are the same issue</a:t>
                      </a:r>
                      <a:endParaRPr lang="en-GB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735567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0ADCC43-C4EC-DA4B-097C-FF0CED8597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5889689"/>
              </p:ext>
            </p:extLst>
          </p:nvPr>
        </p:nvGraphicFramePr>
        <p:xfrm>
          <a:off x="5931367" y="5604462"/>
          <a:ext cx="5826376" cy="518160"/>
        </p:xfrm>
        <a:graphic>
          <a:graphicData uri="http://schemas.openxmlformats.org/drawingml/2006/table">
            <a:tbl>
              <a:tblPr/>
              <a:tblGrid>
                <a:gridCol w="5826376">
                  <a:extLst>
                    <a:ext uri="{9D8B030D-6E8A-4147-A177-3AD203B41FA5}">
                      <a16:colId xmlns:a16="http://schemas.microsoft.com/office/drawing/2014/main" val="31400499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1400" dirty="0"/>
                        <a:t>Global warming is caused by </a:t>
                      </a:r>
                      <a:r>
                        <a:rPr lang="en-GB" sz="1400" b="1" dirty="0"/>
                        <a:t>greenhouse gases trapping heat</a:t>
                      </a:r>
                      <a:r>
                        <a:rPr lang="en-GB" sz="1400" dirty="0"/>
                        <a:t>, while the ozone layer issue involves </a:t>
                      </a:r>
                      <a:r>
                        <a:rPr lang="en-GB" sz="1400" b="1" dirty="0"/>
                        <a:t>UV radiation protection</a:t>
                      </a:r>
                      <a:r>
                        <a:rPr lang="en-GB" sz="1400" dirty="0"/>
                        <a:t>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926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1665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35B1CC19-89BE-9A21-56EC-064E37E2E924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8.6 Ecologist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C3B114-091A-67BD-011B-FC4BF332BE88}"/>
              </a:ext>
            </a:extLst>
          </p:cNvPr>
          <p:cNvSpPr txBox="1"/>
          <p:nvPr/>
        </p:nvSpPr>
        <p:spPr>
          <a:xfrm>
            <a:off x="214821" y="414040"/>
            <a:ext cx="5436471" cy="1903342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1. Food Chains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a producer and what does it do?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the role of a primary consumer?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is energy transferred in a food chain?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the role of a tertiary consumer?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Which organism starts a food chain?</a:t>
            </a:r>
            <a:endParaRPr lang="en-GB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7A76A4-79E7-A3E7-6532-A6DD303C167C}"/>
              </a:ext>
            </a:extLst>
          </p:cNvPr>
          <p:cNvSpPr txBox="1"/>
          <p:nvPr/>
        </p:nvSpPr>
        <p:spPr>
          <a:xfrm>
            <a:off x="214821" y="2503179"/>
            <a:ext cx="5436471" cy="205030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2. Food Webs and Interdependence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a food web?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does removing one species affect a food web?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does 'interdependence' mean in an ecosystem?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Give one example of how animals depend on each other.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a trophic cascade?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506D86-AA65-DC4F-1982-2044B7BA2EFF}"/>
              </a:ext>
            </a:extLst>
          </p:cNvPr>
          <p:cNvSpPr txBox="1"/>
          <p:nvPr/>
        </p:nvSpPr>
        <p:spPr>
          <a:xfrm>
            <a:off x="214821" y="4676810"/>
            <a:ext cx="5436471" cy="205030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3. Habitats and Adaptations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an adaptation?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do adaptations help animals survive?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Give one example of an animal adaptation and its purpose.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competition in a habitat?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Why might animals compete with each other?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90C9DA-9B74-EAC9-C1CE-DA21F5BFEC2A}"/>
              </a:ext>
            </a:extLst>
          </p:cNvPr>
          <p:cNvSpPr txBox="1"/>
          <p:nvPr/>
        </p:nvSpPr>
        <p:spPr>
          <a:xfrm>
            <a:off x="6355830" y="469347"/>
            <a:ext cx="5621349" cy="2333459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4. Predator-Prey Cycles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happens to predator numbers when prey numbers increase?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causes prey numbers to decrease in the cycle?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happens when predator numbers get too high?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kind of pattern does a predator-prey cycle show?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Why do predator and prey populations constantly change?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02C9DE-DDF0-6383-23AC-4C364467EBA7}"/>
              </a:ext>
            </a:extLst>
          </p:cNvPr>
          <p:cNvSpPr txBox="1"/>
          <p:nvPr/>
        </p:nvSpPr>
        <p:spPr>
          <a:xfrm>
            <a:off x="6355829" y="3027537"/>
            <a:ext cx="5621348" cy="17671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5. Biodiversity and Human Impact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biodiversity?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Why is biodiversity important for ecosystems?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Name two ways humans negatively impact biodiversity.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Name two ways we can protect biodiversity.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does deforestation affect biodiversity?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5350661-5616-DD9C-BE8A-04CB8687C47B}"/>
              </a:ext>
            </a:extLst>
          </p:cNvPr>
          <p:cNvSpPr txBox="1"/>
          <p:nvPr/>
        </p:nvSpPr>
        <p:spPr>
          <a:xfrm>
            <a:off x="6355828" y="4959965"/>
            <a:ext cx="5621349" cy="176715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16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6. Global Warming</a:t>
            </a:r>
            <a:endParaRPr lang="en-GB" sz="16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causes global warming?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Name two greenhouse gases.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Give one effect of global warming on habitats.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can we reduce the impact of global warming?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228600" algn="l"/>
              </a:tabLst>
            </a:pPr>
            <a:r>
              <a:rPr lang="en-US" sz="16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Why is planting trees helpful in fighting global warming</a:t>
            </a: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274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933</Words>
  <Application>Microsoft Office PowerPoint</Application>
  <PresentationFormat>Widescreen</PresentationFormat>
  <Paragraphs>113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Cambria</vt:lpstr>
      <vt:lpstr>Century Gothic</vt:lpstr>
      <vt:lpstr>Comic Sans MS</vt:lpstr>
      <vt:lpstr>Symbol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2</cp:revision>
  <dcterms:created xsi:type="dcterms:W3CDTF">2025-07-01T17:20:48Z</dcterms:created>
  <dcterms:modified xsi:type="dcterms:W3CDTF">2025-07-01T20:37:50Z</dcterms:modified>
</cp:coreProperties>
</file>