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60" r:id="rId5"/>
    <p:sldMasterId id="2147483672" r:id="rId6"/>
  </p:sldMasterIdLst>
  <p:notesMasterIdLst>
    <p:notesMasterId r:id="rId9"/>
  </p:notesMasterIdLst>
  <p:sldIdLst>
    <p:sldId id="256" r:id="rId7"/>
    <p:sldId id="257" r:id="rId8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0" roundtripDataSignature="AMtx7mhnIXEvPTAm9DkT+zvMxyN+uGpq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FCEDF1-D419-49F5-AB13-09EF4015ED5E}" v="1" dt="2026-06-24T10:20:55.090"/>
    <p1510:client id="{F847B58E-AFB7-431B-8CA5-771CB48DC628}" v="2" dt="2026-06-23T14:01:05.2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48" d="100"/>
          <a:sy n="48" d="100"/>
        </p:scale>
        <p:origin x="21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modSld">
      <pc:chgData name="Mrs L Webster" userId="e46f0a3f-fc4e-4d7b-94a6-4acf829689c1" providerId="ADAL" clId="{4981A51B-DD4C-40D0-ACC6-95C2C4B61EA3}" dt="2026-06-23T14:01:07.451" v="7" actId="1076"/>
      <pc:docMkLst>
        <pc:docMk/>
      </pc:docMkLst>
      <pc:sldChg chg="addSp modSp mod">
        <pc:chgData name="Mrs L Webster" userId="e46f0a3f-fc4e-4d7b-94a6-4acf829689c1" providerId="ADAL" clId="{4981A51B-DD4C-40D0-ACC6-95C2C4B61EA3}" dt="2026-06-23T14:01:07.451" v="7" actId="1076"/>
        <pc:sldMkLst>
          <pc:docMk/>
          <pc:sldMk cId="0" sldId="256"/>
        </pc:sldMkLst>
        <pc:spChg chg="mod">
          <ac:chgData name="Mrs L Webster" userId="e46f0a3f-fc4e-4d7b-94a6-4acf829689c1" providerId="ADAL" clId="{4981A51B-DD4C-40D0-ACC6-95C2C4B61EA3}" dt="2026-06-23T14:01:07.451" v="7" actId="1076"/>
          <ac:spMkLst>
            <pc:docMk/>
            <pc:sldMk cId="0" sldId="256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1:05.232" v="6"/>
          <ac:picMkLst>
            <pc:docMk/>
            <pc:sldMk cId="0" sldId="256"/>
            <ac:picMk id="2" creationId="{66E49BD9-8257-E0CA-067E-520696855F44}"/>
          </ac:picMkLst>
        </pc:picChg>
      </pc:sldChg>
      <pc:sldChg chg="addSp modSp mod">
        <pc:chgData name="Mrs L Webster" userId="e46f0a3f-fc4e-4d7b-94a6-4acf829689c1" providerId="ADAL" clId="{4981A51B-DD4C-40D0-ACC6-95C2C4B61EA3}" dt="2026-06-23T14:01:02.522" v="5" actId="1076"/>
        <pc:sldMkLst>
          <pc:docMk/>
          <pc:sldMk cId="0" sldId="257"/>
        </pc:sldMkLst>
        <pc:spChg chg="mod">
          <ac:chgData name="Mrs L Webster" userId="e46f0a3f-fc4e-4d7b-94a6-4acf829689c1" providerId="ADAL" clId="{4981A51B-DD4C-40D0-ACC6-95C2C4B61EA3}" dt="2026-06-23T14:01:02.522" v="5" actId="1076"/>
          <ac:spMkLst>
            <pc:docMk/>
            <pc:sldMk cId="0" sldId="257"/>
            <ac:spMk id="253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1:00.435" v="4" actId="14100"/>
          <ac:picMkLst>
            <pc:docMk/>
            <pc:sldMk cId="0" sldId="257"/>
            <ac:picMk id="2" creationId="{4787A49E-C123-1516-5162-62283DF23034}"/>
          </ac:picMkLst>
        </pc:picChg>
      </pc:sldChg>
    </pc:docChg>
  </pc:docChgLst>
  <pc:docChgLst>
    <pc:chgData name="Mrs L Webster" userId="e46f0a3f-fc4e-4d7b-94a6-4acf829689c1" providerId="ADAL" clId="{2A4AE7FB-31BD-499C-9A9F-5CDFE41B6210}"/>
    <pc:docChg chg="custSel modSld">
      <pc:chgData name="Mrs L Webster" userId="e46f0a3f-fc4e-4d7b-94a6-4acf829689c1" providerId="ADAL" clId="{2A4AE7FB-31BD-499C-9A9F-5CDFE41B6210}" dt="2026-06-24T10:20:55.090" v="1"/>
      <pc:docMkLst>
        <pc:docMk/>
      </pc:docMkLst>
      <pc:sldChg chg="addSp delSp modSp mod">
        <pc:chgData name="Mrs L Webster" userId="e46f0a3f-fc4e-4d7b-94a6-4acf829689c1" providerId="ADAL" clId="{2A4AE7FB-31BD-499C-9A9F-5CDFE41B6210}" dt="2026-06-24T10:20:55.090" v="1"/>
        <pc:sldMkLst>
          <pc:docMk/>
          <pc:sldMk cId="0" sldId="257"/>
        </pc:sldMkLst>
        <pc:picChg chg="del">
          <ac:chgData name="Mrs L Webster" userId="e46f0a3f-fc4e-4d7b-94a6-4acf829689c1" providerId="ADAL" clId="{2A4AE7FB-31BD-499C-9A9F-5CDFE41B6210}" dt="2026-06-24T10:20:50.338" v="0" actId="478"/>
          <ac:picMkLst>
            <pc:docMk/>
            <pc:sldMk cId="0" sldId="257"/>
            <ac:picMk id="2" creationId="{4787A49E-C123-1516-5162-62283DF23034}"/>
          </ac:picMkLst>
        </pc:picChg>
        <pc:picChg chg="add mod">
          <ac:chgData name="Mrs L Webster" userId="e46f0a3f-fc4e-4d7b-94a6-4acf829689c1" providerId="ADAL" clId="{2A4AE7FB-31BD-499C-9A9F-5CDFE41B6210}" dt="2026-06-24T10:20:55.090" v="1"/>
          <ac:picMkLst>
            <pc:docMk/>
            <pc:sldMk cId="0" sldId="257"/>
            <ac:picMk id="4" creationId="{4A1B1DF5-5B54-4376-780C-E8B392919C9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30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2004239" y="131536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</a:t>
            </a:r>
            <a:r>
              <a:rPr lang="en-GB" sz="1800" dirty="0">
                <a:solidFill>
                  <a:schemeClr val="dk1"/>
                </a:solidFill>
              </a:rPr>
              <a:t>Place Value, Ordering and rounding</a:t>
            </a:r>
            <a:endParaRPr dirty="0"/>
          </a:p>
        </p:txBody>
      </p:sp>
      <p:sp>
        <p:nvSpPr>
          <p:cNvPr id="227" name="Google Shape;227;p1"/>
          <p:cNvSpPr txBox="1"/>
          <p:nvPr/>
        </p:nvSpPr>
        <p:spPr>
          <a:xfrm>
            <a:off x="168549" y="3113263"/>
            <a:ext cx="2946300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Place Value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Equal Division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Understanding of decimals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Inequality signs</a:t>
            </a:r>
            <a:endParaRPr sz="1100" dirty="0">
              <a:solidFill>
                <a:schemeClr val="dk1"/>
              </a:solidFill>
            </a:endParaRPr>
          </a:p>
        </p:txBody>
      </p:sp>
      <p:sp>
        <p:nvSpPr>
          <p:cNvPr id="228" name="Google Shape;228;p1"/>
          <p:cNvSpPr/>
          <p:nvPr/>
        </p:nvSpPr>
        <p:spPr>
          <a:xfrm>
            <a:off x="3232150" y="2854777"/>
            <a:ext cx="3517900" cy="105691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3230038" y="2825751"/>
            <a:ext cx="3738000" cy="815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Round to powers of ten</a:t>
            </a:r>
            <a:endParaRPr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If the number is half way between we </a:t>
            </a:r>
            <a:r>
              <a:rPr lang="en-GB" sz="1100" b="1" dirty="0">
                <a:solidFill>
                  <a:schemeClr val="dk1"/>
                </a:solidFill>
              </a:rPr>
              <a:t>‘Round up’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</a:endParaRPr>
          </a:p>
        </p:txBody>
      </p:sp>
      <p:sp>
        <p:nvSpPr>
          <p:cNvPr id="230" name="Google Shape;230;p1"/>
          <p:cNvSpPr/>
          <p:nvPr/>
        </p:nvSpPr>
        <p:spPr>
          <a:xfrm>
            <a:off x="175734" y="3944168"/>
            <a:ext cx="2971065" cy="2501464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154242" y="3944077"/>
            <a:ext cx="2971200" cy="2508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Integer place value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Three Billion, One hundred and forty eight million, thirty three thousand and twenty nine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1 Billion </a:t>
            </a:r>
            <a:r>
              <a:rPr lang="en-GB" sz="1100" dirty="0">
                <a:solidFill>
                  <a:schemeClr val="dk1"/>
                </a:solidFill>
              </a:rPr>
              <a:t>1,000,000,000</a:t>
            </a:r>
            <a:r>
              <a:rPr lang="en-GB" sz="1100" b="1" dirty="0">
                <a:solidFill>
                  <a:schemeClr val="dk1"/>
                </a:solidFill>
              </a:rPr>
              <a:t>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1 Million </a:t>
            </a:r>
            <a:r>
              <a:rPr lang="en-GB" sz="1100" dirty="0">
                <a:solidFill>
                  <a:schemeClr val="dk1"/>
                </a:solidFill>
              </a:rPr>
              <a:t>1,000,000</a:t>
            </a:r>
            <a:endParaRPr sz="1100" b="1" dirty="0">
              <a:solidFill>
                <a:schemeClr val="dk1"/>
              </a:solidFill>
            </a:endParaRPr>
          </a:p>
        </p:txBody>
      </p:sp>
      <p:sp>
        <p:nvSpPr>
          <p:cNvPr id="232" name="Google Shape;232;p1"/>
          <p:cNvSpPr/>
          <p:nvPr/>
        </p:nvSpPr>
        <p:spPr>
          <a:xfrm>
            <a:off x="3225017" y="3940718"/>
            <a:ext cx="3517900" cy="186190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3" name="Google Shape;233;p1"/>
              <p:cNvSpPr txBox="1"/>
              <p:nvPr/>
            </p:nvSpPr>
            <p:spPr>
              <a:xfrm>
                <a:off x="3185958" y="4044760"/>
                <a:ext cx="3517800" cy="81556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Intervals on a number line</a:t>
                </a:r>
                <a:endParaRPr b="1" u="sng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Divide difference by the number of intervals (gaps).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e.g. 100 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5 = 20, so the interval is 20.</a:t>
                </a:r>
                <a:endParaRPr sz="1100" dirty="0">
                  <a:solidFill>
                    <a:schemeClr val="dk1"/>
                  </a:solidFill>
                </a:endParaRPr>
              </a:p>
            </p:txBody>
          </p:sp>
        </mc:Choice>
        <mc:Fallback xmlns="">
          <p:sp>
            <p:nvSpPr>
              <p:cNvPr id="233" name="Google Shape;233;p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5958" y="4044760"/>
                <a:ext cx="3517800" cy="815568"/>
              </a:xfrm>
              <a:prstGeom prst="rect">
                <a:avLst/>
              </a:prstGeom>
              <a:blipFill>
                <a:blip r:embed="rId3"/>
                <a:stretch>
                  <a:fillRect l="-520" t="-1504" b="-451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4" name="Google Shape;234;p1"/>
          <p:cNvSpPr/>
          <p:nvPr/>
        </p:nvSpPr>
        <p:spPr>
          <a:xfrm>
            <a:off x="175734" y="6513829"/>
            <a:ext cx="2967516" cy="122228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5" name="Google Shape;235;p1"/>
              <p:cNvSpPr txBox="1"/>
              <p:nvPr/>
            </p:nvSpPr>
            <p:spPr>
              <a:xfrm>
                <a:off x="175734" y="6549424"/>
                <a:ext cx="2802000" cy="98484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Compare integers using &lt;&gt;=</a:t>
                </a:r>
                <a:endParaRPr lang="en-GB" dirty="0"/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/>
                  <a:t>&lt; Less than</a:t>
                </a:r>
              </a:p>
              <a:p>
                <a:pPr marR="0" lvl="0" algn="l" rtl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GB" sz="1100" dirty="0"/>
                  <a:t>&gt; Greater than</a:t>
                </a:r>
              </a:p>
              <a:p>
                <a:pPr marR="0" lvl="0" algn="l" rtl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GB" sz="1100" dirty="0"/>
                  <a:t>= Equal to</a:t>
                </a:r>
              </a:p>
              <a:p>
                <a:pPr marR="0" lvl="0" algn="l" rtl="0">
                  <a:spcBef>
                    <a:spcPts val="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en-GB" sz="1100" dirty="0"/>
                  <a:t> Not equal to</a:t>
                </a:r>
              </a:p>
            </p:txBody>
          </p:sp>
        </mc:Choice>
        <mc:Fallback xmlns="">
          <p:sp>
            <p:nvSpPr>
              <p:cNvPr id="235" name="Google Shape;235;p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734" y="6549424"/>
                <a:ext cx="2802000" cy="984845"/>
              </a:xfrm>
              <a:prstGeom prst="rect">
                <a:avLst/>
              </a:prstGeom>
              <a:blipFill>
                <a:blip r:embed="rId4"/>
                <a:stretch>
                  <a:fillRect l="-654" t="-617" b="-308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6" name="Google Shape;236;p1"/>
          <p:cNvSpPr txBox="1"/>
          <p:nvPr/>
        </p:nvSpPr>
        <p:spPr>
          <a:xfrm>
            <a:off x="2191979" y="1195616"/>
            <a:ext cx="4656900" cy="1785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Approximate: </a:t>
            </a:r>
            <a:r>
              <a:rPr lang="en-GB" sz="1100" dirty="0">
                <a:solidFill>
                  <a:schemeClr val="dk1"/>
                </a:solidFill>
              </a:rPr>
              <a:t>Estimate a number, amount or total.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Integer: </a:t>
            </a:r>
            <a:r>
              <a:rPr lang="en-GB" sz="1100" dirty="0">
                <a:solidFill>
                  <a:schemeClr val="dk1"/>
                </a:solidFill>
              </a:rPr>
              <a:t>A whole number that is positive or negative.</a:t>
            </a:r>
            <a:endParaRPr lang="en-GB" sz="1100" b="1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Interval: </a:t>
            </a:r>
            <a:r>
              <a:rPr lang="en-GB" sz="1100" dirty="0">
                <a:solidFill>
                  <a:schemeClr val="dk1"/>
                </a:solidFill>
              </a:rPr>
              <a:t>Between two points or values.</a:t>
            </a:r>
            <a:endParaRPr lang="en-GB" sz="1100" b="1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Median: </a:t>
            </a:r>
            <a:r>
              <a:rPr lang="en-GB" sz="1100" dirty="0">
                <a:solidFill>
                  <a:schemeClr val="dk1"/>
                </a:solidFill>
              </a:rPr>
              <a:t>Middle value found by putting data in order.</a:t>
            </a:r>
            <a:endParaRPr lang="en-GB" sz="1100" b="1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Negative: </a:t>
            </a:r>
            <a:r>
              <a:rPr lang="en-GB" sz="1100" dirty="0">
                <a:solidFill>
                  <a:schemeClr val="dk1"/>
                </a:solidFill>
              </a:rPr>
              <a:t>A number less than zero.</a:t>
            </a:r>
            <a:endParaRPr lang="en-GB" sz="1100" b="1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Place Value: </a:t>
            </a:r>
            <a:r>
              <a:rPr lang="en-GB" sz="1100" dirty="0">
                <a:solidFill>
                  <a:schemeClr val="dk1"/>
                </a:solidFill>
              </a:rPr>
              <a:t>Value of a digit depending of its place in a number.</a:t>
            </a:r>
            <a:endParaRPr lang="en-GB" sz="1100" b="1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Range: </a:t>
            </a:r>
            <a:r>
              <a:rPr lang="en-GB" sz="1100" dirty="0">
                <a:solidFill>
                  <a:schemeClr val="dk1"/>
                </a:solidFill>
              </a:rPr>
              <a:t>The difference between the largest and smallest numbers</a:t>
            </a:r>
            <a:endParaRPr lang="en-GB" sz="1100" b="1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Significant figure: </a:t>
            </a:r>
            <a:r>
              <a:rPr lang="en-GB" sz="1100" dirty="0">
                <a:solidFill>
                  <a:schemeClr val="dk1"/>
                </a:solidFill>
              </a:rPr>
              <a:t>A digit that gives meaning to a number usually the digit most on the left</a:t>
            </a:r>
            <a:endParaRPr sz="11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dirty="0">
              <a:solidFill>
                <a:schemeClr val="dk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7" name="Google Shape;237;p1"/>
              <p:cNvSpPr txBox="1"/>
              <p:nvPr/>
            </p:nvSpPr>
            <p:spPr>
              <a:xfrm>
                <a:off x="181129" y="1195616"/>
                <a:ext cx="1946400" cy="1314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285750" lvl="0" indent="-285750" algn="l" rtl="0">
                  <a:spcBef>
                    <a:spcPts val="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GB" sz="1100" dirty="0"/>
                  <a:t>Understand place value for decimals and whole numbers</a:t>
                </a:r>
              </a:p>
              <a:p>
                <a:pPr marL="285750" lvl="0" indent="-285750" algn="l" rtl="0">
                  <a:spcBef>
                    <a:spcPts val="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GB" sz="1100" dirty="0"/>
                  <a:t>Use symbols 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=≠≤≥</m:t>
                    </m:r>
                  </m:oMath>
                </a14:m>
                <a:endParaRPr lang="en-GB" sz="1100" dirty="0"/>
              </a:p>
              <a:p>
                <a:pPr marL="285750" lvl="0" indent="-285750" algn="l" rtl="0">
                  <a:spcBef>
                    <a:spcPts val="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GB" sz="1100" dirty="0"/>
                  <a:t>Order positive and negative integers, decimals and fractions</a:t>
                </a:r>
              </a:p>
              <a:p>
                <a:pPr marL="285750" lvl="0" indent="-285750" algn="l" rtl="0">
                  <a:spcBef>
                    <a:spcPts val="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endParaRPr dirty="0"/>
              </a:p>
            </p:txBody>
          </p:sp>
        </mc:Choice>
        <mc:Fallback xmlns="">
          <p:sp>
            <p:nvSpPr>
              <p:cNvPr id="237" name="Google Shape;237;p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129" y="1195616"/>
                <a:ext cx="1946400" cy="1314600"/>
              </a:xfrm>
              <a:prstGeom prst="rect">
                <a:avLst/>
              </a:prstGeom>
              <a:blipFill>
                <a:blip r:embed="rId5"/>
                <a:stretch>
                  <a:fillRect r="-1254" b="-277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0EE5FC4D-1707-40C8-864D-AF5999B1BA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631" y="4237459"/>
            <a:ext cx="2505322" cy="11917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28E72B-A292-4BE3-9F1D-E1693ADE79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2950" y="3285627"/>
            <a:ext cx="3406501" cy="3851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6BFDA2F-2809-4F8C-8BFF-0C099FDAFE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2040" y="6800862"/>
            <a:ext cx="1641920" cy="670742"/>
          </a:xfrm>
          <a:prstGeom prst="rect">
            <a:avLst/>
          </a:prstGeom>
        </p:spPr>
      </p:pic>
      <p:sp>
        <p:nvSpPr>
          <p:cNvPr id="23" name="Google Shape;234;p1">
            <a:extLst>
              <a:ext uri="{FF2B5EF4-FFF2-40B4-BE49-F238E27FC236}">
                <a16:creationId xmlns:a16="http://schemas.microsoft.com/office/drawing/2014/main" id="{17544C36-6819-4343-8A48-B436C55DE482}"/>
              </a:ext>
            </a:extLst>
          </p:cNvPr>
          <p:cNvSpPr/>
          <p:nvPr/>
        </p:nvSpPr>
        <p:spPr>
          <a:xfrm>
            <a:off x="154242" y="7785707"/>
            <a:ext cx="6493329" cy="1785064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33;p1">
            <a:extLst>
              <a:ext uri="{FF2B5EF4-FFF2-40B4-BE49-F238E27FC236}">
                <a16:creationId xmlns:a16="http://schemas.microsoft.com/office/drawing/2014/main" id="{341D53D9-73BF-4343-B945-647A1232A602}"/>
              </a:ext>
            </a:extLst>
          </p:cNvPr>
          <p:cNvSpPr txBox="1"/>
          <p:nvPr/>
        </p:nvSpPr>
        <p:spPr>
          <a:xfrm>
            <a:off x="204630" y="7782699"/>
            <a:ext cx="6434137" cy="22159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Comparing Decimals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				Which is the largest of 0.3 and 0.23?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				0.3&gt;0.23 “There are more counters in the 				furthest column to the left”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				Comparing the values both with the same 				number of decimal places is 					another way to compare the 					number of tenths and hundredths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 dirty="0">
              <a:solidFill>
                <a:schemeClr val="dk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5F4C27D-435D-46FB-AA0D-187A9B36A1A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9232" y="8097204"/>
            <a:ext cx="1847183" cy="9722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6572296-0895-4D14-979A-E6C6405AD59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60476" y="8108821"/>
            <a:ext cx="1860316" cy="9860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EBAEEF1-5C0D-4C75-9E66-8E713FC9622E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r="25071"/>
          <a:stretch/>
        </p:blipFill>
        <p:spPr>
          <a:xfrm>
            <a:off x="6297637" y="8882730"/>
            <a:ext cx="341130" cy="59535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41839D1-F263-454D-83EA-B83F899E9063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68836"/>
          <a:stretch/>
        </p:blipFill>
        <p:spPr>
          <a:xfrm rot="10800000">
            <a:off x="6016796" y="8899145"/>
            <a:ext cx="255647" cy="523202"/>
          </a:xfrm>
          <a:prstGeom prst="rect">
            <a:avLst/>
          </a:prstGeom>
        </p:spPr>
      </p:pic>
      <p:sp>
        <p:nvSpPr>
          <p:cNvPr id="32" name="Google Shape;232;p1">
            <a:extLst>
              <a:ext uri="{FF2B5EF4-FFF2-40B4-BE49-F238E27FC236}">
                <a16:creationId xmlns:a16="http://schemas.microsoft.com/office/drawing/2014/main" id="{78DD19A0-01AB-4512-B3B7-F584B842CEF6}"/>
              </a:ext>
            </a:extLst>
          </p:cNvPr>
          <p:cNvSpPr/>
          <p:nvPr/>
        </p:nvSpPr>
        <p:spPr>
          <a:xfrm>
            <a:off x="3232150" y="5951048"/>
            <a:ext cx="3517900" cy="17850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233;p1">
            <a:extLst>
              <a:ext uri="{FF2B5EF4-FFF2-40B4-BE49-F238E27FC236}">
                <a16:creationId xmlns:a16="http://schemas.microsoft.com/office/drawing/2014/main" id="{B296B08F-7E9C-472A-A03B-F2D1E8CB7749}"/>
              </a:ext>
            </a:extLst>
          </p:cNvPr>
          <p:cNvSpPr txBox="1"/>
          <p:nvPr/>
        </p:nvSpPr>
        <p:spPr>
          <a:xfrm>
            <a:off x="3225017" y="5993866"/>
            <a:ext cx="35178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Decimal Intervals on a number line</a:t>
            </a:r>
            <a:endParaRPr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One whole split into 10 parts makes tenths = 0.1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One tenth split into 10 parts makes hundredths = 0.01</a:t>
            </a:r>
            <a:endParaRPr sz="1100" dirty="0">
              <a:solidFill>
                <a:schemeClr val="dk1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038A75A-0C2A-410E-A742-15AB49F3C15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815057" y="6710553"/>
            <a:ext cx="2352086" cy="10052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18922B4-6D9D-4397-B646-575220BBDDB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63856" y="4889379"/>
            <a:ext cx="3454487" cy="60007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6E49BD9-8257-E0CA-067E-520696855F4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"/>
          <p:cNvSpPr/>
          <p:nvPr/>
        </p:nvSpPr>
        <p:spPr>
          <a:xfrm>
            <a:off x="3134611" y="2825751"/>
            <a:ext cx="3615439" cy="142419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"/>
          <p:cNvSpPr/>
          <p:nvPr/>
        </p:nvSpPr>
        <p:spPr>
          <a:xfrm>
            <a:off x="3178600" y="2880375"/>
            <a:ext cx="3612900" cy="13695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Rounding to powers of 10</a:t>
            </a:r>
            <a:endParaRPr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Round the following numbers to the nearest 100 and 1000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1525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1475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1501</a:t>
            </a:r>
          </a:p>
        </p:txBody>
      </p:sp>
      <p:sp>
        <p:nvSpPr>
          <p:cNvPr id="247" name="Google Shape;247;p2"/>
          <p:cNvSpPr/>
          <p:nvPr/>
        </p:nvSpPr>
        <p:spPr>
          <a:xfrm>
            <a:off x="74504" y="3928245"/>
            <a:ext cx="2934000" cy="21012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2"/>
          <p:cNvSpPr/>
          <p:nvPr/>
        </p:nvSpPr>
        <p:spPr>
          <a:xfrm>
            <a:off x="126759" y="8048887"/>
            <a:ext cx="6661963" cy="1693253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"/>
          <p:cNvSpPr/>
          <p:nvPr/>
        </p:nvSpPr>
        <p:spPr>
          <a:xfrm>
            <a:off x="3134600" y="5833639"/>
            <a:ext cx="3613033" cy="206213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2"/>
          <p:cNvSpPr txBox="1"/>
          <p:nvPr/>
        </p:nvSpPr>
        <p:spPr>
          <a:xfrm>
            <a:off x="3093510" y="5810360"/>
            <a:ext cx="31902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Decimal intervals on a number line</a:t>
            </a:r>
            <a:endParaRPr b="1" u="sng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 dirty="0">
              <a:solidFill>
                <a:schemeClr val="dk1"/>
              </a:solidFill>
            </a:endParaRPr>
          </a:p>
        </p:txBody>
      </p:sp>
      <p:sp>
        <p:nvSpPr>
          <p:cNvPr id="252" name="Google Shape;252;p2"/>
          <p:cNvSpPr/>
          <p:nvPr/>
        </p:nvSpPr>
        <p:spPr>
          <a:xfrm>
            <a:off x="126759" y="3928245"/>
            <a:ext cx="2838300" cy="1877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Integer place value</a:t>
            </a:r>
            <a:endParaRPr lang="en-GB" sz="1100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1.) Write the value of the 8 in: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12830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9821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0.982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2.) Write the value of the 2 in: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0.342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12830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9821</a:t>
            </a:r>
            <a:endParaRPr lang="en-GB" dirty="0">
              <a:solidFill>
                <a:schemeClr val="dk1"/>
              </a:solidFill>
            </a:endParaRPr>
          </a:p>
        </p:txBody>
      </p:sp>
      <p:sp>
        <p:nvSpPr>
          <p:cNvPr id="253" name="Google Shape;253;p2"/>
          <p:cNvSpPr txBox="1"/>
          <p:nvPr/>
        </p:nvSpPr>
        <p:spPr>
          <a:xfrm>
            <a:off x="1957754" y="192644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Place Value, Ordering and rounding</a:t>
            </a:r>
            <a:endParaRPr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4" name="Google Shape;254;p2"/>
              <p:cNvSpPr txBox="1"/>
              <p:nvPr/>
            </p:nvSpPr>
            <p:spPr>
              <a:xfrm>
                <a:off x="219075" y="1381125"/>
                <a:ext cx="2838300" cy="23718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Write what each of the following signs represent:</a:t>
                </a:r>
                <a:endParaRPr sz="1100" dirty="0">
                  <a:solidFill>
                    <a:schemeClr val="dk1"/>
                  </a:solidFill>
                </a:endParaRPr>
              </a:p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&lt; represents…</a:t>
                </a:r>
              </a:p>
              <a:p>
                <a:pPr lvl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</a:pPr>
                <a:r>
                  <a:rPr lang="en-GB" sz="1100" dirty="0">
                    <a:solidFill>
                      <a:schemeClr val="dk1"/>
                    </a:solidFill>
                  </a:rPr>
                  <a:t>&gt; represents…</a:t>
                </a:r>
              </a:p>
              <a:p>
                <a:pPr lvl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</a:pPr>
                <a:r>
                  <a:rPr lang="en-GB" sz="1100" dirty="0">
                    <a:solidFill>
                      <a:schemeClr val="dk1"/>
                    </a:solidFill>
                  </a:rPr>
                  <a:t>= represents…</a:t>
                </a:r>
              </a:p>
              <a:p>
                <a:pPr lvl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</a:pP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represents…</a:t>
                </a:r>
              </a:p>
              <a:p>
                <a:pPr lvl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</a:pPr>
                <a:r>
                  <a:rPr lang="en-GB" sz="1100" dirty="0">
                    <a:solidFill>
                      <a:schemeClr val="dk1"/>
                    </a:solidFill>
                  </a:rPr>
                  <a:t>Identify the value of the 6 in the following numbers:</a:t>
                </a:r>
              </a:p>
              <a:p>
                <a:pPr lvl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</a:pPr>
                <a:r>
                  <a:rPr lang="en-GB" sz="1100" dirty="0">
                    <a:solidFill>
                      <a:schemeClr val="dk1"/>
                    </a:solidFill>
                  </a:rPr>
                  <a:t>1,634,820</a:t>
                </a:r>
              </a:p>
              <a:p>
                <a:pPr lvl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</a:pPr>
                <a:r>
                  <a:rPr lang="en-GB" sz="1100" dirty="0">
                    <a:solidFill>
                      <a:schemeClr val="dk1"/>
                    </a:solidFill>
                  </a:rPr>
                  <a:t>0.05642</a:t>
                </a:r>
              </a:p>
              <a:p>
                <a:pPr lvl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</a:pPr>
                <a:r>
                  <a:rPr lang="en-GB" sz="1100" dirty="0">
                    <a:solidFill>
                      <a:schemeClr val="dk1"/>
                    </a:solidFill>
                  </a:rPr>
                  <a:t>22.65</a:t>
                </a:r>
              </a:p>
              <a:p>
                <a:pPr lvl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</a:pPr>
                <a:r>
                  <a:rPr lang="en-GB" sz="1100" dirty="0">
                    <a:solidFill>
                      <a:schemeClr val="dk1"/>
                    </a:solidFill>
                  </a:rPr>
                  <a:t>162.34</a:t>
                </a:r>
              </a:p>
              <a:p>
                <a:pPr lvl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</a:pPr>
                <a:endParaRPr sz="1100" dirty="0">
                  <a:solidFill>
                    <a:schemeClr val="dk1"/>
                  </a:solidFill>
                </a:endParaRPr>
              </a:p>
            </p:txBody>
          </p:sp>
        </mc:Choice>
        <mc:Fallback xmlns="">
          <p:sp>
            <p:nvSpPr>
              <p:cNvPr id="254" name="Google Shape;254;p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075" y="1381125"/>
                <a:ext cx="2838300" cy="237180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6" name="Google Shape;256;p2"/>
          <p:cNvSpPr txBox="1"/>
          <p:nvPr/>
        </p:nvSpPr>
        <p:spPr>
          <a:xfrm>
            <a:off x="3134600" y="1217925"/>
            <a:ext cx="3492600" cy="131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the following keywords:</a:t>
            </a: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Integer: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Interval: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Place Value: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Significant figure: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Negative:</a:t>
            </a:r>
          </a:p>
        </p:txBody>
      </p:sp>
      <p:sp>
        <p:nvSpPr>
          <p:cNvPr id="14" name="Google Shape;245;p2">
            <a:extLst>
              <a:ext uri="{FF2B5EF4-FFF2-40B4-BE49-F238E27FC236}">
                <a16:creationId xmlns:a16="http://schemas.microsoft.com/office/drawing/2014/main" id="{15D5BFB3-8C8D-436A-8A9F-BFA2207B6700}"/>
              </a:ext>
            </a:extLst>
          </p:cNvPr>
          <p:cNvSpPr/>
          <p:nvPr/>
        </p:nvSpPr>
        <p:spPr>
          <a:xfrm>
            <a:off x="3134611" y="4357265"/>
            <a:ext cx="3615439" cy="142419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246;p2">
            <a:extLst>
              <a:ext uri="{FF2B5EF4-FFF2-40B4-BE49-F238E27FC236}">
                <a16:creationId xmlns:a16="http://schemas.microsoft.com/office/drawing/2014/main" id="{F6CC132D-A2D4-41E0-88B1-ED32535C2F32}"/>
              </a:ext>
            </a:extLst>
          </p:cNvPr>
          <p:cNvSpPr/>
          <p:nvPr/>
        </p:nvSpPr>
        <p:spPr>
          <a:xfrm>
            <a:off x="3111687" y="4337865"/>
            <a:ext cx="36129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Intervals on a number line</a:t>
            </a:r>
            <a:endParaRPr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 dirty="0">
              <a:solidFill>
                <a:schemeClr val="dk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C1C9E1-114F-4009-87CB-3F19D3E994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5213" y="4633425"/>
            <a:ext cx="3391373" cy="9240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02362F-4563-41BF-8C73-D4C89BACC3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5213" y="6073491"/>
            <a:ext cx="3521392" cy="965937"/>
          </a:xfrm>
          <a:prstGeom prst="rect">
            <a:avLst/>
          </a:prstGeom>
        </p:spPr>
      </p:pic>
      <p:sp>
        <p:nvSpPr>
          <p:cNvPr id="22" name="Google Shape;247;p2">
            <a:extLst>
              <a:ext uri="{FF2B5EF4-FFF2-40B4-BE49-F238E27FC236}">
                <a16:creationId xmlns:a16="http://schemas.microsoft.com/office/drawing/2014/main" id="{99505244-736A-4828-9FDB-54AC32E0AEF9}"/>
              </a:ext>
            </a:extLst>
          </p:cNvPr>
          <p:cNvSpPr/>
          <p:nvPr/>
        </p:nvSpPr>
        <p:spPr>
          <a:xfrm>
            <a:off x="96278" y="6098130"/>
            <a:ext cx="2934000" cy="1797641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Google Shape;252;p2">
                <a:extLst>
                  <a:ext uri="{FF2B5EF4-FFF2-40B4-BE49-F238E27FC236}">
                    <a16:creationId xmlns:a16="http://schemas.microsoft.com/office/drawing/2014/main" id="{9D4E8166-22C8-42D8-A530-CAEB8DDA985F}"/>
                  </a:ext>
                </a:extLst>
              </p:cNvPr>
              <p:cNvSpPr/>
              <p:nvPr/>
            </p:nvSpPr>
            <p:spPr>
              <a:xfrm>
                <a:off x="144081" y="6098137"/>
                <a:ext cx="2838300" cy="183123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Compare integers using </a:t>
                </a:r>
                <a14:m>
                  <m:oMath xmlns:m="http://schemas.openxmlformats.org/officeDocument/2006/math">
                    <m:r>
                      <a:rPr lang="en-GB" b="1" i="1" u="sng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&lt;&gt;</m:t>
                    </m:r>
                  </m:oMath>
                </a14:m>
                <a:r>
                  <a:rPr lang="en-GB" b="1" u="sng" dirty="0">
                    <a:solidFill>
                      <a:schemeClr val="dk1"/>
                    </a:solidFill>
                  </a:rPr>
                  <a:t>=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1.) Use &lt;, &gt; and = to compare the integers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a.) 4 x 9 	3 x 12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b.) 6 x 2	3 x 5 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c.) 36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6 	35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5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sz="1100" dirty="0">
                  <a:solidFill>
                    <a:schemeClr val="dk1"/>
                  </a:solidFill>
                </a:endParaRP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d.) 51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3 	85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5</a:t>
                </a:r>
              </a:p>
            </p:txBody>
          </p:sp>
        </mc:Choice>
        <mc:Fallback xmlns="">
          <p:sp>
            <p:nvSpPr>
              <p:cNvPr id="23" name="Google Shape;252;p2">
                <a:extLst>
                  <a:ext uri="{FF2B5EF4-FFF2-40B4-BE49-F238E27FC236}">
                    <a16:creationId xmlns:a16="http://schemas.microsoft.com/office/drawing/2014/main" id="{9D4E8166-22C8-42D8-A530-CAEB8DDA985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081" y="6098137"/>
                <a:ext cx="2838300" cy="1831230"/>
              </a:xfrm>
              <a:prstGeom prst="rect">
                <a:avLst/>
              </a:prstGeom>
              <a:blipFill>
                <a:blip r:embed="rId6"/>
                <a:stretch>
                  <a:fillRect l="-645" t="-332" b="-99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Google Shape;252;p2">
            <a:extLst>
              <a:ext uri="{FF2B5EF4-FFF2-40B4-BE49-F238E27FC236}">
                <a16:creationId xmlns:a16="http://schemas.microsoft.com/office/drawing/2014/main" id="{2D384609-E705-433F-902B-DD9CB1DBD4C2}"/>
              </a:ext>
            </a:extLst>
          </p:cNvPr>
          <p:cNvSpPr/>
          <p:nvPr/>
        </p:nvSpPr>
        <p:spPr>
          <a:xfrm>
            <a:off x="69277" y="8051115"/>
            <a:ext cx="6678355" cy="16619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Compare decimals using &lt;&gt;=</a:t>
            </a:r>
          </a:p>
          <a:p>
            <a:r>
              <a:rPr lang="en-GB" sz="1100" dirty="0">
                <a:solidFill>
                  <a:schemeClr val="dk1"/>
                </a:solidFill>
              </a:rPr>
              <a:t>1.) Use &lt;, &gt; and = to compare the integers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0.814 	0.84		e.) 1.4	     11.2	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0.18	0.6		f.) 101.92	     100.23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r>
              <a:rPr lang="en-GB" sz="1100" dirty="0">
                <a:solidFill>
                  <a:schemeClr val="dk1"/>
                </a:solidFill>
              </a:rPr>
              <a:t>c.) 0.73	0.99		g.) -12.23	     -12.01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r>
              <a:rPr lang="en-GB" sz="1100" dirty="0">
                <a:solidFill>
                  <a:schemeClr val="dk1"/>
                </a:solidFill>
              </a:rPr>
              <a:t>d.) 0.01	0.001		h.) -0.21	     -0.2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EC9FBE3-297D-49FB-9E99-E5FFAE58601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53298"/>
          <a:stretch/>
        </p:blipFill>
        <p:spPr>
          <a:xfrm>
            <a:off x="3216816" y="7062707"/>
            <a:ext cx="3448600" cy="530234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E9919A57-DF71-4BF0-8860-89BCD40AACA0}"/>
              </a:ext>
            </a:extLst>
          </p:cNvPr>
          <p:cNvSpPr/>
          <p:nvPr/>
        </p:nvSpPr>
        <p:spPr>
          <a:xfrm>
            <a:off x="819445" y="6642835"/>
            <a:ext cx="249570" cy="234950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2AE67C0F-0A50-44F3-B58A-72E3D110696C}"/>
              </a:ext>
            </a:extLst>
          </p:cNvPr>
          <p:cNvSpPr/>
          <p:nvPr/>
        </p:nvSpPr>
        <p:spPr>
          <a:xfrm>
            <a:off x="819445" y="6996950"/>
            <a:ext cx="249570" cy="234950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6C8F654C-49CA-4F86-A1F6-145DDD836153}"/>
              </a:ext>
            </a:extLst>
          </p:cNvPr>
          <p:cNvSpPr/>
          <p:nvPr/>
        </p:nvSpPr>
        <p:spPr>
          <a:xfrm>
            <a:off x="821660" y="7316921"/>
            <a:ext cx="249570" cy="234950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CC6D244-A5E4-4BBE-A575-DB47C3C9788B}"/>
              </a:ext>
            </a:extLst>
          </p:cNvPr>
          <p:cNvSpPr/>
          <p:nvPr/>
        </p:nvSpPr>
        <p:spPr>
          <a:xfrm>
            <a:off x="826865" y="7654517"/>
            <a:ext cx="249570" cy="234950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7005352-195D-4290-89D9-2446D5285E3C}"/>
              </a:ext>
            </a:extLst>
          </p:cNvPr>
          <p:cNvSpPr/>
          <p:nvPr/>
        </p:nvSpPr>
        <p:spPr>
          <a:xfrm>
            <a:off x="757015" y="8444384"/>
            <a:ext cx="249570" cy="234950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DF756FD-8675-4D0D-B8C5-7F4015978E75}"/>
              </a:ext>
            </a:extLst>
          </p:cNvPr>
          <p:cNvSpPr/>
          <p:nvPr/>
        </p:nvSpPr>
        <p:spPr>
          <a:xfrm>
            <a:off x="757015" y="8798499"/>
            <a:ext cx="249570" cy="234950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343A4C2F-4B02-4BE1-9D89-C357EBF957A2}"/>
              </a:ext>
            </a:extLst>
          </p:cNvPr>
          <p:cNvSpPr/>
          <p:nvPr/>
        </p:nvSpPr>
        <p:spPr>
          <a:xfrm>
            <a:off x="759230" y="9118470"/>
            <a:ext cx="249570" cy="234950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5E83F124-67E3-4AD9-8CFD-083FB9B6A21B}"/>
              </a:ext>
            </a:extLst>
          </p:cNvPr>
          <p:cNvSpPr/>
          <p:nvPr/>
        </p:nvSpPr>
        <p:spPr>
          <a:xfrm>
            <a:off x="764435" y="9456066"/>
            <a:ext cx="249570" cy="234950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F7F127DA-3BB4-47A7-8420-832D35B7AC41}"/>
              </a:ext>
            </a:extLst>
          </p:cNvPr>
          <p:cNvSpPr/>
          <p:nvPr/>
        </p:nvSpPr>
        <p:spPr>
          <a:xfrm>
            <a:off x="3612698" y="8426495"/>
            <a:ext cx="249570" cy="252839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4F96D08E-21D1-427B-9C1C-6A12C13C33FA}"/>
              </a:ext>
            </a:extLst>
          </p:cNvPr>
          <p:cNvSpPr/>
          <p:nvPr/>
        </p:nvSpPr>
        <p:spPr>
          <a:xfrm>
            <a:off x="3612698" y="8780610"/>
            <a:ext cx="249570" cy="252839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CFEEA74-183E-4838-B711-D465B6C06534}"/>
              </a:ext>
            </a:extLst>
          </p:cNvPr>
          <p:cNvSpPr/>
          <p:nvPr/>
        </p:nvSpPr>
        <p:spPr>
          <a:xfrm>
            <a:off x="3614913" y="9100581"/>
            <a:ext cx="249570" cy="252839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040EEB4F-BD74-4549-AB3D-ECEB8428A917}"/>
              </a:ext>
            </a:extLst>
          </p:cNvPr>
          <p:cNvSpPr/>
          <p:nvPr/>
        </p:nvSpPr>
        <p:spPr>
          <a:xfrm>
            <a:off x="3620118" y="9438177"/>
            <a:ext cx="249570" cy="252839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1B1DF5-5B54-4376-780C-E8B392919C9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60BB39A-162C-4C1D-AC02-8CE41699ECA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9986AEE-CE21-4CC7-A7E9-1721EEB88989}">
  <ds:schemaRefs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25282912-017c-4221-86bb-52eb7cb208d2"/>
    <ds:schemaRef ds:uri="http://schemas.microsoft.com/office/infopath/2007/PartnerControls"/>
    <ds:schemaRef ds:uri="http://purl.org/dc/dcmitype/"/>
    <ds:schemaRef ds:uri="100964db-d436-474d-b180-2754017d2744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A7AA6B58-2715-4F87-99A2-C7BD9C9041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0964db-d436-474d-b180-2754017d2744"/>
    <ds:schemaRef ds:uri="25282912-017c-4221-86bb-52eb7cb20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1823</TotalTime>
  <Words>576</Words>
  <Application>Microsoft Office PowerPoint</Application>
  <PresentationFormat>A4 Paper (210x297 mm)</PresentationFormat>
  <Paragraphs>103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9</cp:revision>
  <dcterms:created xsi:type="dcterms:W3CDTF">2024-01-23T10:53:54Z</dcterms:created>
  <dcterms:modified xsi:type="dcterms:W3CDTF">2026-06-24T10:21:05Z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