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89" d="100"/>
          <a:sy n="89" d="100"/>
        </p:scale>
        <p:origin x="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A2862-E0CA-4069-936E-487F3E8BEC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CCDF47-E9C9-4ECE-9D46-D5386770FA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D7FCD5-59B3-420F-AF62-1241484BE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86AF70-A754-429A-BDAB-402E900A1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56EB25-5589-41BB-814F-BAD24D83A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012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9985C-7440-416C-9114-2AAD0A2A1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68E7CC-5071-4E78-ABBD-C55A5EA81C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93F883-53FC-449E-90FC-A1E09C9BA5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15748D-FE9E-48A2-A775-2EFDABD2F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7FC8A6-D3B6-4A58-92CB-F134FA841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058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8DAC0-0A20-42E5-A8D8-7024DB54C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029A65-C567-45C6-AB93-4A69739022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4C504-2016-4EEF-A9ED-4CA15F477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352E5-21A1-4E87-8A9B-4489BB7B0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B3C960-CD4F-4687-B3AD-1782A603F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314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4698F-0361-4BEC-A13B-50EAFCA495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E98663-7769-4A14-B26E-3399B51541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024030-FB8A-4D1C-8681-87217C199C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487663-FEB2-45B3-8B68-F8CDB3A00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373A05-0CD6-4E02-B622-D4A5B4EBA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D3FB94-8167-461A-85AB-AE4AE25FD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0419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28BB4-AF52-4DCF-986A-D70D3321B1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CAA6B0-7C61-47B3-BFD6-4DB54BB8F9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5ED5D1-3DFD-4B57-8548-B0A4E534D7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E220690-2F57-4B2B-ABD8-5A999F96D7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0EE83F-40D4-4F9E-BFF5-4324A75FA3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384D375-2BF1-49AF-8CE6-EEE172346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9AB59F-8AF5-4E3A-9088-96468B0C5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3C99CF-D833-4257-AFA3-B440516E5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121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3086B-3E15-4952-892C-D29BA18B0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2C016A-E0A1-42A8-8D32-CF8A91508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808FD6D-E43C-4596-A140-908458477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28B244-4DAC-40BB-BC0E-D2A87C1F6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169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7A1E576-C5A4-4A3D-8D02-F3B35FC8B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4614626-2F8A-4D58-B80A-EEE5E748F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0F47DF-F794-40D2-BAE4-321CFC4970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5566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F3460-A27A-4DE9-825A-AB4381ED9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DF5196-E434-4604-9DBD-B63FBDF9E6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1A2CDD-7E51-4871-A83E-2113308919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D4172F-E632-40FE-9E61-17891422BA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5E20ED-36BB-4744-A76D-171882C9B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BA6896-8215-4355-94F5-7944C8E9B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5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17CDB3-01AC-49BF-A8D6-7FA70312E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D552D3-7358-4A8C-B174-5EB8BEF71A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C580C2-6543-42AD-A10E-CCF030467D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85234-E4A0-40E8-9ABE-B529A4EDB0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6D5472-25D2-46A0-AE95-E0ED0FA1B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48AE3-A8B1-412D-872A-6D4026794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380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5690F-4AF4-4A5C-AADC-CC59D7FA7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0C9B26-7696-4697-A7A7-139359B4D3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0B1319-0264-4633-8A5D-09FBDE2142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4BD0E9-1768-4C41-92B6-5C5FEF514F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272A94-44CA-4E9F-9B63-E1915B12D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9377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7A4704-32B6-40DE-AF46-B687598CA2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BE165D-6E50-4082-8350-40A16C0992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9D1804-9203-4992-84F1-9315BF110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D6EF3C-7793-4D95-A015-5A92ABE13B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B66B38-6BBE-4CE0-9794-FD172408C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719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B15677-1F2B-4727-9BFD-02DE958568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7F48FD-D154-4C26-83F5-C1B2C7094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8958C-B0CF-48AB-A783-483B592E7A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23E605-9B26-407B-862C-A0E09468B183}" type="datetimeFigureOut">
              <a:rPr lang="en-GB" smtClean="0"/>
              <a:t>16/12/2024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0BAF8-0811-469D-BC09-408CC2DB7A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82B382-158C-4EC5-91DB-5C08CE593E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32AF1-A7D0-4986-8C21-581B75C43D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629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jpg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 grid of music symbols&#10;&#10;Description automatically generated with medium confidence">
            <a:extLst>
              <a:ext uri="{FF2B5EF4-FFF2-40B4-BE49-F238E27FC236}">
                <a16:creationId xmlns:a16="http://schemas.microsoft.com/office/drawing/2014/main" id="{72C98547-3529-4612-B68B-F1831B294E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95" r="9212"/>
          <a:stretch/>
        </p:blipFill>
        <p:spPr bwMode="auto">
          <a:xfrm rot="5400000">
            <a:off x="6537246" y="-925682"/>
            <a:ext cx="3727584" cy="582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9218932-1EDB-485E-B4B3-2BFB6419DA98}"/>
              </a:ext>
            </a:extLst>
          </p:cNvPr>
          <p:cNvSpPr/>
          <p:nvPr/>
        </p:nvSpPr>
        <p:spPr>
          <a:xfrm>
            <a:off x="233542" y="0"/>
            <a:ext cx="510789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9" name="Picture 5" descr="A close up of a music note&#10;&#10;Description automatically generated">
            <a:extLst>
              <a:ext uri="{FF2B5EF4-FFF2-40B4-BE49-F238E27FC236}">
                <a16:creationId xmlns:a16="http://schemas.microsoft.com/office/drawing/2014/main" id="{AE9D28AE-6EF7-43D1-8F34-0B72BF39EE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216" y="3848552"/>
            <a:ext cx="4037810" cy="796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7238D37-2D2B-432E-8F12-998DA8DE59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3751564"/>
              </p:ext>
            </p:extLst>
          </p:nvPr>
        </p:nvGraphicFramePr>
        <p:xfrm>
          <a:off x="378135" y="120967"/>
          <a:ext cx="4807050" cy="6616066"/>
        </p:xfrm>
        <a:graphic>
          <a:graphicData uri="http://schemas.openxmlformats.org/drawingml/2006/table">
            <a:tbl>
              <a:tblPr/>
              <a:tblGrid>
                <a:gridCol w="2002938">
                  <a:extLst>
                    <a:ext uri="{9D8B030D-6E8A-4147-A177-3AD203B41FA5}">
                      <a16:colId xmlns:a16="http://schemas.microsoft.com/office/drawing/2014/main" val="15365291"/>
                    </a:ext>
                  </a:extLst>
                </a:gridCol>
                <a:gridCol w="2804112">
                  <a:extLst>
                    <a:ext uri="{9D8B030D-6E8A-4147-A177-3AD203B41FA5}">
                      <a16:colId xmlns:a16="http://schemas.microsoft.com/office/drawing/2014/main" val="2176425219"/>
                    </a:ext>
                  </a:extLst>
                </a:gridCol>
              </a:tblGrid>
              <a:tr h="5688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u="none" strike="noStrike" kern="1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400" b="1" u="none" kern="1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Foundation Vocabulary</a:t>
                      </a:r>
                      <a:endParaRPr lang="en-GB" sz="1400" u="none" kern="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u="none" kern="1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Definition</a:t>
                      </a:r>
                      <a:endParaRPr lang="en-GB" sz="1400" u="none" kern="100" dirty="0">
                        <a:solidFill>
                          <a:schemeClr val="bg1"/>
                        </a:solidFill>
                        <a:effectLst/>
                        <a:latin typeface="Century Gothic" panose="020B0502020202020204" pitchFamily="34" charset="0"/>
                        <a:ea typeface="Aptos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36401920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  Pitch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tabLst>
                          <a:tab pos="914400" algn="l"/>
                        </a:tabLs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high or low the notes are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5522518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 Metre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The grouping of beats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7639249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Melody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Another name for the tune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3010689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Articulation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smooth or detached the notes are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6111216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Attack and decay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the notes begin, continue and end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6570704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Dynamics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loud or soft the music is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2007388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Duration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long or short the notes are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4580659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Tempo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fast or slow the music is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00003871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Texture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The number of instruments/voices and how they are combined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586765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Structure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How the music is put together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9981585"/>
                  </a:ext>
                </a:extLst>
              </a:tr>
              <a:tr h="5684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Harmony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When two or more notes are sounded at the same time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0413843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Instrumentation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The instruments or voices used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2208207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Rhythm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Patterns of long and short notes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4411407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Timbre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The tone quality of the music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0486587"/>
                  </a:ext>
                </a:extLst>
              </a:tr>
              <a:tr h="34305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Silence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kern="100" dirty="0">
                          <a:solidFill>
                            <a:schemeClr val="bg1"/>
                          </a:solidFill>
                          <a:effectLst/>
                          <a:latin typeface="Century Gothic" panose="020B0502020202020204" pitchFamily="34" charset="0"/>
                          <a:ea typeface="Aptos"/>
                          <a:cs typeface="Times New Roman" panose="02020603050405020304" pitchFamily="18" charset="0"/>
                        </a:rPr>
                        <a:t>When there is no music</a:t>
                      </a:r>
                    </a:p>
                  </a:txBody>
                  <a:tcPr marL="68580" marR="68580" marT="0" marB="0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6739810"/>
                  </a:ext>
                </a:extLst>
              </a:tr>
            </a:tbl>
          </a:graphicData>
        </a:graphic>
      </p:graphicFrame>
      <p:sp>
        <p:nvSpPr>
          <p:cNvPr id="5" name="Text Box 3">
            <a:extLst>
              <a:ext uri="{FF2B5EF4-FFF2-40B4-BE49-F238E27FC236}">
                <a16:creationId xmlns:a16="http://schemas.microsoft.com/office/drawing/2014/main" id="{E6D97363-06B9-4631-996C-6132352C7ACD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0443117" y="868362"/>
            <a:ext cx="2628900" cy="89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800" b="1" dirty="0">
                <a:solidFill>
                  <a:srgbClr val="A6A6A6"/>
                </a:solidFill>
                <a:latin typeface="Century Gothic" panose="020B0502020202020204" pitchFamily="34" charset="0"/>
              </a:rPr>
              <a:t>MUSIC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A6A6A6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8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9F27908-77B6-4D11-B6DC-54FC1A9CB21E}"/>
              </a:ext>
            </a:extLst>
          </p:cNvPr>
          <p:cNvSpPr txBox="1"/>
          <p:nvPr/>
        </p:nvSpPr>
        <p:spPr>
          <a:xfrm>
            <a:off x="5341434" y="4109232"/>
            <a:ext cx="6862221" cy="27331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u="sng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 Types of Texture:</a:t>
            </a:r>
            <a:endParaRPr lang="en-GB" sz="1000" kern="100" dirty="0"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Monophonic</a:t>
            </a:r>
            <a:r>
              <a:rPr lang="en-GB" sz="10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 -one voice/instrument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Homophonic</a:t>
            </a:r>
            <a:r>
              <a:rPr lang="en-GB" sz="10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 – more than one voice/instrument, playing the same thing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Polyphonic</a:t>
            </a:r>
            <a:r>
              <a:rPr lang="en-GB" sz="10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 – more than one voice/instrument, playing different parts within the same piece: Melody and accompaniment – main tune and backing; </a:t>
            </a:r>
            <a:r>
              <a:rPr lang="en-GB" sz="1000" b="1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Contrapuntal</a:t>
            </a:r>
            <a:r>
              <a:rPr lang="en-GB" sz="10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 – interweaving lines of music with equal importance.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000" b="1" u="sng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Types of Hook:</a:t>
            </a:r>
            <a:endParaRPr lang="en-GB" sz="1000" u="sng" kern="100" dirty="0">
              <a:effectLst/>
              <a:latin typeface="Century Gothic" panose="020B0502020202020204" pitchFamily="34" charset="0"/>
              <a:ea typeface="Aptos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0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Structural Hook – a part of the structure that acts as the hook. The most commonly used structural hook is the chorus.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0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Instrumental Hook – used as an ostinato (repeated rhythmic or melodic phrase) or as a riff at the beginning or end of a section or line.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en-GB" sz="10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Storyline hook – the story of the song is more powerful than the music, beats or structure.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GB" sz="1000" kern="100" dirty="0">
                <a:effectLst/>
                <a:latin typeface="Century Gothic" panose="020B0502020202020204" pitchFamily="34" charset="0"/>
                <a:ea typeface="Aptos"/>
                <a:cs typeface="Times New Roman" panose="02020603050405020304" pitchFamily="18" charset="0"/>
              </a:rPr>
              <a:t>Production hook – these are the studio techniques used by the production.</a:t>
            </a:r>
            <a:endParaRPr lang="en-GB" sz="1000" dirty="0">
              <a:latin typeface="Century Gothic" panose="020B0502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C599A7-221F-48C3-AAD5-11A90C7C5C3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1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154" b="97143" l="6903" r="97876">
                        <a14:foregroundMark x1="6903" y1="31648" x2="7257" y2="37582"/>
                        <a14:foregroundMark x1="19115" y1="85055" x2="14690" y2="92088"/>
                        <a14:foregroundMark x1="11150" y1="96484" x2="17345" y2="97143"/>
                        <a14:foregroundMark x1="70088" y1="81099" x2="73982" y2="80000"/>
                        <a14:foregroundMark x1="93982" y1="27253" x2="98053" y2="38462"/>
                        <a14:foregroundMark x1="98053" y1="38462" x2="98053" y2="39780"/>
                        <a14:foregroundMark x1="26018" y1="6154" x2="27257" y2="879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84209" y="-63729"/>
            <a:ext cx="8674249" cy="698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6378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>
            <a:extLst>
              <a:ext uri="{FF2B5EF4-FFF2-40B4-BE49-F238E27FC236}">
                <a16:creationId xmlns:a16="http://schemas.microsoft.com/office/drawing/2014/main" id="{E6D97363-06B9-4631-996C-6132352C7ACD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0431464" y="868363"/>
            <a:ext cx="2628900" cy="89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4800" b="1" dirty="0">
                <a:solidFill>
                  <a:srgbClr val="A6A6A6"/>
                </a:solidFill>
                <a:latin typeface="Century Gothic" panose="020B0502020202020204" pitchFamily="34" charset="0"/>
              </a:rPr>
              <a:t>MUSIC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A6A6A6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kumimoji="0" lang="en-GB" altLang="en-US" sz="4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8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80AFCB8A-4AD1-403F-9312-615CC65F16A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44" y="196726"/>
            <a:ext cx="4294505" cy="2004060"/>
          </a:xfrm>
          <a:prstGeom prst="rect">
            <a:avLst/>
          </a:prstGeom>
          <a:noFill/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1359DEE-310E-4EE3-B861-AD8DAD0E11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82" y="2258984"/>
            <a:ext cx="6427277" cy="4509806"/>
          </a:xfrm>
          <a:prstGeom prst="rect">
            <a:avLst/>
          </a:prstGeom>
        </p:spPr>
      </p:pic>
      <p:pic>
        <p:nvPicPr>
          <p:cNvPr id="22" name="Picture 21" descr="/var/folders/0x/8jvly7ts1vs71rzjzm8szh383n27fg/T/com.microsoft.Word/Content.MSO/CC43A40C.tmp">
            <a:extLst>
              <a:ext uri="{FF2B5EF4-FFF2-40B4-BE49-F238E27FC236}">
                <a16:creationId xmlns:a16="http://schemas.microsoft.com/office/drawing/2014/main" id="{24E741E7-A363-46AF-9089-F3D64654E755}"/>
              </a:ext>
            </a:extLst>
          </p:cNvPr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86" b="17792"/>
          <a:stretch/>
        </p:blipFill>
        <p:spPr bwMode="auto">
          <a:xfrm>
            <a:off x="4563349" y="231333"/>
            <a:ext cx="2802890" cy="193484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D73E03B-9BC5-4AA3-9FE9-799FC17AD3E3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087" y="179205"/>
            <a:ext cx="4606737" cy="2827631"/>
          </a:xfrm>
          <a:prstGeom prst="rect">
            <a:avLst/>
          </a:prstGeom>
          <a:noFill/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D57B57C-95BA-481F-8573-BBE9976CE393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581" y="3186041"/>
            <a:ext cx="4915333" cy="3440626"/>
          </a:xfrm>
          <a:prstGeom prst="rect">
            <a:avLst/>
          </a:prstGeom>
          <a:noFill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F36170A-A6C1-4000-ACAD-F4B6D0D65068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alphaModFix amt="21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154" b="97143" l="6903" r="97876">
                        <a14:foregroundMark x1="6903" y1="31648" x2="7257" y2="37582"/>
                        <a14:foregroundMark x1="19115" y1="85055" x2="14690" y2="92088"/>
                        <a14:foregroundMark x1="11150" y1="96484" x2="17345" y2="97143"/>
                        <a14:foregroundMark x1="70088" y1="81099" x2="73982" y2="80000"/>
                        <a14:foregroundMark x1="93982" y1="27253" x2="98053" y2="38462"/>
                        <a14:foregroundMark x1="98053" y1="38462" x2="98053" y2="39780"/>
                        <a14:foregroundMark x1="26018" y1="6154" x2="27257" y2="8791"/>
                      </a14:backgroundRemoval>
                    </a14:imgEffect>
                  </a14:imgLayer>
                </a14:imgProps>
              </a:ext>
            </a:extLst>
          </a:blip>
          <a:srcRect l="2076" r="-5992" b="1825"/>
          <a:stretch/>
        </p:blipFill>
        <p:spPr>
          <a:xfrm>
            <a:off x="3579541" y="0"/>
            <a:ext cx="90139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2317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278</Words>
  <Application>Microsoft Office PowerPoint</Application>
  <PresentationFormat>Widescreen</PresentationFormat>
  <Paragraphs>43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C Huntington</dc:creator>
  <cp:lastModifiedBy>Mr C Huntington</cp:lastModifiedBy>
  <cp:revision>4</cp:revision>
  <dcterms:created xsi:type="dcterms:W3CDTF">2024-12-11T16:45:58Z</dcterms:created>
  <dcterms:modified xsi:type="dcterms:W3CDTF">2024-12-16T17:16:11Z</dcterms:modified>
</cp:coreProperties>
</file>