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96" r:id="rId5"/>
    <p:sldMasterId id="2147483684" r:id="rId6"/>
  </p:sldMasterIdLst>
  <p:handoutMasterIdLst>
    <p:handoutMasterId r:id="rId9"/>
  </p:handoutMasterIdLst>
  <p:sldIdLst>
    <p:sldId id="256" r:id="rId7"/>
    <p:sldId id="260" r:id="rId8"/>
  </p:sldIdLst>
  <p:sldSz cx="6858000" cy="9906000" type="A4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C249EFB-C093-4AA2-B1AE-1BE3633D3786}" v="2" dt="2026-06-24T09:57:19.72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5059" autoAdjust="0"/>
    <p:restoredTop sz="94660"/>
  </p:normalViewPr>
  <p:slideViewPr>
    <p:cSldViewPr snapToGrid="0">
      <p:cViewPr varScale="1">
        <p:scale>
          <a:sx n="51" d="100"/>
          <a:sy n="51" d="100"/>
        </p:scale>
        <p:origin x="1720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840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handoutMaster" Target="handoutMasters/handout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L Webster" userId="e46f0a3f-fc4e-4d7b-94a6-4acf829689c1" providerId="ADAL" clId="{2A4AE7FB-31BD-499C-9A9F-5CDFE41B6210}"/>
    <pc:docChg chg="modSld">
      <pc:chgData name="Mrs L Webster" userId="e46f0a3f-fc4e-4d7b-94a6-4acf829689c1" providerId="ADAL" clId="{2A4AE7FB-31BD-499C-9A9F-5CDFE41B6210}" dt="2026-06-24T09:57:19.729" v="1"/>
      <pc:docMkLst>
        <pc:docMk/>
      </pc:docMkLst>
      <pc:sldChg chg="addSp modSp">
        <pc:chgData name="Mrs L Webster" userId="e46f0a3f-fc4e-4d7b-94a6-4acf829689c1" providerId="ADAL" clId="{2A4AE7FB-31BD-499C-9A9F-5CDFE41B6210}" dt="2026-06-24T09:57:18.300" v="0"/>
        <pc:sldMkLst>
          <pc:docMk/>
          <pc:sldMk cId="1978265811" sldId="256"/>
        </pc:sldMkLst>
        <pc:picChg chg="add mod">
          <ac:chgData name="Mrs L Webster" userId="e46f0a3f-fc4e-4d7b-94a6-4acf829689c1" providerId="ADAL" clId="{2A4AE7FB-31BD-499C-9A9F-5CDFE41B6210}" dt="2026-06-24T09:57:18.300" v="0"/>
          <ac:picMkLst>
            <pc:docMk/>
            <pc:sldMk cId="1978265811" sldId="256"/>
            <ac:picMk id="2" creationId="{26BEC2BF-EFFD-44EE-664B-2B2ECBE8CE4E}"/>
          </ac:picMkLst>
        </pc:picChg>
      </pc:sldChg>
      <pc:sldChg chg="addSp modSp">
        <pc:chgData name="Mrs L Webster" userId="e46f0a3f-fc4e-4d7b-94a6-4acf829689c1" providerId="ADAL" clId="{2A4AE7FB-31BD-499C-9A9F-5CDFE41B6210}" dt="2026-06-24T09:57:19.729" v="1"/>
        <pc:sldMkLst>
          <pc:docMk/>
          <pc:sldMk cId="1151489850" sldId="260"/>
        </pc:sldMkLst>
        <pc:picChg chg="add mod">
          <ac:chgData name="Mrs L Webster" userId="e46f0a3f-fc4e-4d7b-94a6-4acf829689c1" providerId="ADAL" clId="{2A4AE7FB-31BD-499C-9A9F-5CDFE41B6210}" dt="2026-06-24T09:57:19.729" v="1"/>
          <ac:picMkLst>
            <pc:docMk/>
            <pc:sldMk cId="1151489850" sldId="260"/>
            <ac:picMk id="2" creationId="{D6DC232C-ED21-7343-C3A3-6B734D947DD5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DEFEF40-A21C-4A00-A874-DCF1F232E9C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FA7BF91-FFAB-45B7-BC70-6EDB068E21C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9E8346C-E77F-43BE-91F8-CF6E9E22AD4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741AC3-8F2E-4ABB-9C23-92BFFEA7D17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658BBA9-DC26-4331-BE96-B9E53AA0764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54DA4F99-D6F8-4B63-9C62-69498D388F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2016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299191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1871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7815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6462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0485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7764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79158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765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6302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1190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9489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FA5EEC-E562-49F6-BC64-FA5EB607E0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A44664-B843-43DB-8B5D-52C1BC2AD4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1758BD-7C9B-4CA7-B778-32937E7B392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253C6F-5AB8-42AC-A2BF-98D6BC5E4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C0E371-7E36-4D54-B0A1-6C3782C9C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8020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28BCF6-BA2C-46E9-8090-0EAAACDB1E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C4E321-4D21-418E-8487-AF88F702FC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A573E7-B0E3-4D8D-A050-B25CF1D571D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45CA8D-3B7E-4958-95F0-513D9776F7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0F7715-024F-47D4-9FE9-14260D3189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94458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C26EE6-DCC1-4E7B-837D-2B87C95018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725AE7-05C7-4671-94FA-652FA29393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37D699-57E3-4753-AF28-374354040B5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F975A-27E1-4F7F-AD97-025AF735CE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A74525-D860-4482-A3F4-1D9184BA5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201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F16AD0-5FC9-48CB-AC54-B175DF393C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C8E0CD-A388-4C4B-9E5E-7AED4B81916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39AF2E-E5A5-479D-B636-5D76F9737B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F8904B-7BD1-426E-A741-702C99C5BD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4579C7-0FF9-4CA1-8B12-783399C98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73BF12-2270-48B0-B703-012D1E6ABE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3399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DDDD63-DA65-47FB-AC3C-CF7FA17DED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640E8B-33E4-47FA-BEF3-56626F6079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135FE6-6E20-4544-8EDF-D6C0CA6B30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1901B31-2C60-41B4-B10D-18A7F84912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4B2CFE0-7FAF-4D18-AA84-9755C9EC75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0A1BBEF-9EB1-4689-8DD7-F8E6D235A82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920FBCE-2BF9-4056-887D-4FFC2CC024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2B20E7E-F141-42D6-8A4E-3AFBEEC1B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3215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0EDC6-A6B2-4DE5-A1BB-BF2D05701B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6DC7527-81D8-4C6C-B4EF-921612A3969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50A254-E313-4E01-AEE2-D45A101E09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87B78F-8CE4-4660-A40F-E71B756F5C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024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0FC8BB8-DF65-49E5-B5EE-0F65D7FF95F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6671CAC-769F-4075-B720-E54F2BDF45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95AB53-ABF2-471E-B8F3-15FCB8539C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97851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1742AD-3F36-4EEE-9585-4CF37F7AC8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54A5E8-612F-4C1F-AF16-B3DAA30F7B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D21989-09A8-42A8-855E-EA52B19BC7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D7A4DB-7411-46B6-8546-2B0D2C52ED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73F197-AE99-4251-87B1-44593368FF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8A3C2F-B50D-4144-8451-1FF5CB9BE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77745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31491B-E6B1-4707-8FE7-E3A3531818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EFD6CFB-CC6F-4A9E-8ED1-A4790B7C69A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60E4A2-A63E-4D16-925B-BFF3CB95BB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E1BFA1-D406-4FC9-922C-31FF1FEA4E8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759FF9-9112-4C09-9B38-ADC5D31CD7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88B8BD-32F8-4F92-A94F-07CFF9B99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72186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F75C83-1349-4ACE-8DCB-31CD573975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CB60BC-6A20-4384-9775-E6A33EE2F9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7DD14E-D457-4F11-A5D3-F0E95D963DF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56594A-3921-4802-907C-42087ED82B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244439-8578-4DDD-AABC-3285CC785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14476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AF4FC68-D8B4-423B-9D6F-ACAB46B90DC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8550" y="527050"/>
            <a:ext cx="1477963" cy="8394700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1CFFBD-71BB-4B98-BC32-1E990C7E88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527050"/>
            <a:ext cx="4284662" cy="83947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4216A0-15D2-456E-9432-8A4E2F553ED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34B8B9-17C9-466D-B63E-F4B69FC9AD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F8BFD5-A658-455D-AC4C-0AA45B72AD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61597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4AFEED-2FC3-4AAE-AC87-18357C5660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9AE39E-D66D-4636-88AF-670EE2C9DF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BC252B-3F83-45D0-BB5F-DF30077B491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516F8F-8F4D-4388-8580-3806EF46B8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A8DA86-A7B9-4B59-9B97-0BDCB830D6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71021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0C5055-66C0-4F8E-BFAA-DF27CF92C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60A626-81A2-450F-A4B3-6153897A3D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8D9FD3-E9C1-432D-848B-80B274C33EA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40A4E7-E500-488E-8791-C9285B35F4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B87D33-556C-4B93-99A5-ECEBE34E0E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998281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21E264-E72B-4C23-80EC-F936016E8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E9F55C-3F38-4604-A4A7-7642131F53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82A875-0D7E-419C-863E-304D11FB89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9FCA24-BC18-4999-827D-ADA9AD8460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801C55-4E45-4FDC-BA5F-3D7E31C47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08515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E3B08-C617-4958-9105-A1AD1E611C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335413-E865-48CE-95EB-5F0C94747B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7FE958-680D-47C0-8160-C0ED50C6B3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825FEC-1872-4ED6-B013-E7A66C4A200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9D5E9D-3CB8-44A9-9FDD-16E12B73EC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6194ED-DD98-43F4-B27B-FA14E1599F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610253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3C2E9-2A87-45D6-B889-A494802CEF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1DE066-B922-4196-BFEA-23B530F94C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0C9AB8-1865-4282-B855-423842D8C8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95F2FF2-EFB1-4C2E-B389-758049E65A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326404D-3BA0-495C-81F2-35B39DB83C4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F7862DE-59FA-475E-AAC9-976F20E9FA6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5BDD548-E37F-4516-B8D6-E69940D240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4F06894-34E7-40CE-A38D-F3821BE7A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14461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A999AF-09D2-4CC9-8D7A-1B994C767E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3B9F678-A12D-4FDB-A097-BF19D1D1E4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F4DBF1E-01A3-4D89-99F1-1C03E056F2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C1CF46-FB39-4DD9-BE63-7D02D2D7A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927264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11231D2-5235-44DC-B8FD-06937507805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52C4B4-AC78-41DA-ACB4-1D11354AF2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65F2EF-8FF1-4215-9800-85D3E434D3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99228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9DFA5B-71C6-409F-85FF-F578D5E65D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B04C18-0CC6-42F0-B725-19C550F98E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F86FB2-EB35-4099-8564-B2E2850ACD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DB8926-643B-4411-899D-6723B661224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F23968-B7ED-41A6-82FA-21BC6A1236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AEC9D9-5D25-4BE0-8191-8EB7FD795E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95846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AF2E20-678A-4CED-A82B-4C932665B8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23EB448-B51A-40CC-8DCD-3D4A6EC8F4B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F4106F-4598-4BFD-9C3D-AACDDF0F47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6081B6-8733-479D-9568-8494882624F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B26794-5226-44AB-9CE4-CB154FB70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68FD43-12AB-4D4F-A09B-BF9F495A4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2557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A53A86-7B88-4A91-8F83-EC141FE8FC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26727ED-0EA1-4F85-B560-DAFBA4E237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234081-A281-4960-B084-4A62838D844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4459CD-7A5F-49F2-A51C-758108FE0D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44DEE2-BDCD-403D-9C48-F3AC09E1EC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431004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2866C6C-B759-47A7-B78D-7D63F5413E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8550" y="527050"/>
            <a:ext cx="1477963" cy="8394700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6BBBFCB-88AD-46F2-89F0-D2DFD26C3E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527050"/>
            <a:ext cx="4284662" cy="83947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4202A2-08C5-4039-A226-D22D6DCB6F3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1ACC32-354B-4195-BDAE-2AA1923A7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8CAB47-7C09-41FD-BD2B-F6A9353CFC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961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93;p1" descr="Unity Academy Blackpool">
            <a:extLst>
              <a:ext uri="{FF2B5EF4-FFF2-40B4-BE49-F238E27FC236}">
                <a16:creationId xmlns:a16="http://schemas.microsoft.com/office/drawing/2014/main" id="{C8D89F67-49FE-40BB-A42D-90D2444C5E58}"/>
              </a:ext>
            </a:extLst>
          </p:cNvPr>
          <p:cNvPicPr preferRelativeResize="0"/>
          <p:nvPr userDrawn="1"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7E5911A-F259-4DA9-8B79-A5195BD20F8D}"/>
              </a:ext>
            </a:extLst>
          </p:cNvPr>
          <p:cNvSpPr/>
          <p:nvPr userDrawn="1"/>
        </p:nvSpPr>
        <p:spPr>
          <a:xfrm>
            <a:off x="172277" y="992402"/>
            <a:ext cx="2017470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22BF107-535B-4A75-B65C-D03F4BFDEEDB}"/>
              </a:ext>
            </a:extLst>
          </p:cNvPr>
          <p:cNvSpPr/>
          <p:nvPr userDrawn="1"/>
        </p:nvSpPr>
        <p:spPr>
          <a:xfrm>
            <a:off x="2238734" y="992402"/>
            <a:ext cx="4547073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48558E3-3E2A-4274-A6C8-44EB2AFB766C}"/>
              </a:ext>
            </a:extLst>
          </p:cNvPr>
          <p:cNvSpPr/>
          <p:nvPr userDrawn="1"/>
        </p:nvSpPr>
        <p:spPr>
          <a:xfrm>
            <a:off x="172277" y="2808840"/>
            <a:ext cx="2955934" cy="104055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EFD51B7-14BE-4B12-B951-B94E70E48885}"/>
              </a:ext>
            </a:extLst>
          </p:cNvPr>
          <p:cNvSpPr txBox="1"/>
          <p:nvPr userDrawn="1"/>
        </p:nvSpPr>
        <p:spPr>
          <a:xfrm>
            <a:off x="154314" y="102329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Essential knowledge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93F09F9-2E91-4B21-8A16-971021B1849E}"/>
              </a:ext>
            </a:extLst>
          </p:cNvPr>
          <p:cNvSpPr txBox="1"/>
          <p:nvPr userDrawn="1"/>
        </p:nvSpPr>
        <p:spPr>
          <a:xfrm>
            <a:off x="2220771" y="99240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Key Vocabulary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158B688-CCE1-49C4-A105-36B01B3EED53}"/>
              </a:ext>
            </a:extLst>
          </p:cNvPr>
          <p:cNvSpPr txBox="1"/>
          <p:nvPr userDrawn="1"/>
        </p:nvSpPr>
        <p:spPr>
          <a:xfrm>
            <a:off x="154314" y="2846896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Prior learning links</a:t>
            </a:r>
          </a:p>
        </p:txBody>
      </p:sp>
    </p:spTree>
    <p:extLst>
      <p:ext uri="{BB962C8B-B14F-4D97-AF65-F5344CB8AC3E}">
        <p14:creationId xmlns:p14="http://schemas.microsoft.com/office/powerpoint/2010/main" val="2050163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2250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93;p1" descr="Unity Academy Blackpool">
            <a:extLst>
              <a:ext uri="{FF2B5EF4-FFF2-40B4-BE49-F238E27FC236}">
                <a16:creationId xmlns:a16="http://schemas.microsoft.com/office/drawing/2014/main" id="{E023F107-8F90-4705-AE91-FBF4DEACE105}"/>
              </a:ext>
            </a:extLst>
          </p:cNvPr>
          <p:cNvPicPr preferRelativeResize="0"/>
          <p:nvPr userDrawn="1"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C31F8D7-901E-4BB2-8B46-14E46DAA5A73}"/>
              </a:ext>
            </a:extLst>
          </p:cNvPr>
          <p:cNvSpPr/>
          <p:nvPr userDrawn="1"/>
        </p:nvSpPr>
        <p:spPr>
          <a:xfrm>
            <a:off x="136180" y="992402"/>
            <a:ext cx="2937971" cy="28817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B318ABD-8916-45A1-8C41-0817F2739D01}"/>
              </a:ext>
            </a:extLst>
          </p:cNvPr>
          <p:cNvSpPr/>
          <p:nvPr userDrawn="1"/>
        </p:nvSpPr>
        <p:spPr>
          <a:xfrm>
            <a:off x="3128211" y="992402"/>
            <a:ext cx="3657596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75630C4-7497-4E5A-9063-F438F3D11249}"/>
              </a:ext>
            </a:extLst>
          </p:cNvPr>
          <p:cNvSpPr txBox="1"/>
          <p:nvPr userDrawn="1"/>
        </p:nvSpPr>
        <p:spPr>
          <a:xfrm>
            <a:off x="3110248" y="102329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Key Vocabulary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C5638A2-F124-4150-9B46-E69FACED56EA}"/>
              </a:ext>
            </a:extLst>
          </p:cNvPr>
          <p:cNvSpPr txBox="1"/>
          <p:nvPr userDrawn="1"/>
        </p:nvSpPr>
        <p:spPr>
          <a:xfrm>
            <a:off x="172277" y="1023291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Prior learning links</a:t>
            </a:r>
          </a:p>
        </p:txBody>
      </p:sp>
    </p:spTree>
    <p:extLst>
      <p:ext uri="{BB962C8B-B14F-4D97-AF65-F5344CB8AC3E}">
        <p14:creationId xmlns:p14="http://schemas.microsoft.com/office/powerpoint/2010/main" val="3202092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tmp"/><Relationship Id="rId4" Type="http://schemas.openxmlformats.org/officeDocument/2006/relationships/image" Target="../media/image2.tm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20E215D-9F3E-4631-B86D-8A4FDAAF9C5B}"/>
              </a:ext>
            </a:extLst>
          </p:cNvPr>
          <p:cNvSpPr txBox="1"/>
          <p:nvPr/>
        </p:nvSpPr>
        <p:spPr>
          <a:xfrm>
            <a:off x="2069432" y="120316"/>
            <a:ext cx="4559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Year 8 – Percentages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C8EC28A-65B1-4484-9A3D-928C75CA969E}"/>
              </a:ext>
            </a:extLst>
          </p:cNvPr>
          <p:cNvSpPr txBox="1"/>
          <p:nvPr/>
        </p:nvSpPr>
        <p:spPr>
          <a:xfrm>
            <a:off x="131872" y="1286909"/>
            <a:ext cx="216936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Know common fractions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Convert FDP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Calculate percentage multipliers (increase and decrease).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Find percentage of an amount (calc and non-calc)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Calculate % change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45C56F7-7B43-4A94-B33D-37F4C2C2552A}"/>
              </a:ext>
            </a:extLst>
          </p:cNvPr>
          <p:cNvSpPr txBox="1"/>
          <p:nvPr/>
        </p:nvSpPr>
        <p:spPr>
          <a:xfrm>
            <a:off x="2284443" y="1312830"/>
            <a:ext cx="4573557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Percent: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parts per 100 written using the % symbol.</a:t>
            </a:r>
          </a:p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Decimal: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 number in our base 10 number system. Numbers to the right of the decimal place are called decimals.</a:t>
            </a:r>
          </a:p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Fraction: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 fraction represents how many parts of a whole value you have.</a:t>
            </a:r>
          </a:p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Equivalent: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of equal value.</a:t>
            </a:r>
          </a:p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Integer: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whole number, can be positive, negative or zero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0FF8DCB-FF1E-4235-9152-4D69AC5D285B}"/>
              </a:ext>
            </a:extLst>
          </p:cNvPr>
          <p:cNvSpPr txBox="1"/>
          <p:nvPr/>
        </p:nvSpPr>
        <p:spPr>
          <a:xfrm>
            <a:off x="182371" y="3175504"/>
            <a:ext cx="323215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FDP Equivalence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Percentages being “out of 100”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31D77E9-C1F8-E79C-37F0-0642FC24D916}"/>
              </a:ext>
            </a:extLst>
          </p:cNvPr>
          <p:cNvSpPr txBox="1"/>
          <p:nvPr/>
        </p:nvSpPr>
        <p:spPr>
          <a:xfrm>
            <a:off x="156992" y="3950456"/>
            <a:ext cx="2968593" cy="397031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Percentage increase &amp; decrease</a:t>
            </a:r>
          </a:p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(using a decimal multiplier)</a:t>
            </a: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ECA68D7-F30A-0DAE-695A-3ECA7245B7AF}"/>
              </a:ext>
            </a:extLst>
          </p:cNvPr>
          <p:cNvSpPr txBox="1"/>
          <p:nvPr/>
        </p:nvSpPr>
        <p:spPr>
          <a:xfrm>
            <a:off x="143138" y="8001524"/>
            <a:ext cx="2968593" cy="184665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Percentage change</a:t>
            </a: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7F093A6-667D-A5B0-623F-61402AEEED95}"/>
              </a:ext>
            </a:extLst>
          </p:cNvPr>
          <p:cNvSpPr txBox="1"/>
          <p:nvPr/>
        </p:nvSpPr>
        <p:spPr>
          <a:xfrm>
            <a:off x="3196675" y="7808171"/>
            <a:ext cx="3578194" cy="20313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Percentage of an amount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C98D051-974C-5934-C818-9E82F127DD1A}"/>
              </a:ext>
            </a:extLst>
          </p:cNvPr>
          <p:cNvSpPr txBox="1"/>
          <p:nvPr/>
        </p:nvSpPr>
        <p:spPr>
          <a:xfrm>
            <a:off x="3174512" y="4632099"/>
            <a:ext cx="3582606" cy="310854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Convert FDP</a:t>
            </a: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B044B85D-8DA1-E771-CAB4-989C4E2F1D01}"/>
              </a:ext>
            </a:extLst>
          </p:cNvPr>
          <p:cNvSpPr txBox="1"/>
          <p:nvPr/>
        </p:nvSpPr>
        <p:spPr>
          <a:xfrm>
            <a:off x="3196679" y="2817154"/>
            <a:ext cx="3582606" cy="173893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Express one number as a % of another</a:t>
            </a: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0B4B7AB5-A4FF-FE0D-0B9B-EF7CD9F4E971}"/>
                  </a:ext>
                </a:extLst>
              </p:cNvPr>
              <p:cNvSpPr txBox="1"/>
              <p:nvPr/>
            </p:nvSpPr>
            <p:spPr>
              <a:xfrm>
                <a:off x="151891" y="8240726"/>
                <a:ext cx="2990320" cy="15349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To calculate percentage change, subtract the original value from the new value, then divide the result by the original value and multiply by 100. A positive result indicates a percentage increase, while a negative result indicates a percentage decrease. </a:t>
                </a:r>
              </a:p>
              <a:p>
                <a:endParaRPr lang="en-GB" sz="7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000" b="0" i="1" smtClean="0"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% </m:t>
                      </m:r>
                      <m:r>
                        <a:rPr lang="en-US" sz="1000" b="0" i="1" smtClean="0"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𝑐h𝑎𝑛𝑔𝑒</m:t>
                      </m:r>
                      <m:r>
                        <a:rPr lang="en-US" sz="1000" b="0" i="1" smtClean="0"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f>
                        <m:fPr>
                          <m:ctrlPr>
                            <a:rPr lang="en-US" sz="1000" b="0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US" sz="1000" b="0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𝑁𝑒𝑤</m:t>
                          </m:r>
                          <m:r>
                            <a:rPr lang="en-US" sz="1000" b="0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en-US" sz="1000" b="0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𝑣𝑎𝑙𝑢𝑒</m:t>
                          </m:r>
                          <m:r>
                            <a:rPr lang="en-US" sz="1000" i="1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−</m:t>
                          </m:r>
                          <m:r>
                            <a:rPr lang="en-US" sz="1000" b="0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𝑜𝑟𝑖𝑔𝑖𝑛𝑎𝑙</m:t>
                          </m:r>
                          <m:r>
                            <a:rPr lang="en-US" sz="1000" b="0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en-US" sz="1000" b="0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𝑣𝑎𝑙𝑢𝑒</m:t>
                          </m:r>
                        </m:num>
                        <m:den>
                          <m:r>
                            <a:rPr lang="en-US" sz="1000" b="0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𝑂𝑟𝑖𝑔𝑖𝑛𝑎𝑙</m:t>
                          </m:r>
                          <m:r>
                            <a:rPr lang="en-US" sz="1000" b="0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en-US" sz="1000" b="0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𝑣𝑎𝑙𝑢𝑒</m:t>
                          </m:r>
                        </m:den>
                      </m:f>
                      <m:r>
                        <a:rPr lang="en-US" sz="1000" b="0" i="1" smtClean="0"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 </m:t>
                      </m:r>
                      <m:r>
                        <a:rPr lang="en-US" sz="1000" i="1"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×</m:t>
                      </m:r>
                      <m:r>
                        <a:rPr lang="en-US" sz="1000" b="0" i="1" smtClean="0"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 100</m:t>
                      </m:r>
                    </m:oMath>
                  </m:oMathPara>
                </a14:m>
                <a:endParaRPr lang="en-GB" sz="10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0B4B7AB5-A4FF-FE0D-0B9B-EF7CD9F4E97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1891" y="8240726"/>
                <a:ext cx="2990320" cy="1534907"/>
              </a:xfrm>
              <a:prstGeom prst="rect">
                <a:avLst/>
              </a:prstGeom>
              <a:blipFill>
                <a:blip r:embed="rId2"/>
                <a:stretch>
                  <a:fillRect r="-847" b="-82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4" name="TextBox 53">
            <a:extLst>
              <a:ext uri="{FF2B5EF4-FFF2-40B4-BE49-F238E27FC236}">
                <a16:creationId xmlns:a16="http://schemas.microsoft.com/office/drawing/2014/main" id="{443E6464-B069-60FF-BF60-7E8D66BEBC19}"/>
              </a:ext>
            </a:extLst>
          </p:cNvPr>
          <p:cNvSpPr txBox="1"/>
          <p:nvPr/>
        </p:nvSpPr>
        <p:spPr>
          <a:xfrm>
            <a:off x="4483918" y="5640551"/>
            <a:ext cx="267490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½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69EAAEAF-80F9-2657-D6B3-1B1653960025}"/>
              </a:ext>
            </a:extLst>
          </p:cNvPr>
          <p:cNvSpPr txBox="1"/>
          <p:nvPr/>
        </p:nvSpPr>
        <p:spPr>
          <a:xfrm>
            <a:off x="3381550" y="6141259"/>
            <a:ext cx="26749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50%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cxnSp>
        <p:nvCxnSpPr>
          <p:cNvPr id="57" name="Straight Arrow Connector 56">
            <a:extLst>
              <a:ext uri="{FF2B5EF4-FFF2-40B4-BE49-F238E27FC236}">
                <a16:creationId xmlns:a16="http://schemas.microsoft.com/office/drawing/2014/main" id="{DB6E6078-C5F8-0068-3160-CC5C2D887671}"/>
              </a:ext>
            </a:extLst>
          </p:cNvPr>
          <p:cNvCxnSpPr>
            <a:cxnSpLocks/>
          </p:cNvCxnSpPr>
          <p:nvPr/>
        </p:nvCxnSpPr>
        <p:spPr>
          <a:xfrm>
            <a:off x="4935343" y="5866466"/>
            <a:ext cx="402312" cy="25263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>
            <a:extLst>
              <a:ext uri="{FF2B5EF4-FFF2-40B4-BE49-F238E27FC236}">
                <a16:creationId xmlns:a16="http://schemas.microsoft.com/office/drawing/2014/main" id="{34769F1A-D5F0-3362-C69B-B7EEB93D1E6F}"/>
              </a:ext>
            </a:extLst>
          </p:cNvPr>
          <p:cNvCxnSpPr>
            <a:cxnSpLocks/>
          </p:cNvCxnSpPr>
          <p:nvPr/>
        </p:nvCxnSpPr>
        <p:spPr>
          <a:xfrm flipH="1">
            <a:off x="3981879" y="6360940"/>
            <a:ext cx="1188397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58">
            <a:extLst>
              <a:ext uri="{FF2B5EF4-FFF2-40B4-BE49-F238E27FC236}">
                <a16:creationId xmlns:a16="http://schemas.microsoft.com/office/drawing/2014/main" id="{4E0D0C3D-83A2-2DF4-AD45-830F74583857}"/>
              </a:ext>
            </a:extLst>
          </p:cNvPr>
          <p:cNvCxnSpPr>
            <a:cxnSpLocks/>
          </p:cNvCxnSpPr>
          <p:nvPr/>
        </p:nvCxnSpPr>
        <p:spPr>
          <a:xfrm flipV="1">
            <a:off x="3806844" y="5873775"/>
            <a:ext cx="617038" cy="30536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TextBox 59">
            <a:extLst>
              <a:ext uri="{FF2B5EF4-FFF2-40B4-BE49-F238E27FC236}">
                <a16:creationId xmlns:a16="http://schemas.microsoft.com/office/drawing/2014/main" id="{9684B90C-BD52-6989-3C17-B362F18F87D8}"/>
              </a:ext>
            </a:extLst>
          </p:cNvPr>
          <p:cNvSpPr txBox="1"/>
          <p:nvPr/>
        </p:nvSpPr>
        <p:spPr>
          <a:xfrm>
            <a:off x="5215445" y="5060949"/>
            <a:ext cx="164255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Fraction to decimal: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Divide the numerator by the denominator e.g. 1 ÷ 2 = 0.5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05C8B794-3ADF-2CFC-71A4-5B0D432EF57D}"/>
              </a:ext>
            </a:extLst>
          </p:cNvPr>
          <p:cNvSpPr txBox="1"/>
          <p:nvPr/>
        </p:nvSpPr>
        <p:spPr>
          <a:xfrm>
            <a:off x="4497315" y="6364133"/>
            <a:ext cx="236068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Decimal to percentage: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Multiply by 100 e.g. 0.5 x 100 = 50 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1BCCAB54-2F7E-2A9E-F20E-35CC811E549E}"/>
              </a:ext>
            </a:extLst>
          </p:cNvPr>
          <p:cNvSpPr txBox="1"/>
          <p:nvPr/>
        </p:nvSpPr>
        <p:spPr>
          <a:xfrm>
            <a:off x="3185397" y="4911381"/>
            <a:ext cx="1893679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Percentage to fraction: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Put the % as the numerator and make the denominator 100. Then simplify,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e.g. 50/100 = ½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6" name="TextBox 65">
                <a:extLst>
                  <a:ext uri="{FF2B5EF4-FFF2-40B4-BE49-F238E27FC236}">
                    <a16:creationId xmlns:a16="http://schemas.microsoft.com/office/drawing/2014/main" id="{08A06285-5B65-0644-C570-85A951EBE555}"/>
                  </a:ext>
                </a:extLst>
              </p:cNvPr>
              <p:cNvSpPr txBox="1"/>
              <p:nvPr/>
            </p:nvSpPr>
            <p:spPr>
              <a:xfrm>
                <a:off x="3243110" y="6730714"/>
                <a:ext cx="2211056" cy="11498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Other key conversions:</a:t>
                </a:r>
              </a:p>
              <a:p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10%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10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en-GB" sz="11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1</m:t>
                        </m:r>
                      </m:num>
                      <m:den>
                        <m:r>
                          <a:rPr lang="en-GB" sz="11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 = 0.1</a:t>
                </a:r>
              </a:p>
              <a:p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1%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100" i="1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en-GB" sz="1100" i="1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1</m:t>
                        </m:r>
                      </m:num>
                      <m:den>
                        <m:r>
                          <a:rPr lang="en-GB" sz="1100" i="1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10</m:t>
                        </m:r>
                        <m:r>
                          <a:rPr lang="en-GB" sz="11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0</m:t>
                        </m:r>
                      </m:den>
                    </m:f>
                  </m:oMath>
                </a14:m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 = 0.01</a:t>
                </a:r>
              </a:p>
              <a:p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25%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100" i="1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en-GB" sz="1100" i="1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1</m:t>
                        </m:r>
                      </m:num>
                      <m:den>
                        <m:r>
                          <a:rPr lang="en-GB" sz="11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1100" dirty="0">
                    <a:latin typeface="Arial" panose="020B0604020202020204" pitchFamily="34" charset="0"/>
                    <a:cs typeface="Arial" panose="020B0604020202020204" pitchFamily="34" charset="0"/>
                  </a:rPr>
                  <a:t> = 0.25</a:t>
                </a:r>
              </a:p>
              <a:p>
                <a:endParaRPr lang="en-GB" sz="11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66" name="TextBox 65">
                <a:extLst>
                  <a:ext uri="{FF2B5EF4-FFF2-40B4-BE49-F238E27FC236}">
                    <a16:creationId xmlns:a16="http://schemas.microsoft.com/office/drawing/2014/main" id="{08A06285-5B65-0644-C570-85A951EBE55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3110" y="6730714"/>
                <a:ext cx="2211056" cy="1149867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9" name="TextBox 68">
            <a:extLst>
              <a:ext uri="{FF2B5EF4-FFF2-40B4-BE49-F238E27FC236}">
                <a16:creationId xmlns:a16="http://schemas.microsoft.com/office/drawing/2014/main" id="{7B3EDAB3-CD79-C5BD-87A2-D3BF6E11DCBC}"/>
              </a:ext>
            </a:extLst>
          </p:cNvPr>
          <p:cNvSpPr txBox="1"/>
          <p:nvPr/>
        </p:nvSpPr>
        <p:spPr>
          <a:xfrm>
            <a:off x="5275799" y="5998197"/>
            <a:ext cx="26749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0.5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261DAD7C-FF8F-44FB-7A29-FA67ED86081D}"/>
              </a:ext>
            </a:extLst>
          </p:cNvPr>
          <p:cNvSpPr txBox="1"/>
          <p:nvPr/>
        </p:nvSpPr>
        <p:spPr>
          <a:xfrm>
            <a:off x="165677" y="4496629"/>
            <a:ext cx="2743778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Increase (get larger)</a:t>
            </a: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100% + 42% = 142%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142% = 1.42 (Multiplier is more than 1)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Decrease (become smaller)</a:t>
            </a:r>
          </a:p>
          <a:p>
            <a:endParaRPr lang="en-GB" sz="11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100% - 58% = 42%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58% = 0.42 (Multiplier less than 1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pic>
        <p:nvPicPr>
          <p:cNvPr id="83" name="Picture 82">
            <a:extLst>
              <a:ext uri="{FF2B5EF4-FFF2-40B4-BE49-F238E27FC236}">
                <a16:creationId xmlns:a16="http://schemas.microsoft.com/office/drawing/2014/main" id="{189FD12F-E253-A17D-2BDE-F65D2D0191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220" y="6465431"/>
            <a:ext cx="2010056" cy="476316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03A81A94-322A-BBB5-853B-115541CBD9F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38" y="4998349"/>
            <a:ext cx="2324424" cy="438211"/>
          </a:xfrm>
          <a:prstGeom prst="rect">
            <a:avLst/>
          </a:prstGeom>
        </p:spPr>
      </p:pic>
      <p:sp>
        <p:nvSpPr>
          <p:cNvPr id="85" name="TextBox 84">
            <a:extLst>
              <a:ext uri="{FF2B5EF4-FFF2-40B4-BE49-F238E27FC236}">
                <a16:creationId xmlns:a16="http://schemas.microsoft.com/office/drawing/2014/main" id="{02D027F3-0CBB-A185-6FBC-57D5850E9B37}"/>
              </a:ext>
            </a:extLst>
          </p:cNvPr>
          <p:cNvSpPr txBox="1"/>
          <p:nvPr/>
        </p:nvSpPr>
        <p:spPr>
          <a:xfrm>
            <a:off x="931179" y="4788381"/>
            <a:ext cx="794754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100%</a:t>
            </a:r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BF4E9BB1-4FD8-A35F-8DDB-3D126234C3C1}"/>
              </a:ext>
            </a:extLst>
          </p:cNvPr>
          <p:cNvSpPr txBox="1"/>
          <p:nvPr/>
        </p:nvSpPr>
        <p:spPr>
          <a:xfrm>
            <a:off x="1101268" y="6226127"/>
            <a:ext cx="794754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100%</a:t>
            </a:r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449737D9-C666-A9E1-1202-69BC5A8B66E9}"/>
              </a:ext>
            </a:extLst>
          </p:cNvPr>
          <p:cNvSpPr txBox="1"/>
          <p:nvPr/>
        </p:nvSpPr>
        <p:spPr>
          <a:xfrm>
            <a:off x="632704" y="6925902"/>
            <a:ext cx="79475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42%</a:t>
            </a:r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E7A50B96-13C2-013E-1C1F-3BA706CAC18B}"/>
              </a:ext>
            </a:extLst>
          </p:cNvPr>
          <p:cNvSpPr txBox="1"/>
          <p:nvPr/>
        </p:nvSpPr>
        <p:spPr>
          <a:xfrm>
            <a:off x="2124500" y="4773652"/>
            <a:ext cx="485696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18%</a:t>
            </a:r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E07D8A0A-8C84-C2C7-3EA8-B4D08CFC78D0}"/>
              </a:ext>
            </a:extLst>
          </p:cNvPr>
          <p:cNvSpPr txBox="1"/>
          <p:nvPr/>
        </p:nvSpPr>
        <p:spPr>
          <a:xfrm>
            <a:off x="1271522" y="6840788"/>
            <a:ext cx="1294312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Decrease by 58%</a:t>
            </a:r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7DB62618-966C-95BB-C55D-5FF55EA2F948}"/>
              </a:ext>
            </a:extLst>
          </p:cNvPr>
          <p:cNvSpPr txBox="1"/>
          <p:nvPr/>
        </p:nvSpPr>
        <p:spPr>
          <a:xfrm>
            <a:off x="4252600" y="8127056"/>
            <a:ext cx="27858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Find 60% of 90</a:t>
            </a: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989C76BD-A820-B75D-DF60-686B340A1EED}"/>
              </a:ext>
            </a:extLst>
          </p:cNvPr>
          <p:cNvSpPr txBox="1"/>
          <p:nvPr/>
        </p:nvSpPr>
        <p:spPr>
          <a:xfrm>
            <a:off x="3329354" y="8373488"/>
            <a:ext cx="174433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Non-Calculator: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Break down into chunks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60% = 50% +10%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50% of 90 = 45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10% of 90 = 9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60% = 45 + 9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60% = 54</a:t>
            </a: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B461C437-9346-EE6A-C52A-D4964E042789}"/>
              </a:ext>
            </a:extLst>
          </p:cNvPr>
          <p:cNvSpPr txBox="1"/>
          <p:nvPr/>
        </p:nvSpPr>
        <p:spPr>
          <a:xfrm>
            <a:off x="5088100" y="8387152"/>
            <a:ext cx="1579854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Calculator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Convert to a decimal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60% = 0.6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Multiply by the amount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0.6 x 90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= 54</a:t>
            </a: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2DA582D8-237B-8B79-AFC2-1ABE570449BA}"/>
              </a:ext>
            </a:extLst>
          </p:cNvPr>
          <p:cNvSpPr txBox="1"/>
          <p:nvPr/>
        </p:nvSpPr>
        <p:spPr>
          <a:xfrm>
            <a:off x="3230370" y="3131170"/>
            <a:ext cx="3478001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You can calculate one number as a percentage of another by dividing the numbers and then multiplying by 100.</a:t>
            </a:r>
          </a:p>
          <a:p>
            <a:endParaRPr lang="en-GB" sz="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Example</a:t>
            </a:r>
          </a:p>
          <a:p>
            <a:endParaRPr lang="en-GB" sz="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Find 23 as a percentage of 80.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Calculate 23 ÷ 80 = 0.2875.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0.2875 × 100 = 28.75%.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6BEC2BF-EFFD-44EE-664B-2B2ECBE8CE4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105" y="42816"/>
            <a:ext cx="1807549" cy="909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2658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extBox 28">
            <a:extLst>
              <a:ext uri="{FF2B5EF4-FFF2-40B4-BE49-F238E27FC236}">
                <a16:creationId xmlns:a16="http://schemas.microsoft.com/office/drawing/2014/main" id="{C6D96249-5B4D-41E0-8876-3BF6C6DBCFE6}"/>
              </a:ext>
            </a:extLst>
          </p:cNvPr>
          <p:cNvSpPr txBox="1"/>
          <p:nvPr/>
        </p:nvSpPr>
        <p:spPr>
          <a:xfrm>
            <a:off x="2069432" y="120316"/>
            <a:ext cx="4559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Year 8 – Percentages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4F345DD-416D-E2DE-A37B-DE756BB971B2}"/>
              </a:ext>
            </a:extLst>
          </p:cNvPr>
          <p:cNvSpPr txBox="1"/>
          <p:nvPr/>
        </p:nvSpPr>
        <p:spPr>
          <a:xfrm>
            <a:off x="156992" y="3950456"/>
            <a:ext cx="2968593" cy="28931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Percentage increase &amp; decrease</a:t>
            </a:r>
          </a:p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(using a decimal multiplier)</a:t>
            </a: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5AA9F4E-7199-2BE5-EF61-882FFBC8B79C}"/>
              </a:ext>
            </a:extLst>
          </p:cNvPr>
          <p:cNvSpPr txBox="1"/>
          <p:nvPr/>
        </p:nvSpPr>
        <p:spPr>
          <a:xfrm>
            <a:off x="143138" y="6929183"/>
            <a:ext cx="2968593" cy="290848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Percentage change</a:t>
            </a:r>
          </a:p>
          <a:p>
            <a:endParaRPr lang="en-GB" sz="1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D5D1BD1-FBB8-6484-5D2F-1F0ED133D435}"/>
              </a:ext>
            </a:extLst>
          </p:cNvPr>
          <p:cNvSpPr txBox="1"/>
          <p:nvPr/>
        </p:nvSpPr>
        <p:spPr>
          <a:xfrm>
            <a:off x="3180049" y="6951956"/>
            <a:ext cx="3578194" cy="28931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Percentage of an amount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DA5851D-8E62-3367-E0C4-8B87D8A22DB0}"/>
              </a:ext>
            </a:extLst>
          </p:cNvPr>
          <p:cNvSpPr txBox="1"/>
          <p:nvPr/>
        </p:nvSpPr>
        <p:spPr>
          <a:xfrm>
            <a:off x="3174512" y="4632099"/>
            <a:ext cx="3582606" cy="224676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Convert FDP</a:t>
            </a: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D965FE6-5005-A933-ED2F-939335EB986F}"/>
              </a:ext>
            </a:extLst>
          </p:cNvPr>
          <p:cNvSpPr txBox="1"/>
          <p:nvPr/>
        </p:nvSpPr>
        <p:spPr>
          <a:xfrm>
            <a:off x="135265" y="7234886"/>
            <a:ext cx="2990320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Font typeface="+mj-lt"/>
              <a:buAutoNum type="arabicPeriod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The value of a painting rises from £120,000 to £192,000. </a:t>
            </a:r>
            <a:b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Work out the percentage increase in the value of the painting.</a:t>
            </a:r>
          </a:p>
          <a:p>
            <a:pPr marL="228600" indent="-228600">
              <a:buFont typeface="+mj-lt"/>
              <a:buAutoNum type="arabicPeriod"/>
            </a:pP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Font typeface="+mj-lt"/>
              <a:buAutoNum type="arabicPeriod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 puppy weighed 2kg. Eight weeks later the puppy weighed 3.5kg </a:t>
            </a:r>
            <a:b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What was the percentage increase in the puppy’s weight?</a:t>
            </a:r>
          </a:p>
          <a:p>
            <a:pPr marL="228600" indent="-228600">
              <a:buFont typeface="+mj-lt"/>
              <a:buAutoNum type="arabicPeriod"/>
            </a:pP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Font typeface="+mj-lt"/>
              <a:buAutoNum type="arabicPeriod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Alice buys a book for £19.80. A year later she sells the book for £12.87</a:t>
            </a:r>
            <a:b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Calculate the percentage decrease in the value of the book.</a:t>
            </a:r>
          </a:p>
          <a:p>
            <a:pPr marL="228600" indent="-228600">
              <a:buFont typeface="+mj-lt"/>
              <a:buAutoNum type="arabicPeriod"/>
            </a:pP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57BE127A-879A-15A2-C22A-1E81CF2C9E6A}"/>
              </a:ext>
            </a:extLst>
          </p:cNvPr>
          <p:cNvSpPr txBox="1"/>
          <p:nvPr/>
        </p:nvSpPr>
        <p:spPr>
          <a:xfrm>
            <a:off x="3196679" y="2817154"/>
            <a:ext cx="3582606" cy="173893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Express one number as a % of another</a:t>
            </a: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AFC5073B-DDB2-6419-D266-AB989994BDCB}"/>
              </a:ext>
            </a:extLst>
          </p:cNvPr>
          <p:cNvSpPr txBox="1"/>
          <p:nvPr/>
        </p:nvSpPr>
        <p:spPr>
          <a:xfrm>
            <a:off x="3230370" y="3131170"/>
            <a:ext cx="3478001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Font typeface="+mj-lt"/>
              <a:buAutoNum type="arabicPeriod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For every 50 students at Hightown School, 39 are right-handed. </a:t>
            </a:r>
            <a:b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What percentage are right-handed?</a:t>
            </a:r>
          </a:p>
          <a:p>
            <a:pPr marL="228600" indent="-228600">
              <a:buFont typeface="+mj-lt"/>
              <a:buAutoNum type="arabicPeriod"/>
            </a:pPr>
            <a:endParaRPr lang="en-US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Font typeface="+mj-lt"/>
              <a:buAutoNum type="arabicPeriod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Susan brings 500 flapjacks to a local fair. She sells 450 of the flapjacks. </a:t>
            </a:r>
            <a:b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What percentage of the flapjacks did Susan sell?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18D34F51-B778-DB52-87A4-8E9354E34342}"/>
              </a:ext>
            </a:extLst>
          </p:cNvPr>
          <p:cNvSpPr txBox="1"/>
          <p:nvPr/>
        </p:nvSpPr>
        <p:spPr>
          <a:xfrm>
            <a:off x="3169851" y="1345455"/>
            <a:ext cx="33785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Define the following key words:</a:t>
            </a:r>
          </a:p>
          <a:p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Fraction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Decimal: </a:t>
            </a:r>
          </a:p>
          <a:p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Percentage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Place value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Interval: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30160A30-9D42-6102-7487-15C32D4CC617}"/>
              </a:ext>
            </a:extLst>
          </p:cNvPr>
          <p:cNvSpPr txBox="1"/>
          <p:nvPr/>
        </p:nvSpPr>
        <p:spPr>
          <a:xfrm>
            <a:off x="112912" y="1490131"/>
            <a:ext cx="2856711" cy="19543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What does the denominator tell us in a fraction? 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What does the numerator tell us in a fraction? 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What is a percentage out of? 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Complete the following: 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8 x 100 =        4.2 x 10 =     70÷100= 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21FFF8C8-0A16-1440-1C1A-781666752585}"/>
              </a:ext>
            </a:extLst>
          </p:cNvPr>
          <p:cNvSpPr txBox="1"/>
          <p:nvPr/>
        </p:nvSpPr>
        <p:spPr>
          <a:xfrm>
            <a:off x="3242268" y="5050210"/>
            <a:ext cx="1210492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Convert the following decimals to percentages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(a) 0.5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(b) 0.35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(c) 0.7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(d) 0.1 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FF2825F2-3023-40D6-D15C-84A6214920D4}"/>
              </a:ext>
            </a:extLst>
          </p:cNvPr>
          <p:cNvSpPr txBox="1"/>
          <p:nvPr/>
        </p:nvSpPr>
        <p:spPr>
          <a:xfrm>
            <a:off x="4376088" y="5048344"/>
            <a:ext cx="1210492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Convert the following percentages to fractions in their simplest form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AutoNum type="alphaLcParenBoth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65%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(b) 70%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(c) 6%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(d) 55%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46AF3EC2-0BB5-34A7-5B7E-07782CCD7E04}"/>
              </a:ext>
            </a:extLst>
          </p:cNvPr>
          <p:cNvSpPr txBox="1"/>
          <p:nvPr/>
        </p:nvSpPr>
        <p:spPr>
          <a:xfrm>
            <a:off x="5647508" y="5082642"/>
            <a:ext cx="1210492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Convert the following fractions to decimals 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AutoNum type="alphaLcParenBoth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1/2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(b) 3/5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(c) 5/8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(d) 3/4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6CA80E8B-4AE8-219F-E142-EA85EB5F3139}"/>
              </a:ext>
            </a:extLst>
          </p:cNvPr>
          <p:cNvSpPr txBox="1"/>
          <p:nvPr/>
        </p:nvSpPr>
        <p:spPr>
          <a:xfrm>
            <a:off x="3242369" y="7274510"/>
            <a:ext cx="2856711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Calculate without a calculator: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AutoNum type="alphaLcParenBoth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50% of 32</a:t>
            </a:r>
          </a:p>
          <a:p>
            <a:pPr marL="228600" indent="-228600">
              <a:buAutoNum type="alphaLcParenBoth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25% of 120</a:t>
            </a:r>
          </a:p>
          <a:p>
            <a:pPr marL="228600" indent="-228600">
              <a:buAutoNum type="alphaLcParenBoth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10% of 130</a:t>
            </a:r>
          </a:p>
          <a:p>
            <a:pPr marL="228600" indent="-228600">
              <a:buAutoNum type="alphaLcParenBoth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25% of 48</a:t>
            </a:r>
          </a:p>
          <a:p>
            <a:pPr marL="228600" indent="-228600">
              <a:buAutoNum type="alphaLcParenBoth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21% of 160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Calculate using a calculator: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AutoNum type="alphaLcParenBoth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70% of 280</a:t>
            </a:r>
          </a:p>
          <a:p>
            <a:pPr marL="228600" indent="-228600">
              <a:buAutoNum type="alphaLcParenBoth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19% of 360</a:t>
            </a:r>
          </a:p>
          <a:p>
            <a:pPr marL="228600" indent="-228600">
              <a:buAutoNum type="alphaLcParenBoth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6% of 84 </a:t>
            </a:r>
          </a:p>
          <a:p>
            <a:pPr marL="228600" indent="-228600">
              <a:buAutoNum type="alphaLcParenBoth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11.5% of 128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5CA71D5C-AD10-54B9-AA7A-A79F46D70957}"/>
              </a:ext>
            </a:extLst>
          </p:cNvPr>
          <p:cNvSpPr txBox="1"/>
          <p:nvPr/>
        </p:nvSpPr>
        <p:spPr>
          <a:xfrm>
            <a:off x="173687" y="4548201"/>
            <a:ext cx="2856711" cy="2292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What multipliers would we use to calculate: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AutoNum type="alphaLcParenBoth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26% increase?</a:t>
            </a:r>
          </a:p>
          <a:p>
            <a:pPr marL="228600" indent="-228600">
              <a:buAutoNum type="alphaLcParenBoth"/>
            </a:pP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AutoNum type="alphaLcParenBoth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14% decrease?</a:t>
            </a:r>
          </a:p>
          <a:p>
            <a:pPr marL="228600" indent="-228600">
              <a:buAutoNum type="alphaLcParenBoth"/>
            </a:pP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AutoNum type="alphaLcParenBoth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30% decrease?</a:t>
            </a:r>
          </a:p>
          <a:p>
            <a:pPr marL="228600" indent="-228600">
              <a:buAutoNum type="alphaLcParenBoth"/>
            </a:pP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AutoNum type="alphaLcParenBoth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3% increase?</a:t>
            </a:r>
          </a:p>
          <a:p>
            <a:pPr marL="228600" indent="-228600">
              <a:buAutoNum type="alphaLcParenBoth"/>
            </a:pP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AutoNum type="alphaLcParenBoth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110% increase?</a:t>
            </a:r>
          </a:p>
          <a:p>
            <a:pPr marL="228600" indent="-228600">
              <a:buAutoNum type="alphaLcParenBoth"/>
            </a:pP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AutoNum type="alphaLcParenBoth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2% decrease?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6DC232C-ED21-7343-C3A3-6B734D947D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105" y="42816"/>
            <a:ext cx="1807549" cy="909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4898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00964db-d436-474d-b180-2754017d2744">
      <Terms xmlns="http://schemas.microsoft.com/office/infopath/2007/PartnerControls"/>
    </lcf76f155ced4ddcb4097134ff3c332f>
    <TaxCatchAll xmlns="25282912-017c-4221-86bb-52eb7cb208d2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935E8212CA504F9454DD16E254539B" ma:contentTypeVersion="18" ma:contentTypeDescription="Create a new document." ma:contentTypeScope="" ma:versionID="5de424942addd924e090689d0f10473c">
  <xsd:schema xmlns:xsd="http://www.w3.org/2001/XMLSchema" xmlns:xs="http://www.w3.org/2001/XMLSchema" xmlns:p="http://schemas.microsoft.com/office/2006/metadata/properties" xmlns:ns2="100964db-d436-474d-b180-2754017d2744" xmlns:ns3="25282912-017c-4221-86bb-52eb7cb208d2" targetNamespace="http://schemas.microsoft.com/office/2006/metadata/properties" ma:root="true" ma:fieldsID="5b30a6b2ce5b280c2c512cb255ea64f1" ns2:_="" ns3:_="">
    <xsd:import namespace="100964db-d436-474d-b180-2754017d2744"/>
    <xsd:import namespace="25282912-017c-4221-86bb-52eb7cb20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2:MediaServiceObjectDetectorVersions" minOccurs="0"/>
                <xsd:element ref="ns2:MediaServiceSearchPropertie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0964db-d436-474d-b180-2754017d274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60063869-38f1-419a-87f7-68f1e61790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282912-017c-4221-86bb-52eb7cb20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7b24fb89-f7a5-46d6-8105-37382a6c7f56}" ma:internalName="TaxCatchAll" ma:showField="CatchAllData" ma:web="25282912-017c-4221-86bb-52eb7cb208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4AF6FDA-CD13-4EE3-9921-32BAB600A0CF}">
  <ds:schemaRefs>
    <ds:schemaRef ds:uri="http://schemas.microsoft.com/office/2006/metadata/properties"/>
    <ds:schemaRef ds:uri="http://schemas.microsoft.com/office/2006/documentManagement/types"/>
    <ds:schemaRef ds:uri="25282912-017c-4221-86bb-52eb7cb208d2"/>
    <ds:schemaRef ds:uri="http://purl.org/dc/terms/"/>
    <ds:schemaRef ds:uri="http://purl.org/dc/elements/1.1/"/>
    <ds:schemaRef ds:uri="http://purl.org/dc/dcmitype/"/>
    <ds:schemaRef ds:uri="100964db-d436-474d-b180-2754017d2744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F104D469-F8FF-47A6-9F26-D586C45DDA0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135F5C3-C791-433A-82F2-FDC7C746037F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9654</TotalTime>
  <Words>788</Words>
  <Application>Microsoft Office PowerPoint</Application>
  <PresentationFormat>A4 Paper (210x297 mm)</PresentationFormat>
  <Paragraphs>237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Cambria Math</vt:lpstr>
      <vt:lpstr>Office Theme</vt:lpstr>
      <vt:lpstr>1_Custom Design</vt:lpstr>
      <vt:lpstr>Custom Design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Kathryn Bentley</dc:creator>
  <cp:lastModifiedBy>Mrs L Webster</cp:lastModifiedBy>
  <cp:revision>76</cp:revision>
  <cp:lastPrinted>2024-01-25T09:05:04Z</cp:lastPrinted>
  <dcterms:created xsi:type="dcterms:W3CDTF">2024-01-23T10:53:54Z</dcterms:created>
  <dcterms:modified xsi:type="dcterms:W3CDTF">2026-06-24T09:57:28Z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0x0101009E935E8212CA504F9454DD16E254539B</vt:lpwstr>
  </property>
  <property fmtid="{D5CDD505-2E9C-101B-9397-08002B2CF9AE}" pid="3" name="MediaServiceImageTags">
    <vt:lpwstr/>
  </property>
</Properties>
</file>