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</p:sldMasterIdLst>
  <p:notesMasterIdLst>
    <p:notesMasterId r:id="rId7"/>
  </p:notesMasterIdLst>
  <p:sldIdLst>
    <p:sldId id="256" r:id="rId5"/>
    <p:sldId id="257" r:id="rId6"/>
  </p:sldIdLst>
  <p:sldSz cx="6858000" cy="9906000" type="A4"/>
  <p:notesSz cx="7010400" cy="92964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8" roundtripDataSignature="AMtx7mi/6xb9shNmnDtIoWUb65hLISkQz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6E30F7-8669-4E5D-B201-5C4AA40E918C}" v="3" dt="2026-06-24T10:01:05.6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48" d="100"/>
          <a:sy n="48" d="100"/>
        </p:scale>
        <p:origin x="2144" y="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customschemas.google.com/relationships/presentationmetadata" Target="metadata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2A4AE7FB-31BD-499C-9A9F-5CDFE41B6210}"/>
    <pc:docChg chg="modSld">
      <pc:chgData name="Mrs L Webster" userId="e46f0a3f-fc4e-4d7b-94a6-4acf829689c1" providerId="ADAL" clId="{2A4AE7FB-31BD-499C-9A9F-5CDFE41B6210}" dt="2026-06-24T10:01:08.636" v="5" actId="1076"/>
      <pc:docMkLst>
        <pc:docMk/>
      </pc:docMkLst>
      <pc:sldChg chg="addSp modSp mod">
        <pc:chgData name="Mrs L Webster" userId="e46f0a3f-fc4e-4d7b-94a6-4acf829689c1" providerId="ADAL" clId="{2A4AE7FB-31BD-499C-9A9F-5CDFE41B6210}" dt="2026-06-24T09:59:11.230" v="1"/>
        <pc:sldMkLst>
          <pc:docMk/>
          <pc:sldMk cId="0" sldId="256"/>
        </pc:sldMkLst>
        <pc:spChg chg="mod">
          <ac:chgData name="Mrs L Webster" userId="e46f0a3f-fc4e-4d7b-94a6-4acf829689c1" providerId="ADAL" clId="{2A4AE7FB-31BD-499C-9A9F-5CDFE41B6210}" dt="2026-06-24T09:59:10.026" v="0" actId="1076"/>
          <ac:spMkLst>
            <pc:docMk/>
            <pc:sldMk cId="0" sldId="256"/>
            <ac:spMk id="81" creationId="{00000000-0000-0000-0000-000000000000}"/>
          </ac:spMkLst>
        </pc:spChg>
        <pc:picChg chg="add mod">
          <ac:chgData name="Mrs L Webster" userId="e46f0a3f-fc4e-4d7b-94a6-4acf829689c1" providerId="ADAL" clId="{2A4AE7FB-31BD-499C-9A9F-5CDFE41B6210}" dt="2026-06-24T09:59:11.230" v="1"/>
          <ac:picMkLst>
            <pc:docMk/>
            <pc:sldMk cId="0" sldId="256"/>
            <ac:picMk id="2" creationId="{7F92E759-8507-C90E-58F0-24959B233F4C}"/>
          </ac:picMkLst>
        </pc:picChg>
      </pc:sldChg>
      <pc:sldChg chg="addSp modSp mod">
        <pc:chgData name="Mrs L Webster" userId="e46f0a3f-fc4e-4d7b-94a6-4acf829689c1" providerId="ADAL" clId="{2A4AE7FB-31BD-499C-9A9F-5CDFE41B6210}" dt="2026-06-24T10:01:08.636" v="5" actId="1076"/>
        <pc:sldMkLst>
          <pc:docMk/>
          <pc:sldMk cId="0" sldId="257"/>
        </pc:sldMkLst>
        <pc:spChg chg="mod">
          <ac:chgData name="Mrs L Webster" userId="e46f0a3f-fc4e-4d7b-94a6-4acf829689c1" providerId="ADAL" clId="{2A4AE7FB-31BD-499C-9A9F-5CDFE41B6210}" dt="2026-06-24T09:59:17.703" v="2" actId="1076"/>
          <ac:spMkLst>
            <pc:docMk/>
            <pc:sldMk cId="0" sldId="257"/>
            <ac:spMk id="108" creationId="{00000000-0000-0000-0000-000000000000}"/>
          </ac:spMkLst>
        </pc:spChg>
        <pc:picChg chg="add mod">
          <ac:chgData name="Mrs L Webster" userId="e46f0a3f-fc4e-4d7b-94a6-4acf829689c1" providerId="ADAL" clId="{2A4AE7FB-31BD-499C-9A9F-5CDFE41B6210}" dt="2026-06-24T09:59:18.785" v="3"/>
          <ac:picMkLst>
            <pc:docMk/>
            <pc:sldMk cId="0" sldId="257"/>
            <ac:picMk id="2" creationId="{5A010F54-5D7C-F96B-1BF6-54877E4C7B73}"/>
          </ac:picMkLst>
        </pc:picChg>
        <pc:picChg chg="add mod">
          <ac:chgData name="Mrs L Webster" userId="e46f0a3f-fc4e-4d7b-94a6-4acf829689c1" providerId="ADAL" clId="{2A4AE7FB-31BD-499C-9A9F-5CDFE41B6210}" dt="2026-06-24T10:01:08.636" v="5" actId="1076"/>
          <ac:picMkLst>
            <pc:docMk/>
            <pc:sldMk cId="0" sldId="257"/>
            <ac:picMk id="3" creationId="{95C58352-8406-FEF1-8BFB-8EB54BE5CE1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68625" y="697225"/>
            <a:ext cx="4673825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36f122242b4_0_24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200" cy="41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g36f122242b4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8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2" name="Google Shape;22;p8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Font typeface="Arial"/>
              <a:buNone/>
              <a:defRPr sz="1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Font typeface="Arial"/>
              <a:buNone/>
              <a:defRPr sz="135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8" name="Google Shape;28;p9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9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0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0" name="Google Shape;60;p14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3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3"/>
          <p:cNvSpPr/>
          <p:nvPr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8;p3"/>
          <p:cNvSpPr/>
          <p:nvPr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9;p3"/>
          <p:cNvSpPr/>
          <p:nvPr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3"/>
          <p:cNvSpPr txBox="1"/>
          <p:nvPr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Essential knowledge</a:t>
            </a:r>
            <a:endParaRPr/>
          </a:p>
        </p:txBody>
      </p:sp>
      <p:sp>
        <p:nvSpPr>
          <p:cNvPr id="11" name="Google Shape;11;p3"/>
          <p:cNvSpPr txBox="1"/>
          <p:nvPr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12" name="Google Shape;12;p3"/>
          <p:cNvSpPr txBox="1"/>
          <p:nvPr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"/>
          <p:cNvSpPr txBox="1"/>
          <p:nvPr/>
        </p:nvSpPr>
        <p:spPr>
          <a:xfrm>
            <a:off x="2193338" y="174666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9 – Number – Properties of Number</a:t>
            </a:r>
            <a:endParaRPr/>
          </a:p>
        </p:txBody>
      </p:sp>
      <p:sp>
        <p:nvSpPr>
          <p:cNvPr id="82" name="Google Shape;82;p1"/>
          <p:cNvSpPr txBox="1"/>
          <p:nvPr/>
        </p:nvSpPr>
        <p:spPr>
          <a:xfrm>
            <a:off x="120649" y="3116563"/>
            <a:ext cx="2946300" cy="86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chemeClr val="dk1"/>
                </a:solidFill>
              </a:rPr>
              <a:t>Know the definitions of and be able to identify factors, multiples and primes. Know that a prime number has only two factors, 1 and itself. Know 2 is the only even prime number.</a:t>
            </a:r>
            <a:endParaRPr sz="10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chemeClr val="dk1"/>
              </a:solidFill>
            </a:endParaRPr>
          </a:p>
        </p:txBody>
      </p:sp>
      <p:sp>
        <p:nvSpPr>
          <p:cNvPr id="83" name="Google Shape;83;p1"/>
          <p:cNvSpPr/>
          <p:nvPr/>
        </p:nvSpPr>
        <p:spPr>
          <a:xfrm>
            <a:off x="3232150" y="2825749"/>
            <a:ext cx="3517900" cy="3619883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" name="Google Shape;84;p1"/>
          <p:cNvSpPr txBox="1"/>
          <p:nvPr/>
        </p:nvSpPr>
        <p:spPr>
          <a:xfrm>
            <a:off x="4054801" y="2862750"/>
            <a:ext cx="2535000" cy="43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u="sng">
                <a:solidFill>
                  <a:schemeClr val="dk1"/>
                </a:solidFill>
              </a:rPr>
              <a:t>Common factors and HCF</a:t>
            </a:r>
            <a:endParaRPr sz="1100" b="1" u="sng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</p:txBody>
      </p:sp>
      <p:sp>
        <p:nvSpPr>
          <p:cNvPr id="85" name="Google Shape;85;p1"/>
          <p:cNvSpPr/>
          <p:nvPr/>
        </p:nvSpPr>
        <p:spPr>
          <a:xfrm>
            <a:off x="175734" y="3944168"/>
            <a:ext cx="2971065" cy="3117578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633875" y="3937425"/>
            <a:ext cx="3060000" cy="26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sz="1100" b="1" u="sng">
                <a:solidFill>
                  <a:schemeClr val="dk1"/>
                </a:solidFill>
              </a:rPr>
              <a:t>Common multiples and LCM</a:t>
            </a:r>
            <a:endParaRPr b="1" u="sng">
              <a:solidFill>
                <a:schemeClr val="dk1"/>
              </a:solidFill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3232150" y="6507048"/>
            <a:ext cx="3517900" cy="303962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4045800" y="6518525"/>
            <a:ext cx="1904400" cy="26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u="sng">
                <a:solidFill>
                  <a:schemeClr val="dk1"/>
                </a:solidFill>
              </a:rPr>
              <a:t>Product of prime factors</a:t>
            </a:r>
            <a:endParaRPr sz="1100"/>
          </a:p>
        </p:txBody>
      </p:sp>
      <p:sp>
        <p:nvSpPr>
          <p:cNvPr id="89" name="Google Shape;89;p1"/>
          <p:cNvSpPr/>
          <p:nvPr/>
        </p:nvSpPr>
        <p:spPr>
          <a:xfrm>
            <a:off x="157926" y="7123159"/>
            <a:ext cx="2967516" cy="2423507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188843" y="7129497"/>
            <a:ext cx="2641500" cy="26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u="sng">
                <a:solidFill>
                  <a:schemeClr val="dk1"/>
                </a:solidFill>
              </a:rPr>
              <a:t>Integers, real and rational numbers</a:t>
            </a:r>
            <a:endParaRPr sz="1100"/>
          </a:p>
        </p:txBody>
      </p:sp>
      <p:sp>
        <p:nvSpPr>
          <p:cNvPr id="91" name="Google Shape;91;p1"/>
          <p:cNvSpPr txBox="1"/>
          <p:nvPr/>
        </p:nvSpPr>
        <p:spPr>
          <a:xfrm>
            <a:off x="2201150" y="1269029"/>
            <a:ext cx="4656900" cy="164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chemeClr val="dk1"/>
                </a:solidFill>
              </a:rPr>
              <a:t>Multiples: found by multiplying any number by positive integers</a:t>
            </a:r>
            <a:endParaRPr sz="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chemeClr val="dk1"/>
                </a:solidFill>
              </a:rPr>
              <a:t>Factor: integers that multiply together to get another number.</a:t>
            </a:r>
            <a:endParaRPr sz="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chemeClr val="dk1"/>
                </a:solidFill>
              </a:rPr>
              <a:t>Prime: an integer with only 2 factors.</a:t>
            </a:r>
            <a:endParaRPr sz="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chemeClr val="dk1"/>
                </a:solidFill>
              </a:rPr>
              <a:t>HCF: highest common factor (biggest factor two or more numbers share)</a:t>
            </a:r>
            <a:endParaRPr sz="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sz="900">
                <a:solidFill>
                  <a:schemeClr val="dk1"/>
                </a:solidFill>
              </a:rPr>
              <a:t>LCM: lowest common multiple (the first time the times table of two or more numbers match)</a:t>
            </a:r>
            <a:endParaRPr sz="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sz="900">
                <a:solidFill>
                  <a:schemeClr val="dk1"/>
                </a:solidFill>
              </a:rPr>
              <a:t>Integer: a whole number that is positive or negative</a:t>
            </a:r>
            <a:endParaRPr sz="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sz="900">
                <a:solidFill>
                  <a:schemeClr val="dk1"/>
                </a:solidFill>
              </a:rPr>
              <a:t>Rational: a number that can be made by dividing two integers</a:t>
            </a:r>
            <a:endParaRPr sz="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sz="900">
                <a:solidFill>
                  <a:schemeClr val="dk1"/>
                </a:solidFill>
              </a:rPr>
              <a:t>Irrational: a number that cannot be made by dividing two integers</a:t>
            </a:r>
            <a:endParaRPr sz="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chemeClr val="dk1"/>
              </a:solidFill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130275" y="1287975"/>
            <a:ext cx="2070900" cy="158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Know the meaning of lowest common multiple. 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Know the meaning of the highest common factor. 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Know that product means multiply. 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Understand the term product of prime factors. </a:t>
            </a:r>
            <a:endParaRPr sz="110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</a:endParaRPr>
          </a:p>
        </p:txBody>
      </p:sp>
      <p:pic>
        <p:nvPicPr>
          <p:cNvPr id="93" name="Google Shape;93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1702" y="5941475"/>
            <a:ext cx="2181974" cy="1114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2700" y="4690500"/>
            <a:ext cx="1783287" cy="118415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"/>
          <p:cNvSpPr txBox="1"/>
          <p:nvPr/>
        </p:nvSpPr>
        <p:spPr>
          <a:xfrm>
            <a:off x="3279450" y="3133850"/>
            <a:ext cx="3437100" cy="43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000">
                <a:solidFill>
                  <a:schemeClr val="dk1"/>
                </a:solidFill>
              </a:rPr>
              <a:t>Common factors are factors two or more numbers share</a:t>
            </a:r>
            <a:endParaRPr sz="1300"/>
          </a:p>
        </p:txBody>
      </p:sp>
      <p:sp>
        <p:nvSpPr>
          <p:cNvPr id="96" name="Google Shape;96;p1"/>
          <p:cNvSpPr txBox="1"/>
          <p:nvPr/>
        </p:nvSpPr>
        <p:spPr>
          <a:xfrm>
            <a:off x="188850" y="4152675"/>
            <a:ext cx="3043200" cy="47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</a:rPr>
              <a:t>Common multiples are multiples two or more numbers share</a:t>
            </a:r>
            <a:endParaRPr/>
          </a:p>
        </p:txBody>
      </p:sp>
      <p:pic>
        <p:nvPicPr>
          <p:cNvPr id="97" name="Google Shape;97;p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95251" y="5043500"/>
            <a:ext cx="2070900" cy="1315261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795250" y="3404825"/>
            <a:ext cx="2070900" cy="1566195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383388" y="7251877"/>
            <a:ext cx="3215419" cy="164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153716" y="6780125"/>
            <a:ext cx="712441" cy="514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352250" y="8974849"/>
            <a:ext cx="3238860" cy="430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249800" y="7805225"/>
            <a:ext cx="2783784" cy="1516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1"/>
          <p:cNvSpPr txBox="1"/>
          <p:nvPr/>
        </p:nvSpPr>
        <p:spPr>
          <a:xfrm>
            <a:off x="295350" y="7458850"/>
            <a:ext cx="2535000" cy="26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Rational - root word: Ratio</a:t>
            </a:r>
            <a:endParaRPr sz="11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F92E759-8507-C90E-58F0-24959B233F4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36f122242b4_0_24"/>
          <p:cNvSpPr txBox="1"/>
          <p:nvPr/>
        </p:nvSpPr>
        <p:spPr>
          <a:xfrm>
            <a:off x="2272038" y="212277"/>
            <a:ext cx="62580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9 – Number – Properties of Number</a:t>
            </a:r>
            <a:endParaRPr dirty="0"/>
          </a:p>
        </p:txBody>
      </p:sp>
      <p:sp>
        <p:nvSpPr>
          <p:cNvPr id="109" name="Google Shape;109;g36f122242b4_0_24"/>
          <p:cNvSpPr txBox="1"/>
          <p:nvPr/>
        </p:nvSpPr>
        <p:spPr>
          <a:xfrm>
            <a:off x="120649" y="3116563"/>
            <a:ext cx="2946300" cy="43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Know the definition of and be able to identify factors, multiples and primes. </a:t>
            </a:r>
            <a:endParaRPr/>
          </a:p>
        </p:txBody>
      </p:sp>
      <p:sp>
        <p:nvSpPr>
          <p:cNvPr id="110" name="Google Shape;110;g36f122242b4_0_24"/>
          <p:cNvSpPr/>
          <p:nvPr/>
        </p:nvSpPr>
        <p:spPr>
          <a:xfrm>
            <a:off x="3232150" y="2825749"/>
            <a:ext cx="3517800" cy="36198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g36f122242b4_0_24"/>
          <p:cNvSpPr txBox="1"/>
          <p:nvPr/>
        </p:nvSpPr>
        <p:spPr>
          <a:xfrm>
            <a:off x="4054801" y="2862750"/>
            <a:ext cx="2535000" cy="43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u="sng">
                <a:solidFill>
                  <a:schemeClr val="dk1"/>
                </a:solidFill>
              </a:rPr>
              <a:t>Common factors and HCF</a:t>
            </a:r>
            <a:endParaRPr sz="1100" b="1" u="sng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</p:txBody>
      </p:sp>
      <p:sp>
        <p:nvSpPr>
          <p:cNvPr id="112" name="Google Shape;112;g36f122242b4_0_24"/>
          <p:cNvSpPr/>
          <p:nvPr/>
        </p:nvSpPr>
        <p:spPr>
          <a:xfrm>
            <a:off x="175734" y="3944168"/>
            <a:ext cx="2971200" cy="31176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g36f122242b4_0_24"/>
          <p:cNvSpPr txBox="1"/>
          <p:nvPr/>
        </p:nvSpPr>
        <p:spPr>
          <a:xfrm>
            <a:off x="633875" y="3937425"/>
            <a:ext cx="3060000" cy="26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sz="1100" b="1" u="sng">
                <a:solidFill>
                  <a:schemeClr val="dk1"/>
                </a:solidFill>
              </a:rPr>
              <a:t>Common multiples and LCM</a:t>
            </a:r>
            <a:endParaRPr b="1" u="sng">
              <a:solidFill>
                <a:schemeClr val="dk1"/>
              </a:solidFill>
            </a:endParaRPr>
          </a:p>
        </p:txBody>
      </p:sp>
      <p:sp>
        <p:nvSpPr>
          <p:cNvPr id="114" name="Google Shape;114;g36f122242b4_0_24"/>
          <p:cNvSpPr/>
          <p:nvPr/>
        </p:nvSpPr>
        <p:spPr>
          <a:xfrm>
            <a:off x="3232150" y="6507048"/>
            <a:ext cx="3517800" cy="30396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</a:pPr>
            <a:endParaRPr sz="10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</a:rPr>
              <a:t>a) Write each value as a product of its prime factors</a:t>
            </a:r>
            <a:endParaRPr sz="10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</a:rPr>
              <a:t>1) 24          2) 90          3) 120        4) 54          	5) 23</a:t>
            </a:r>
            <a:endParaRPr sz="10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</a:rPr>
              <a:t>b) Write each value as a product of its prime factors and try to spot a pattern</a:t>
            </a:r>
            <a:endParaRPr sz="10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</a:rPr>
              <a:t>1) 64          2) 81          	3) 36          4) 100        	5) 144</a:t>
            </a:r>
            <a:endParaRPr sz="10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</a:rPr>
              <a:t>c) Write each value as a product of its prime factors and try to spot a pattern</a:t>
            </a:r>
            <a:endParaRPr sz="10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chemeClr val="dk1"/>
                </a:solidFill>
              </a:rPr>
              <a:t>1) 27          2) 8             3) 125        4) 216        	5) 512</a:t>
            </a:r>
            <a:endParaRPr sz="1000">
              <a:solidFill>
                <a:schemeClr val="lt1"/>
              </a:solidFill>
            </a:endParaRPr>
          </a:p>
        </p:txBody>
      </p:sp>
      <p:sp>
        <p:nvSpPr>
          <p:cNvPr id="115" name="Google Shape;115;g36f122242b4_0_24"/>
          <p:cNvSpPr txBox="1"/>
          <p:nvPr/>
        </p:nvSpPr>
        <p:spPr>
          <a:xfrm>
            <a:off x="4045800" y="6518525"/>
            <a:ext cx="1904400" cy="26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u="sng">
                <a:solidFill>
                  <a:schemeClr val="dk1"/>
                </a:solidFill>
              </a:rPr>
              <a:t>Product of prime factors</a:t>
            </a:r>
            <a:endParaRPr sz="1100"/>
          </a:p>
        </p:txBody>
      </p:sp>
      <p:sp>
        <p:nvSpPr>
          <p:cNvPr id="116" name="Google Shape;116;g36f122242b4_0_24"/>
          <p:cNvSpPr/>
          <p:nvPr/>
        </p:nvSpPr>
        <p:spPr>
          <a:xfrm>
            <a:off x="157926" y="7123159"/>
            <a:ext cx="2967600" cy="24234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g36f122242b4_0_24"/>
          <p:cNvSpPr txBox="1"/>
          <p:nvPr/>
        </p:nvSpPr>
        <p:spPr>
          <a:xfrm>
            <a:off x="188843" y="7129497"/>
            <a:ext cx="2641500" cy="26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u="sng">
                <a:solidFill>
                  <a:schemeClr val="dk1"/>
                </a:solidFill>
              </a:rPr>
              <a:t>Integers, real and rational numbers</a:t>
            </a:r>
            <a:endParaRPr sz="1100"/>
          </a:p>
        </p:txBody>
      </p:sp>
      <p:sp>
        <p:nvSpPr>
          <p:cNvPr id="118" name="Google Shape;118;g36f122242b4_0_24"/>
          <p:cNvSpPr txBox="1"/>
          <p:nvPr/>
        </p:nvSpPr>
        <p:spPr>
          <a:xfrm>
            <a:off x="2124950" y="1421429"/>
            <a:ext cx="4656900" cy="10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AutoNum type="arabicPeriod"/>
            </a:pPr>
            <a:r>
              <a:rPr lang="en-GB" sz="1200">
                <a:solidFill>
                  <a:schemeClr val="dk1"/>
                </a:solidFill>
              </a:rPr>
              <a:t>Give the definition of an integer</a:t>
            </a:r>
            <a:endParaRPr sz="1200">
              <a:solidFill>
                <a:schemeClr val="dk1"/>
              </a:solidFill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AutoNum type="arabicPeriod"/>
            </a:pPr>
            <a:r>
              <a:rPr lang="en-GB" sz="1200">
                <a:solidFill>
                  <a:schemeClr val="dk1"/>
                </a:solidFill>
              </a:rPr>
              <a:t>What is a multiple?</a:t>
            </a:r>
            <a:endParaRPr sz="1200">
              <a:solidFill>
                <a:schemeClr val="dk1"/>
              </a:solidFill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AutoNum type="arabicPeriod"/>
            </a:pPr>
            <a:r>
              <a:rPr lang="en-GB" sz="1200">
                <a:solidFill>
                  <a:schemeClr val="dk1"/>
                </a:solidFill>
              </a:rPr>
              <a:t>What are the first 5 prime numbers?</a:t>
            </a:r>
            <a:endParaRPr sz="1200">
              <a:solidFill>
                <a:schemeClr val="dk1"/>
              </a:solidFill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AutoNum type="arabicPeriod"/>
            </a:pPr>
            <a:r>
              <a:rPr lang="en-GB" sz="1200">
                <a:solidFill>
                  <a:schemeClr val="dk1"/>
                </a:solidFill>
              </a:rPr>
              <a:t>What is a rational number? Give an example of one.</a:t>
            </a:r>
            <a:endParaRPr sz="1200">
              <a:solidFill>
                <a:schemeClr val="dk1"/>
              </a:solidFill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AutoNum type="arabicPeriod"/>
            </a:pPr>
            <a:r>
              <a:rPr lang="en-GB" sz="1200">
                <a:solidFill>
                  <a:schemeClr val="dk1"/>
                </a:solidFill>
              </a:rPr>
              <a:t>What is an irrational number? Give an example of one.</a:t>
            </a:r>
            <a:endParaRPr sz="1000" b="1">
              <a:solidFill>
                <a:schemeClr val="dk1"/>
              </a:solidFill>
            </a:endParaRPr>
          </a:p>
        </p:txBody>
      </p:sp>
      <p:sp>
        <p:nvSpPr>
          <p:cNvPr id="119" name="Google Shape;119;g36f122242b4_0_24"/>
          <p:cNvSpPr txBox="1"/>
          <p:nvPr/>
        </p:nvSpPr>
        <p:spPr>
          <a:xfrm>
            <a:off x="130275" y="1287975"/>
            <a:ext cx="2070900" cy="10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chemeClr val="dk1"/>
                </a:solidFill>
              </a:rPr>
              <a:t>Write a number as a product of its prime factors.</a:t>
            </a:r>
            <a:endParaRPr sz="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chemeClr val="dk1"/>
                </a:solidFill>
              </a:rPr>
              <a:t>Find common factors including HCF.</a:t>
            </a:r>
            <a:endParaRPr sz="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chemeClr val="dk1"/>
                </a:solidFill>
              </a:rPr>
              <a:t>Find common multiples including LCM.</a:t>
            </a:r>
            <a:endParaRPr sz="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chemeClr val="dk1"/>
                </a:solidFill>
              </a:rPr>
              <a:t>Know the definition of integer,  real and rational numbers.</a:t>
            </a:r>
            <a:endParaRPr sz="800">
              <a:solidFill>
                <a:schemeClr val="dk1"/>
              </a:solidFill>
            </a:endParaRPr>
          </a:p>
        </p:txBody>
      </p:sp>
      <p:sp>
        <p:nvSpPr>
          <p:cNvPr id="120" name="Google Shape;120;g36f122242b4_0_24"/>
          <p:cNvSpPr txBox="1"/>
          <p:nvPr/>
        </p:nvSpPr>
        <p:spPr>
          <a:xfrm>
            <a:off x="188850" y="4152675"/>
            <a:ext cx="3043200" cy="290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>
                <a:solidFill>
                  <a:schemeClr val="dk1"/>
                </a:solidFill>
              </a:rPr>
              <a:t>1</a:t>
            </a:r>
            <a:endParaRPr sz="1000"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chemeClr val="dk1"/>
                </a:solidFill>
              </a:rPr>
              <a:t>(a)	Write down the first ten	multiples of 5.	(b)	Write down the first ten	multiples of 8.	(c)	Find the lowest	common multiple (LCM)	of</a:t>
            </a:r>
            <a:endParaRPr sz="10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chemeClr val="dk1"/>
                </a:solidFill>
              </a:rPr>
              <a:t>	5 and 8.</a:t>
            </a:r>
            <a:endParaRPr sz="10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chemeClr val="dk1"/>
                </a:solidFill>
              </a:rPr>
              <a:t>	</a:t>
            </a:r>
            <a:endParaRPr sz="10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>
                <a:solidFill>
                  <a:schemeClr val="dk1"/>
                </a:solidFill>
              </a:rPr>
              <a:t>2</a:t>
            </a:r>
            <a:endParaRPr sz="1000"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chemeClr val="dk1"/>
                </a:solidFill>
              </a:rPr>
              <a:t>(a)	Write down the	first ten	multiples of 6.	(b)	Write down the	first ten	multiples of 8.	(c)	Find the lowest	common multiple (LCM)	of	6 and 8.</a:t>
            </a:r>
            <a:endParaRPr sz="10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>
                <a:solidFill>
                  <a:schemeClr val="dk1"/>
                </a:solidFill>
              </a:rPr>
              <a:t>3</a:t>
            </a:r>
            <a:endParaRPr sz="1000"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chemeClr val="dk1"/>
                </a:solidFill>
              </a:rPr>
              <a:t>A toad croaks every 8 seconds. A frog croaks every 6	seconds. They both croak at the	same time. After how	many seconds will they	next both croak at the same time?	</a:t>
            </a:r>
            <a:endParaRPr sz="1000">
              <a:solidFill>
                <a:schemeClr val="dk1"/>
              </a:solidFill>
            </a:endParaRPr>
          </a:p>
        </p:txBody>
      </p:sp>
      <p:sp>
        <p:nvSpPr>
          <p:cNvPr id="121" name="Google Shape;121;g36f122242b4_0_24"/>
          <p:cNvSpPr txBox="1"/>
          <p:nvPr/>
        </p:nvSpPr>
        <p:spPr>
          <a:xfrm>
            <a:off x="3303250" y="3163450"/>
            <a:ext cx="3375600" cy="307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/>
              <a:t>1</a:t>
            </a:r>
            <a:endParaRPr sz="10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/>
              <a:t>(a)	List all the factors of	14			</a:t>
            </a:r>
            <a:endParaRPr sz="1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/>
              <a:t>(b)	List all the factors of	21			</a:t>
            </a:r>
            <a:endParaRPr sz="1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/>
              <a:t>(c)	Find the highest common factor (HCF) of 14 and 21.</a:t>
            </a:r>
            <a:endParaRPr sz="1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/>
              <a:t>	</a:t>
            </a:r>
            <a:endParaRPr sz="1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/>
              <a:t>2</a:t>
            </a:r>
            <a:endParaRPr sz="10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/>
              <a:t>(a)	List all	the factors of	24			</a:t>
            </a:r>
            <a:endParaRPr sz="1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/>
              <a:t>(b)	List all	the factors of	36			</a:t>
            </a:r>
            <a:endParaRPr sz="1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/>
              <a:t>(c)	Find the highest common factor (HCF) of 24 and 36.</a:t>
            </a:r>
            <a:endParaRPr sz="1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/>
              <a:t>3</a:t>
            </a:r>
            <a:endParaRPr sz="10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/>
              <a:t>Martin says that 6 is a common	factor of 42, 36	and 50. Is he correct? Prove it!	</a:t>
            </a:r>
            <a:endParaRPr sz="1000"/>
          </a:p>
        </p:txBody>
      </p:sp>
      <p:sp>
        <p:nvSpPr>
          <p:cNvPr id="122" name="Google Shape;122;g36f122242b4_0_24"/>
          <p:cNvSpPr txBox="1"/>
          <p:nvPr/>
        </p:nvSpPr>
        <p:spPr>
          <a:xfrm>
            <a:off x="221300" y="7391100"/>
            <a:ext cx="27450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/>
              <a:t>State whether each of the numbers below are:  integers, rational or irrational.</a:t>
            </a:r>
            <a:endParaRPr sz="1000"/>
          </a:p>
        </p:txBody>
      </p:sp>
      <p:pic>
        <p:nvPicPr>
          <p:cNvPr id="123" name="Google Shape;123;g36f122242b4_0_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300" y="8001000"/>
            <a:ext cx="2793611" cy="10620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A010F54-5D7C-F96B-1BF6-54877E4C7B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5C58352-8406-FEF1-8BFB-8EB54BE5CE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300" y="49559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5BC344D-089C-421C-86E9-51A174967BC6}">
  <ds:schemaRefs>
    <ds:schemaRef ds:uri="http://schemas.microsoft.com/office/2006/metadata/properties"/>
    <ds:schemaRef ds:uri="http://www.w3.org/XML/1998/namespace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purl.org/dc/dcmitype/"/>
    <ds:schemaRef ds:uri="http://schemas.microsoft.com/office/2006/documentManagement/types"/>
    <ds:schemaRef ds:uri="25282912-017c-4221-86bb-52eb7cb208d2"/>
    <ds:schemaRef ds:uri="100964db-d436-474d-b180-2754017d2744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0A475DAC-4B00-4099-B11A-E85FCB3853B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A81309B-B93D-4588-827E-FEDBC9A58720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714</Words>
  <Application>Microsoft Office PowerPoint</Application>
  <PresentationFormat>A4 Paper (210x297 mm)</PresentationFormat>
  <Paragraphs>65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Kathryn Bentley</dc:creator>
  <cp:lastModifiedBy>Mrs L Webster</cp:lastModifiedBy>
  <cp:revision>1</cp:revision>
  <cp:lastPrinted>2026-06-24T09:59:27Z</cp:lastPrinted>
  <dcterms:created xsi:type="dcterms:W3CDTF">2024-01-23T10:53:54Z</dcterms:created>
  <dcterms:modified xsi:type="dcterms:W3CDTF">2026-06-24T10:01:14Z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r8>1765500</vt:r8>
  </property>
  <property fmtid="{D5CDD505-2E9C-101B-9397-08002B2CF9AE}" pid="3" name="ContentTypeId">
    <vt:lpwstr>0x0101009E935E8212CA504F9454DD16E254539B</vt:lpwstr>
  </property>
  <property fmtid="{D5CDD505-2E9C-101B-9397-08002B2CF9AE}" pid="4" name="ComplianceAssetId">
    <vt:lpwstr/>
  </property>
  <property fmtid="{D5CDD505-2E9C-101B-9397-08002B2CF9AE}" pid="5" name="_ExtendedDescription">
    <vt:lpwstr/>
  </property>
  <property fmtid="{D5CDD505-2E9C-101B-9397-08002B2CF9AE}" pid="6" name="TriggerFlowInfo">
    <vt:lpwstr/>
  </property>
  <property fmtid="{D5CDD505-2E9C-101B-9397-08002B2CF9AE}" pid="7" name="MediaServiceImageTags">
    <vt:lpwstr/>
  </property>
</Properties>
</file>