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D64FB0-870A-4BBB-ADCC-22B67695D2AC}" v="2" dt="2026-06-24T09:58:36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1" d="100"/>
          <a:sy n="51" d="100"/>
        </p:scale>
        <p:origin x="19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8:36.351" v="3"/>
      <pc:docMkLst>
        <pc:docMk/>
      </pc:docMkLst>
      <pc:sldChg chg="addSp modSp mod">
        <pc:chgData name="Mrs L Webster" userId="e46f0a3f-fc4e-4d7b-94a6-4acf829689c1" providerId="ADAL" clId="{2A4AE7FB-31BD-499C-9A9F-5CDFE41B6210}" dt="2026-06-24T09:58:27.339" v="1" actId="1076"/>
        <pc:sldMkLst>
          <pc:docMk/>
          <pc:sldMk cId="1978265811" sldId="256"/>
        </pc:sldMkLst>
        <pc:spChg chg="mod">
          <ac:chgData name="Mrs L Webster" userId="e46f0a3f-fc4e-4d7b-94a6-4acf829689c1" providerId="ADAL" clId="{2A4AE7FB-31BD-499C-9A9F-5CDFE41B6210}" dt="2026-06-24T09:58:27.339" v="1" actId="1076"/>
          <ac:spMkLst>
            <pc:docMk/>
            <pc:sldMk cId="1978265811" sldId="256"/>
            <ac:spMk id="4" creationId="{320E215D-9F3E-4631-B86D-8A4FDAAF9C5B}"/>
          </ac:spMkLst>
        </pc:spChg>
        <pc:picChg chg="add mod">
          <ac:chgData name="Mrs L Webster" userId="e46f0a3f-fc4e-4d7b-94a6-4acf829689c1" providerId="ADAL" clId="{2A4AE7FB-31BD-499C-9A9F-5CDFE41B6210}" dt="2026-06-24T09:58:23.713" v="0"/>
          <ac:picMkLst>
            <pc:docMk/>
            <pc:sldMk cId="1978265811" sldId="256"/>
            <ac:picMk id="2" creationId="{C75F08B4-5C88-C4FD-AFFB-5AAE5065B43A}"/>
          </ac:picMkLst>
        </pc:picChg>
      </pc:sldChg>
      <pc:sldChg chg="addSp modSp mod">
        <pc:chgData name="Mrs L Webster" userId="e46f0a3f-fc4e-4d7b-94a6-4acf829689c1" providerId="ADAL" clId="{2A4AE7FB-31BD-499C-9A9F-5CDFE41B6210}" dt="2026-06-24T09:58:36.351" v="3"/>
        <pc:sldMkLst>
          <pc:docMk/>
          <pc:sldMk cId="1151489850" sldId="260"/>
        </pc:sldMkLst>
        <pc:spChg chg="mod">
          <ac:chgData name="Mrs L Webster" userId="e46f0a3f-fc4e-4d7b-94a6-4acf829689c1" providerId="ADAL" clId="{2A4AE7FB-31BD-499C-9A9F-5CDFE41B6210}" dt="2026-06-24T09:58:35.119" v="2" actId="1076"/>
          <ac:spMkLst>
            <pc:docMk/>
            <pc:sldMk cId="1151489850" sldId="260"/>
            <ac:spMk id="29" creationId="{C6D96249-5B4D-41E0-8876-3BF6C6DBCFE6}"/>
          </ac:spMkLst>
        </pc:spChg>
        <pc:picChg chg="add mod">
          <ac:chgData name="Mrs L Webster" userId="e46f0a3f-fc4e-4d7b-94a6-4acf829689c1" providerId="ADAL" clId="{2A4AE7FB-31BD-499C-9A9F-5CDFE41B6210}" dt="2026-06-24T09:58:36.351" v="3"/>
          <ac:picMkLst>
            <pc:docMk/>
            <pc:sldMk cId="1151489850" sldId="260"/>
            <ac:picMk id="3" creationId="{EF474142-C173-E855-F4F6-D653A0DB8F4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8" Type="http://schemas.openxmlformats.org/officeDocument/2006/relationships/image" Target="../media/image8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3.png"/><Relationship Id="rId11" Type="http://schemas.openxmlformats.org/officeDocument/2006/relationships/image" Target="../media/image3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F1307831-FA81-46D4-8A71-61C662F8ED5B}"/>
              </a:ext>
            </a:extLst>
          </p:cNvPr>
          <p:cNvSpPr txBox="1"/>
          <p:nvPr/>
        </p:nvSpPr>
        <p:spPr>
          <a:xfrm>
            <a:off x="165745" y="6280049"/>
            <a:ext cx="2952392" cy="35548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Properties of quadrilaterals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94043E-7815-429F-98C4-82BE7CA91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1794" y="3677780"/>
            <a:ext cx="836554" cy="56370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1889064" y="170138"/>
            <a:ext cx="501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8 - Angles in Parallel Lines and Polygons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31872" y="1286909"/>
            <a:ext cx="21693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Identify alternate angles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Identify corresponding angles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Identify co-interior angles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Find the sum of interior angles in polygons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Find the sum of exterior angles in polygons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197415" y="1221390"/>
            <a:ext cx="45735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Straight lines that never meet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Formed by two straight lines meeting (measured in degrees) </a:t>
            </a:r>
            <a:b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Transversal: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line that cuts across two or more parallel lines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Isosceles: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Two equal size lines and angles (in a triangle or trapezium)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Polygon: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2D shape made with straight lines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Sum: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Addition (total of all the interior angles added together)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Regular polygon: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Sides have equal length; Interior angles have equal size. 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82371" y="3175504"/>
            <a:ext cx="32321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7- Angles and polygons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F7FBFE-1AED-459B-9266-464F95FFB9D1}"/>
              </a:ext>
            </a:extLst>
          </p:cNvPr>
          <p:cNvSpPr txBox="1"/>
          <p:nvPr/>
        </p:nvSpPr>
        <p:spPr>
          <a:xfrm>
            <a:off x="3188366" y="2806083"/>
            <a:ext cx="3582606" cy="21852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Angles in parallel lines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Alternate angles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 equal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Corresponding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angles are equal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Co-interior angles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sum to 180°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FFDA58-CECB-4383-9985-0896B7D1B628}"/>
              </a:ext>
            </a:extLst>
          </p:cNvPr>
          <p:cNvSpPr txBox="1"/>
          <p:nvPr/>
        </p:nvSpPr>
        <p:spPr>
          <a:xfrm>
            <a:off x="174058" y="3925046"/>
            <a:ext cx="2952392" cy="22929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Basic angle rules and notation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63BAF5D-1C6D-4E46-BA7E-6F1DC925A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1143" y="3728986"/>
            <a:ext cx="867263" cy="4728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274E538-C560-48B1-91DF-2028A7617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879" y="4293678"/>
            <a:ext cx="760176" cy="62688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6EDD3FD-EDE6-459F-9627-D904454DB2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9018" y="4293678"/>
            <a:ext cx="743196" cy="62688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05B5EAE-8C36-4094-93B6-21D0475E476E}"/>
              </a:ext>
            </a:extLst>
          </p:cNvPr>
          <p:cNvSpPr txBox="1"/>
          <p:nvPr/>
        </p:nvSpPr>
        <p:spPr>
          <a:xfrm>
            <a:off x="3188366" y="5053277"/>
            <a:ext cx="3582606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Sum of interior angles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80267CB-5049-4B78-AD03-D7F9D462458E}"/>
              </a:ext>
            </a:extLst>
          </p:cNvPr>
          <p:cNvSpPr txBox="1"/>
          <p:nvPr/>
        </p:nvSpPr>
        <p:spPr>
          <a:xfrm>
            <a:off x="3196679" y="7173244"/>
            <a:ext cx="3582606" cy="2631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Sum of exterior angles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98504C0-8F41-3823-6F3F-2F3CB5C162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497" y="4269258"/>
            <a:ext cx="262342" cy="37393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79C8EDE-BAAB-6003-C5B3-2A6628D0AD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200929" y="4711330"/>
            <a:ext cx="378428" cy="26161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AB24AFF-112F-4407-A3DD-01DC386527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263" y="5116326"/>
            <a:ext cx="311761" cy="3717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82FD729-6AF9-5741-F9F5-199D7B362CC3}"/>
                  </a:ext>
                </a:extLst>
              </p:cNvPr>
              <p:cNvSpPr txBox="1"/>
              <p:nvPr/>
            </p:nvSpPr>
            <p:spPr>
              <a:xfrm>
                <a:off x="526292" y="4249409"/>
                <a:ext cx="18277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Acute Angles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&lt; angle &lt;90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82FD729-6AF9-5741-F9F5-199D7B362C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292" y="4249409"/>
                <a:ext cx="1827708" cy="430887"/>
              </a:xfrm>
              <a:prstGeom prst="rect">
                <a:avLst/>
              </a:prstGeom>
              <a:blipFill>
                <a:blip r:embed="rId9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54E729B-644E-0C26-2239-9654BF59F318}"/>
                  </a:ext>
                </a:extLst>
              </p:cNvPr>
              <p:cNvSpPr txBox="1"/>
              <p:nvPr/>
            </p:nvSpPr>
            <p:spPr>
              <a:xfrm>
                <a:off x="541020" y="4646361"/>
                <a:ext cx="19436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Obtuse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90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&lt; angle &lt;180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54E729B-644E-0C26-2239-9654BF59F3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20" y="4646361"/>
                <a:ext cx="1943608" cy="430887"/>
              </a:xfrm>
              <a:prstGeom prst="rect">
                <a:avLst/>
              </a:prstGeom>
              <a:blipFill>
                <a:blip r:embed="rId10"/>
                <a:stretch>
                  <a:fillRect b="-1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02919873-9F0A-7D05-B976-7E0580EBA88E}"/>
                  </a:ext>
                </a:extLst>
              </p:cNvPr>
              <p:cNvSpPr txBox="1"/>
              <p:nvPr/>
            </p:nvSpPr>
            <p:spPr>
              <a:xfrm>
                <a:off x="541020" y="5114920"/>
                <a:ext cx="135428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Reflex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180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&lt; angle &lt;360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02919873-9F0A-7D05-B976-7E0580EBA8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20" y="5114920"/>
                <a:ext cx="1354282" cy="430887"/>
              </a:xfrm>
              <a:prstGeom prst="rect">
                <a:avLst/>
              </a:prstGeom>
              <a:blipFill>
                <a:blip r:embed="rId11"/>
                <a:stretch>
                  <a:fillRect b="-1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>
            <a:extLst>
              <a:ext uri="{FF2B5EF4-FFF2-40B4-BE49-F238E27FC236}">
                <a16:creationId xmlns:a16="http://schemas.microsoft.com/office/drawing/2014/main" id="{C2985BCF-3E7B-A721-E01C-D165D68D290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88462" y="4845050"/>
            <a:ext cx="353274" cy="3385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20B2E483-56D0-9300-3772-DE3C2998D034}"/>
                  </a:ext>
                </a:extLst>
              </p:cNvPr>
              <p:cNvSpPr txBox="1"/>
              <p:nvPr/>
            </p:nvSpPr>
            <p:spPr>
              <a:xfrm>
                <a:off x="1998735" y="4737044"/>
                <a:ext cx="113800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Right Angles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90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20B2E483-56D0-9300-3772-DE3C2998D0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8735" y="4737044"/>
                <a:ext cx="1138001" cy="430887"/>
              </a:xfrm>
              <a:prstGeom prst="rect">
                <a:avLst/>
              </a:prstGeom>
              <a:blipFill>
                <a:blip r:embed="rId13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>
            <a:extLst>
              <a:ext uri="{FF2B5EF4-FFF2-40B4-BE49-F238E27FC236}">
                <a16:creationId xmlns:a16="http://schemas.microsoft.com/office/drawing/2014/main" id="{0E9D1229-B945-06FE-FB8F-6FC8872D4C5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09482" y="4637252"/>
            <a:ext cx="517151" cy="721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608D67D-ED59-8A55-65AA-9A8B59A4C13B}"/>
                  </a:ext>
                </a:extLst>
              </p:cNvPr>
              <p:cNvSpPr txBox="1"/>
              <p:nvPr/>
            </p:nvSpPr>
            <p:spPr>
              <a:xfrm>
                <a:off x="1942095" y="4265046"/>
                <a:ext cx="11633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Straight Line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180</a:t>
                </a:r>
                <a14:m>
                  <m:oMath xmlns:m="http://schemas.openxmlformats.org/officeDocument/2006/math">
                    <m:r>
                      <a:rPr lang="en-GB" sz="110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608D67D-ED59-8A55-65AA-9A8B59A4C1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2095" y="4265046"/>
                <a:ext cx="1163354" cy="430887"/>
              </a:xfrm>
              <a:prstGeom prst="rect">
                <a:avLst/>
              </a:prstGeom>
              <a:blipFill>
                <a:blip r:embed="rId15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>
            <a:extLst>
              <a:ext uri="{FF2B5EF4-FFF2-40B4-BE49-F238E27FC236}">
                <a16:creationId xmlns:a16="http://schemas.microsoft.com/office/drawing/2014/main" id="{D7B3CF55-339B-5ED4-EEB6-50C27969EFF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0642" y="5647709"/>
            <a:ext cx="572615" cy="55358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CD21A59-1473-0894-EAF6-ACA5A0F85CA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79906" y="5309160"/>
            <a:ext cx="268457" cy="426944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E223734A-B5B1-D860-8D65-CFDC7E4201FC}"/>
              </a:ext>
            </a:extLst>
          </p:cNvPr>
          <p:cNvSpPr txBox="1"/>
          <p:nvPr/>
        </p:nvSpPr>
        <p:spPr>
          <a:xfrm>
            <a:off x="2234463" y="5209454"/>
            <a:ext cx="9669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Vertically opposite angles are equal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09739CB7-696F-B812-EA00-4EC263827EA0}"/>
                  </a:ext>
                </a:extLst>
              </p:cNvPr>
              <p:cNvSpPr/>
              <p:nvPr/>
            </p:nvSpPr>
            <p:spPr>
              <a:xfrm>
                <a:off x="637836" y="5718453"/>
                <a:ext cx="1390470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Angles around a point sum to</a:t>
                </a: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360</a:t>
                </a:r>
                <a14:m>
                  <m:oMath xmlns:m="http://schemas.openxmlformats.org/officeDocument/2006/math">
                    <m:r>
                      <a:rPr lang="en-GB" sz="11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09739CB7-696F-B812-EA00-4EC263827E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836" y="5718453"/>
                <a:ext cx="1390470" cy="430887"/>
              </a:xfrm>
              <a:prstGeom prst="rect">
                <a:avLst/>
              </a:prstGeom>
              <a:blipFill>
                <a:blip r:embed="rId18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>
            <a:extLst>
              <a:ext uri="{FF2B5EF4-FFF2-40B4-BE49-F238E27FC236}">
                <a16:creationId xmlns:a16="http://schemas.microsoft.com/office/drawing/2014/main" id="{0C6B77B4-8593-FA5E-7F9A-35384A3A600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397430" y="3104554"/>
            <a:ext cx="867263" cy="60295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01DEC2E-0C94-9BC9-4310-CA1801C24E9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657252" y="3161682"/>
            <a:ext cx="867263" cy="56969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686A754-815B-1F39-7A1D-C3FA2732873B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rot="5400000">
            <a:off x="145100" y="7566252"/>
            <a:ext cx="446665" cy="33899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DF9642AC-7E46-3FD3-63FF-48829E2BD90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0171" y="6586001"/>
            <a:ext cx="351648" cy="3021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8FF27FB2-3C96-8E1D-5428-C1B47D435717}"/>
                  </a:ext>
                </a:extLst>
              </p:cNvPr>
              <p:cNvSpPr txBox="1"/>
              <p:nvPr/>
            </p:nvSpPr>
            <p:spPr>
              <a:xfrm>
                <a:off x="233243" y="6506895"/>
                <a:ext cx="2742713" cy="60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Square</a:t>
                </a:r>
              </a:p>
              <a:p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All sides equal. All angles 90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Opposite sides are parallel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8FF27FB2-3C96-8E1D-5428-C1B47D4357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43" y="6506895"/>
                <a:ext cx="2742713" cy="600164"/>
              </a:xfrm>
              <a:prstGeom prst="rect">
                <a:avLst/>
              </a:prstGeom>
              <a:blipFill>
                <a:blip r:embed="rId23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7" name="Picture 66">
            <a:extLst>
              <a:ext uri="{FF2B5EF4-FFF2-40B4-BE49-F238E27FC236}">
                <a16:creationId xmlns:a16="http://schemas.microsoft.com/office/drawing/2014/main" id="{44D039B6-C39E-7445-5772-01D18C3BB2C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70454" y="7200764"/>
            <a:ext cx="398588" cy="2522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BB4C6DDF-97BD-0E96-E985-F2E809750109}"/>
                  </a:ext>
                </a:extLst>
              </p:cNvPr>
              <p:cNvSpPr txBox="1"/>
              <p:nvPr/>
            </p:nvSpPr>
            <p:spPr>
              <a:xfrm>
                <a:off x="165705" y="7095666"/>
                <a:ext cx="300975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    Rectangle  </a:t>
                </a:r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All angles 90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US" sz="11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 </m:t>
                    </m:r>
                  </m:oMath>
                </a14:m>
                <a:endParaRPr lang="en-US" sz="1100" b="0" dirty="0">
                  <a:solidFill>
                    <a:schemeClr val="tx1"/>
                  </a:solidFill>
                  <a:latin typeface="Arial" panose="020B0604020202020204" pitchFamily="34" charset="0"/>
                  <a:ea typeface="Cambria Math" panose="02040503050406030204" pitchFamily="18" charset="0"/>
                </a:endParaRPr>
              </a:p>
              <a:p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    Opposite sides are parallel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BB4C6DDF-97BD-0E96-E985-F2E8097501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705" y="7095666"/>
                <a:ext cx="3009756" cy="430887"/>
              </a:xfrm>
              <a:prstGeom prst="rect">
                <a:avLst/>
              </a:prstGeom>
              <a:blipFill>
                <a:blip r:embed="rId25"/>
                <a:stretch>
                  <a:fillRect b="-1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>
            <a:extLst>
              <a:ext uri="{FF2B5EF4-FFF2-40B4-BE49-F238E27FC236}">
                <a16:creationId xmlns:a16="http://schemas.microsoft.com/office/drawing/2014/main" id="{44D55EB7-9C96-7121-3390-831665E54069}"/>
              </a:ext>
            </a:extLst>
          </p:cNvPr>
          <p:cNvSpPr txBox="1"/>
          <p:nvPr/>
        </p:nvSpPr>
        <p:spPr>
          <a:xfrm>
            <a:off x="283121" y="7471089"/>
            <a:ext cx="2834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Rhombus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All sides equal. 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Opposite angles are equal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033E6A31-0F6F-9885-DB24-A7AB6109BF21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37616" y="8099372"/>
            <a:ext cx="649240" cy="201337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71546F94-D2E1-BA62-8742-D7445E08F5A7}"/>
              </a:ext>
            </a:extLst>
          </p:cNvPr>
          <p:cNvSpPr txBox="1"/>
          <p:nvPr/>
        </p:nvSpPr>
        <p:spPr>
          <a:xfrm>
            <a:off x="853385" y="7840606"/>
            <a:ext cx="24522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Parallelogram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Opposite sides are parallel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Opposite angles are equal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Co-interior angles = 180° 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0DC7FFE7-C373-87AF-94F3-C60B262AAB0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70868" y="8623306"/>
            <a:ext cx="562428" cy="263896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F9F46D78-67C7-1188-2935-CE207BC538DC}"/>
              </a:ext>
            </a:extLst>
          </p:cNvPr>
          <p:cNvSpPr txBox="1"/>
          <p:nvPr/>
        </p:nvSpPr>
        <p:spPr>
          <a:xfrm>
            <a:off x="836335" y="8531505"/>
            <a:ext cx="20944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Trapezium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One pair of parallel lines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9C82CDE6-B21F-E62F-8A60-2DF122A92F1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48571" y="9025934"/>
            <a:ext cx="275099" cy="504572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54E3297B-E267-4637-82F7-03F54FA2F407}"/>
              </a:ext>
            </a:extLst>
          </p:cNvPr>
          <p:cNvSpPr txBox="1"/>
          <p:nvPr/>
        </p:nvSpPr>
        <p:spPr>
          <a:xfrm>
            <a:off x="835093" y="8897233"/>
            <a:ext cx="234563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Kite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 parallel lines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Equal lengths on top sides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Equal lengths on bottom sides 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One pair of equal angles 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AF01B5B8-8BD0-A16A-070E-F62C5C7BAF62}"/>
              </a:ext>
            </a:extLst>
          </p:cNvPr>
          <p:cNvSpPr txBox="1"/>
          <p:nvPr/>
        </p:nvSpPr>
        <p:spPr>
          <a:xfrm>
            <a:off x="3588027" y="5558172"/>
            <a:ext cx="2192467" cy="261610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(number of sides – 2) x 180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2F78D3E4-3FE5-60D2-306B-4A806E55AA81}"/>
              </a:ext>
            </a:extLst>
          </p:cNvPr>
          <p:cNvSpPr txBox="1"/>
          <p:nvPr/>
        </p:nvSpPr>
        <p:spPr>
          <a:xfrm>
            <a:off x="3441039" y="5928563"/>
            <a:ext cx="32254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Sum of the interior angles = (5 – 2) x 180 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AAF3BC40-61E2-4D41-7D81-93D6E58F1DA1}"/>
              </a:ext>
            </a:extLst>
          </p:cNvPr>
          <p:cNvGrpSpPr/>
          <p:nvPr/>
        </p:nvGrpSpPr>
        <p:grpSpPr>
          <a:xfrm>
            <a:off x="3264475" y="6232100"/>
            <a:ext cx="929264" cy="655071"/>
            <a:chOff x="1551871" y="8582994"/>
            <a:chExt cx="612612" cy="338184"/>
          </a:xfrm>
        </p:grpSpPr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E0AD3A5F-9498-01E0-38A3-D62E9A5B7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1551871" y="8582994"/>
              <a:ext cx="612612" cy="338184"/>
            </a:xfrm>
            <a:prstGeom prst="rect">
              <a:avLst/>
            </a:prstGeom>
          </p:spPr>
        </p:pic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759828E0-5F0A-58AC-9D9C-86E9163FC291}"/>
                </a:ext>
              </a:extLst>
            </p:cNvPr>
            <p:cNvCxnSpPr>
              <a:endCxn id="94" idx="0"/>
            </p:cNvCxnSpPr>
            <p:nvPr/>
          </p:nvCxnSpPr>
          <p:spPr>
            <a:xfrm flipV="1">
              <a:off x="1716135" y="8582994"/>
              <a:ext cx="142042" cy="295102"/>
            </a:xfrm>
            <a:prstGeom prst="line">
              <a:avLst/>
            </a:prstGeom>
            <a:ln>
              <a:solidFill>
                <a:schemeClr val="bg2">
                  <a:lumMod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1CBC67D6-9255-DBDA-AAD6-7CB8C3C143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07317" y="8647532"/>
              <a:ext cx="453719" cy="247745"/>
            </a:xfrm>
            <a:prstGeom prst="line">
              <a:avLst/>
            </a:prstGeom>
            <a:ln>
              <a:solidFill>
                <a:schemeClr val="bg2">
                  <a:lumMod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148C92A7-5DE8-5762-14E9-CE22D1DAD30A}"/>
              </a:ext>
            </a:extLst>
          </p:cNvPr>
          <p:cNvCxnSpPr>
            <a:cxnSpLocks/>
          </p:cNvCxnSpPr>
          <p:nvPr/>
        </p:nvCxnSpPr>
        <p:spPr>
          <a:xfrm flipH="1">
            <a:off x="3951695" y="6171554"/>
            <a:ext cx="437321" cy="249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F92F97AB-322B-1A71-157F-5BC8361FDB71}"/>
                  </a:ext>
                </a:extLst>
              </p:cNvPr>
              <p:cNvSpPr txBox="1"/>
              <p:nvPr/>
            </p:nvSpPr>
            <p:spPr>
              <a:xfrm>
                <a:off x="4193810" y="6213813"/>
                <a:ext cx="24272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This shape can be made from three triangles. Each triangle has 180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F92F97AB-322B-1A71-157F-5BC8361FDB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810" y="6213813"/>
                <a:ext cx="2427251" cy="430887"/>
              </a:xfrm>
              <a:prstGeom prst="rect">
                <a:avLst/>
              </a:prstGeom>
              <a:blipFill>
                <a:blip r:embed="rId30"/>
                <a:stretch>
                  <a:fillRect r="-521"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887C13D9-2D9D-A3C2-1F76-9183B73DDFB5}"/>
                  </a:ext>
                </a:extLst>
              </p:cNvPr>
              <p:cNvSpPr txBox="1"/>
              <p:nvPr/>
            </p:nvSpPr>
            <p:spPr>
              <a:xfrm>
                <a:off x="3643804" y="6687772"/>
                <a:ext cx="298861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Sum of the interior angles = 3 x 180 </a:t>
                </a:r>
              </a:p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                                     = </a:t>
                </a:r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540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b="1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887C13D9-2D9D-A3C2-1F76-9183B73DDF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3804" y="6687772"/>
                <a:ext cx="2988615" cy="430887"/>
              </a:xfrm>
              <a:prstGeom prst="rect">
                <a:avLst/>
              </a:prstGeom>
              <a:blipFill>
                <a:blip r:embed="rId31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11BBE80A-A17C-3929-392C-2F6D72B2580D}"/>
                  </a:ext>
                </a:extLst>
              </p:cNvPr>
              <p:cNvSpPr txBox="1"/>
              <p:nvPr/>
            </p:nvSpPr>
            <p:spPr>
              <a:xfrm>
                <a:off x="3525436" y="7637752"/>
                <a:ext cx="2094999" cy="261610"/>
              </a:xfrm>
              <a:prstGeom prst="rect">
                <a:avLst/>
              </a:prstGeom>
              <a:noFill/>
              <a:ln>
                <a:solidFill>
                  <a:schemeClr val="bg2">
                    <a:lumMod val="1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Exterior angles sum to 360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b="1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11BBE80A-A17C-3929-392C-2F6D72B258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5436" y="7637752"/>
                <a:ext cx="2094999" cy="261610"/>
              </a:xfrm>
              <a:prstGeom prst="rect">
                <a:avLst/>
              </a:prstGeom>
              <a:blipFill>
                <a:blip r:embed="rId32"/>
                <a:stretch>
                  <a:fillRect b="-13043"/>
                </a:stretch>
              </a:blipFill>
              <a:ln>
                <a:solidFill>
                  <a:schemeClr val="bg2">
                    <a:lumMod val="1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0" name="Picture 109">
            <a:extLst>
              <a:ext uri="{FF2B5EF4-FFF2-40B4-BE49-F238E27FC236}">
                <a16:creationId xmlns:a16="http://schemas.microsoft.com/office/drawing/2014/main" id="{92756421-AADD-189E-DC8D-3D2B0FF6732E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639270" y="8062572"/>
            <a:ext cx="705768" cy="409801"/>
          </a:xfrm>
          <a:prstGeom prst="rect">
            <a:avLst/>
          </a:prstGeom>
        </p:spPr>
      </p:pic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C5463631-8723-1B1A-3B6B-C58426F1CB8E}"/>
              </a:ext>
            </a:extLst>
          </p:cNvPr>
          <p:cNvCxnSpPr>
            <a:cxnSpLocks/>
          </p:cNvCxnSpPr>
          <p:nvPr/>
        </p:nvCxnSpPr>
        <p:spPr>
          <a:xfrm flipV="1">
            <a:off x="3834742" y="8343112"/>
            <a:ext cx="53258" cy="1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14760E9D-3931-843F-B823-AD973EFB5FBB}"/>
              </a:ext>
            </a:extLst>
          </p:cNvPr>
          <p:cNvSpPr txBox="1"/>
          <p:nvPr/>
        </p:nvSpPr>
        <p:spPr>
          <a:xfrm>
            <a:off x="3562571" y="8447085"/>
            <a:ext cx="10481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Interior Angle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799D0A41-379E-EDA1-75C3-A9B1B8432275}"/>
              </a:ext>
            </a:extLst>
          </p:cNvPr>
          <p:cNvSpPr txBox="1"/>
          <p:nvPr/>
        </p:nvSpPr>
        <p:spPr>
          <a:xfrm>
            <a:off x="4173102" y="7905668"/>
            <a:ext cx="10481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Exterior Angle</a:t>
            </a:r>
          </a:p>
        </p:txBody>
      </p: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8C806698-1FB7-F895-8DFE-A5D504519544}"/>
              </a:ext>
            </a:extLst>
          </p:cNvPr>
          <p:cNvCxnSpPr>
            <a:cxnSpLocks/>
          </p:cNvCxnSpPr>
          <p:nvPr/>
        </p:nvCxnSpPr>
        <p:spPr>
          <a:xfrm flipH="1">
            <a:off x="4117459" y="8090412"/>
            <a:ext cx="176470" cy="928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B1855D6E-EAAC-EDB6-2DBF-FE0408180967}"/>
                  </a:ext>
                </a:extLst>
              </p:cNvPr>
              <p:cNvSpPr txBox="1"/>
              <p:nvPr/>
            </p:nvSpPr>
            <p:spPr>
              <a:xfrm>
                <a:off x="3340725" y="8745132"/>
                <a:ext cx="399492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Interior angle + Exterior angle = 180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b="1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B1855D6E-EAAC-EDB6-2DBF-FE04081809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0725" y="8745132"/>
                <a:ext cx="3994920" cy="261610"/>
              </a:xfrm>
              <a:prstGeom prst="rect">
                <a:avLst/>
              </a:prstGeom>
              <a:blipFill>
                <a:blip r:embed="rId34"/>
                <a:stretch>
                  <a:fillRect b="-190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0C5167C3-D83D-0BD1-2E0B-1776B7409C53}"/>
                  </a:ext>
                </a:extLst>
              </p:cNvPr>
              <p:cNvSpPr txBox="1"/>
              <p:nvPr/>
            </p:nvSpPr>
            <p:spPr>
              <a:xfrm>
                <a:off x="3327358" y="8974634"/>
                <a:ext cx="388333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Exterior angle = 180 – 165 = </a:t>
                </a:r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15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b="1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0C5167C3-D83D-0BD1-2E0B-1776B7409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7358" y="8974634"/>
                <a:ext cx="3883338" cy="261610"/>
              </a:xfrm>
              <a:prstGeom prst="rect">
                <a:avLst/>
              </a:prstGeom>
              <a:blipFill>
                <a:blip r:embed="rId35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AC53367D-7596-0970-AC01-E0E508712C9F}"/>
                  </a:ext>
                </a:extLst>
              </p:cNvPr>
              <p:cNvSpPr txBox="1"/>
              <p:nvPr/>
            </p:nvSpPr>
            <p:spPr>
              <a:xfrm>
                <a:off x="3324855" y="9182968"/>
                <a:ext cx="3493955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Number of sides = 360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 ÷</m:t>
                    </m:r>
                  </m:oMath>
                </a14:m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exterior angle</a:t>
                </a: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AC53367D-7596-0970-AC01-E0E508712C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4855" y="9182968"/>
                <a:ext cx="3493955" cy="261610"/>
              </a:xfrm>
              <a:prstGeom prst="rect">
                <a:avLst/>
              </a:prstGeom>
              <a:blipFill>
                <a:blip r:embed="rId36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45CD38E3-5C5B-C320-1C58-916B0B978494}"/>
                  </a:ext>
                </a:extLst>
              </p:cNvPr>
              <p:cNvSpPr txBox="1"/>
              <p:nvPr/>
            </p:nvSpPr>
            <p:spPr>
              <a:xfrm>
                <a:off x="3319899" y="9391399"/>
                <a:ext cx="2834409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Number of sides = 360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b="1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15 = 24 sides</a:t>
                </a:r>
                <a:endParaRPr lang="en-GB" sz="1100" b="1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45CD38E3-5C5B-C320-1C58-916B0B9784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9899" y="9391399"/>
                <a:ext cx="2834409" cy="261610"/>
              </a:xfrm>
              <a:prstGeom prst="rect">
                <a:avLst/>
              </a:prstGeom>
              <a:blipFill>
                <a:blip r:embed="rId37"/>
                <a:stretch>
                  <a:fillRect b="-190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C75F08B4-5C88-C4FD-AFFB-5AAE5065B43A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>
            <a:extLst>
              <a:ext uri="{FF2B5EF4-FFF2-40B4-BE49-F238E27FC236}">
                <a16:creationId xmlns:a16="http://schemas.microsoft.com/office/drawing/2014/main" id="{A868FDDE-93ED-4F89-8F80-5FED0B9285B4}"/>
              </a:ext>
            </a:extLst>
          </p:cNvPr>
          <p:cNvSpPr txBox="1"/>
          <p:nvPr/>
        </p:nvSpPr>
        <p:spPr>
          <a:xfrm>
            <a:off x="178724" y="1311199"/>
            <a:ext cx="28996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Match the diagrams to the angle rules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2E64AE-5A54-4D87-B0E9-5435F8D5FF3D}"/>
              </a:ext>
            </a:extLst>
          </p:cNvPr>
          <p:cNvSpPr/>
          <p:nvPr/>
        </p:nvSpPr>
        <p:spPr>
          <a:xfrm>
            <a:off x="3200400" y="1294383"/>
            <a:ext cx="3429000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Parallel: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Angle: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Transversal: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Isosceles: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Polygon: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Sum: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Regular polygon: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D96249-5B4D-41E0-8876-3BF6C6DBCFE6}"/>
              </a:ext>
            </a:extLst>
          </p:cNvPr>
          <p:cNvSpPr txBox="1"/>
          <p:nvPr/>
        </p:nvSpPr>
        <p:spPr>
          <a:xfrm>
            <a:off x="1925540" y="196186"/>
            <a:ext cx="493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8 - Angles in Parallel Lines and Polygons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DAB933-F19D-A930-4A0C-1314F2549697}"/>
              </a:ext>
            </a:extLst>
          </p:cNvPr>
          <p:cNvSpPr txBox="1"/>
          <p:nvPr/>
        </p:nvSpPr>
        <p:spPr>
          <a:xfrm>
            <a:off x="165745" y="6280049"/>
            <a:ext cx="2952392" cy="35548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Properties of quadrilaterals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20311B-C99B-55DF-E9E0-9AF000D6B237}"/>
              </a:ext>
            </a:extLst>
          </p:cNvPr>
          <p:cNvSpPr txBox="1"/>
          <p:nvPr/>
        </p:nvSpPr>
        <p:spPr>
          <a:xfrm>
            <a:off x="207309" y="6592035"/>
            <a:ext cx="287671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Identify the properties of the following quadrilaterals …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Square: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Rectangle: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Rhombus: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Parallelogram: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Trapezium: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Kite: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DF8269-0EFF-FEE0-AD66-1FF164D06A8B}"/>
              </a:ext>
            </a:extLst>
          </p:cNvPr>
          <p:cNvSpPr txBox="1"/>
          <p:nvPr/>
        </p:nvSpPr>
        <p:spPr>
          <a:xfrm>
            <a:off x="3188366" y="2806083"/>
            <a:ext cx="3582606" cy="2662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Angles in parallel lines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D97A24-B615-17C1-657F-27A2900AE322}"/>
              </a:ext>
            </a:extLst>
          </p:cNvPr>
          <p:cNvSpPr txBox="1"/>
          <p:nvPr/>
        </p:nvSpPr>
        <p:spPr>
          <a:xfrm>
            <a:off x="174058" y="3925046"/>
            <a:ext cx="2952392" cy="22929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Basic angle rules and notation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04F9073-2AD0-F075-CEDE-1CDF7A23C2BE}"/>
              </a:ext>
            </a:extLst>
          </p:cNvPr>
          <p:cNvSpPr txBox="1"/>
          <p:nvPr/>
        </p:nvSpPr>
        <p:spPr>
          <a:xfrm>
            <a:off x="3188366" y="5527104"/>
            <a:ext cx="3582606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Sum of interior angles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EDC4F3D-EFED-4F8A-B72A-B25CC0804CB7}"/>
              </a:ext>
            </a:extLst>
          </p:cNvPr>
          <p:cNvSpPr txBox="1"/>
          <p:nvPr/>
        </p:nvSpPr>
        <p:spPr>
          <a:xfrm>
            <a:off x="3196679" y="7647071"/>
            <a:ext cx="3582606" cy="2169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Sum of exterior angles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02F6B152-53A5-A68B-279F-0C9E76C60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905" y="6201296"/>
            <a:ext cx="1723643" cy="126561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21B6729-D341-3721-672E-BC15053D0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1708" y="6350436"/>
            <a:ext cx="1329921" cy="880022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ADEB190D-965A-A521-666F-81C56EAAB37E}"/>
              </a:ext>
            </a:extLst>
          </p:cNvPr>
          <p:cNvSpPr txBox="1"/>
          <p:nvPr/>
        </p:nvSpPr>
        <p:spPr>
          <a:xfrm>
            <a:off x="3232265" y="5869346"/>
            <a:ext cx="28996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Work out the angles marked with letters.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FB1F894-328C-EFF0-E2DF-E740DA0ADB39}"/>
              </a:ext>
            </a:extLst>
          </p:cNvPr>
          <p:cNvSpPr txBox="1"/>
          <p:nvPr/>
        </p:nvSpPr>
        <p:spPr>
          <a:xfrm>
            <a:off x="3160222" y="7975237"/>
            <a:ext cx="28996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Work out the angles marked with letters.</a:t>
            </a:r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A1F43AB6-DBD0-8AD7-8347-93CB35F90B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399" y="8367283"/>
            <a:ext cx="3532909" cy="1329835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223256CC-42F3-9380-B870-08B5222F736B}"/>
              </a:ext>
            </a:extLst>
          </p:cNvPr>
          <p:cNvSpPr txBox="1"/>
          <p:nvPr/>
        </p:nvSpPr>
        <p:spPr>
          <a:xfrm>
            <a:off x="3201785" y="3120603"/>
            <a:ext cx="28996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Work out the angles marked with letters.</a:t>
            </a:r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877811E0-6049-6CE4-79ED-2863F8BE7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5431" y="3462220"/>
            <a:ext cx="2868867" cy="1866238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B31119CF-CCE4-8A9D-E522-5AD686FCDAED}"/>
              </a:ext>
            </a:extLst>
          </p:cNvPr>
          <p:cNvSpPr txBox="1"/>
          <p:nvPr/>
        </p:nvSpPr>
        <p:spPr>
          <a:xfrm>
            <a:off x="170410" y="4220654"/>
            <a:ext cx="28996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Work out the angles marked with letters.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04E3625E-2720-6FC7-B87D-DA12BE8A97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986" y="4473056"/>
            <a:ext cx="1034753" cy="83877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4CC4FD61-EA4A-0738-1364-9811F490F6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5999" y="4505497"/>
            <a:ext cx="970231" cy="90377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E909DFE8-A44B-831A-E805-7744B8E6E4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368" y="5353396"/>
            <a:ext cx="1287328" cy="793981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3B2872B5-A325-2C82-3F47-564F813BE9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8022" y="5311832"/>
            <a:ext cx="1548238" cy="826307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28C4C4A9-378C-F9B0-CEC0-618DA7D26C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1655" y="1496522"/>
            <a:ext cx="2321791" cy="23217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474142-C173-E855-F4F6-D653A0DB8F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CD6AF7-9BA9-4E26-8D1B-C4EF6481D248}"/>
</file>

<file path=customXml/itemProps2.xml><?xml version="1.0" encoding="utf-8"?>
<ds:datastoreItem xmlns:ds="http://schemas.openxmlformats.org/officeDocument/2006/customXml" ds:itemID="{5FF4B5E7-C31E-4A8E-874E-73E2775AA108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3.xml><?xml version="1.0" encoding="utf-8"?>
<ds:datastoreItem xmlns:ds="http://schemas.openxmlformats.org/officeDocument/2006/customXml" ds:itemID="{374B92DF-0647-4AD1-80A6-961E48397A7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9526</TotalTime>
  <Words>476</Words>
  <Application>Microsoft Office PowerPoint</Application>
  <PresentationFormat>A4 Paper (210x297 mm)</PresentationFormat>
  <Paragraphs>176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74</cp:revision>
  <cp:lastPrinted>2024-01-25T09:05:04Z</cp:lastPrinted>
  <dcterms:created xsi:type="dcterms:W3CDTF">2024-01-23T10:53:54Z</dcterms:created>
  <dcterms:modified xsi:type="dcterms:W3CDTF">2026-06-24T09:58:40Z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