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74" r:id="rId5"/>
    <p:sldMasterId id="2147483687" r:id="rId6"/>
  </p:sldMasterIdLst>
  <p:notesMasterIdLst>
    <p:notesMasterId r:id="rId95"/>
  </p:notesMasterIdLst>
  <p:sldIdLst>
    <p:sldId id="376" r:id="rId7"/>
    <p:sldId id="375" r:id="rId8"/>
    <p:sldId id="391" r:id="rId9"/>
    <p:sldId id="363" r:id="rId10"/>
    <p:sldId id="292" r:id="rId11"/>
    <p:sldId id="293" r:id="rId12"/>
    <p:sldId id="295" r:id="rId13"/>
    <p:sldId id="377" r:id="rId14"/>
    <p:sldId id="296" r:id="rId15"/>
    <p:sldId id="297" r:id="rId16"/>
    <p:sldId id="359" r:id="rId17"/>
    <p:sldId id="298" r:id="rId18"/>
    <p:sldId id="378" r:id="rId19"/>
    <p:sldId id="299" r:id="rId20"/>
    <p:sldId id="360" r:id="rId21"/>
    <p:sldId id="364" r:id="rId22"/>
    <p:sldId id="300" r:id="rId23"/>
    <p:sldId id="380" r:id="rId24"/>
    <p:sldId id="301" r:id="rId25"/>
    <p:sldId id="382" r:id="rId26"/>
    <p:sldId id="302" r:id="rId27"/>
    <p:sldId id="303" r:id="rId28"/>
    <p:sldId id="385" r:id="rId29"/>
    <p:sldId id="304" r:id="rId30"/>
    <p:sldId id="294" r:id="rId31"/>
    <p:sldId id="305" r:id="rId32"/>
    <p:sldId id="306" r:id="rId33"/>
    <p:sldId id="388" r:id="rId34"/>
    <p:sldId id="307" r:id="rId35"/>
    <p:sldId id="308" r:id="rId36"/>
    <p:sldId id="309" r:id="rId37"/>
    <p:sldId id="390" r:id="rId38"/>
    <p:sldId id="365" r:id="rId39"/>
    <p:sldId id="311" r:id="rId40"/>
    <p:sldId id="312" r:id="rId41"/>
    <p:sldId id="313" r:id="rId42"/>
    <p:sldId id="314" r:id="rId43"/>
    <p:sldId id="315" r:id="rId44"/>
    <p:sldId id="316" r:id="rId45"/>
    <p:sldId id="317" r:id="rId46"/>
    <p:sldId id="373" r:id="rId47"/>
    <p:sldId id="318" r:id="rId48"/>
    <p:sldId id="319" r:id="rId49"/>
    <p:sldId id="320" r:id="rId50"/>
    <p:sldId id="322" r:id="rId51"/>
    <p:sldId id="321" r:id="rId52"/>
    <p:sldId id="323" r:id="rId53"/>
    <p:sldId id="325" r:id="rId54"/>
    <p:sldId id="326" r:id="rId55"/>
    <p:sldId id="324" r:id="rId56"/>
    <p:sldId id="327" r:id="rId57"/>
    <p:sldId id="328" r:id="rId58"/>
    <p:sldId id="329" r:id="rId59"/>
    <p:sldId id="330" r:id="rId60"/>
    <p:sldId id="331" r:id="rId61"/>
    <p:sldId id="332" r:id="rId62"/>
    <p:sldId id="333" r:id="rId63"/>
    <p:sldId id="334" r:id="rId64"/>
    <p:sldId id="370" r:id="rId65"/>
    <p:sldId id="335" r:id="rId66"/>
    <p:sldId id="374" r:id="rId67"/>
    <p:sldId id="337" r:id="rId68"/>
    <p:sldId id="366" r:id="rId69"/>
    <p:sldId id="367" r:id="rId70"/>
    <p:sldId id="368" r:id="rId71"/>
    <p:sldId id="369" r:id="rId72"/>
    <p:sldId id="338" r:id="rId73"/>
    <p:sldId id="339" r:id="rId74"/>
    <p:sldId id="340" r:id="rId75"/>
    <p:sldId id="341" r:id="rId76"/>
    <p:sldId id="342" r:id="rId77"/>
    <p:sldId id="353" r:id="rId78"/>
    <p:sldId id="352" r:id="rId79"/>
    <p:sldId id="344" r:id="rId80"/>
    <p:sldId id="343" r:id="rId81"/>
    <p:sldId id="346" r:id="rId82"/>
    <p:sldId id="345" r:id="rId83"/>
    <p:sldId id="348" r:id="rId84"/>
    <p:sldId id="347" r:id="rId85"/>
    <p:sldId id="349" r:id="rId86"/>
    <p:sldId id="350" r:id="rId87"/>
    <p:sldId id="351" r:id="rId88"/>
    <p:sldId id="354" r:id="rId89"/>
    <p:sldId id="355" r:id="rId90"/>
    <p:sldId id="356" r:id="rId91"/>
    <p:sldId id="357" r:id="rId92"/>
    <p:sldId id="358" r:id="rId93"/>
    <p:sldId id="285" r:id="rId9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EB2902-44D5-FDC3-1B42-B9898802591B}" v="201" dt="2026-07-07T11:07:10.8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notesMaster" Target="notesMasters/notesMaster1.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0" Type="http://schemas.openxmlformats.org/officeDocument/2006/relationships/slide" Target="slides/slide74.xml"/><Relationship Id="rId85" Type="http://schemas.openxmlformats.org/officeDocument/2006/relationships/slide" Target="slides/slide79.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viewProps" Target="viewProps.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microsoft.com/office/2015/10/relationships/revisionInfo" Target="revisionInfo.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DBAA3F-CA58-4254-8DD8-651AF13B1A28}" type="datetimeFigureOut">
              <a:rPr lang="en-GB" smtClean="0"/>
              <a:t>07/07/2026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B97CDC-2962-4C1B-9C14-63EB7CA6A138}" type="slidenum">
              <a:rPr lang="en-GB" smtClean="0"/>
              <a:t>‹#›</a:t>
            </a:fld>
            <a:endParaRPr lang="en-GB"/>
          </a:p>
        </p:txBody>
      </p:sp>
    </p:spTree>
    <p:extLst>
      <p:ext uri="{BB962C8B-B14F-4D97-AF65-F5344CB8AC3E}">
        <p14:creationId xmlns:p14="http://schemas.microsoft.com/office/powerpoint/2010/main" val="3477381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524000" y="1122363"/>
            <a:ext cx="9144000" cy="2387600"/>
          </a:xfrm>
        </p:spPr>
        <p:txBody>
          <a:bodyPr anchor="b">
            <a:normAutofit/>
          </a:bodyPr>
          <a:lstStyle>
            <a:lvl1pPr algn="ctr">
              <a:defRPr sz="4950"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524000" y="4169230"/>
            <a:ext cx="9144000" cy="1088571"/>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Tree>
    <p:extLst>
      <p:ext uri="{BB962C8B-B14F-4D97-AF65-F5344CB8AC3E}">
        <p14:creationId xmlns:p14="http://schemas.microsoft.com/office/powerpoint/2010/main" val="3008812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75439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838200" y="180111"/>
            <a:ext cx="10515600" cy="1385455"/>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a:xfrm>
            <a:off x="838200" y="2161309"/>
            <a:ext cx="10515600" cy="4015654"/>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38202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Generic Content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47161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838200" y="365125"/>
            <a:ext cx="10515600" cy="5339760"/>
          </a:xfrm>
        </p:spPr>
        <p:txBody>
          <a:bodyPr/>
          <a:lstStyle>
            <a:lvl1pPr algn="ctr">
              <a:defRPr b="1" i="0">
                <a:latin typeface="Avenir Black" panose="02000503020000020003" pitchFamily="2" charset="0"/>
              </a:defRPr>
            </a:lvl1pPr>
          </a:lstStyle>
          <a:p>
            <a:r>
              <a:rPr lang="en-GB"/>
              <a:t>Click to edit Master title style</a:t>
            </a:r>
            <a:endParaRPr lang="en-US"/>
          </a:p>
        </p:txBody>
      </p:sp>
    </p:spTree>
    <p:extLst>
      <p:ext uri="{BB962C8B-B14F-4D97-AF65-F5344CB8AC3E}">
        <p14:creationId xmlns:p14="http://schemas.microsoft.com/office/powerpoint/2010/main" val="261786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Generic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50369-F992-8849-8C0F-1BA6C0D10BB5}"/>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5F52BF6-BCF1-8048-BD61-B421EC7799D6}"/>
              </a:ext>
            </a:extLst>
          </p:cNvPr>
          <p:cNvSpPr>
            <a:spLocks noGrp="1"/>
          </p:cNvSpPr>
          <p:nvPr>
            <p:ph sz="half" idx="1"/>
          </p:nvPr>
        </p:nvSpPr>
        <p:spPr>
          <a:xfrm>
            <a:off x="838200" y="1825625"/>
            <a:ext cx="51816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56D60F-1BB7-9340-BA9C-E03FE752F001}"/>
              </a:ext>
            </a:extLst>
          </p:cNvPr>
          <p:cNvSpPr>
            <a:spLocks noGrp="1"/>
          </p:cNvSpPr>
          <p:nvPr>
            <p:ph sz="half" idx="2"/>
          </p:nvPr>
        </p:nvSpPr>
        <p:spPr>
          <a:xfrm>
            <a:off x="6172200" y="1825625"/>
            <a:ext cx="51816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129494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354330" y="1239573"/>
            <a:ext cx="1941831" cy="1190569"/>
          </a:xfrm>
        </p:spPr>
        <p:txBody>
          <a:bodyPr/>
          <a:lstStyle>
            <a:lvl1pPr marL="0" indent="0" algn="ctr">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654051" y="3525520"/>
            <a:ext cx="1091184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613409" y="337312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98F0DE6A-80C3-5E4F-BDE2-08609B69325E}"/>
              </a:ext>
            </a:extLst>
          </p:cNvPr>
          <p:cNvSpPr/>
          <p:nvPr userDrawn="1"/>
        </p:nvSpPr>
        <p:spPr>
          <a:xfrm>
            <a:off x="3275331" y="337312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86288327-6673-B342-B23F-C089B6E1CD67}"/>
              </a:ext>
            </a:extLst>
          </p:cNvPr>
          <p:cNvSpPr/>
          <p:nvPr userDrawn="1"/>
        </p:nvSpPr>
        <p:spPr>
          <a:xfrm>
            <a:off x="5937251" y="335788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DF47504A-5DC9-0E40-B501-2AC36BDCA01B}"/>
              </a:ext>
            </a:extLst>
          </p:cNvPr>
          <p:cNvSpPr/>
          <p:nvPr userDrawn="1"/>
        </p:nvSpPr>
        <p:spPr>
          <a:xfrm>
            <a:off x="8599171" y="337312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E420E516-3FE1-564B-B423-C4DC97A61E91}"/>
              </a:ext>
            </a:extLst>
          </p:cNvPr>
          <p:cNvSpPr/>
          <p:nvPr userDrawn="1"/>
        </p:nvSpPr>
        <p:spPr>
          <a:xfrm>
            <a:off x="11261091" y="337312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00000"/>
              </a:solidFill>
              <a:effectLst/>
              <a:uLnTx/>
              <a:uFillTx/>
              <a:latin typeface="Calibri" panose="020F0502020204030204"/>
              <a:ea typeface="+mn-ea"/>
              <a:cs typeface="+mn-cs"/>
            </a:endParaRPr>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791211"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3422649"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6096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8746491"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11408411"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2451735" y="4620903"/>
            <a:ext cx="1941831" cy="1190569"/>
          </a:xfrm>
        </p:spPr>
        <p:txBody>
          <a:bodyPr/>
          <a:lstStyle>
            <a:lvl1pPr marL="0" indent="0" algn="ctr">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5118735" y="1236393"/>
            <a:ext cx="1941831" cy="1190569"/>
          </a:xfrm>
        </p:spPr>
        <p:txBody>
          <a:bodyPr/>
          <a:lstStyle>
            <a:lvl1pPr marL="0" indent="0" algn="ctr">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7775575" y="4512942"/>
            <a:ext cx="1941831" cy="1190569"/>
          </a:xfrm>
        </p:spPr>
        <p:txBody>
          <a:bodyPr/>
          <a:lstStyle>
            <a:lvl1pPr marL="0" indent="0" algn="ctr">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9982201" y="1257992"/>
            <a:ext cx="1941831" cy="1190569"/>
          </a:xfrm>
        </p:spPr>
        <p:txBody>
          <a:bodyPr/>
          <a:lstStyle>
            <a:lvl1pPr marL="0" indent="0" algn="ctr">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984251" y="98333"/>
            <a:ext cx="10515600" cy="1012682"/>
          </a:xfrm>
        </p:spPr>
        <p:txBody>
          <a:bodyPr>
            <a:normAutofit/>
          </a:bodyPr>
          <a:lstStyle>
            <a:lvl1pPr algn="ctr">
              <a:defRPr sz="2700"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1808505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840911" y="1259261"/>
            <a:ext cx="3210339"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4591276" y="1259261"/>
            <a:ext cx="3210339"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8341641" y="1259261"/>
            <a:ext cx="3210339"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1248209" y="1796042"/>
            <a:ext cx="2386012" cy="4005262"/>
          </a:xfrm>
        </p:spPr>
        <p:txBody>
          <a:bodyPr>
            <a:noAutofit/>
          </a:bodyPr>
          <a:lstStyle>
            <a:lvl1pPr marL="0" indent="0" algn="ctr">
              <a:buNone/>
              <a:defRPr sz="2700" b="1" i="0">
                <a:solidFill>
                  <a:schemeClr val="bg1"/>
                </a:solidFill>
                <a:latin typeface="Avenir Black" panose="02000503020000020003" pitchFamily="2" charset="0"/>
              </a:defRPr>
            </a:lvl1pPr>
            <a:lvl2pPr marL="342900" indent="0" algn="ctr">
              <a:buNone/>
              <a:defRPr sz="2100">
                <a:solidFill>
                  <a:schemeClr val="bg1"/>
                </a:solidFill>
              </a:defRPr>
            </a:lvl2pPr>
            <a:lvl3pPr marL="685800" indent="0" algn="ctr">
              <a:buNone/>
              <a:defRPr sz="2100">
                <a:solidFill>
                  <a:schemeClr val="bg1"/>
                </a:solidFill>
              </a:defRPr>
            </a:lvl3pPr>
            <a:lvl4pPr marL="1028700" indent="0" algn="ctr">
              <a:buNone/>
              <a:defRPr sz="2100">
                <a:solidFill>
                  <a:schemeClr val="bg1"/>
                </a:solidFill>
              </a:defRPr>
            </a:lvl4pPr>
            <a:lvl5pPr marL="1371600" indent="0" algn="ctr">
              <a:buNone/>
              <a:defRPr sz="2100">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5003439" y="1776197"/>
            <a:ext cx="2386012" cy="4005262"/>
          </a:xfrm>
        </p:spPr>
        <p:txBody>
          <a:bodyPr>
            <a:noAutofit/>
          </a:bodyPr>
          <a:lstStyle>
            <a:lvl1pPr marL="0" indent="0" algn="ctr">
              <a:buNone/>
              <a:defRPr sz="2700" b="1" i="0">
                <a:solidFill>
                  <a:schemeClr val="bg1"/>
                </a:solidFill>
                <a:latin typeface="Avenir Black" panose="02000503020000020003" pitchFamily="2" charset="0"/>
              </a:defRPr>
            </a:lvl1pPr>
            <a:lvl2pPr marL="342900" indent="0" algn="ctr">
              <a:buNone/>
              <a:defRPr sz="2100">
                <a:solidFill>
                  <a:schemeClr val="bg1"/>
                </a:solidFill>
              </a:defRPr>
            </a:lvl2pPr>
            <a:lvl3pPr marL="685800" indent="0" algn="ctr">
              <a:buNone/>
              <a:defRPr sz="2100">
                <a:solidFill>
                  <a:schemeClr val="bg1"/>
                </a:solidFill>
              </a:defRPr>
            </a:lvl3pPr>
            <a:lvl4pPr marL="1028700" indent="0" algn="ctr">
              <a:buNone/>
              <a:defRPr sz="2100">
                <a:solidFill>
                  <a:schemeClr val="bg1"/>
                </a:solidFill>
              </a:defRPr>
            </a:lvl4pPr>
            <a:lvl5pPr marL="1371600" indent="0" algn="ctr">
              <a:buNone/>
              <a:defRPr sz="2100">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8753803" y="1776197"/>
            <a:ext cx="2386012" cy="4005262"/>
          </a:xfrm>
        </p:spPr>
        <p:txBody>
          <a:bodyPr>
            <a:noAutofit/>
          </a:bodyPr>
          <a:lstStyle>
            <a:lvl1pPr marL="0" indent="0" algn="ctr">
              <a:buNone/>
              <a:defRPr sz="2700" b="1" i="0">
                <a:solidFill>
                  <a:schemeClr val="bg1"/>
                </a:solidFill>
                <a:latin typeface="Avenir Black" panose="02000503020000020003" pitchFamily="2" charset="0"/>
              </a:defRPr>
            </a:lvl1pPr>
            <a:lvl2pPr marL="342900" indent="0" algn="ctr">
              <a:buNone/>
              <a:defRPr sz="2100">
                <a:solidFill>
                  <a:schemeClr val="bg1"/>
                </a:solidFill>
              </a:defRPr>
            </a:lvl2pPr>
            <a:lvl3pPr marL="685800" indent="0" algn="ctr">
              <a:buNone/>
              <a:defRPr sz="2100">
                <a:solidFill>
                  <a:schemeClr val="bg1"/>
                </a:solidFill>
              </a:defRPr>
            </a:lvl3pPr>
            <a:lvl4pPr marL="1028700" indent="0" algn="ctr">
              <a:buNone/>
              <a:defRPr sz="2100">
                <a:solidFill>
                  <a:schemeClr val="bg1"/>
                </a:solidFill>
              </a:defRPr>
            </a:lvl4pPr>
            <a:lvl5pPr marL="1371600" indent="0" algn="ctr">
              <a:buNone/>
              <a:defRPr sz="2100">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49207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854765" y="1203844"/>
            <a:ext cx="3210339"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4605131" y="1203844"/>
            <a:ext cx="3210339"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8355496" y="1203844"/>
            <a:ext cx="3210339"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1262063" y="1740625"/>
            <a:ext cx="2386012" cy="4005262"/>
          </a:xfrm>
        </p:spPr>
        <p:txBody>
          <a:bodyPr>
            <a:noAutofit/>
          </a:bodyPr>
          <a:lstStyle>
            <a:lvl1pPr marL="0" indent="0" algn="ctr">
              <a:buNone/>
              <a:defRPr sz="2700" b="1" i="0">
                <a:solidFill>
                  <a:schemeClr val="tx2"/>
                </a:solidFill>
                <a:latin typeface="Avenir Black" panose="02000503020000020003" pitchFamily="2" charset="0"/>
              </a:defRPr>
            </a:lvl1pPr>
            <a:lvl2pPr marL="342900" indent="0" algn="ctr">
              <a:buNone/>
              <a:defRPr sz="2100">
                <a:solidFill>
                  <a:schemeClr val="bg1"/>
                </a:solidFill>
              </a:defRPr>
            </a:lvl2pPr>
            <a:lvl3pPr marL="685800" indent="0" algn="ctr">
              <a:buNone/>
              <a:defRPr sz="2100">
                <a:solidFill>
                  <a:schemeClr val="bg1"/>
                </a:solidFill>
              </a:defRPr>
            </a:lvl3pPr>
            <a:lvl4pPr marL="1028700" indent="0" algn="ctr">
              <a:buNone/>
              <a:defRPr sz="2100">
                <a:solidFill>
                  <a:schemeClr val="bg1"/>
                </a:solidFill>
              </a:defRPr>
            </a:lvl4pPr>
            <a:lvl5pPr marL="1371600" indent="0" algn="ctr">
              <a:buNone/>
              <a:defRPr sz="2100">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5017294" y="1720780"/>
            <a:ext cx="2386012" cy="4005262"/>
          </a:xfrm>
        </p:spPr>
        <p:txBody>
          <a:bodyPr>
            <a:noAutofit/>
          </a:bodyPr>
          <a:lstStyle>
            <a:lvl1pPr marL="0" indent="0" algn="ctr">
              <a:buNone/>
              <a:defRPr sz="2700" b="1" i="0">
                <a:solidFill>
                  <a:schemeClr val="tx2"/>
                </a:solidFill>
                <a:latin typeface="Avenir Black" panose="02000503020000020003" pitchFamily="2" charset="0"/>
              </a:defRPr>
            </a:lvl1pPr>
            <a:lvl2pPr marL="342900" indent="0" algn="ctr">
              <a:buNone/>
              <a:defRPr sz="2100">
                <a:solidFill>
                  <a:schemeClr val="bg1"/>
                </a:solidFill>
              </a:defRPr>
            </a:lvl2pPr>
            <a:lvl3pPr marL="685800" indent="0" algn="ctr">
              <a:buNone/>
              <a:defRPr sz="2100">
                <a:solidFill>
                  <a:schemeClr val="bg1"/>
                </a:solidFill>
              </a:defRPr>
            </a:lvl3pPr>
            <a:lvl4pPr marL="1028700" indent="0" algn="ctr">
              <a:buNone/>
              <a:defRPr sz="2100">
                <a:solidFill>
                  <a:schemeClr val="bg1"/>
                </a:solidFill>
              </a:defRPr>
            </a:lvl4pPr>
            <a:lvl5pPr marL="1371600" indent="0" algn="ctr">
              <a:buNone/>
              <a:defRPr sz="2100">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8767659" y="1720780"/>
            <a:ext cx="2386012" cy="4005262"/>
          </a:xfrm>
        </p:spPr>
        <p:txBody>
          <a:bodyPr>
            <a:noAutofit/>
          </a:bodyPr>
          <a:lstStyle>
            <a:lvl1pPr marL="0" indent="0" algn="ctr">
              <a:buNone/>
              <a:defRPr sz="2700" b="1" i="0">
                <a:solidFill>
                  <a:schemeClr val="tx2"/>
                </a:solidFill>
                <a:latin typeface="Avenir Black" panose="02000503020000020003" pitchFamily="2" charset="0"/>
              </a:defRPr>
            </a:lvl1pPr>
            <a:lvl2pPr marL="342900" indent="0" algn="ctr">
              <a:buNone/>
              <a:defRPr sz="2100">
                <a:solidFill>
                  <a:schemeClr val="bg1"/>
                </a:solidFill>
              </a:defRPr>
            </a:lvl2pPr>
            <a:lvl3pPr marL="685800" indent="0" algn="ctr">
              <a:buNone/>
              <a:defRPr sz="2100">
                <a:solidFill>
                  <a:schemeClr val="bg1"/>
                </a:solidFill>
              </a:defRPr>
            </a:lvl3pPr>
            <a:lvl4pPr marL="1028700" indent="0" algn="ctr">
              <a:buNone/>
              <a:defRPr sz="2100">
                <a:solidFill>
                  <a:schemeClr val="bg1"/>
                </a:solidFill>
              </a:defRPr>
            </a:lvl4pPr>
            <a:lvl5pPr marL="1371600" indent="0" algn="ctr">
              <a:buNone/>
              <a:defRPr sz="2100">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109839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6872842" y="449262"/>
            <a:ext cx="4777063"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76200" y="-205271"/>
            <a:ext cx="6427304" cy="736144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6872842" y="2377453"/>
            <a:ext cx="4777063" cy="3248095"/>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Tree>
    <p:extLst>
      <p:ext uri="{BB962C8B-B14F-4D97-AF65-F5344CB8AC3E}">
        <p14:creationId xmlns:p14="http://schemas.microsoft.com/office/powerpoint/2010/main" val="1748899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15" y="0"/>
            <a:ext cx="12181173"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720000" y="1825627"/>
            <a:ext cx="10752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720000" y="139479"/>
            <a:ext cx="10752000" cy="1018800"/>
          </a:xfrm>
        </p:spPr>
        <p:txBody>
          <a:bodyPr lIns="68400" rIns="68400">
            <a:noAutofit/>
          </a:bodyPr>
          <a:lstStyle>
            <a:lvl1pPr>
              <a:defRPr sz="2800">
                <a:solidFill>
                  <a:schemeClr val="bg1"/>
                </a:solidFill>
              </a:defRPr>
            </a:lvl1pPr>
          </a:lstStyle>
          <a:p>
            <a:r>
              <a:rPr lang="en-US"/>
              <a:t>Enter Slide Title Here</a:t>
            </a:r>
          </a:p>
        </p:txBody>
      </p:sp>
    </p:spTree>
    <p:extLst>
      <p:ext uri="{BB962C8B-B14F-4D97-AF65-F5344CB8AC3E}">
        <p14:creationId xmlns:p14="http://schemas.microsoft.com/office/powerpoint/2010/main" val="40923441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3220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524000" y="1122363"/>
            <a:ext cx="9144000" cy="2387600"/>
          </a:xfrm>
        </p:spPr>
        <p:txBody>
          <a:bodyPr anchor="b">
            <a:normAutofit/>
          </a:bodyPr>
          <a:lstStyle>
            <a:lvl1pPr algn="ctr">
              <a:defRPr sz="6600"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524000" y="4169228"/>
            <a:ext cx="9144000" cy="1088571"/>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22597599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26842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838200" y="180109"/>
            <a:ext cx="10515600" cy="1385455"/>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a:xfrm>
            <a:off x="838200" y="2161309"/>
            <a:ext cx="10515600" cy="4015654"/>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844699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Generic Content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74270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838200" y="365125"/>
            <a:ext cx="10515600" cy="5339760"/>
          </a:xfrm>
        </p:spPr>
        <p:txBody>
          <a:bodyPr/>
          <a:lstStyle>
            <a:lvl1pPr algn="ctr">
              <a:defRPr b="1" i="0">
                <a:latin typeface="Avenir Black" panose="02000503020000020003" pitchFamily="2" charset="0"/>
              </a:defRPr>
            </a:lvl1pPr>
          </a:lstStyle>
          <a:p>
            <a:r>
              <a:rPr lang="en-GB"/>
              <a:t>Click to edit Master title style</a:t>
            </a:r>
            <a:endParaRPr lang="en-US"/>
          </a:p>
        </p:txBody>
      </p:sp>
    </p:spTree>
    <p:extLst>
      <p:ext uri="{BB962C8B-B14F-4D97-AF65-F5344CB8AC3E}">
        <p14:creationId xmlns:p14="http://schemas.microsoft.com/office/powerpoint/2010/main" val="2464334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Generic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50369-F992-8849-8C0F-1BA6C0D10BB5}"/>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5F52BF6-BCF1-8048-BD61-B421EC7799D6}"/>
              </a:ext>
            </a:extLst>
          </p:cNvPr>
          <p:cNvSpPr>
            <a:spLocks noGrp="1"/>
          </p:cNvSpPr>
          <p:nvPr>
            <p:ph sz="half" idx="1"/>
          </p:nvPr>
        </p:nvSpPr>
        <p:spPr>
          <a:xfrm>
            <a:off x="838200" y="1825625"/>
            <a:ext cx="51816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56D60F-1BB7-9340-BA9C-E03FE752F001}"/>
              </a:ext>
            </a:extLst>
          </p:cNvPr>
          <p:cNvSpPr>
            <a:spLocks noGrp="1"/>
          </p:cNvSpPr>
          <p:nvPr>
            <p:ph sz="half" idx="2"/>
          </p:nvPr>
        </p:nvSpPr>
        <p:spPr>
          <a:xfrm>
            <a:off x="6172200" y="1825625"/>
            <a:ext cx="51816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996430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354330" y="1239571"/>
            <a:ext cx="1941830" cy="1190569"/>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654050" y="3525520"/>
            <a:ext cx="1091184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613410" y="337312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0" name="Oval 9">
            <a:extLst>
              <a:ext uri="{FF2B5EF4-FFF2-40B4-BE49-F238E27FC236}">
                <a16:creationId xmlns:a16="http://schemas.microsoft.com/office/drawing/2014/main" id="{98F0DE6A-80C3-5E4F-BDE2-08609B69325E}"/>
              </a:ext>
            </a:extLst>
          </p:cNvPr>
          <p:cNvSpPr/>
          <p:nvPr userDrawn="1"/>
        </p:nvSpPr>
        <p:spPr>
          <a:xfrm>
            <a:off x="3275330" y="337312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1" name="Oval 10">
            <a:extLst>
              <a:ext uri="{FF2B5EF4-FFF2-40B4-BE49-F238E27FC236}">
                <a16:creationId xmlns:a16="http://schemas.microsoft.com/office/drawing/2014/main" id="{86288327-6673-B342-B23F-C089B6E1CD67}"/>
              </a:ext>
            </a:extLst>
          </p:cNvPr>
          <p:cNvSpPr/>
          <p:nvPr userDrawn="1"/>
        </p:nvSpPr>
        <p:spPr>
          <a:xfrm>
            <a:off x="5937250" y="335788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2" name="Oval 11">
            <a:extLst>
              <a:ext uri="{FF2B5EF4-FFF2-40B4-BE49-F238E27FC236}">
                <a16:creationId xmlns:a16="http://schemas.microsoft.com/office/drawing/2014/main" id="{DF47504A-5DC9-0E40-B501-2AC36BDCA01B}"/>
              </a:ext>
            </a:extLst>
          </p:cNvPr>
          <p:cNvSpPr/>
          <p:nvPr userDrawn="1"/>
        </p:nvSpPr>
        <p:spPr>
          <a:xfrm>
            <a:off x="8599170" y="337312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3" name="Oval 12">
            <a:extLst>
              <a:ext uri="{FF2B5EF4-FFF2-40B4-BE49-F238E27FC236}">
                <a16:creationId xmlns:a16="http://schemas.microsoft.com/office/drawing/2014/main" id="{E420E516-3FE1-564B-B423-C4DC97A61E91}"/>
              </a:ext>
            </a:extLst>
          </p:cNvPr>
          <p:cNvSpPr/>
          <p:nvPr userDrawn="1"/>
        </p:nvSpPr>
        <p:spPr>
          <a:xfrm>
            <a:off x="11261090" y="3373120"/>
            <a:ext cx="3048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79121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3422650"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6096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8746490"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1140841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2451735" y="4620901"/>
            <a:ext cx="1941830" cy="1190569"/>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5118735" y="1236391"/>
            <a:ext cx="1941830" cy="1190569"/>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7775575" y="4512940"/>
            <a:ext cx="1941830" cy="1190569"/>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9982200" y="1257992"/>
            <a:ext cx="1941830" cy="1190569"/>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984250" y="98333"/>
            <a:ext cx="10515600" cy="1012682"/>
          </a:xfrm>
        </p:spPr>
        <p:txBody>
          <a:bodyPr>
            <a:normAutofit/>
          </a:bodyPr>
          <a:lstStyle>
            <a:lvl1pPr algn="ctr">
              <a:defRPr sz="3600"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1725280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840910" y="1259259"/>
            <a:ext cx="3210339"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4591275" y="1259259"/>
            <a:ext cx="3210339"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8341640" y="1259259"/>
            <a:ext cx="3210339"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1248208" y="1796042"/>
            <a:ext cx="2386012" cy="4005262"/>
          </a:xfrm>
        </p:spPr>
        <p:txBody>
          <a:bodyPr>
            <a:noAutofit/>
          </a:bodyPr>
          <a:lstStyle>
            <a:lvl1pPr marL="0" indent="0" algn="ctr">
              <a:buNone/>
              <a:defRPr sz="3600" b="1" i="0">
                <a:solidFill>
                  <a:schemeClr val="bg1"/>
                </a:solidFill>
                <a:latin typeface="Avenir Black" panose="02000503020000020003" pitchFamily="2" charset="0"/>
              </a:defRPr>
            </a:lvl1pPr>
            <a:lvl2pPr marL="457200" indent="0" algn="ctr">
              <a:buNone/>
              <a:defRPr sz="2800">
                <a:solidFill>
                  <a:schemeClr val="bg1"/>
                </a:solidFill>
              </a:defRPr>
            </a:lvl2pPr>
            <a:lvl3pPr marL="914400" indent="0" algn="ctr">
              <a:buNone/>
              <a:defRPr sz="2800">
                <a:solidFill>
                  <a:schemeClr val="bg1"/>
                </a:solidFill>
              </a:defRPr>
            </a:lvl3pPr>
            <a:lvl4pPr marL="1371600" indent="0" algn="ctr">
              <a:buNone/>
              <a:defRPr sz="2800">
                <a:solidFill>
                  <a:schemeClr val="bg1"/>
                </a:solidFill>
              </a:defRPr>
            </a:lvl4pPr>
            <a:lvl5pPr marL="1828800" indent="0" algn="ctr">
              <a:buNone/>
              <a:defRPr sz="2800">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5003438" y="1776197"/>
            <a:ext cx="2386012" cy="4005262"/>
          </a:xfrm>
        </p:spPr>
        <p:txBody>
          <a:bodyPr>
            <a:noAutofit/>
          </a:bodyPr>
          <a:lstStyle>
            <a:lvl1pPr marL="0" indent="0" algn="ctr">
              <a:buNone/>
              <a:defRPr sz="3600" b="1" i="0">
                <a:solidFill>
                  <a:schemeClr val="bg1"/>
                </a:solidFill>
                <a:latin typeface="Avenir Black" panose="02000503020000020003" pitchFamily="2" charset="0"/>
              </a:defRPr>
            </a:lvl1pPr>
            <a:lvl2pPr marL="457200" indent="0" algn="ctr">
              <a:buNone/>
              <a:defRPr sz="2800">
                <a:solidFill>
                  <a:schemeClr val="bg1"/>
                </a:solidFill>
              </a:defRPr>
            </a:lvl2pPr>
            <a:lvl3pPr marL="914400" indent="0" algn="ctr">
              <a:buNone/>
              <a:defRPr sz="2800">
                <a:solidFill>
                  <a:schemeClr val="bg1"/>
                </a:solidFill>
              </a:defRPr>
            </a:lvl3pPr>
            <a:lvl4pPr marL="1371600" indent="0" algn="ctr">
              <a:buNone/>
              <a:defRPr sz="2800">
                <a:solidFill>
                  <a:schemeClr val="bg1"/>
                </a:solidFill>
              </a:defRPr>
            </a:lvl4pPr>
            <a:lvl5pPr marL="1828800" indent="0" algn="ctr">
              <a:buNone/>
              <a:defRPr sz="2800">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8753803" y="1776197"/>
            <a:ext cx="2386012" cy="4005262"/>
          </a:xfrm>
        </p:spPr>
        <p:txBody>
          <a:bodyPr>
            <a:noAutofit/>
          </a:bodyPr>
          <a:lstStyle>
            <a:lvl1pPr marL="0" indent="0" algn="ctr">
              <a:buNone/>
              <a:defRPr sz="3600" b="1" i="0">
                <a:solidFill>
                  <a:schemeClr val="bg1"/>
                </a:solidFill>
                <a:latin typeface="Avenir Black" panose="02000503020000020003" pitchFamily="2" charset="0"/>
              </a:defRPr>
            </a:lvl1pPr>
            <a:lvl2pPr marL="457200" indent="0" algn="ctr">
              <a:buNone/>
              <a:defRPr sz="2800">
                <a:solidFill>
                  <a:schemeClr val="bg1"/>
                </a:solidFill>
              </a:defRPr>
            </a:lvl2pPr>
            <a:lvl3pPr marL="914400" indent="0" algn="ctr">
              <a:buNone/>
              <a:defRPr sz="2800">
                <a:solidFill>
                  <a:schemeClr val="bg1"/>
                </a:solidFill>
              </a:defRPr>
            </a:lvl3pPr>
            <a:lvl4pPr marL="1371600" indent="0" algn="ctr">
              <a:buNone/>
              <a:defRPr sz="2800">
                <a:solidFill>
                  <a:schemeClr val="bg1"/>
                </a:solidFill>
              </a:defRPr>
            </a:lvl4pPr>
            <a:lvl5pPr marL="1828800" indent="0" algn="ctr">
              <a:buNone/>
              <a:defRPr sz="2800">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5441570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854765" y="1203842"/>
            <a:ext cx="3210339"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4605130" y="1203842"/>
            <a:ext cx="3210339"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8355495" y="1203842"/>
            <a:ext cx="3210339"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1262063" y="1740625"/>
            <a:ext cx="2386012" cy="4005262"/>
          </a:xfrm>
        </p:spPr>
        <p:txBody>
          <a:bodyPr>
            <a:noAutofit/>
          </a:bodyPr>
          <a:lstStyle>
            <a:lvl1pPr marL="0" indent="0" algn="ctr">
              <a:buNone/>
              <a:defRPr sz="3600" b="1" i="0">
                <a:solidFill>
                  <a:schemeClr val="tx2"/>
                </a:solidFill>
                <a:latin typeface="Avenir Black" panose="02000503020000020003" pitchFamily="2" charset="0"/>
              </a:defRPr>
            </a:lvl1pPr>
            <a:lvl2pPr marL="457200" indent="0" algn="ctr">
              <a:buNone/>
              <a:defRPr sz="2800">
                <a:solidFill>
                  <a:schemeClr val="bg1"/>
                </a:solidFill>
              </a:defRPr>
            </a:lvl2pPr>
            <a:lvl3pPr marL="914400" indent="0" algn="ctr">
              <a:buNone/>
              <a:defRPr sz="2800">
                <a:solidFill>
                  <a:schemeClr val="bg1"/>
                </a:solidFill>
              </a:defRPr>
            </a:lvl3pPr>
            <a:lvl4pPr marL="1371600" indent="0" algn="ctr">
              <a:buNone/>
              <a:defRPr sz="2800">
                <a:solidFill>
                  <a:schemeClr val="bg1"/>
                </a:solidFill>
              </a:defRPr>
            </a:lvl4pPr>
            <a:lvl5pPr marL="1828800" indent="0" algn="ctr">
              <a:buNone/>
              <a:defRPr sz="2800">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5017293" y="1720780"/>
            <a:ext cx="2386012" cy="4005262"/>
          </a:xfrm>
        </p:spPr>
        <p:txBody>
          <a:bodyPr>
            <a:noAutofit/>
          </a:bodyPr>
          <a:lstStyle>
            <a:lvl1pPr marL="0" indent="0" algn="ctr">
              <a:buNone/>
              <a:defRPr sz="3600" b="1" i="0">
                <a:solidFill>
                  <a:schemeClr val="tx2"/>
                </a:solidFill>
                <a:latin typeface="Avenir Black" panose="02000503020000020003" pitchFamily="2" charset="0"/>
              </a:defRPr>
            </a:lvl1pPr>
            <a:lvl2pPr marL="457200" indent="0" algn="ctr">
              <a:buNone/>
              <a:defRPr sz="2800">
                <a:solidFill>
                  <a:schemeClr val="bg1"/>
                </a:solidFill>
              </a:defRPr>
            </a:lvl2pPr>
            <a:lvl3pPr marL="914400" indent="0" algn="ctr">
              <a:buNone/>
              <a:defRPr sz="2800">
                <a:solidFill>
                  <a:schemeClr val="bg1"/>
                </a:solidFill>
              </a:defRPr>
            </a:lvl3pPr>
            <a:lvl4pPr marL="1371600" indent="0" algn="ctr">
              <a:buNone/>
              <a:defRPr sz="2800">
                <a:solidFill>
                  <a:schemeClr val="bg1"/>
                </a:solidFill>
              </a:defRPr>
            </a:lvl4pPr>
            <a:lvl5pPr marL="1828800" indent="0" algn="ctr">
              <a:buNone/>
              <a:defRPr sz="2800">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8767658" y="1720780"/>
            <a:ext cx="2386012" cy="4005262"/>
          </a:xfrm>
        </p:spPr>
        <p:txBody>
          <a:bodyPr>
            <a:noAutofit/>
          </a:bodyPr>
          <a:lstStyle>
            <a:lvl1pPr marL="0" indent="0" algn="ctr">
              <a:buNone/>
              <a:defRPr sz="3600" b="1" i="0">
                <a:solidFill>
                  <a:schemeClr val="tx2"/>
                </a:solidFill>
                <a:latin typeface="Avenir Black" panose="02000503020000020003" pitchFamily="2" charset="0"/>
              </a:defRPr>
            </a:lvl1pPr>
            <a:lvl2pPr marL="457200" indent="0" algn="ctr">
              <a:buNone/>
              <a:defRPr sz="2800">
                <a:solidFill>
                  <a:schemeClr val="bg1"/>
                </a:solidFill>
              </a:defRPr>
            </a:lvl2pPr>
            <a:lvl3pPr marL="914400" indent="0" algn="ctr">
              <a:buNone/>
              <a:defRPr sz="2800">
                <a:solidFill>
                  <a:schemeClr val="bg1"/>
                </a:solidFill>
              </a:defRPr>
            </a:lvl3pPr>
            <a:lvl4pPr marL="1371600" indent="0" algn="ctr">
              <a:buNone/>
              <a:defRPr sz="2800">
                <a:solidFill>
                  <a:schemeClr val="bg1"/>
                </a:solidFill>
              </a:defRPr>
            </a:lvl4pPr>
            <a:lvl5pPr marL="1828800" indent="0" algn="ctr">
              <a:buNone/>
              <a:defRPr sz="2800">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585411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6872840" y="449262"/>
            <a:ext cx="4777063"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76200" y="-205271"/>
            <a:ext cx="6427304" cy="736144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6872840" y="2377453"/>
            <a:ext cx="4777063" cy="324809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0397230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414" y="0"/>
            <a:ext cx="12181173"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720000" y="1825625"/>
            <a:ext cx="10752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720000" y="139479"/>
            <a:ext cx="10752000" cy="1018800"/>
          </a:xfrm>
        </p:spPr>
        <p:txBody>
          <a:bodyPr lIns="68400" rIns="68400">
            <a:noAutofit/>
          </a:bodyPr>
          <a:lstStyle>
            <a:lvl1pPr>
              <a:defRPr sz="3733">
                <a:solidFill>
                  <a:schemeClr val="bg1"/>
                </a:solidFill>
              </a:defRPr>
            </a:lvl1pPr>
          </a:lstStyle>
          <a:p>
            <a:r>
              <a:rPr lang="en-US"/>
              <a:t>Enter Slide Title Here</a:t>
            </a:r>
          </a:p>
        </p:txBody>
      </p:sp>
    </p:spTree>
    <p:extLst>
      <p:ext uri="{BB962C8B-B14F-4D97-AF65-F5344CB8AC3E}">
        <p14:creationId xmlns:p14="http://schemas.microsoft.com/office/powerpoint/2010/main" val="26868716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74968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671576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03002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96526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138998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958960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314420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265560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522675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4106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1537632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70A01A5C-70C2-CE4C-B2E6-170AA4ACE6EF}" type="datetimeFigureOut">
              <a:rPr lang="en-US" smtClean="0">
                <a:solidFill>
                  <a:prstClr val="black">
                    <a:tint val="75000"/>
                  </a:prstClr>
                </a:solidFill>
              </a:rPr>
              <a:pPr/>
              <a:t>7/7/2026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92B9942-3049-D04A-BE66-AC84FF27553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15678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C5362-2E3A-434E-89C2-7EC2CE876267}"/>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AA562A-CB71-D545-B3A6-EFDC105D4E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364557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685800" rtl="0" eaLnBrk="1" latinLnBrk="0" hangingPunct="1">
        <a:lnSpc>
          <a:spcPct val="90000"/>
        </a:lnSpc>
        <a:spcBef>
          <a:spcPct val="0"/>
        </a:spcBef>
        <a:buNone/>
        <a:defRPr sz="3300" b="0" i="0" kern="1200">
          <a:solidFill>
            <a:schemeClr val="bg1"/>
          </a:solidFill>
          <a:latin typeface="Avenir Medium" panose="02000503020000020003" pitchFamily="2"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bg1"/>
          </a:solidFill>
          <a:latin typeface="Avenir Book" panose="02000503020000020003" pitchFamily="2"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Avenir Book" panose="02000503020000020003" pitchFamily="2"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venir Book" panose="02000503020000020003" pitchFamily="2"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Avenir Book" panose="02000503020000020003"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C5362-2E3A-434E-89C2-7EC2CE8762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AA562A-CB71-D545-B3A6-EFDC105D4E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40769535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b="0" i="0" kern="1200">
          <a:solidFill>
            <a:schemeClr val="bg1"/>
          </a:solidFill>
          <a:latin typeface="Avenir Medium" panose="02000503020000020003"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70A01A5C-70C2-CE4C-B2E6-170AA4ACE6EF}" type="datetimeFigureOut">
              <a:rPr lang="en-US" smtClean="0">
                <a:solidFill>
                  <a:prstClr val="black">
                    <a:tint val="75000"/>
                  </a:prstClr>
                </a:solidFill>
              </a:rPr>
              <a:pPr defTabSz="457200"/>
              <a:t>7/7/2026</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192B9942-3049-D04A-BE66-AC84FF27553E}"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267759455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0D514-6E43-74FC-FDFA-B946576DAE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0C62F0-89C9-C88A-0D7C-94B964E56296}"/>
              </a:ext>
            </a:extLst>
          </p:cNvPr>
          <p:cNvSpPr>
            <a:spLocks noGrp="1"/>
          </p:cNvSpPr>
          <p:nvPr>
            <p:ph type="title"/>
          </p:nvPr>
        </p:nvSpPr>
        <p:spPr>
          <a:xfrm>
            <a:off x="419741" y="324584"/>
            <a:ext cx="11014910" cy="1039091"/>
          </a:xfrm>
        </p:spPr>
        <p:txBody>
          <a:bodyPr>
            <a:normAutofit/>
          </a:bodyPr>
          <a:lstStyle/>
          <a:p>
            <a:r>
              <a:rPr lang="en-US" sz="3000">
                <a:latin typeface="Avenir Medium"/>
              </a:rPr>
              <a:t>NCFE EA 2026</a:t>
            </a:r>
            <a:endParaRPr lang="en-US"/>
          </a:p>
        </p:txBody>
      </p:sp>
      <p:sp>
        <p:nvSpPr>
          <p:cNvPr id="3" name="TextBox 2">
            <a:extLst>
              <a:ext uri="{FF2B5EF4-FFF2-40B4-BE49-F238E27FC236}">
                <a16:creationId xmlns:a16="http://schemas.microsoft.com/office/drawing/2014/main" id="{E417A584-D520-F6EA-16F4-D79594C87EFC}"/>
              </a:ext>
            </a:extLst>
          </p:cNvPr>
          <p:cNvSpPr txBox="1"/>
          <p:nvPr/>
        </p:nvSpPr>
        <p:spPr>
          <a:xfrm>
            <a:off x="621632" y="1884947"/>
            <a:ext cx="10597815" cy="29706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US" sz="3200" b="1">
                <a:ea typeface="Calibri" panose="020F0502020204030204"/>
                <a:cs typeface="Calibri" panose="020F0502020204030204"/>
              </a:rPr>
              <a:t>Command Words </a:t>
            </a:r>
            <a:endParaRPr lang="en-US" sz="3200" b="1" dirty="0">
              <a:ea typeface="Calibri" panose="020F0502020204030204"/>
              <a:cs typeface="Calibri" panose="020F0502020204030204"/>
            </a:endParaRPr>
          </a:p>
          <a:p>
            <a:pPr>
              <a:lnSpc>
                <a:spcPct val="150000"/>
              </a:lnSpc>
            </a:pPr>
            <a:r>
              <a:rPr lang="en-US" sz="3200"/>
              <a:t>AO1 = State/Identify/Name/Define</a:t>
            </a:r>
            <a:endParaRPr lang="en-US" sz="3200">
              <a:ea typeface="Calibri"/>
              <a:cs typeface="Calibri"/>
            </a:endParaRPr>
          </a:p>
          <a:p>
            <a:pPr>
              <a:lnSpc>
                <a:spcPct val="150000"/>
              </a:lnSpc>
            </a:pPr>
            <a:r>
              <a:rPr lang="en-US" sz="3200"/>
              <a:t>AO2 = Describe/Explain/Give an example/Suggest</a:t>
            </a:r>
            <a:endParaRPr lang="en-US" sz="3200">
              <a:ea typeface="Calibri"/>
              <a:cs typeface="Calibri"/>
            </a:endParaRPr>
          </a:p>
          <a:p>
            <a:pPr>
              <a:lnSpc>
                <a:spcPct val="150000"/>
              </a:lnSpc>
            </a:pPr>
            <a:r>
              <a:rPr lang="en-US" sz="3200" dirty="0"/>
              <a:t>AO3 = Discuss/</a:t>
            </a:r>
            <a:r>
              <a:rPr lang="en-US" sz="3200" dirty="0" err="1"/>
              <a:t>Analyse</a:t>
            </a:r>
            <a:r>
              <a:rPr lang="en-US" sz="3200" dirty="0"/>
              <a:t>/Evaluate/Justify  </a:t>
            </a:r>
            <a:endParaRPr lang="en-US" sz="3200" dirty="0">
              <a:ea typeface="Calibri"/>
              <a:cs typeface="Calibri"/>
            </a:endParaRPr>
          </a:p>
        </p:txBody>
      </p:sp>
    </p:spTree>
    <p:extLst>
      <p:ext uri="{BB962C8B-B14F-4D97-AF65-F5344CB8AC3E}">
        <p14:creationId xmlns:p14="http://schemas.microsoft.com/office/powerpoint/2010/main" val="764007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FA602-0901-F863-542E-638CD53B01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0265D5-C58C-F322-9122-334E88307DE0}"/>
              </a:ext>
            </a:extLst>
          </p:cNvPr>
          <p:cNvSpPr>
            <a:spLocks noGrp="1"/>
          </p:cNvSpPr>
          <p:nvPr>
            <p:ph type="title"/>
          </p:nvPr>
        </p:nvSpPr>
        <p:spPr>
          <a:xfrm>
            <a:off x="419741" y="324584"/>
            <a:ext cx="11014910" cy="1039091"/>
          </a:xfrm>
        </p:spPr>
        <p:txBody>
          <a:bodyPr>
            <a:normAutofit/>
          </a:bodyPr>
          <a:lstStyle/>
          <a:p>
            <a:r>
              <a:rPr lang="en-US" sz="3000">
                <a:latin typeface="Avenir Medium"/>
              </a:rPr>
              <a:t>NCFE EA 2026</a:t>
            </a:r>
            <a:endParaRPr lang="en-US"/>
          </a:p>
        </p:txBody>
      </p:sp>
      <p:sp>
        <p:nvSpPr>
          <p:cNvPr id="3" name="TextBox 2">
            <a:extLst>
              <a:ext uri="{FF2B5EF4-FFF2-40B4-BE49-F238E27FC236}">
                <a16:creationId xmlns:a16="http://schemas.microsoft.com/office/drawing/2014/main" id="{8FF9F7B8-6195-92B1-D0F4-D3B591385F03}"/>
              </a:ext>
            </a:extLst>
          </p:cNvPr>
          <p:cNvSpPr txBox="1"/>
          <p:nvPr/>
        </p:nvSpPr>
        <p:spPr>
          <a:xfrm>
            <a:off x="220580" y="1884947"/>
            <a:ext cx="11841077"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US" sz="3000" b="1"/>
              <a:t>Golden Rule</a:t>
            </a:r>
            <a:endParaRPr lang="en-US" sz="3000">
              <a:ea typeface="Calibri" panose="020F0502020204030204"/>
              <a:cs typeface="Calibri" panose="020F0502020204030204"/>
            </a:endParaRPr>
          </a:p>
          <a:p>
            <a:pPr>
              <a:lnSpc>
                <a:spcPct val="150000"/>
              </a:lnSpc>
            </a:pPr>
            <a:r>
              <a:rPr lang="en-US" sz="3000" dirty="0"/>
              <a:t>AO1 = </a:t>
            </a:r>
            <a:r>
              <a:rPr lang="en-US" sz="3000" b="1"/>
              <a:t>S</a:t>
            </a:r>
            <a:r>
              <a:rPr lang="en-US" sz="3000"/>
              <a:t>TATE – What is it? </a:t>
            </a:r>
            <a:endParaRPr lang="en-US" sz="3000">
              <a:ea typeface="Calibri"/>
              <a:cs typeface="Calibri"/>
            </a:endParaRPr>
          </a:p>
          <a:p>
            <a:pPr>
              <a:lnSpc>
                <a:spcPct val="150000"/>
              </a:lnSpc>
            </a:pPr>
            <a:r>
              <a:rPr lang="en-US" sz="3000"/>
              <a:t>AO2 = </a:t>
            </a:r>
            <a:r>
              <a:rPr lang="en-US" sz="3000" b="1"/>
              <a:t>E</a:t>
            </a:r>
            <a:r>
              <a:rPr lang="en-US" sz="3000"/>
              <a:t>XAMPLE - </a:t>
            </a:r>
            <a:r>
              <a:rPr lang="en-US" sz="3000">
                <a:ea typeface="+mn-lt"/>
                <a:cs typeface="+mn-lt"/>
              </a:rPr>
              <a:t>Apply it to the activity or person in the question.</a:t>
            </a:r>
            <a:endParaRPr lang="en-US" sz="3000">
              <a:ea typeface="Calibri"/>
              <a:cs typeface="Calibri"/>
            </a:endParaRPr>
          </a:p>
          <a:p>
            <a:pPr>
              <a:lnSpc>
                <a:spcPct val="150000"/>
              </a:lnSpc>
            </a:pPr>
            <a:r>
              <a:rPr lang="en-US" sz="3000" dirty="0"/>
              <a:t>AO3 = </a:t>
            </a:r>
            <a:r>
              <a:rPr lang="en-US" sz="3000" b="1"/>
              <a:t>E</a:t>
            </a:r>
            <a:r>
              <a:rPr lang="en-US" sz="3000"/>
              <a:t>FFECT - </a:t>
            </a:r>
            <a:r>
              <a:rPr lang="en-US" sz="3000" dirty="0">
                <a:ea typeface="+mn-lt"/>
                <a:cs typeface="+mn-lt"/>
              </a:rPr>
              <a:t>Explain why this helps (or hinders) performance.</a:t>
            </a:r>
            <a:r>
              <a:rPr lang="en-US" sz="3000" dirty="0"/>
              <a:t>  </a:t>
            </a:r>
            <a:endParaRPr lang="en-US" sz="3000" dirty="0">
              <a:ea typeface="Calibri"/>
              <a:cs typeface="Calibri"/>
            </a:endParaRPr>
          </a:p>
          <a:p>
            <a:pPr algn="ctr"/>
            <a:endParaRPr lang="en-US"/>
          </a:p>
        </p:txBody>
      </p:sp>
    </p:spTree>
    <p:extLst>
      <p:ext uri="{BB962C8B-B14F-4D97-AF65-F5344CB8AC3E}">
        <p14:creationId xmlns:p14="http://schemas.microsoft.com/office/powerpoint/2010/main" val="41588146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49E54-3CC5-ED0E-1582-46E438B1F6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170CCA-058A-B731-8641-8F29D691FF4C}"/>
              </a:ext>
            </a:extLst>
          </p:cNvPr>
          <p:cNvSpPr>
            <a:spLocks noGrp="1"/>
          </p:cNvSpPr>
          <p:nvPr>
            <p:ph type="title"/>
          </p:nvPr>
        </p:nvSpPr>
        <p:spPr>
          <a:xfrm>
            <a:off x="419741" y="324584"/>
            <a:ext cx="11014910" cy="1039091"/>
          </a:xfrm>
        </p:spPr>
        <p:txBody>
          <a:bodyPr>
            <a:normAutofit/>
          </a:bodyPr>
          <a:lstStyle/>
          <a:p>
            <a:pPr algn="ctr"/>
            <a:r>
              <a:rPr lang="en-US" sz="3800" u="sng">
                <a:latin typeface="Calibri"/>
                <a:ea typeface="Calibri"/>
                <a:cs typeface="Calibri"/>
              </a:rPr>
              <a:t>Sentence starters</a:t>
            </a:r>
            <a:endParaRPr lang="en-US" sz="3800"/>
          </a:p>
        </p:txBody>
      </p:sp>
      <p:sp>
        <p:nvSpPr>
          <p:cNvPr id="3" name="TextBox 2">
            <a:extLst>
              <a:ext uri="{FF2B5EF4-FFF2-40B4-BE49-F238E27FC236}">
                <a16:creationId xmlns:a16="http://schemas.microsoft.com/office/drawing/2014/main" id="{6CDE9B68-9612-8AD7-6829-479B5C3D09F9}"/>
              </a:ext>
            </a:extLst>
          </p:cNvPr>
          <p:cNvSpPr txBox="1"/>
          <p:nvPr/>
        </p:nvSpPr>
        <p:spPr>
          <a:xfrm>
            <a:off x="220580" y="1884947"/>
            <a:ext cx="11841077"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endParaRPr lang="en-US" sz="3200" u="sng" dirty="0">
              <a:ea typeface="Calibri"/>
              <a:cs typeface="Calibri"/>
            </a:endParaRPr>
          </a:p>
          <a:p>
            <a:pPr marL="457200" indent="-457200">
              <a:buFont typeface="Arial"/>
              <a:buChar char="•"/>
            </a:pPr>
            <a:r>
              <a:rPr lang="en-US" sz="3200"/>
              <a:t>AO1 = STATE – </a:t>
            </a:r>
            <a:r>
              <a:rPr lang="en-US" sz="3200">
                <a:ea typeface="+mn-lt"/>
                <a:cs typeface="+mn-lt"/>
              </a:rPr>
              <a:t>   </a:t>
            </a:r>
            <a:r>
              <a:rPr lang="en-US" sz="3200" b="1">
                <a:ea typeface="+mn-lt"/>
                <a:cs typeface="+mn-lt"/>
              </a:rPr>
              <a:t>_________ is...</a:t>
            </a:r>
            <a:r>
              <a:rPr lang="en-US" sz="3200">
                <a:ea typeface="+mn-lt"/>
                <a:cs typeface="+mn-lt"/>
              </a:rPr>
              <a:t>      </a:t>
            </a:r>
            <a:r>
              <a:rPr lang="en-US" sz="3200" b="1">
                <a:ea typeface="+mn-lt"/>
                <a:cs typeface="+mn-lt"/>
              </a:rPr>
              <a:t>________ refers to...</a:t>
            </a:r>
            <a:endParaRPr lang="en-US" sz="3200" dirty="0">
              <a:ea typeface="Calibri" panose="020F0502020204030204"/>
              <a:cs typeface="Calibri" panose="020F0502020204030204"/>
            </a:endParaRPr>
          </a:p>
          <a:p>
            <a:pPr marL="457200" indent="-457200">
              <a:lnSpc>
                <a:spcPct val="150000"/>
              </a:lnSpc>
              <a:buFont typeface="Arial"/>
              <a:buChar char="•"/>
            </a:pPr>
            <a:r>
              <a:rPr lang="en-US" sz="3200"/>
              <a:t>AO2 = EXAMPLE -</a:t>
            </a:r>
            <a:r>
              <a:rPr lang="en-US" sz="3200" dirty="0">
                <a:ea typeface="+mn-lt"/>
                <a:cs typeface="+mn-lt"/>
              </a:rPr>
              <a:t> </a:t>
            </a:r>
            <a:r>
              <a:rPr lang="en-US" sz="3200" b="1">
                <a:ea typeface="+mn-lt"/>
                <a:cs typeface="+mn-lt"/>
              </a:rPr>
              <a:t>For example...    In this activity... </a:t>
            </a:r>
            <a:endParaRPr lang="en-US" sz="3200" b="1" dirty="0">
              <a:ea typeface="+mn-lt"/>
              <a:cs typeface="+mn-lt"/>
            </a:endParaRPr>
          </a:p>
          <a:p>
            <a:pPr marL="457200" indent="-457200">
              <a:lnSpc>
                <a:spcPct val="150000"/>
              </a:lnSpc>
              <a:buFont typeface="Arial"/>
              <a:buChar char="•"/>
            </a:pPr>
            <a:r>
              <a:rPr lang="en-US" sz="3200" dirty="0"/>
              <a:t>AO3 = EFFECT - </a:t>
            </a:r>
            <a:r>
              <a:rPr lang="en-US" sz="3200" b="1" dirty="0">
                <a:ea typeface="+mn-lt"/>
                <a:cs typeface="+mn-lt"/>
              </a:rPr>
              <a:t>This means... </a:t>
            </a:r>
            <a:r>
              <a:rPr lang="en-US" sz="3200" b="1" dirty="0"/>
              <a:t>    Theref</a:t>
            </a:r>
            <a:r>
              <a:rPr lang="en-US" sz="3200" b="1"/>
              <a:t>ore...   </a:t>
            </a:r>
            <a:endParaRPr lang="en-US" sz="3200" b="1">
              <a:ea typeface="Calibri"/>
              <a:cs typeface="Calibri"/>
            </a:endParaRPr>
          </a:p>
          <a:p>
            <a:pPr algn="ctr"/>
            <a:endParaRPr lang="en-US"/>
          </a:p>
        </p:txBody>
      </p:sp>
    </p:spTree>
    <p:extLst>
      <p:ext uri="{BB962C8B-B14F-4D97-AF65-F5344CB8AC3E}">
        <p14:creationId xmlns:p14="http://schemas.microsoft.com/office/powerpoint/2010/main" val="1677763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BC75C-2EA8-DE7D-2B7A-867DADE4BA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020116-303C-B76E-2859-79513DAE55D8}"/>
              </a:ext>
            </a:extLst>
          </p:cNvPr>
          <p:cNvSpPr>
            <a:spLocks noGrp="1"/>
          </p:cNvSpPr>
          <p:nvPr>
            <p:ph type="title"/>
          </p:nvPr>
        </p:nvSpPr>
        <p:spPr>
          <a:xfrm>
            <a:off x="419741" y="324584"/>
            <a:ext cx="11014910" cy="1039091"/>
          </a:xfrm>
        </p:spPr>
        <p:txBody>
          <a:bodyPr>
            <a:normAutofit/>
          </a:bodyPr>
          <a:lstStyle/>
          <a:p>
            <a:r>
              <a:rPr lang="en-US" sz="4000">
                <a:latin typeface="Avenir Medium"/>
              </a:rPr>
              <a:t> </a:t>
            </a:r>
            <a:endParaRPr lang="en-US">
              <a:latin typeface="Avenir Medium"/>
            </a:endParaRPr>
          </a:p>
        </p:txBody>
      </p:sp>
      <p:pic>
        <p:nvPicPr>
          <p:cNvPr id="4" name="Picture 3">
            <a:extLst>
              <a:ext uri="{FF2B5EF4-FFF2-40B4-BE49-F238E27FC236}">
                <a16:creationId xmlns:a16="http://schemas.microsoft.com/office/drawing/2014/main" id="{D0506664-AFC6-C258-2CD4-092733214C6E}"/>
              </a:ext>
            </a:extLst>
          </p:cNvPr>
          <p:cNvPicPr>
            <a:picLocks noChangeAspect="1"/>
          </p:cNvPicPr>
          <p:nvPr/>
        </p:nvPicPr>
        <p:blipFill>
          <a:blip r:embed="rId2"/>
          <a:stretch>
            <a:fillRect/>
          </a:stretch>
        </p:blipFill>
        <p:spPr>
          <a:xfrm>
            <a:off x="1422986" y="144379"/>
            <a:ext cx="8774530" cy="6218321"/>
          </a:xfrm>
          <a:prstGeom prst="rect">
            <a:avLst/>
          </a:prstGeom>
        </p:spPr>
      </p:pic>
      <p:sp>
        <p:nvSpPr>
          <p:cNvPr id="5" name="TextBox 4">
            <a:extLst>
              <a:ext uri="{FF2B5EF4-FFF2-40B4-BE49-F238E27FC236}">
                <a16:creationId xmlns:a16="http://schemas.microsoft.com/office/drawing/2014/main" id="{A62A72CF-AE4D-BDFD-0497-866D1EAFF42E}"/>
              </a:ext>
            </a:extLst>
          </p:cNvPr>
          <p:cNvSpPr txBox="1"/>
          <p:nvPr/>
        </p:nvSpPr>
        <p:spPr>
          <a:xfrm>
            <a:off x="2286904" y="1013185"/>
            <a:ext cx="260533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FEMUR</a:t>
            </a:r>
            <a:endParaRPr lang="en-US"/>
          </a:p>
        </p:txBody>
      </p:sp>
      <p:sp>
        <p:nvSpPr>
          <p:cNvPr id="6" name="TextBox 5">
            <a:extLst>
              <a:ext uri="{FF2B5EF4-FFF2-40B4-BE49-F238E27FC236}">
                <a16:creationId xmlns:a16="http://schemas.microsoft.com/office/drawing/2014/main" id="{F69053DA-328A-721F-9857-EDBE5A49199A}"/>
              </a:ext>
            </a:extLst>
          </p:cNvPr>
          <p:cNvSpPr txBox="1"/>
          <p:nvPr/>
        </p:nvSpPr>
        <p:spPr>
          <a:xfrm>
            <a:off x="2315852" y="1375037"/>
            <a:ext cx="153425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TIBIA </a:t>
            </a:r>
            <a:endParaRPr lang="en-US"/>
          </a:p>
        </p:txBody>
      </p:sp>
      <p:sp>
        <p:nvSpPr>
          <p:cNvPr id="7" name="TextBox 6">
            <a:extLst>
              <a:ext uri="{FF2B5EF4-FFF2-40B4-BE49-F238E27FC236}">
                <a16:creationId xmlns:a16="http://schemas.microsoft.com/office/drawing/2014/main" id="{375C3229-33A1-1EDD-86BB-5B7B4DC9EC64}"/>
              </a:ext>
            </a:extLst>
          </p:cNvPr>
          <p:cNvSpPr txBox="1"/>
          <p:nvPr/>
        </p:nvSpPr>
        <p:spPr>
          <a:xfrm>
            <a:off x="4023793" y="1042133"/>
            <a:ext cx="107108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solidFill>
                  <a:srgbClr val="FF0000"/>
                </a:solidFill>
                <a:ea typeface="Calibri"/>
                <a:cs typeface="Calibri"/>
              </a:rPr>
              <a:t>AO1</a:t>
            </a:r>
          </a:p>
        </p:txBody>
      </p:sp>
      <p:sp>
        <p:nvSpPr>
          <p:cNvPr id="8" name="TextBox 7">
            <a:extLst>
              <a:ext uri="{FF2B5EF4-FFF2-40B4-BE49-F238E27FC236}">
                <a16:creationId xmlns:a16="http://schemas.microsoft.com/office/drawing/2014/main" id="{E0902D7B-32B5-BA67-EE9C-0E1071B14107}"/>
              </a:ext>
            </a:extLst>
          </p:cNvPr>
          <p:cNvSpPr txBox="1"/>
          <p:nvPr/>
        </p:nvSpPr>
        <p:spPr>
          <a:xfrm>
            <a:off x="4021607" y="1389511"/>
            <a:ext cx="7960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solidFill>
                  <a:srgbClr val="FF0000"/>
                </a:solidFill>
                <a:ea typeface="Calibri"/>
                <a:cs typeface="Calibri"/>
              </a:rPr>
              <a:t>AO1</a:t>
            </a:r>
            <a:endParaRPr lang="en-US">
              <a:solidFill>
                <a:srgbClr val="FF0000"/>
              </a:solidFill>
            </a:endParaRPr>
          </a:p>
        </p:txBody>
      </p:sp>
      <p:sp>
        <p:nvSpPr>
          <p:cNvPr id="9" name="TextBox 8">
            <a:extLst>
              <a:ext uri="{FF2B5EF4-FFF2-40B4-BE49-F238E27FC236}">
                <a16:creationId xmlns:a16="http://schemas.microsoft.com/office/drawing/2014/main" id="{3ADAB573-A67F-658A-5ACF-44B354D34154}"/>
              </a:ext>
            </a:extLst>
          </p:cNvPr>
          <p:cNvSpPr txBox="1"/>
          <p:nvPr/>
        </p:nvSpPr>
        <p:spPr>
          <a:xfrm>
            <a:off x="1736889" y="2648756"/>
            <a:ext cx="298165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CRANIUM          </a:t>
            </a:r>
            <a:r>
              <a:rPr lang="en-US">
                <a:solidFill>
                  <a:srgbClr val="FF0000"/>
                </a:solidFill>
                <a:ea typeface="Calibri"/>
                <a:cs typeface="Calibri"/>
              </a:rPr>
              <a:t>AO1</a:t>
            </a:r>
            <a:r>
              <a:rPr lang="en-US">
                <a:ea typeface="Calibri"/>
                <a:cs typeface="Calibri"/>
              </a:rPr>
              <a:t> </a:t>
            </a:r>
            <a:endParaRPr lang="en-US"/>
          </a:p>
        </p:txBody>
      </p:sp>
      <p:sp>
        <p:nvSpPr>
          <p:cNvPr id="10" name="TextBox 9">
            <a:extLst>
              <a:ext uri="{FF2B5EF4-FFF2-40B4-BE49-F238E27FC236}">
                <a16:creationId xmlns:a16="http://schemas.microsoft.com/office/drawing/2014/main" id="{81A43E56-E24D-D921-577A-775EC2667CAF}"/>
              </a:ext>
            </a:extLst>
          </p:cNvPr>
          <p:cNvSpPr txBox="1"/>
          <p:nvPr/>
        </p:nvSpPr>
        <p:spPr>
          <a:xfrm>
            <a:off x="2185585" y="3719837"/>
            <a:ext cx="267770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PROTECTION   </a:t>
            </a:r>
            <a:r>
              <a:rPr lang="en-US">
                <a:solidFill>
                  <a:srgbClr val="FF0000"/>
                </a:solidFill>
                <a:ea typeface="Calibri"/>
                <a:cs typeface="Calibri"/>
              </a:rPr>
              <a:t>AO1</a:t>
            </a:r>
            <a:r>
              <a:rPr lang="en-US">
                <a:ea typeface="Calibri"/>
                <a:cs typeface="Calibri"/>
              </a:rPr>
              <a:t> </a:t>
            </a:r>
            <a:endParaRPr lang="en-US"/>
          </a:p>
        </p:txBody>
      </p:sp>
      <p:sp>
        <p:nvSpPr>
          <p:cNvPr id="11" name="TextBox 10">
            <a:extLst>
              <a:ext uri="{FF2B5EF4-FFF2-40B4-BE49-F238E27FC236}">
                <a16:creationId xmlns:a16="http://schemas.microsoft.com/office/drawing/2014/main" id="{34105585-5F68-8792-535F-B6A16DB67FB2}"/>
              </a:ext>
            </a:extLst>
          </p:cNvPr>
          <p:cNvSpPr txBox="1"/>
          <p:nvPr/>
        </p:nvSpPr>
        <p:spPr>
          <a:xfrm>
            <a:off x="2286904" y="5065927"/>
            <a:ext cx="218558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MOVEMENT </a:t>
            </a:r>
            <a:endParaRPr lang="en-US"/>
          </a:p>
        </p:txBody>
      </p:sp>
      <p:sp>
        <p:nvSpPr>
          <p:cNvPr id="12" name="TextBox 11">
            <a:extLst>
              <a:ext uri="{FF2B5EF4-FFF2-40B4-BE49-F238E27FC236}">
                <a16:creationId xmlns:a16="http://schemas.microsoft.com/office/drawing/2014/main" id="{422CBEB5-F12E-8D0F-C593-A50855B4EE46}"/>
              </a:ext>
            </a:extLst>
          </p:cNvPr>
          <p:cNvSpPr txBox="1"/>
          <p:nvPr/>
        </p:nvSpPr>
        <p:spPr>
          <a:xfrm>
            <a:off x="2181137" y="4091640"/>
            <a:ext cx="9014032"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ea typeface="Calibri"/>
                <a:cs typeface="Calibri"/>
              </a:rPr>
              <a:t>Protects vital organs, e.g. the ribs protect the heart and lungs. For example when tackling in contact sports like rugby or body shot in boxing </a:t>
            </a:r>
            <a:r>
              <a:rPr lang="en-US" b="1">
                <a:ea typeface="Calibri"/>
                <a:cs typeface="Calibri"/>
              </a:rPr>
              <a:t> </a:t>
            </a:r>
            <a:r>
              <a:rPr lang="en-US">
                <a:ea typeface="Calibri"/>
                <a:cs typeface="Calibri"/>
              </a:rPr>
              <a:t> </a:t>
            </a:r>
            <a:r>
              <a:rPr lang="en-US">
                <a:solidFill>
                  <a:srgbClr val="FF0000"/>
                </a:solidFill>
                <a:ea typeface="Calibri"/>
                <a:cs typeface="Calibri"/>
              </a:rPr>
              <a:t> </a:t>
            </a:r>
            <a:r>
              <a:rPr lang="en-US" b="1">
                <a:solidFill>
                  <a:srgbClr val="FF0000"/>
                </a:solidFill>
                <a:ea typeface="Calibri"/>
                <a:cs typeface="Calibri"/>
              </a:rPr>
              <a:t> AO2 </a:t>
            </a:r>
          </a:p>
          <a:p>
            <a:pPr algn="l"/>
            <a:endParaRPr lang="en-US">
              <a:ea typeface="Calibri"/>
              <a:cs typeface="Calibri"/>
            </a:endParaRPr>
          </a:p>
        </p:txBody>
      </p:sp>
      <p:sp>
        <p:nvSpPr>
          <p:cNvPr id="13" name="TextBox 12">
            <a:extLst>
              <a:ext uri="{FF2B5EF4-FFF2-40B4-BE49-F238E27FC236}">
                <a16:creationId xmlns:a16="http://schemas.microsoft.com/office/drawing/2014/main" id="{43C0A359-F342-4035-69CB-E67469424E3C}"/>
              </a:ext>
            </a:extLst>
          </p:cNvPr>
          <p:cNvSpPr txBox="1"/>
          <p:nvPr/>
        </p:nvSpPr>
        <p:spPr>
          <a:xfrm>
            <a:off x="2177673" y="5437804"/>
            <a:ext cx="94018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Calibri"/>
                <a:cs typeface="Calibri"/>
              </a:rPr>
              <a:t>Bones act as levers and work with muscles to create movement at joints. </a:t>
            </a:r>
            <a:endParaRPr lang="en-US" b="1">
              <a:ea typeface="+mn-lt"/>
              <a:cs typeface="+mn-lt"/>
            </a:endParaRPr>
          </a:p>
          <a:p>
            <a:r>
              <a:rPr lang="en-US" b="1">
                <a:ea typeface="+mn-lt"/>
                <a:cs typeface="+mn-lt"/>
              </a:rPr>
              <a:t>For example when kicking a football, the quadriceps contract and pull on the tibia to extend the knee joint. The femur and tibia act as levers, allowing the leg to move and strike the ball. </a:t>
            </a:r>
            <a:r>
              <a:rPr lang="en-US" b="1">
                <a:solidFill>
                  <a:srgbClr val="FF0000"/>
                </a:solidFill>
                <a:ea typeface="+mn-lt"/>
                <a:cs typeface="+mn-lt"/>
              </a:rPr>
              <a:t>AO2</a:t>
            </a:r>
            <a:endParaRPr lang="en-US" b="1">
              <a:solidFill>
                <a:srgbClr val="FF0000"/>
              </a:solidFill>
              <a:ea typeface="Calibri"/>
              <a:cs typeface="Calibri"/>
            </a:endParaRPr>
          </a:p>
          <a:p>
            <a:pPr algn="l"/>
            <a:endParaRPr lang="en-US">
              <a:ea typeface="Calibri"/>
              <a:cs typeface="Calibri"/>
            </a:endParaRPr>
          </a:p>
        </p:txBody>
      </p:sp>
    </p:spTree>
    <p:extLst>
      <p:ext uri="{BB962C8B-B14F-4D97-AF65-F5344CB8AC3E}">
        <p14:creationId xmlns:p14="http://schemas.microsoft.com/office/powerpoint/2010/main" val="857650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21847-1831-F525-D141-B10A327E209B}"/>
              </a:ext>
            </a:extLst>
          </p:cNvPr>
          <p:cNvSpPr>
            <a:spLocks noGrp="1"/>
          </p:cNvSpPr>
          <p:nvPr>
            <p:ph type="title"/>
          </p:nvPr>
        </p:nvSpPr>
        <p:spPr>
          <a:xfrm>
            <a:off x="419741" y="324584"/>
            <a:ext cx="11014910" cy="1039091"/>
          </a:xfrm>
        </p:spPr>
        <p:txBody>
          <a:bodyPr>
            <a:normAutofit/>
          </a:bodyPr>
          <a:lstStyle/>
          <a:p>
            <a:r>
              <a:rPr lang="en-US" sz="3000">
                <a:latin typeface="Avenir Medium"/>
              </a:rPr>
              <a:t>Name two bones that are in the APPENDICULAR SKELETON. [2] </a:t>
            </a:r>
            <a:r>
              <a:rPr lang="en-US" sz="4000">
                <a:latin typeface="Avenir Medium"/>
              </a:rPr>
              <a:t> </a:t>
            </a:r>
            <a:endParaRPr lang="en-US">
              <a:latin typeface="Avenir Medium"/>
            </a:endParaRPr>
          </a:p>
        </p:txBody>
      </p:sp>
      <p:sp>
        <p:nvSpPr>
          <p:cNvPr id="4" name="Content Placeholder 2">
            <a:extLst>
              <a:ext uri="{FF2B5EF4-FFF2-40B4-BE49-F238E27FC236}">
                <a16:creationId xmlns:a16="http://schemas.microsoft.com/office/drawing/2014/main" id="{C43C0A2B-347E-030C-AA3C-469DD9810FB1}"/>
              </a:ext>
            </a:extLst>
          </p:cNvPr>
          <p:cNvSpPr txBox="1">
            <a:spLocks/>
          </p:cNvSpPr>
          <p:nvPr/>
        </p:nvSpPr>
        <p:spPr>
          <a:xfrm>
            <a:off x="680426" y="1714462"/>
            <a:ext cx="3278077" cy="4578512"/>
          </a:xfrm>
          <a:prstGeom prst="rect">
            <a:avLst/>
          </a:prstGeom>
          <a:ln>
            <a:noFill/>
          </a:ln>
        </p:spPr>
        <p:txBody>
          <a:bodyPr vert="horz" wrap="square" lIns="68580" tIns="34290" rIns="68580" bIns="3429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2"/>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2"/>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2"/>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85800">
              <a:buNone/>
              <a:defRPr/>
            </a:pPr>
            <a:r>
              <a:rPr lang="en-US" b="1">
                <a:solidFill>
                  <a:schemeClr val="tx1"/>
                </a:solidFill>
                <a:latin typeface="Avenir Book"/>
              </a:rPr>
              <a:t>Possible answers:</a:t>
            </a:r>
            <a:endParaRPr lang="en-US">
              <a:solidFill>
                <a:schemeClr val="tx1"/>
              </a:solidFill>
            </a:endParaRPr>
          </a:p>
          <a:p>
            <a:pPr defTabSz="685800">
              <a:buFont typeface="Arial"/>
              <a:buChar char="•"/>
              <a:defRPr/>
            </a:pPr>
            <a:r>
              <a:rPr lang="en-US">
                <a:solidFill>
                  <a:schemeClr val="tx1"/>
                </a:solidFill>
                <a:latin typeface="Avenir Book"/>
              </a:rPr>
              <a:t>Humerus </a:t>
            </a:r>
            <a:endParaRPr lang="en-US">
              <a:solidFill>
                <a:schemeClr val="tx1"/>
              </a:solidFill>
            </a:endParaRPr>
          </a:p>
          <a:p>
            <a:pPr defTabSz="685800">
              <a:buFont typeface="Arial"/>
              <a:buChar char="•"/>
              <a:defRPr/>
            </a:pPr>
            <a:r>
              <a:rPr lang="en-US">
                <a:solidFill>
                  <a:schemeClr val="tx1"/>
                </a:solidFill>
                <a:latin typeface="Avenir Book"/>
              </a:rPr>
              <a:t>Radius </a:t>
            </a:r>
            <a:endParaRPr lang="en-US">
              <a:solidFill>
                <a:schemeClr val="tx1"/>
              </a:solidFill>
            </a:endParaRPr>
          </a:p>
          <a:p>
            <a:pPr defTabSz="685800">
              <a:buFont typeface="Arial"/>
              <a:buChar char="•"/>
              <a:defRPr/>
            </a:pPr>
            <a:r>
              <a:rPr lang="en-US">
                <a:solidFill>
                  <a:schemeClr val="tx1"/>
                </a:solidFill>
                <a:latin typeface="Avenir Book"/>
              </a:rPr>
              <a:t>Ulna </a:t>
            </a:r>
            <a:endParaRPr lang="en-US">
              <a:solidFill>
                <a:schemeClr val="tx1"/>
              </a:solidFill>
            </a:endParaRPr>
          </a:p>
          <a:p>
            <a:pPr defTabSz="685800">
              <a:buFont typeface="Arial"/>
              <a:buChar char="•"/>
              <a:defRPr/>
            </a:pPr>
            <a:r>
              <a:rPr lang="en-US">
                <a:solidFill>
                  <a:schemeClr val="tx1"/>
                </a:solidFill>
                <a:latin typeface="Avenir Book"/>
              </a:rPr>
              <a:t>Carpals </a:t>
            </a:r>
            <a:endParaRPr lang="en-US">
              <a:solidFill>
                <a:schemeClr val="tx1"/>
              </a:solidFill>
            </a:endParaRPr>
          </a:p>
          <a:p>
            <a:pPr defTabSz="685800">
              <a:buFont typeface="Arial"/>
              <a:buChar char="•"/>
              <a:defRPr/>
            </a:pPr>
            <a:r>
              <a:rPr lang="en-US">
                <a:solidFill>
                  <a:schemeClr val="tx1"/>
                </a:solidFill>
                <a:latin typeface="Avenir Book"/>
              </a:rPr>
              <a:t>Metacarpals </a:t>
            </a:r>
            <a:endParaRPr lang="en-US">
              <a:solidFill>
                <a:schemeClr val="tx1"/>
              </a:solidFill>
            </a:endParaRPr>
          </a:p>
          <a:p>
            <a:pPr defTabSz="685800">
              <a:buFont typeface="Arial"/>
              <a:buChar char="•"/>
              <a:defRPr/>
            </a:pPr>
            <a:r>
              <a:rPr lang="en-US">
                <a:solidFill>
                  <a:schemeClr val="tx1"/>
                </a:solidFill>
                <a:latin typeface="Avenir Book"/>
              </a:rPr>
              <a:t>Phalanges </a:t>
            </a:r>
            <a:endParaRPr lang="en-US">
              <a:solidFill>
                <a:schemeClr val="tx1"/>
              </a:solidFill>
            </a:endParaRPr>
          </a:p>
          <a:p>
            <a:pPr defTabSz="685800">
              <a:buFont typeface="Arial"/>
              <a:buChar char="•"/>
              <a:defRPr/>
            </a:pPr>
            <a:r>
              <a:rPr lang="en-US">
                <a:solidFill>
                  <a:schemeClr val="tx1"/>
                </a:solidFill>
                <a:latin typeface="Avenir Book"/>
              </a:rPr>
              <a:t>Scapula </a:t>
            </a:r>
          </a:p>
          <a:p>
            <a:pPr defTabSz="685800">
              <a:buFont typeface="Arial"/>
              <a:buChar char="•"/>
              <a:defRPr/>
            </a:pPr>
            <a:r>
              <a:rPr lang="en-US">
                <a:solidFill>
                  <a:schemeClr val="tx1"/>
                </a:solidFill>
                <a:latin typeface="Avenir Book"/>
              </a:rPr>
              <a:t>Clavicle </a:t>
            </a:r>
          </a:p>
          <a:p>
            <a:pPr defTabSz="685800">
              <a:buFont typeface="Arial"/>
              <a:buChar char="•"/>
              <a:defRPr/>
            </a:pPr>
            <a:endParaRPr lang="en-US" u="none" strike="noStrike" kern="1200" cap="none" spc="0" normalizeH="0" noProof="0">
              <a:ln>
                <a:noFill/>
              </a:ln>
              <a:solidFill>
                <a:srgbClr val="094098"/>
              </a:solidFill>
              <a:effectLst/>
              <a:uLnTx/>
              <a:uFillTx/>
              <a:latin typeface="Avenir Book"/>
            </a:endParaRP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lang="en-US" sz="2400" b="1" baseline="0">
              <a:solidFill>
                <a:srgbClr val="094098"/>
              </a:solidFill>
              <a:latin typeface="Avenir Book"/>
            </a:endParaRP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US" sz="2400" b="1" i="0" u="none" strike="noStrike" kern="1200" cap="none" spc="0" normalizeH="0" baseline="0" noProof="0">
              <a:ln>
                <a:noFill/>
              </a:ln>
              <a:solidFill>
                <a:srgbClr val="094098"/>
              </a:solidFill>
              <a:effectLst/>
              <a:uLnTx/>
              <a:uFillTx/>
              <a:latin typeface="Avenir Book"/>
              <a:ea typeface="+mn-ea"/>
              <a:cs typeface="+mn-cs"/>
            </a:endParaRPr>
          </a:p>
        </p:txBody>
      </p:sp>
      <p:sp>
        <p:nvSpPr>
          <p:cNvPr id="5" name="TextBox 4">
            <a:extLst>
              <a:ext uri="{FF2B5EF4-FFF2-40B4-BE49-F238E27FC236}">
                <a16:creationId xmlns:a16="http://schemas.microsoft.com/office/drawing/2014/main" id="{DEC0C554-ACCD-C13A-A225-9CEEA0130849}"/>
              </a:ext>
            </a:extLst>
          </p:cNvPr>
          <p:cNvSpPr txBox="1"/>
          <p:nvPr/>
        </p:nvSpPr>
        <p:spPr>
          <a:xfrm>
            <a:off x="4815947" y="2228178"/>
            <a:ext cx="3025082" cy="38533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90000"/>
              </a:lnSpc>
              <a:spcBef>
                <a:spcPts val="1000"/>
              </a:spcBef>
              <a:buFont typeface="Arial,Sans-Serif"/>
              <a:buChar char="•"/>
            </a:pPr>
            <a:r>
              <a:rPr lang="en-US" sz="2800">
                <a:latin typeface="Arial"/>
                <a:cs typeface="Arial"/>
              </a:rPr>
              <a:t>Pelvis </a:t>
            </a:r>
          </a:p>
          <a:p>
            <a:pPr marL="285750" indent="-285750">
              <a:lnSpc>
                <a:spcPct val="90000"/>
              </a:lnSpc>
              <a:spcBef>
                <a:spcPts val="1000"/>
              </a:spcBef>
              <a:buFont typeface="Arial,Sans-Serif"/>
              <a:buChar char="•"/>
            </a:pPr>
            <a:r>
              <a:rPr lang="en-US" sz="2800">
                <a:latin typeface="Arial"/>
                <a:cs typeface="Arial"/>
              </a:rPr>
              <a:t>Femur </a:t>
            </a:r>
          </a:p>
          <a:p>
            <a:pPr marL="285750" indent="-285750">
              <a:lnSpc>
                <a:spcPct val="90000"/>
              </a:lnSpc>
              <a:spcBef>
                <a:spcPts val="1000"/>
              </a:spcBef>
              <a:buFont typeface="Arial,Sans-Serif"/>
              <a:buChar char="•"/>
            </a:pPr>
            <a:r>
              <a:rPr lang="en-US" sz="2800">
                <a:latin typeface="Arial"/>
                <a:cs typeface="Arial"/>
              </a:rPr>
              <a:t>Patella </a:t>
            </a:r>
          </a:p>
          <a:p>
            <a:pPr marL="285750" indent="-285750">
              <a:lnSpc>
                <a:spcPct val="90000"/>
              </a:lnSpc>
              <a:spcBef>
                <a:spcPts val="1000"/>
              </a:spcBef>
              <a:buFont typeface="Arial,Sans-Serif"/>
              <a:buChar char="•"/>
            </a:pPr>
            <a:r>
              <a:rPr lang="en-US" sz="2800">
                <a:latin typeface="Arial"/>
                <a:cs typeface="Arial"/>
              </a:rPr>
              <a:t>Tibia </a:t>
            </a:r>
          </a:p>
          <a:p>
            <a:pPr marL="285750" indent="-285750">
              <a:lnSpc>
                <a:spcPct val="90000"/>
              </a:lnSpc>
              <a:spcBef>
                <a:spcPts val="1000"/>
              </a:spcBef>
              <a:buFont typeface="Arial,Sans-Serif"/>
              <a:buChar char="•"/>
            </a:pPr>
            <a:r>
              <a:rPr lang="en-US" sz="2800">
                <a:latin typeface="Arial"/>
                <a:cs typeface="Arial"/>
              </a:rPr>
              <a:t>Fibula </a:t>
            </a:r>
          </a:p>
          <a:p>
            <a:pPr marL="285750" indent="-285750">
              <a:lnSpc>
                <a:spcPct val="90000"/>
              </a:lnSpc>
              <a:spcBef>
                <a:spcPts val="1000"/>
              </a:spcBef>
              <a:buFont typeface="Arial,Sans-Serif"/>
              <a:buChar char="•"/>
            </a:pPr>
            <a:r>
              <a:rPr lang="en-US" sz="2800">
                <a:latin typeface="Arial"/>
                <a:cs typeface="Arial"/>
              </a:rPr>
              <a:t>Tarsals </a:t>
            </a:r>
          </a:p>
          <a:p>
            <a:pPr marL="285750" indent="-285750">
              <a:lnSpc>
                <a:spcPct val="90000"/>
              </a:lnSpc>
              <a:spcBef>
                <a:spcPts val="1000"/>
              </a:spcBef>
              <a:buFont typeface="Arial,Sans-Serif"/>
              <a:buChar char="•"/>
            </a:pPr>
            <a:r>
              <a:rPr lang="en-US" sz="2800">
                <a:latin typeface="Arial"/>
                <a:cs typeface="Arial"/>
              </a:rPr>
              <a:t>Metatarsals</a:t>
            </a:r>
            <a:r>
              <a:rPr lang="en-US" sz="2800">
                <a:solidFill>
                  <a:srgbClr val="094098"/>
                </a:solidFill>
                <a:latin typeface="Arial"/>
                <a:cs typeface="Arial"/>
              </a:rPr>
              <a:t> </a:t>
            </a:r>
            <a:endParaRPr lang="en-US" sz="2800">
              <a:latin typeface="Arial"/>
              <a:cs typeface="Arial"/>
            </a:endParaRPr>
          </a:p>
          <a:p>
            <a:endParaRPr lang="en-US">
              <a:ea typeface="Calibri"/>
              <a:cs typeface="Calibri"/>
            </a:endParaRPr>
          </a:p>
        </p:txBody>
      </p:sp>
      <p:sp>
        <p:nvSpPr>
          <p:cNvPr id="7" name="TextBox 6">
            <a:extLst>
              <a:ext uri="{FF2B5EF4-FFF2-40B4-BE49-F238E27FC236}">
                <a16:creationId xmlns:a16="http://schemas.microsoft.com/office/drawing/2014/main" id="{DF890F2A-DD9B-0AD0-8A64-E2A6806A25B1}"/>
              </a:ext>
            </a:extLst>
          </p:cNvPr>
          <p:cNvSpPr txBox="1"/>
          <p:nvPr/>
        </p:nvSpPr>
        <p:spPr>
          <a:xfrm>
            <a:off x="7882492" y="3426737"/>
            <a:ext cx="3546148"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i="1">
                <a:latin typeface="Segoe UI"/>
                <a:cs typeface="Segoe UI"/>
              </a:rPr>
              <a:t>(Any two = 2 marks)</a:t>
            </a:r>
            <a:endParaRPr lang="en-US" sz="2800">
              <a:latin typeface="Segoe UI"/>
              <a:cs typeface="Segoe UI"/>
            </a:endParaRPr>
          </a:p>
          <a:p>
            <a:pPr algn="l"/>
            <a:endParaRPr lang="en-US">
              <a:ea typeface="Calibri"/>
              <a:cs typeface="Calibri"/>
            </a:endParaRPr>
          </a:p>
        </p:txBody>
      </p:sp>
    </p:spTree>
    <p:extLst>
      <p:ext uri="{BB962C8B-B14F-4D97-AF65-F5344CB8AC3E}">
        <p14:creationId xmlns:p14="http://schemas.microsoft.com/office/powerpoint/2010/main" val="2743650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97-3541-C08B-31F7-BDD99AE1A1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26DE52-1CD4-93B6-3053-1F5EA00EA4DF}"/>
              </a:ext>
            </a:extLst>
          </p:cNvPr>
          <p:cNvSpPr>
            <a:spLocks noGrp="1"/>
          </p:cNvSpPr>
          <p:nvPr>
            <p:ph type="title"/>
          </p:nvPr>
        </p:nvSpPr>
        <p:spPr>
          <a:xfrm>
            <a:off x="419741" y="324584"/>
            <a:ext cx="11014910" cy="1039091"/>
          </a:xfrm>
        </p:spPr>
        <p:txBody>
          <a:bodyPr>
            <a:normAutofit/>
          </a:bodyPr>
          <a:lstStyle/>
          <a:p>
            <a:r>
              <a:rPr lang="en-US" sz="3000">
                <a:latin typeface="Calibri"/>
                <a:ea typeface="Calibri"/>
                <a:cs typeface="Calibri"/>
              </a:rPr>
              <a:t>Name one bone in the AXIAL SKELETON. [1]</a:t>
            </a:r>
          </a:p>
        </p:txBody>
      </p:sp>
      <p:sp>
        <p:nvSpPr>
          <p:cNvPr id="3" name="TextBox 2">
            <a:extLst>
              <a:ext uri="{FF2B5EF4-FFF2-40B4-BE49-F238E27FC236}">
                <a16:creationId xmlns:a16="http://schemas.microsoft.com/office/drawing/2014/main" id="{7BFBF5FB-DA17-8F76-8364-7E0516982B99}"/>
              </a:ext>
            </a:extLst>
          </p:cNvPr>
          <p:cNvSpPr txBox="1"/>
          <p:nvPr/>
        </p:nvSpPr>
        <p:spPr>
          <a:xfrm>
            <a:off x="551447" y="1824791"/>
            <a:ext cx="6627395"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b="1"/>
              <a:t>Possible answers:</a:t>
            </a:r>
            <a:endParaRPr lang="en-US" sz="3000" b="1">
              <a:ea typeface="Calibri"/>
              <a:cs typeface="Calibri"/>
            </a:endParaRPr>
          </a:p>
          <a:p>
            <a:endParaRPr lang="en-US" sz="3000" b="1"/>
          </a:p>
          <a:p>
            <a:pPr>
              <a:buFont typeface=""/>
              <a:buChar char="•"/>
            </a:pPr>
            <a:r>
              <a:rPr lang="en-US" sz="3000"/>
              <a:t>Cranium (skull) </a:t>
            </a:r>
            <a:endParaRPr lang="en-US" sz="3000">
              <a:ea typeface="Calibri"/>
              <a:cs typeface="Calibri"/>
            </a:endParaRPr>
          </a:p>
          <a:p>
            <a:pPr>
              <a:buFont typeface=""/>
              <a:buChar char="•"/>
            </a:pPr>
            <a:r>
              <a:rPr lang="en-US" sz="3000"/>
              <a:t>Vertebral column (spine) </a:t>
            </a:r>
            <a:endParaRPr lang="en-US" sz="3000">
              <a:ea typeface="Calibri"/>
              <a:cs typeface="Calibri"/>
            </a:endParaRPr>
          </a:p>
          <a:p>
            <a:pPr>
              <a:buFont typeface=""/>
              <a:buChar char="•"/>
            </a:pPr>
            <a:r>
              <a:rPr lang="en-US" sz="3000"/>
              <a:t>Sternum </a:t>
            </a:r>
            <a:endParaRPr lang="en-US" sz="3000">
              <a:ea typeface="Calibri"/>
              <a:cs typeface="Calibri"/>
            </a:endParaRPr>
          </a:p>
          <a:p>
            <a:pPr>
              <a:buFont typeface=""/>
              <a:buChar char="•"/>
            </a:pPr>
            <a:r>
              <a:rPr lang="en-US" sz="3000"/>
              <a:t>Ribs </a:t>
            </a:r>
            <a:endParaRPr lang="en-US" sz="3000">
              <a:ea typeface="Calibri"/>
              <a:cs typeface="Calibri"/>
            </a:endParaRPr>
          </a:p>
          <a:p>
            <a:pPr>
              <a:buFont typeface=""/>
              <a:buChar char="•"/>
            </a:pPr>
            <a:endParaRPr lang="en-US" sz="3000"/>
          </a:p>
          <a:p>
            <a:r>
              <a:rPr lang="en-US" sz="3000" i="1"/>
              <a:t>(Any one = 1 mark)</a:t>
            </a:r>
            <a:endParaRPr lang="en-US" sz="3000" i="1">
              <a:ea typeface="Calibri"/>
              <a:cs typeface="Calibri"/>
            </a:endParaRPr>
          </a:p>
          <a:p>
            <a:pPr algn="ctr"/>
            <a:endParaRPr lang="en-US"/>
          </a:p>
        </p:txBody>
      </p:sp>
    </p:spTree>
    <p:extLst>
      <p:ext uri="{BB962C8B-B14F-4D97-AF65-F5344CB8AC3E}">
        <p14:creationId xmlns:p14="http://schemas.microsoft.com/office/powerpoint/2010/main" val="821081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97-3541-C08B-31F7-BDD99AE1A1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26DE52-1CD4-93B6-3053-1F5EA00EA4DF}"/>
              </a:ext>
            </a:extLst>
          </p:cNvPr>
          <p:cNvSpPr>
            <a:spLocks noGrp="1"/>
          </p:cNvSpPr>
          <p:nvPr>
            <p:ph type="title"/>
          </p:nvPr>
        </p:nvSpPr>
        <p:spPr>
          <a:xfrm>
            <a:off x="139004" y="334610"/>
            <a:ext cx="11887325" cy="1039091"/>
          </a:xfrm>
        </p:spPr>
        <p:txBody>
          <a:bodyPr>
            <a:normAutofit/>
          </a:bodyPr>
          <a:lstStyle/>
          <a:p>
            <a:r>
              <a:rPr lang="en-US" sz="3400">
                <a:latin typeface="Avenir Medium"/>
              </a:rPr>
              <a:t>Identify and describe two FUNCTIONS OF THE SKELETON [4] </a:t>
            </a:r>
          </a:p>
        </p:txBody>
      </p:sp>
      <p:pic>
        <p:nvPicPr>
          <p:cNvPr id="5" name="Picture 4" descr="A close-up of a sports form&#10;&#10;AI-generated content may be incorrect.">
            <a:extLst>
              <a:ext uri="{FF2B5EF4-FFF2-40B4-BE49-F238E27FC236}">
                <a16:creationId xmlns:a16="http://schemas.microsoft.com/office/drawing/2014/main" id="{358A87A0-BA35-5ED1-9AE6-22DB3E8624B1}"/>
              </a:ext>
            </a:extLst>
          </p:cNvPr>
          <p:cNvPicPr>
            <a:picLocks noChangeAspect="1"/>
          </p:cNvPicPr>
          <p:nvPr/>
        </p:nvPicPr>
        <p:blipFill>
          <a:blip r:embed="rId2"/>
          <a:stretch>
            <a:fillRect/>
          </a:stretch>
        </p:blipFill>
        <p:spPr>
          <a:xfrm>
            <a:off x="694181" y="1976558"/>
            <a:ext cx="10755412" cy="3830859"/>
          </a:xfrm>
          <a:prstGeom prst="rect">
            <a:avLst/>
          </a:prstGeom>
        </p:spPr>
      </p:pic>
    </p:spTree>
    <p:extLst>
      <p:ext uri="{BB962C8B-B14F-4D97-AF65-F5344CB8AC3E}">
        <p14:creationId xmlns:p14="http://schemas.microsoft.com/office/powerpoint/2010/main" val="2303359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F564E-CEA0-25DA-7BD7-233C3CEC0C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E17429-D331-1FA5-6F43-67117F7BB0C2}"/>
              </a:ext>
            </a:extLst>
          </p:cNvPr>
          <p:cNvSpPr>
            <a:spLocks noGrp="1"/>
          </p:cNvSpPr>
          <p:nvPr>
            <p:ph type="title"/>
          </p:nvPr>
        </p:nvSpPr>
        <p:spPr>
          <a:xfrm>
            <a:off x="139004" y="334610"/>
            <a:ext cx="11887325" cy="1039091"/>
          </a:xfrm>
        </p:spPr>
        <p:txBody>
          <a:bodyPr>
            <a:normAutofit/>
          </a:bodyPr>
          <a:lstStyle/>
          <a:p>
            <a:r>
              <a:rPr lang="en-US" sz="3400">
                <a:latin typeface="Avenir Medium"/>
              </a:rPr>
              <a:t>Identify and describe two FUNCTIONS OF THE SKELETON [4] </a:t>
            </a:r>
          </a:p>
        </p:txBody>
      </p:sp>
      <p:sp>
        <p:nvSpPr>
          <p:cNvPr id="3" name="TextBox 2">
            <a:extLst>
              <a:ext uri="{FF2B5EF4-FFF2-40B4-BE49-F238E27FC236}">
                <a16:creationId xmlns:a16="http://schemas.microsoft.com/office/drawing/2014/main" id="{8FEE1AD1-C4E5-E8E7-625A-6641597A53E1}"/>
              </a:ext>
            </a:extLst>
          </p:cNvPr>
          <p:cNvSpPr txBox="1"/>
          <p:nvPr/>
        </p:nvSpPr>
        <p:spPr>
          <a:xfrm>
            <a:off x="140368" y="1825678"/>
            <a:ext cx="11911261"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t>Function: Support      </a:t>
            </a:r>
            <a:endParaRPr lang="en-US" sz="2200" dirty="0">
              <a:ea typeface="Calibri"/>
              <a:cs typeface="Calibri"/>
            </a:endParaRPr>
          </a:p>
          <a:p>
            <a:r>
              <a:rPr lang="en-US" sz="2000" b="1" dirty="0"/>
              <a:t>Description:</a:t>
            </a:r>
            <a:r>
              <a:rPr lang="en-US" sz="2000" dirty="0"/>
              <a:t> Provides a framework for the body and helps maintain posture keeping it upright.</a:t>
            </a:r>
            <a:endParaRPr lang="en-US" sz="2000" dirty="0">
              <a:ea typeface="Calibri"/>
              <a:cs typeface="Calibri"/>
            </a:endParaRPr>
          </a:p>
          <a:p>
            <a:endParaRPr lang="en-US" sz="2000" dirty="0">
              <a:ea typeface="Calibri"/>
              <a:cs typeface="Calibri"/>
            </a:endParaRPr>
          </a:p>
          <a:p>
            <a:r>
              <a:rPr lang="en-US" sz="2200" b="1"/>
              <a:t>Function: Blood Cell Production</a:t>
            </a:r>
            <a:endParaRPr lang="en-US" sz="2200" b="1">
              <a:ea typeface="Calibri"/>
              <a:cs typeface="Calibri"/>
            </a:endParaRPr>
          </a:p>
          <a:p>
            <a:r>
              <a:rPr lang="en-US" sz="2000" b="1"/>
              <a:t>Description:</a:t>
            </a:r>
            <a:r>
              <a:rPr lang="en-US" sz="2000"/>
              <a:t> Bone marrow produces red and white blood cells.</a:t>
            </a:r>
            <a:endParaRPr lang="en-US" sz="2000" dirty="0">
              <a:ea typeface="Calibri"/>
              <a:cs typeface="Calibri"/>
            </a:endParaRPr>
          </a:p>
          <a:p>
            <a:endParaRPr lang="en-US" sz="2000" dirty="0">
              <a:ea typeface="Calibri"/>
              <a:cs typeface="Calibri"/>
            </a:endParaRPr>
          </a:p>
          <a:p>
            <a:r>
              <a:rPr lang="en-US" sz="2200" b="1"/>
              <a:t>Function: Shape and Structure</a:t>
            </a:r>
            <a:endParaRPr lang="en-US" sz="2200" b="1">
              <a:ea typeface="Calibri"/>
              <a:cs typeface="Calibri"/>
            </a:endParaRPr>
          </a:p>
          <a:p>
            <a:r>
              <a:rPr lang="en-US" sz="2000" b="1"/>
              <a:t>Description:</a:t>
            </a:r>
            <a:r>
              <a:rPr lang="en-US" sz="2000"/>
              <a:t> Gives the body its shape and can influence performance in different activities. (longer femur taller basketballer)</a:t>
            </a:r>
            <a:endParaRPr lang="en-US" sz="2000" dirty="0">
              <a:ea typeface="Calibri"/>
              <a:cs typeface="Calibri"/>
            </a:endParaRPr>
          </a:p>
          <a:p>
            <a:endParaRPr lang="en-US" sz="2000" dirty="0">
              <a:ea typeface="Calibri"/>
              <a:cs typeface="Calibri"/>
            </a:endParaRPr>
          </a:p>
          <a:p>
            <a:r>
              <a:rPr lang="en-US" sz="2200" b="1"/>
              <a:t>Function: Storage of minerals</a:t>
            </a:r>
            <a:endParaRPr lang="en-US" sz="2200" b="1">
              <a:ea typeface="Calibri"/>
              <a:cs typeface="Calibri"/>
            </a:endParaRPr>
          </a:p>
          <a:p>
            <a:r>
              <a:rPr lang="en-US" sz="2000" b="1">
                <a:ea typeface="+mn-lt"/>
                <a:cs typeface="+mn-lt"/>
              </a:rPr>
              <a:t>Description:</a:t>
            </a:r>
            <a:r>
              <a:rPr lang="en-US" sz="2000">
                <a:ea typeface="+mn-lt"/>
                <a:cs typeface="+mn-lt"/>
              </a:rPr>
              <a:t> Bones store minerals such as calcium and phosphorus, which are important for healthy bones &amp; muscle function.</a:t>
            </a:r>
            <a:endParaRPr lang="en-US" sz="2000"/>
          </a:p>
          <a:p>
            <a:endParaRPr lang="en-US" sz="2000">
              <a:ea typeface="Calibri"/>
              <a:cs typeface="Calibri"/>
            </a:endParaRPr>
          </a:p>
          <a:p>
            <a:pPr algn="ctr"/>
            <a:endParaRPr lang="en-US">
              <a:ea typeface="Calibri" panose="020F0502020204030204"/>
              <a:cs typeface="Calibri" panose="020F0502020204030204"/>
            </a:endParaRPr>
          </a:p>
        </p:txBody>
      </p:sp>
    </p:spTree>
    <p:extLst>
      <p:ext uri="{BB962C8B-B14F-4D97-AF65-F5344CB8AC3E}">
        <p14:creationId xmlns:p14="http://schemas.microsoft.com/office/powerpoint/2010/main" val="2787588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75330-6D67-2685-A05C-99C24772E7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C6D667-92D5-4676-3E91-1E4B09815558}"/>
              </a:ext>
            </a:extLst>
          </p:cNvPr>
          <p:cNvSpPr>
            <a:spLocks noGrp="1"/>
          </p:cNvSpPr>
          <p:nvPr>
            <p:ph type="title"/>
          </p:nvPr>
        </p:nvSpPr>
        <p:spPr>
          <a:xfrm>
            <a:off x="139004" y="334610"/>
            <a:ext cx="11636541" cy="1039091"/>
          </a:xfrm>
        </p:spPr>
        <p:txBody>
          <a:bodyPr>
            <a:normAutofit/>
          </a:bodyPr>
          <a:lstStyle/>
          <a:p>
            <a:r>
              <a:rPr lang="en-US" sz="3200">
                <a:latin typeface="Calibri"/>
                <a:ea typeface="Calibri"/>
                <a:cs typeface="Calibri"/>
              </a:rPr>
              <a:t>Give one example of each of the following TYPES OF BONES. [3]</a:t>
            </a:r>
            <a:endParaRPr lang="en-US" sz="3200"/>
          </a:p>
        </p:txBody>
      </p:sp>
      <p:sp>
        <p:nvSpPr>
          <p:cNvPr id="4" name="TextBox 3">
            <a:extLst>
              <a:ext uri="{FF2B5EF4-FFF2-40B4-BE49-F238E27FC236}">
                <a16:creationId xmlns:a16="http://schemas.microsoft.com/office/drawing/2014/main" id="{F08AA8B5-D871-FEA9-FDC9-BB5BAB9B2A65}"/>
              </a:ext>
            </a:extLst>
          </p:cNvPr>
          <p:cNvSpPr txBox="1"/>
          <p:nvPr/>
        </p:nvSpPr>
        <p:spPr>
          <a:xfrm>
            <a:off x="810663" y="1945105"/>
            <a:ext cx="3158290"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3200" b="1">
              <a:ea typeface="Calibri"/>
              <a:cs typeface="Calibri"/>
            </a:endParaRPr>
          </a:p>
          <a:p>
            <a:r>
              <a:rPr lang="en-US" sz="3200" b="1"/>
              <a:t>Flat bone</a:t>
            </a:r>
            <a:endParaRPr lang="en-US" sz="3200" b="1">
              <a:ea typeface="Calibri"/>
              <a:cs typeface="Calibri"/>
            </a:endParaRPr>
          </a:p>
          <a:p>
            <a:r>
              <a:rPr lang="en-US" sz="3200" b="1"/>
              <a:t>Possible answers:</a:t>
            </a:r>
            <a:endParaRPr lang="en-US" sz="3200" b="1">
              <a:ea typeface="Calibri"/>
              <a:cs typeface="Calibri"/>
            </a:endParaRPr>
          </a:p>
          <a:p>
            <a:pPr>
              <a:buFont typeface=""/>
              <a:buChar char="•"/>
            </a:pPr>
            <a:r>
              <a:rPr lang="en-US" sz="3200"/>
              <a:t>Cranium (skull) </a:t>
            </a:r>
            <a:endParaRPr lang="en-US" sz="3200">
              <a:ea typeface="Calibri"/>
              <a:cs typeface="Calibri"/>
            </a:endParaRPr>
          </a:p>
          <a:p>
            <a:pPr>
              <a:buFont typeface=""/>
              <a:buChar char="•"/>
            </a:pPr>
            <a:r>
              <a:rPr lang="en-US" sz="3200"/>
              <a:t>Ribs </a:t>
            </a:r>
            <a:endParaRPr lang="en-US" sz="3200">
              <a:ea typeface="Calibri"/>
              <a:cs typeface="Calibri"/>
            </a:endParaRPr>
          </a:p>
          <a:p>
            <a:pPr>
              <a:buFont typeface=""/>
              <a:buChar char="•"/>
            </a:pPr>
            <a:r>
              <a:rPr lang="en-US" sz="3200"/>
              <a:t>Sternum </a:t>
            </a:r>
            <a:endParaRPr lang="en-US" sz="3200">
              <a:ea typeface="Calibri"/>
              <a:cs typeface="Calibri"/>
            </a:endParaRPr>
          </a:p>
          <a:p>
            <a:pPr>
              <a:buFont typeface=""/>
              <a:buChar char="•"/>
            </a:pPr>
            <a:r>
              <a:rPr lang="en-US" sz="3200"/>
              <a:t>Scapula </a:t>
            </a:r>
            <a:endParaRPr lang="en-US" sz="3200">
              <a:ea typeface="Calibri"/>
              <a:cs typeface="Calibri"/>
            </a:endParaRPr>
          </a:p>
          <a:p>
            <a:pPr algn="ctr"/>
            <a:endParaRPr lang="en-US">
              <a:ea typeface="Calibri"/>
              <a:cs typeface="Calibri"/>
            </a:endParaRPr>
          </a:p>
        </p:txBody>
      </p:sp>
      <p:sp>
        <p:nvSpPr>
          <p:cNvPr id="5" name="TextBox 4">
            <a:extLst>
              <a:ext uri="{FF2B5EF4-FFF2-40B4-BE49-F238E27FC236}">
                <a16:creationId xmlns:a16="http://schemas.microsoft.com/office/drawing/2014/main" id="{3BE55815-9AD7-3A14-9E99-0EEBCEEB6AAD}"/>
              </a:ext>
            </a:extLst>
          </p:cNvPr>
          <p:cNvSpPr txBox="1"/>
          <p:nvPr/>
        </p:nvSpPr>
        <p:spPr>
          <a:xfrm>
            <a:off x="4320679" y="1944801"/>
            <a:ext cx="3550766" cy="43088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ea typeface="Calibri"/>
                <a:cs typeface="Calibri"/>
              </a:rPr>
              <a:t>Irregular bone</a:t>
            </a:r>
            <a:endParaRPr lang="en-US" sz="3200">
              <a:ea typeface="Calibri"/>
              <a:cs typeface="Calibri"/>
            </a:endParaRPr>
          </a:p>
          <a:p>
            <a:r>
              <a:rPr lang="en-US" sz="3200" b="1">
                <a:ea typeface="Calibri"/>
                <a:cs typeface="Calibri"/>
              </a:rPr>
              <a:t>Possible answers:</a:t>
            </a:r>
            <a:endParaRPr lang="en-US" sz="3200">
              <a:ea typeface="Calibri"/>
              <a:cs typeface="Calibri"/>
            </a:endParaRPr>
          </a:p>
          <a:p>
            <a:pPr marL="285750" indent="-285750">
              <a:buFont typeface="Arial"/>
              <a:buChar char="•"/>
            </a:pPr>
            <a:r>
              <a:rPr lang="en-US" sz="3200">
                <a:ea typeface="Calibri"/>
                <a:cs typeface="Calibri"/>
              </a:rPr>
              <a:t>Vertebrae </a:t>
            </a:r>
          </a:p>
          <a:p>
            <a:endParaRPr lang="en-US" sz="3200">
              <a:ea typeface="Calibri"/>
              <a:cs typeface="Calibri"/>
            </a:endParaRPr>
          </a:p>
          <a:p>
            <a:r>
              <a:rPr lang="en-US" sz="3200" b="1">
                <a:ea typeface="Calibri"/>
                <a:cs typeface="Calibri"/>
              </a:rPr>
              <a:t>Short bone</a:t>
            </a:r>
            <a:endParaRPr lang="en-US" sz="3200">
              <a:ea typeface="Calibri"/>
              <a:cs typeface="Calibri"/>
            </a:endParaRPr>
          </a:p>
          <a:p>
            <a:r>
              <a:rPr lang="en-US" sz="3200" b="1">
                <a:ea typeface="Calibri"/>
                <a:cs typeface="Calibri"/>
              </a:rPr>
              <a:t>Possible answers:</a:t>
            </a:r>
            <a:endParaRPr lang="en-US" sz="3200">
              <a:ea typeface="Calibri"/>
              <a:cs typeface="Calibri"/>
            </a:endParaRPr>
          </a:p>
          <a:p>
            <a:pPr marL="285750" indent="-285750">
              <a:buFont typeface="Arial"/>
              <a:buChar char="•"/>
            </a:pPr>
            <a:r>
              <a:rPr lang="en-US" sz="3200">
                <a:ea typeface="Calibri"/>
                <a:cs typeface="Calibri"/>
              </a:rPr>
              <a:t>Carpals </a:t>
            </a:r>
          </a:p>
          <a:p>
            <a:pPr marL="285750" indent="-285750">
              <a:buFont typeface="Arial"/>
              <a:buChar char="•"/>
            </a:pPr>
            <a:r>
              <a:rPr lang="en-US" sz="3200">
                <a:ea typeface="Calibri"/>
                <a:cs typeface="Calibri"/>
              </a:rPr>
              <a:t>Tarsals</a:t>
            </a:r>
          </a:p>
          <a:p>
            <a:pPr algn="l"/>
            <a:endParaRPr lang="en-US">
              <a:ea typeface="Calibri"/>
              <a:cs typeface="Calibri"/>
            </a:endParaRPr>
          </a:p>
        </p:txBody>
      </p:sp>
      <p:sp>
        <p:nvSpPr>
          <p:cNvPr id="3" name="TextBox 2">
            <a:extLst>
              <a:ext uri="{FF2B5EF4-FFF2-40B4-BE49-F238E27FC236}">
                <a16:creationId xmlns:a16="http://schemas.microsoft.com/office/drawing/2014/main" id="{672A02C3-367D-65BD-7793-85ABB0067228}"/>
              </a:ext>
            </a:extLst>
          </p:cNvPr>
          <p:cNvSpPr txBox="1"/>
          <p:nvPr/>
        </p:nvSpPr>
        <p:spPr>
          <a:xfrm>
            <a:off x="8010541" y="3067949"/>
            <a:ext cx="3989038"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ea typeface="Calibri"/>
                <a:cs typeface="Calibri"/>
              </a:rPr>
              <a:t>Sesamoid bones </a:t>
            </a:r>
            <a:endParaRPr lang="en-US" sz="3200" b="1" dirty="0">
              <a:ea typeface="Calibri"/>
              <a:cs typeface="Calibri"/>
            </a:endParaRPr>
          </a:p>
          <a:p>
            <a:r>
              <a:rPr lang="en-US" sz="3200" b="1" dirty="0">
                <a:ea typeface="Calibri"/>
                <a:cs typeface="Calibri"/>
              </a:rPr>
              <a:t>Possible answers:</a:t>
            </a:r>
          </a:p>
          <a:p>
            <a:pPr marL="285750" indent="-285750">
              <a:buFont typeface="Arial"/>
              <a:buChar char="•"/>
            </a:pPr>
            <a:r>
              <a:rPr lang="en-US" sz="3200">
                <a:ea typeface="Calibri"/>
                <a:cs typeface="Calibri"/>
              </a:rPr>
              <a:t>Patella (knee bone)</a:t>
            </a:r>
            <a:endParaRPr lang="en-US" sz="3200" dirty="0">
              <a:ea typeface="Calibri"/>
              <a:cs typeface="Calibri"/>
            </a:endParaRPr>
          </a:p>
        </p:txBody>
      </p:sp>
    </p:spTree>
    <p:extLst>
      <p:ext uri="{BB962C8B-B14F-4D97-AF65-F5344CB8AC3E}">
        <p14:creationId xmlns:p14="http://schemas.microsoft.com/office/powerpoint/2010/main" val="1500682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3081F-5781-8F70-9E77-26FECFD1FC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75FEB1-6DAF-1145-4553-26518C0AD13D}"/>
              </a:ext>
            </a:extLst>
          </p:cNvPr>
          <p:cNvSpPr>
            <a:spLocks noGrp="1"/>
          </p:cNvSpPr>
          <p:nvPr>
            <p:ph type="title"/>
          </p:nvPr>
        </p:nvSpPr>
        <p:spPr>
          <a:xfrm>
            <a:off x="139004" y="334610"/>
            <a:ext cx="11636541" cy="1039091"/>
          </a:xfrm>
        </p:spPr>
        <p:txBody>
          <a:bodyPr>
            <a:normAutofit/>
          </a:bodyPr>
          <a:lstStyle/>
          <a:p>
            <a:r>
              <a:rPr lang="en-US" sz="3400">
                <a:latin typeface="Calibri"/>
                <a:ea typeface="Calibri"/>
                <a:cs typeface="Calibri"/>
              </a:rPr>
              <a:t>Give the meaning of the term 'joint'. [1]</a:t>
            </a:r>
            <a:endParaRPr lang="en-US" sz="3400"/>
          </a:p>
        </p:txBody>
      </p:sp>
      <p:sp>
        <p:nvSpPr>
          <p:cNvPr id="3" name="TextBox 2">
            <a:extLst>
              <a:ext uri="{FF2B5EF4-FFF2-40B4-BE49-F238E27FC236}">
                <a16:creationId xmlns:a16="http://schemas.microsoft.com/office/drawing/2014/main" id="{13759BC3-E4D0-FE4B-F909-0576EAB78237}"/>
              </a:ext>
            </a:extLst>
          </p:cNvPr>
          <p:cNvSpPr txBox="1"/>
          <p:nvPr/>
        </p:nvSpPr>
        <p:spPr>
          <a:xfrm>
            <a:off x="691815" y="1714500"/>
            <a:ext cx="9364578"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b="1">
              <a:ea typeface="Calibri"/>
              <a:cs typeface="Calibri"/>
            </a:endParaRPr>
          </a:p>
          <a:p>
            <a:r>
              <a:rPr lang="en-US" sz="3200" b="1"/>
              <a:t>Model answer:</a:t>
            </a:r>
            <a:br>
              <a:rPr lang="en-US" sz="3200"/>
            </a:br>
            <a:r>
              <a:rPr lang="en-US" sz="3200"/>
              <a:t>A joint is the place where </a:t>
            </a:r>
            <a:r>
              <a:rPr lang="en-US" sz="3200" b="1"/>
              <a:t>two or more bones meet</a:t>
            </a:r>
            <a:r>
              <a:rPr lang="en-US" sz="3200"/>
              <a:t>.</a:t>
            </a:r>
            <a:endParaRPr lang="en-US" sz="3200">
              <a:ea typeface="Calibri"/>
              <a:cs typeface="Calibri"/>
            </a:endParaRPr>
          </a:p>
          <a:p>
            <a:endParaRPr lang="en-US" sz="3200">
              <a:ea typeface="Calibri"/>
              <a:cs typeface="Calibri"/>
            </a:endParaRPr>
          </a:p>
          <a:p>
            <a:r>
              <a:rPr lang="en-US" sz="3200" b="1"/>
              <a:t>Acceptable alternatives:</a:t>
            </a:r>
            <a:endParaRPr lang="en-US" sz="3200" b="1">
              <a:ea typeface="Calibri"/>
              <a:cs typeface="Calibri"/>
            </a:endParaRPr>
          </a:p>
          <a:p>
            <a:pPr>
              <a:buFont typeface=""/>
              <a:buChar char="•"/>
            </a:pPr>
            <a:r>
              <a:rPr lang="en-US" sz="3200"/>
              <a:t>Where bones meet. </a:t>
            </a:r>
            <a:endParaRPr lang="en-US" sz="3200">
              <a:ea typeface="Calibri"/>
              <a:cs typeface="Calibri"/>
            </a:endParaRPr>
          </a:p>
          <a:p>
            <a:pPr>
              <a:buFont typeface=""/>
              <a:buChar char="•"/>
            </a:pPr>
            <a:r>
              <a:rPr lang="en-US" sz="3200"/>
              <a:t>The connection between two bones. </a:t>
            </a:r>
            <a:endParaRPr lang="en-US" sz="3200">
              <a:ea typeface="Calibri"/>
              <a:cs typeface="Calibri"/>
            </a:endParaRPr>
          </a:p>
          <a:p>
            <a:pPr>
              <a:buFont typeface=""/>
              <a:buChar char="•"/>
            </a:pPr>
            <a:r>
              <a:rPr lang="en-US" sz="3200"/>
              <a:t>The point at which two or more bones articulate.</a:t>
            </a:r>
            <a:endParaRPr lang="en-US" sz="3200">
              <a:ea typeface="Calibri"/>
              <a:cs typeface="Calibri"/>
            </a:endParaRPr>
          </a:p>
          <a:p>
            <a:pPr algn="ctr"/>
            <a:endParaRPr lang="en-US"/>
          </a:p>
        </p:txBody>
      </p:sp>
    </p:spTree>
    <p:extLst>
      <p:ext uri="{BB962C8B-B14F-4D97-AF65-F5344CB8AC3E}">
        <p14:creationId xmlns:p14="http://schemas.microsoft.com/office/powerpoint/2010/main" val="3484936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96452-C27B-5C82-3577-9DEC37C6C6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DF5C4D-0CF1-0721-D4A8-5A48FB27B9A9}"/>
              </a:ext>
            </a:extLst>
          </p:cNvPr>
          <p:cNvSpPr>
            <a:spLocks noGrp="1"/>
          </p:cNvSpPr>
          <p:nvPr>
            <p:ph type="title"/>
          </p:nvPr>
        </p:nvSpPr>
        <p:spPr>
          <a:xfrm>
            <a:off x="139004" y="334610"/>
            <a:ext cx="11636541" cy="1039091"/>
          </a:xfrm>
        </p:spPr>
        <p:txBody>
          <a:bodyPr>
            <a:normAutofit/>
          </a:bodyPr>
          <a:lstStyle/>
          <a:p>
            <a:r>
              <a:rPr lang="en-US" sz="3000" u="sng" dirty="0">
                <a:latin typeface="Calibri"/>
                <a:ea typeface="Calibri"/>
                <a:cs typeface="Calibri"/>
              </a:rPr>
              <a:t>Fixed joints</a:t>
            </a:r>
            <a:r>
              <a:rPr lang="en-US" sz="3000" dirty="0">
                <a:latin typeface="Calibri"/>
                <a:ea typeface="Calibri"/>
                <a:cs typeface="Calibri"/>
              </a:rPr>
              <a:t> are a type of joint. Identify two other types of joint and state a location in the body where each is found (4)</a:t>
            </a:r>
            <a:endParaRPr lang="en-US" sz="3000" dirty="0"/>
          </a:p>
        </p:txBody>
      </p:sp>
      <p:sp>
        <p:nvSpPr>
          <p:cNvPr id="3" name="TextBox 2">
            <a:extLst>
              <a:ext uri="{FF2B5EF4-FFF2-40B4-BE49-F238E27FC236}">
                <a16:creationId xmlns:a16="http://schemas.microsoft.com/office/drawing/2014/main" id="{50CF5841-B367-EF41-0DAF-DA10EE052B2A}"/>
              </a:ext>
            </a:extLst>
          </p:cNvPr>
          <p:cNvSpPr txBox="1"/>
          <p:nvPr/>
        </p:nvSpPr>
        <p:spPr>
          <a:xfrm>
            <a:off x="460321" y="1878475"/>
            <a:ext cx="9708407"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t>Type of joint 1: Fixed </a:t>
            </a:r>
            <a:endParaRPr lang="en-US"/>
          </a:p>
          <a:p>
            <a:r>
              <a:rPr lang="en-US" sz="3200" b="1">
                <a:ea typeface="Calibri"/>
                <a:cs typeface="Calibri"/>
              </a:rPr>
              <a:t>Location: Cranium </a:t>
            </a:r>
            <a:endParaRPr lang="en-US" sz="3200" b="1" dirty="0">
              <a:ea typeface="Calibri"/>
              <a:cs typeface="Calibri"/>
            </a:endParaRPr>
          </a:p>
          <a:p>
            <a:endParaRPr lang="en-US" sz="3200" b="1" dirty="0"/>
          </a:p>
          <a:p>
            <a:r>
              <a:rPr lang="en-US" sz="3200" b="1"/>
              <a:t>Type of Joint 2: Slightly moveable</a:t>
            </a:r>
            <a:endParaRPr lang="en-US">
              <a:ea typeface="Calibri"/>
              <a:cs typeface="Calibri"/>
            </a:endParaRPr>
          </a:p>
          <a:p>
            <a:r>
              <a:rPr lang="en-US" sz="3200" b="1" dirty="0">
                <a:ea typeface="Calibri"/>
                <a:cs typeface="Calibri"/>
              </a:rPr>
              <a:t>Location: </a:t>
            </a:r>
            <a:r>
              <a:rPr lang="en-US" sz="3200" b="1" dirty="0" err="1">
                <a:ea typeface="Calibri"/>
                <a:cs typeface="Calibri"/>
              </a:rPr>
              <a:t>verterbrae</a:t>
            </a:r>
            <a:r>
              <a:rPr lang="en-US" sz="3200" b="1" dirty="0">
                <a:ea typeface="Calibri"/>
                <a:cs typeface="Calibri"/>
              </a:rPr>
              <a:t> </a:t>
            </a:r>
          </a:p>
          <a:p>
            <a:endParaRPr lang="en-US" sz="3200" b="1">
              <a:ea typeface="Calibri"/>
              <a:cs typeface="Calibri"/>
            </a:endParaRPr>
          </a:p>
          <a:p>
            <a:r>
              <a:rPr lang="en-US" sz="3200" b="1">
                <a:ea typeface="Calibri"/>
                <a:cs typeface="Calibri"/>
              </a:rPr>
              <a:t>Type of joint 3: Synovial joints (6 in total)</a:t>
            </a:r>
          </a:p>
          <a:p>
            <a:r>
              <a:rPr lang="en-US" sz="3200" b="1">
                <a:ea typeface="Calibri"/>
                <a:cs typeface="Calibri"/>
              </a:rPr>
              <a:t>Location: knee </a:t>
            </a:r>
          </a:p>
          <a:p>
            <a:endParaRPr lang="en-US" sz="3200" b="1" dirty="0">
              <a:ea typeface="Calibri" panose="020F0502020204030204"/>
              <a:cs typeface="Calibri" panose="020F0502020204030204"/>
            </a:endParaRPr>
          </a:p>
          <a:p>
            <a:pPr algn="ctr"/>
            <a:endParaRPr lang="en-US">
              <a:ea typeface="Calibri" panose="020F0502020204030204"/>
              <a:cs typeface="Calibri" panose="020F0502020204030204"/>
            </a:endParaRPr>
          </a:p>
        </p:txBody>
      </p:sp>
    </p:spTree>
    <p:extLst>
      <p:ext uri="{BB962C8B-B14F-4D97-AF65-F5344CB8AC3E}">
        <p14:creationId xmlns:p14="http://schemas.microsoft.com/office/powerpoint/2010/main" val="335060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40726-7189-2FAF-987D-B12A8EEED3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66852F-9BDC-FA07-23D7-7A3C332D43BB}"/>
              </a:ext>
            </a:extLst>
          </p:cNvPr>
          <p:cNvSpPr>
            <a:spLocks noGrp="1"/>
          </p:cNvSpPr>
          <p:nvPr>
            <p:ph type="title"/>
          </p:nvPr>
        </p:nvSpPr>
        <p:spPr>
          <a:xfrm>
            <a:off x="139004" y="334610"/>
            <a:ext cx="11636541" cy="1039091"/>
          </a:xfrm>
        </p:spPr>
        <p:txBody>
          <a:bodyPr>
            <a:normAutofit/>
          </a:bodyPr>
          <a:lstStyle/>
          <a:p>
            <a:r>
              <a:rPr lang="en-US" sz="3400">
                <a:latin typeface="Avenir Medium"/>
                <a:ea typeface="Calibri"/>
                <a:cs typeface="Calibri"/>
              </a:rPr>
              <a:t>State three different types of SYNOVIAL joints (3 marks)</a:t>
            </a:r>
            <a:endParaRPr lang="en-US">
              <a:latin typeface="Avenir Medium"/>
            </a:endParaRPr>
          </a:p>
        </p:txBody>
      </p:sp>
      <p:sp>
        <p:nvSpPr>
          <p:cNvPr id="3" name="TextBox 2">
            <a:extLst>
              <a:ext uri="{FF2B5EF4-FFF2-40B4-BE49-F238E27FC236}">
                <a16:creationId xmlns:a16="http://schemas.microsoft.com/office/drawing/2014/main" id="{73318AE2-A037-89B1-1C5A-A5429A102A40}"/>
              </a:ext>
            </a:extLst>
          </p:cNvPr>
          <p:cNvSpPr txBox="1"/>
          <p:nvPr/>
        </p:nvSpPr>
        <p:spPr>
          <a:xfrm>
            <a:off x="402448" y="1830247"/>
            <a:ext cx="9364578" cy="43088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a:t>Possible answers</a:t>
            </a:r>
            <a:endParaRPr lang="en-US" sz="3200">
              <a:ea typeface="Calibri"/>
              <a:cs typeface="Calibri"/>
            </a:endParaRPr>
          </a:p>
          <a:p>
            <a:endParaRPr lang="en-US" sz="3200">
              <a:ea typeface="+mn-lt"/>
              <a:cs typeface="+mn-lt"/>
            </a:endParaRPr>
          </a:p>
          <a:p>
            <a:pPr marL="285750" indent="-285750">
              <a:buFont typeface="Arial"/>
              <a:buChar char="•"/>
            </a:pPr>
            <a:r>
              <a:rPr lang="en-US" sz="3200" b="1">
                <a:ea typeface="+mn-lt"/>
                <a:cs typeface="+mn-lt"/>
              </a:rPr>
              <a:t>Hinge joint</a:t>
            </a:r>
            <a:r>
              <a:rPr lang="en-US" sz="3200">
                <a:ea typeface="+mn-lt"/>
                <a:cs typeface="+mn-lt"/>
              </a:rPr>
              <a:t> e.g. elbow, knee </a:t>
            </a:r>
          </a:p>
          <a:p>
            <a:pPr marL="285750" indent="-285750">
              <a:buFont typeface="Arial"/>
              <a:buChar char="•"/>
            </a:pPr>
            <a:r>
              <a:rPr lang="en-US" sz="3200" b="1">
                <a:ea typeface="+mn-lt"/>
                <a:cs typeface="+mn-lt"/>
              </a:rPr>
              <a:t>Ball and socket joint</a:t>
            </a:r>
            <a:r>
              <a:rPr lang="en-US" sz="3200">
                <a:ea typeface="+mn-lt"/>
                <a:cs typeface="+mn-lt"/>
              </a:rPr>
              <a:t> e.g. hip, shoulder </a:t>
            </a:r>
            <a:endParaRPr lang="en-US" sz="3200">
              <a:ea typeface="Calibri"/>
              <a:cs typeface="Calibri"/>
            </a:endParaRPr>
          </a:p>
          <a:p>
            <a:pPr marL="285750" indent="-285750">
              <a:buFont typeface="Arial"/>
              <a:buChar char="•"/>
            </a:pPr>
            <a:r>
              <a:rPr lang="en-US" sz="3200" b="1">
                <a:ea typeface="+mn-lt"/>
                <a:cs typeface="+mn-lt"/>
              </a:rPr>
              <a:t>Pivot joint</a:t>
            </a:r>
            <a:r>
              <a:rPr lang="en-US" sz="3200">
                <a:ea typeface="+mn-lt"/>
                <a:cs typeface="+mn-lt"/>
              </a:rPr>
              <a:t> e.g. neck </a:t>
            </a:r>
            <a:endParaRPr lang="en-US" sz="3200">
              <a:ea typeface="Calibri"/>
              <a:cs typeface="Calibri"/>
            </a:endParaRPr>
          </a:p>
          <a:p>
            <a:pPr marL="285750" indent="-285750">
              <a:buFont typeface="Arial"/>
              <a:buChar char="•"/>
            </a:pPr>
            <a:r>
              <a:rPr lang="en-US" sz="3200" b="1">
                <a:ea typeface="+mn-lt"/>
                <a:cs typeface="+mn-lt"/>
              </a:rPr>
              <a:t>Condyloid joint</a:t>
            </a:r>
            <a:r>
              <a:rPr lang="en-US" sz="3200">
                <a:ea typeface="+mn-lt"/>
                <a:cs typeface="+mn-lt"/>
              </a:rPr>
              <a:t> e.g. wrist </a:t>
            </a:r>
          </a:p>
          <a:p>
            <a:pPr marL="285750" indent="-285750">
              <a:buFont typeface="Arial"/>
              <a:buChar char="•"/>
            </a:pPr>
            <a:r>
              <a:rPr lang="en-US" sz="3200" b="1">
                <a:ea typeface="+mn-lt"/>
                <a:cs typeface="+mn-lt"/>
              </a:rPr>
              <a:t>Gliding joint </a:t>
            </a:r>
            <a:r>
              <a:rPr lang="en-US" sz="3200">
                <a:ea typeface="+mn-lt"/>
                <a:cs typeface="+mn-lt"/>
              </a:rPr>
              <a:t>e.g. Shoulder (scapula and clavicle)</a:t>
            </a:r>
            <a:r>
              <a:rPr lang="en-US" sz="3200" b="1">
                <a:ea typeface="+mn-lt"/>
                <a:cs typeface="+mn-lt"/>
              </a:rPr>
              <a:t> </a:t>
            </a:r>
            <a:endParaRPr lang="en-US" sz="3200" b="1">
              <a:ea typeface="Calibri"/>
              <a:cs typeface="Calibri"/>
            </a:endParaRPr>
          </a:p>
          <a:p>
            <a:pPr marL="285750" indent="-285750">
              <a:buFont typeface="Arial"/>
              <a:buChar char="•"/>
            </a:pPr>
            <a:r>
              <a:rPr lang="en-US" sz="3200" b="1">
                <a:ea typeface="Calibri"/>
                <a:cs typeface="Calibri"/>
              </a:rPr>
              <a:t>Saddle </a:t>
            </a:r>
            <a:r>
              <a:rPr lang="en-US" sz="3200">
                <a:ea typeface="Calibri"/>
                <a:cs typeface="Calibri"/>
              </a:rPr>
              <a:t>e.g. thumb </a:t>
            </a:r>
          </a:p>
          <a:p>
            <a:pPr algn="ctr"/>
            <a:endParaRPr lang="en-US">
              <a:ea typeface="Calibri"/>
              <a:cs typeface="Calibri"/>
            </a:endParaRPr>
          </a:p>
        </p:txBody>
      </p:sp>
    </p:spTree>
    <p:extLst>
      <p:ext uri="{BB962C8B-B14F-4D97-AF65-F5344CB8AC3E}">
        <p14:creationId xmlns:p14="http://schemas.microsoft.com/office/powerpoint/2010/main" val="27540335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8A70E-8BDC-ED3C-2DCE-80A940B9F1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6AD8E9-9DF7-A699-1F51-E0102ECD41DE}"/>
              </a:ext>
            </a:extLst>
          </p:cNvPr>
          <p:cNvSpPr>
            <a:spLocks noGrp="1"/>
          </p:cNvSpPr>
          <p:nvPr>
            <p:ph type="title"/>
          </p:nvPr>
        </p:nvSpPr>
        <p:spPr>
          <a:xfrm>
            <a:off x="139004" y="334610"/>
            <a:ext cx="11636541" cy="1039091"/>
          </a:xfrm>
        </p:spPr>
        <p:txBody>
          <a:bodyPr>
            <a:normAutofit/>
          </a:bodyPr>
          <a:lstStyle/>
          <a:p>
            <a:pPr algn="ctr"/>
            <a:r>
              <a:rPr lang="en-US" sz="3400">
                <a:latin typeface="Avenir Medium"/>
                <a:ea typeface="Calibri"/>
                <a:cs typeface="Calibri"/>
              </a:rPr>
              <a:t>JOINT ACTIONS / MOVEMENT AT A JOINT</a:t>
            </a:r>
            <a:endParaRPr lang="en-US"/>
          </a:p>
        </p:txBody>
      </p:sp>
      <p:pic>
        <p:nvPicPr>
          <p:cNvPr id="4" name="Picture 3" descr="A black and white image of a person standing on one leg&#10;&#10;AI-generated content may be incorrect.">
            <a:extLst>
              <a:ext uri="{FF2B5EF4-FFF2-40B4-BE49-F238E27FC236}">
                <a16:creationId xmlns:a16="http://schemas.microsoft.com/office/drawing/2014/main" id="{42EE8451-C69F-1590-0F1A-806D1DB24B69}"/>
              </a:ext>
            </a:extLst>
          </p:cNvPr>
          <p:cNvPicPr>
            <a:picLocks noChangeAspect="1"/>
          </p:cNvPicPr>
          <p:nvPr/>
        </p:nvPicPr>
        <p:blipFill>
          <a:blip r:embed="rId2"/>
          <a:stretch>
            <a:fillRect/>
          </a:stretch>
        </p:blipFill>
        <p:spPr>
          <a:xfrm>
            <a:off x="3052414" y="1918939"/>
            <a:ext cx="5734050" cy="4191000"/>
          </a:xfrm>
          <a:prstGeom prst="rect">
            <a:avLst/>
          </a:prstGeom>
        </p:spPr>
      </p:pic>
    </p:spTree>
    <p:extLst>
      <p:ext uri="{BB962C8B-B14F-4D97-AF65-F5344CB8AC3E}">
        <p14:creationId xmlns:p14="http://schemas.microsoft.com/office/powerpoint/2010/main" val="650851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D8145-E48D-4B9C-B3CF-C5F3C318B8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658EDA-76FA-6C66-347B-DF335AC65BE9}"/>
              </a:ext>
            </a:extLst>
          </p:cNvPr>
          <p:cNvSpPr>
            <a:spLocks noGrp="1"/>
          </p:cNvSpPr>
          <p:nvPr>
            <p:ph type="title"/>
          </p:nvPr>
        </p:nvSpPr>
        <p:spPr>
          <a:xfrm>
            <a:off x="139004" y="334610"/>
            <a:ext cx="11636541" cy="1039091"/>
          </a:xfrm>
        </p:spPr>
        <p:txBody>
          <a:bodyPr>
            <a:normAutofit/>
          </a:bodyPr>
          <a:lstStyle/>
          <a:p>
            <a:r>
              <a:rPr lang="en-US" sz="3400">
                <a:latin typeface="Avenir Medium"/>
                <a:ea typeface="Calibri"/>
                <a:cs typeface="Calibri"/>
              </a:rPr>
              <a:t>Identify the JOINT ACTION of the hip (2 marks)</a:t>
            </a:r>
          </a:p>
        </p:txBody>
      </p:sp>
      <p:sp>
        <p:nvSpPr>
          <p:cNvPr id="3" name="TextBox 2">
            <a:extLst>
              <a:ext uri="{FF2B5EF4-FFF2-40B4-BE49-F238E27FC236}">
                <a16:creationId xmlns:a16="http://schemas.microsoft.com/office/drawing/2014/main" id="{2110F0BE-D248-3D53-430F-CDBB2AF2485A}"/>
              </a:ext>
            </a:extLst>
          </p:cNvPr>
          <p:cNvSpPr txBox="1"/>
          <p:nvPr/>
        </p:nvSpPr>
        <p:spPr>
          <a:xfrm>
            <a:off x="402448" y="2138905"/>
            <a:ext cx="9364578" cy="29238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US" sz="3400"/>
              <a:t>Abduction </a:t>
            </a:r>
            <a:endParaRPr lang="en-US" sz="3400">
              <a:ea typeface="Calibri" panose="020F0502020204030204"/>
              <a:cs typeface="Calibri" panose="020F0502020204030204"/>
            </a:endParaRPr>
          </a:p>
          <a:p>
            <a:pPr marL="457200" indent="-457200">
              <a:buFont typeface="Arial"/>
              <a:buChar char="•"/>
            </a:pPr>
            <a:endParaRPr lang="en-US" sz="3400">
              <a:ea typeface="Calibri" panose="020F0502020204030204"/>
              <a:cs typeface="Calibri" panose="020F0502020204030204"/>
            </a:endParaRPr>
          </a:p>
          <a:p>
            <a:pPr marL="457200" indent="-457200">
              <a:buFont typeface="Arial"/>
              <a:buChar char="•"/>
            </a:pPr>
            <a:r>
              <a:rPr lang="en-US" sz="3400">
                <a:ea typeface="Calibri" panose="020F0502020204030204"/>
                <a:cs typeface="Calibri" panose="020F0502020204030204"/>
              </a:rPr>
              <a:t>Adduction </a:t>
            </a:r>
          </a:p>
          <a:p>
            <a:endParaRPr lang="en-US" sz="3200">
              <a:ea typeface="Calibri"/>
              <a:cs typeface="Calibri"/>
            </a:endParaRPr>
          </a:p>
          <a:p>
            <a:endParaRPr lang="en-US" sz="3200">
              <a:ea typeface="Calibri"/>
              <a:cs typeface="Calibri"/>
            </a:endParaRPr>
          </a:p>
          <a:p>
            <a:pPr algn="ctr"/>
            <a:endParaRPr lang="en-US">
              <a:ea typeface="Calibri" panose="020F0502020204030204"/>
              <a:cs typeface="Calibri" panose="020F0502020204030204"/>
            </a:endParaRPr>
          </a:p>
        </p:txBody>
      </p:sp>
    </p:spTree>
    <p:extLst>
      <p:ext uri="{BB962C8B-B14F-4D97-AF65-F5344CB8AC3E}">
        <p14:creationId xmlns:p14="http://schemas.microsoft.com/office/powerpoint/2010/main" val="913871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AAB9-7C68-F25A-B97A-0C3DFA7046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05A232-6AFE-A9DE-D637-3E9B36671438}"/>
              </a:ext>
            </a:extLst>
          </p:cNvPr>
          <p:cNvSpPr>
            <a:spLocks noGrp="1"/>
          </p:cNvSpPr>
          <p:nvPr>
            <p:ph type="title"/>
          </p:nvPr>
        </p:nvSpPr>
        <p:spPr>
          <a:xfrm>
            <a:off x="139004" y="334610"/>
            <a:ext cx="11636541" cy="1039091"/>
          </a:xfrm>
        </p:spPr>
        <p:txBody>
          <a:bodyPr>
            <a:normAutofit/>
          </a:bodyPr>
          <a:lstStyle/>
          <a:p>
            <a:pPr algn="ctr"/>
            <a:r>
              <a:rPr lang="en-US" sz="3400">
                <a:latin typeface="Avenir Medium"/>
                <a:ea typeface="Calibri"/>
                <a:cs typeface="Calibri"/>
              </a:rPr>
              <a:t>JOINT ACTIONS </a:t>
            </a:r>
            <a:endParaRPr lang="en-US"/>
          </a:p>
        </p:txBody>
      </p:sp>
      <p:pic>
        <p:nvPicPr>
          <p:cNvPr id="4" name="Picture 3" descr="A screenshot of a white page&#10;&#10;AI-generated content may be incorrect.">
            <a:extLst>
              <a:ext uri="{FF2B5EF4-FFF2-40B4-BE49-F238E27FC236}">
                <a16:creationId xmlns:a16="http://schemas.microsoft.com/office/drawing/2014/main" id="{5E950D99-9A55-F9F9-0DD6-F47478188285}"/>
              </a:ext>
            </a:extLst>
          </p:cNvPr>
          <p:cNvPicPr>
            <a:picLocks noChangeAspect="1"/>
          </p:cNvPicPr>
          <p:nvPr/>
        </p:nvPicPr>
        <p:blipFill>
          <a:blip r:embed="rId2"/>
          <a:stretch>
            <a:fillRect/>
          </a:stretch>
        </p:blipFill>
        <p:spPr>
          <a:xfrm>
            <a:off x="970164" y="1228665"/>
            <a:ext cx="10280609" cy="5153025"/>
          </a:xfrm>
          <a:prstGeom prst="rect">
            <a:avLst/>
          </a:prstGeom>
        </p:spPr>
      </p:pic>
    </p:spTree>
    <p:extLst>
      <p:ext uri="{BB962C8B-B14F-4D97-AF65-F5344CB8AC3E}">
        <p14:creationId xmlns:p14="http://schemas.microsoft.com/office/powerpoint/2010/main" val="18315131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B6508-9FD2-8040-FA6F-593EEDF1FE71}"/>
            </a:ext>
          </a:extLst>
        </p:cNvPr>
        <p:cNvGrpSpPr/>
        <p:nvPr/>
      </p:nvGrpSpPr>
      <p:grpSpPr>
        <a:xfrm>
          <a:off x="0" y="0"/>
          <a:ext cx="0" cy="0"/>
          <a:chOff x="0" y="0"/>
          <a:chExt cx="0" cy="0"/>
        </a:xfrm>
      </p:grpSpPr>
      <p:pic>
        <p:nvPicPr>
          <p:cNvPr id="5" name="Picture 4" descr="A diagram of a knee joint&#10;&#10;AI-generated content may be incorrect.">
            <a:extLst>
              <a:ext uri="{FF2B5EF4-FFF2-40B4-BE49-F238E27FC236}">
                <a16:creationId xmlns:a16="http://schemas.microsoft.com/office/drawing/2014/main" id="{0BF3DE7D-11A5-9069-32C4-EBF9FF32F30C}"/>
              </a:ext>
            </a:extLst>
          </p:cNvPr>
          <p:cNvPicPr>
            <a:picLocks noChangeAspect="1"/>
          </p:cNvPicPr>
          <p:nvPr/>
        </p:nvPicPr>
        <p:blipFill>
          <a:blip r:embed="rId2"/>
          <a:srcRect l="3208" t="4762" r="2371" b="176"/>
          <a:stretch>
            <a:fillRect/>
          </a:stretch>
        </p:blipFill>
        <p:spPr>
          <a:xfrm>
            <a:off x="2281781" y="178744"/>
            <a:ext cx="6750767" cy="5198395"/>
          </a:xfrm>
          <a:prstGeom prst="rect">
            <a:avLst/>
          </a:prstGeom>
        </p:spPr>
      </p:pic>
      <p:sp>
        <p:nvSpPr>
          <p:cNvPr id="8" name="TextBox 7">
            <a:extLst>
              <a:ext uri="{FF2B5EF4-FFF2-40B4-BE49-F238E27FC236}">
                <a16:creationId xmlns:a16="http://schemas.microsoft.com/office/drawing/2014/main" id="{9C9FA3E8-C7D7-A6C3-5BA5-C53C5AEB4B47}"/>
              </a:ext>
            </a:extLst>
          </p:cNvPr>
          <p:cNvSpPr txBox="1"/>
          <p:nvPr/>
        </p:nvSpPr>
        <p:spPr>
          <a:xfrm>
            <a:off x="2446119" y="5196193"/>
            <a:ext cx="6412016" cy="8925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Calibri"/>
                <a:cs typeface="Calibri"/>
              </a:rPr>
              <a:t>Structure 3____________________________________________________</a:t>
            </a:r>
          </a:p>
          <a:p>
            <a:r>
              <a:rPr lang="en-US" sz="1600">
                <a:ea typeface="Calibri"/>
                <a:cs typeface="Calibri"/>
              </a:rPr>
              <a:t>Explanation</a:t>
            </a:r>
            <a:r>
              <a:rPr lang="en-US">
                <a:ea typeface="Calibri"/>
                <a:cs typeface="Calibri"/>
              </a:rPr>
              <a:t> ___________________________________________________________________________________________________</a:t>
            </a:r>
          </a:p>
        </p:txBody>
      </p:sp>
      <p:sp>
        <p:nvSpPr>
          <p:cNvPr id="9" name="TextBox 8">
            <a:extLst>
              <a:ext uri="{FF2B5EF4-FFF2-40B4-BE49-F238E27FC236}">
                <a16:creationId xmlns:a16="http://schemas.microsoft.com/office/drawing/2014/main" id="{9B007360-8083-F8EB-D1EA-615F44B69CD1}"/>
              </a:ext>
            </a:extLst>
          </p:cNvPr>
          <p:cNvSpPr txBox="1"/>
          <p:nvPr/>
        </p:nvSpPr>
        <p:spPr>
          <a:xfrm>
            <a:off x="3724678" y="3242216"/>
            <a:ext cx="279331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rPr>
              <a:t>Articular cartilage </a:t>
            </a:r>
            <a:r>
              <a:rPr lang="en-US" b="1">
                <a:solidFill>
                  <a:srgbClr val="FF0000"/>
                </a:solidFill>
                <a:ea typeface="+mn-lt"/>
                <a:cs typeface="+mn-lt"/>
              </a:rPr>
              <a:t>   AO1</a:t>
            </a:r>
            <a:endParaRPr lang="en-US" b="1">
              <a:solidFill>
                <a:srgbClr val="FF0000"/>
              </a:solidFill>
            </a:endParaRPr>
          </a:p>
        </p:txBody>
      </p:sp>
      <p:sp>
        <p:nvSpPr>
          <p:cNvPr id="10" name="TextBox 9">
            <a:extLst>
              <a:ext uri="{FF2B5EF4-FFF2-40B4-BE49-F238E27FC236}">
                <a16:creationId xmlns:a16="http://schemas.microsoft.com/office/drawing/2014/main" id="{383F89D8-1DE4-D8C2-D55A-DBBE62E2A0AB}"/>
              </a:ext>
            </a:extLst>
          </p:cNvPr>
          <p:cNvSpPr txBox="1"/>
          <p:nvPr/>
        </p:nvSpPr>
        <p:spPr>
          <a:xfrm>
            <a:off x="3734311" y="4327748"/>
            <a:ext cx="253296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Synovial fluid   </a:t>
            </a:r>
            <a:r>
              <a:rPr lang="en-US">
                <a:solidFill>
                  <a:srgbClr val="FF0000"/>
                </a:solidFill>
                <a:ea typeface="+mn-lt"/>
                <a:cs typeface="+mn-lt"/>
              </a:rPr>
              <a:t>AO1 </a:t>
            </a:r>
            <a:endParaRPr lang="en-US">
              <a:solidFill>
                <a:srgbClr val="FF0000"/>
              </a:solidFill>
            </a:endParaRPr>
          </a:p>
        </p:txBody>
      </p:sp>
      <p:sp>
        <p:nvSpPr>
          <p:cNvPr id="11" name="TextBox 10">
            <a:extLst>
              <a:ext uri="{FF2B5EF4-FFF2-40B4-BE49-F238E27FC236}">
                <a16:creationId xmlns:a16="http://schemas.microsoft.com/office/drawing/2014/main" id="{A883946C-BEF7-C3D9-B50B-BBB957B6E85D}"/>
              </a:ext>
            </a:extLst>
          </p:cNvPr>
          <p:cNvSpPr txBox="1"/>
          <p:nvPr/>
        </p:nvSpPr>
        <p:spPr>
          <a:xfrm>
            <a:off x="3705363" y="5109349"/>
            <a:ext cx="18382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Ligaments    </a:t>
            </a:r>
            <a:r>
              <a:rPr lang="en-US">
                <a:solidFill>
                  <a:srgbClr val="FF0000"/>
                </a:solidFill>
                <a:ea typeface="+mn-lt"/>
                <a:cs typeface="+mn-lt"/>
              </a:rPr>
              <a:t>AO1</a:t>
            </a:r>
            <a:endParaRPr lang="en-US">
              <a:solidFill>
                <a:srgbClr val="FF0000"/>
              </a:solidFill>
            </a:endParaRPr>
          </a:p>
        </p:txBody>
      </p:sp>
      <p:sp>
        <p:nvSpPr>
          <p:cNvPr id="12" name="TextBox 11">
            <a:extLst>
              <a:ext uri="{FF2B5EF4-FFF2-40B4-BE49-F238E27FC236}">
                <a16:creationId xmlns:a16="http://schemas.microsoft.com/office/drawing/2014/main" id="{CE3103C6-932F-2575-7818-B655B4873790}"/>
              </a:ext>
            </a:extLst>
          </p:cNvPr>
          <p:cNvSpPr txBox="1"/>
          <p:nvPr/>
        </p:nvSpPr>
        <p:spPr>
          <a:xfrm>
            <a:off x="3579947" y="3604068"/>
            <a:ext cx="7197826"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b="1">
                <a:ea typeface="+mn-lt"/>
                <a:cs typeface="+mn-lt"/>
              </a:rPr>
              <a:t>Covers the ends of bones and reduces friction during movement. This allows the knee joint to move smoothly when running, jumping or cycling. </a:t>
            </a:r>
            <a:r>
              <a:rPr lang="en-US" sz="1700" b="1">
                <a:solidFill>
                  <a:srgbClr val="FF0000"/>
                </a:solidFill>
                <a:ea typeface="+mn-lt"/>
                <a:cs typeface="+mn-lt"/>
              </a:rPr>
              <a:t>AO2</a:t>
            </a:r>
            <a:endParaRPr lang="en-US" sz="1700" b="1">
              <a:solidFill>
                <a:srgbClr val="FF0000"/>
              </a:solidFill>
            </a:endParaRPr>
          </a:p>
        </p:txBody>
      </p:sp>
      <p:sp>
        <p:nvSpPr>
          <p:cNvPr id="13" name="TextBox 12">
            <a:extLst>
              <a:ext uri="{FF2B5EF4-FFF2-40B4-BE49-F238E27FC236}">
                <a16:creationId xmlns:a16="http://schemas.microsoft.com/office/drawing/2014/main" id="{5F38C6A0-274E-31C7-ACC5-F522813D793F}"/>
              </a:ext>
            </a:extLst>
          </p:cNvPr>
          <p:cNvSpPr txBox="1"/>
          <p:nvPr/>
        </p:nvSpPr>
        <p:spPr>
          <a:xfrm>
            <a:off x="3661941" y="4617230"/>
            <a:ext cx="7555468"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b="1">
                <a:ea typeface="+mn-lt"/>
                <a:cs typeface="+mn-lt"/>
              </a:rPr>
              <a:t>Lubricates the joint and reduces friction between the bones. This allows smoother movement and helps improve performance during exercise  </a:t>
            </a:r>
            <a:r>
              <a:rPr lang="en-US" sz="1700" b="1">
                <a:solidFill>
                  <a:srgbClr val="FF0000"/>
                </a:solidFill>
                <a:ea typeface="+mn-lt"/>
                <a:cs typeface="+mn-lt"/>
              </a:rPr>
              <a:t>AO2</a:t>
            </a:r>
            <a:endParaRPr lang="en-US" sz="1700" b="1">
              <a:solidFill>
                <a:srgbClr val="FF0000"/>
              </a:solidFill>
            </a:endParaRPr>
          </a:p>
        </p:txBody>
      </p:sp>
      <p:sp>
        <p:nvSpPr>
          <p:cNvPr id="14" name="TextBox 13">
            <a:extLst>
              <a:ext uri="{FF2B5EF4-FFF2-40B4-BE49-F238E27FC236}">
                <a16:creationId xmlns:a16="http://schemas.microsoft.com/office/drawing/2014/main" id="{40E9C1B8-AF4F-6E36-7962-CBA24AC77C9B}"/>
              </a:ext>
            </a:extLst>
          </p:cNvPr>
          <p:cNvSpPr txBox="1"/>
          <p:nvPr/>
        </p:nvSpPr>
        <p:spPr>
          <a:xfrm>
            <a:off x="3560623" y="5456726"/>
            <a:ext cx="7613364"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b="1">
                <a:ea typeface="+mn-lt"/>
                <a:cs typeface="+mn-lt"/>
              </a:rPr>
              <a:t>Connect bone to bone and provide stability at the knee joint. This helps prevent excessive movement and reduces the risk of injury during activity    </a:t>
            </a:r>
            <a:r>
              <a:rPr lang="en-US" sz="1700" b="1">
                <a:solidFill>
                  <a:srgbClr val="FF0000"/>
                </a:solidFill>
                <a:ea typeface="+mn-lt"/>
                <a:cs typeface="+mn-lt"/>
              </a:rPr>
              <a:t>AO2 </a:t>
            </a:r>
            <a:endParaRPr lang="en-US" sz="1700" b="1">
              <a:solidFill>
                <a:srgbClr val="FF0000"/>
              </a:solidFill>
            </a:endParaRPr>
          </a:p>
        </p:txBody>
      </p:sp>
    </p:spTree>
    <p:extLst>
      <p:ext uri="{BB962C8B-B14F-4D97-AF65-F5344CB8AC3E}">
        <p14:creationId xmlns:p14="http://schemas.microsoft.com/office/powerpoint/2010/main" val="3682423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A12F7-7660-D50E-6B41-70583CC38F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F995B9-1580-5C54-FDD8-6670437917D7}"/>
              </a:ext>
            </a:extLst>
          </p:cNvPr>
          <p:cNvSpPr>
            <a:spLocks noGrp="1"/>
          </p:cNvSpPr>
          <p:nvPr>
            <p:ph type="title"/>
          </p:nvPr>
        </p:nvSpPr>
        <p:spPr>
          <a:xfrm>
            <a:off x="139004" y="334610"/>
            <a:ext cx="11636541" cy="1039091"/>
          </a:xfrm>
        </p:spPr>
        <p:txBody>
          <a:bodyPr>
            <a:normAutofit/>
          </a:bodyPr>
          <a:lstStyle/>
          <a:p>
            <a:pPr algn="ctr"/>
            <a:r>
              <a:rPr lang="en-US" sz="3400">
                <a:latin typeface="Calibri"/>
                <a:ea typeface="Calibri"/>
                <a:cs typeface="Calibri"/>
              </a:rPr>
              <a:t>SYNOVIAL JOINT </a:t>
            </a:r>
            <a:r>
              <a:rPr lang="en-US" sz="3400" u="sng">
                <a:latin typeface="Calibri"/>
                <a:ea typeface="Calibri"/>
                <a:cs typeface="Calibri"/>
              </a:rPr>
              <a:t>STRUCTURES</a:t>
            </a:r>
            <a:r>
              <a:rPr lang="en-US" sz="3400">
                <a:latin typeface="Calibri"/>
                <a:ea typeface="Calibri"/>
                <a:cs typeface="Calibri"/>
              </a:rPr>
              <a:t> </a:t>
            </a:r>
            <a:endParaRPr lang="en-US" sz="3400"/>
          </a:p>
        </p:txBody>
      </p:sp>
      <p:pic>
        <p:nvPicPr>
          <p:cNvPr id="5" name="Picture 4" descr="A white background with black text&#10;&#10;AI-generated content may be incorrect.">
            <a:extLst>
              <a:ext uri="{FF2B5EF4-FFF2-40B4-BE49-F238E27FC236}">
                <a16:creationId xmlns:a16="http://schemas.microsoft.com/office/drawing/2014/main" id="{57E4E756-8338-D6DA-5ACB-6C08659A7314}"/>
              </a:ext>
            </a:extLst>
          </p:cNvPr>
          <p:cNvPicPr>
            <a:picLocks noChangeAspect="1"/>
          </p:cNvPicPr>
          <p:nvPr/>
        </p:nvPicPr>
        <p:blipFill>
          <a:blip r:embed="rId2"/>
          <a:srcRect t="12266" r="-98" b="-208"/>
          <a:stretch>
            <a:fillRect/>
          </a:stretch>
        </p:blipFill>
        <p:spPr>
          <a:xfrm>
            <a:off x="1044494" y="1827355"/>
            <a:ext cx="10276640" cy="4370295"/>
          </a:xfrm>
          <a:prstGeom prst="rect">
            <a:avLst/>
          </a:prstGeom>
        </p:spPr>
      </p:pic>
    </p:spTree>
    <p:extLst>
      <p:ext uri="{BB962C8B-B14F-4D97-AF65-F5344CB8AC3E}">
        <p14:creationId xmlns:p14="http://schemas.microsoft.com/office/powerpoint/2010/main" val="4071589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F9CF8-0E2C-58E4-DE17-1283DE9A89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920168-0357-62C6-5192-F153E6801872}"/>
              </a:ext>
            </a:extLst>
          </p:cNvPr>
          <p:cNvSpPr>
            <a:spLocks noGrp="1"/>
          </p:cNvSpPr>
          <p:nvPr>
            <p:ph type="title"/>
          </p:nvPr>
        </p:nvSpPr>
        <p:spPr>
          <a:xfrm>
            <a:off x="157589" y="73"/>
            <a:ext cx="11636541" cy="1039091"/>
          </a:xfrm>
        </p:spPr>
        <p:txBody>
          <a:bodyPr>
            <a:normAutofit/>
          </a:bodyPr>
          <a:lstStyle/>
          <a:p>
            <a:pPr algn="ctr"/>
            <a:r>
              <a:rPr lang="en-US" sz="3400">
                <a:latin typeface="Avenir Medium"/>
                <a:ea typeface="Calibri"/>
                <a:cs typeface="Calibri"/>
              </a:rPr>
              <a:t>STRUCTURE OF THE SPINE </a:t>
            </a:r>
            <a:endParaRPr lang="en-US"/>
          </a:p>
        </p:txBody>
      </p:sp>
      <p:pic>
        <p:nvPicPr>
          <p:cNvPr id="5" name="Picture 4" descr="A diagram of a spine&#10;&#10;AI-generated content may be incorrect.">
            <a:extLst>
              <a:ext uri="{FF2B5EF4-FFF2-40B4-BE49-F238E27FC236}">
                <a16:creationId xmlns:a16="http://schemas.microsoft.com/office/drawing/2014/main" id="{B2CE4E17-85EE-47BC-D554-1DE4E903ED3E}"/>
              </a:ext>
            </a:extLst>
          </p:cNvPr>
          <p:cNvPicPr>
            <a:picLocks noChangeAspect="1"/>
          </p:cNvPicPr>
          <p:nvPr/>
        </p:nvPicPr>
        <p:blipFill>
          <a:blip r:embed="rId2"/>
          <a:stretch>
            <a:fillRect/>
          </a:stretch>
        </p:blipFill>
        <p:spPr>
          <a:xfrm>
            <a:off x="2628900" y="901390"/>
            <a:ext cx="6869151" cy="5334000"/>
          </a:xfrm>
          <a:prstGeom prst="rect">
            <a:avLst/>
          </a:prstGeom>
        </p:spPr>
      </p:pic>
    </p:spTree>
    <p:extLst>
      <p:ext uri="{BB962C8B-B14F-4D97-AF65-F5344CB8AC3E}">
        <p14:creationId xmlns:p14="http://schemas.microsoft.com/office/powerpoint/2010/main" val="675209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88E1C-7980-D6B4-8865-6D8B95A722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96A1A9-28B7-0F22-3EE9-AC3BE3581B6C}"/>
              </a:ext>
            </a:extLst>
          </p:cNvPr>
          <p:cNvSpPr>
            <a:spLocks noGrp="1"/>
          </p:cNvSpPr>
          <p:nvPr>
            <p:ph type="title"/>
          </p:nvPr>
        </p:nvSpPr>
        <p:spPr>
          <a:xfrm>
            <a:off x="139004" y="334610"/>
            <a:ext cx="11636541" cy="1039091"/>
          </a:xfrm>
        </p:spPr>
        <p:txBody>
          <a:bodyPr>
            <a:normAutofit/>
          </a:bodyPr>
          <a:lstStyle/>
          <a:p>
            <a:r>
              <a:rPr lang="en-US" sz="3400">
                <a:latin typeface="Calibri"/>
                <a:ea typeface="Calibri"/>
                <a:cs typeface="Calibri"/>
              </a:rPr>
              <a:t>REGIONS OF THE SPINE </a:t>
            </a:r>
            <a:endParaRPr lang="en-US" sz="3400"/>
          </a:p>
        </p:txBody>
      </p:sp>
      <p:sp>
        <p:nvSpPr>
          <p:cNvPr id="3" name="TextBox 2">
            <a:extLst>
              <a:ext uri="{FF2B5EF4-FFF2-40B4-BE49-F238E27FC236}">
                <a16:creationId xmlns:a16="http://schemas.microsoft.com/office/drawing/2014/main" id="{95E0043C-CF5B-D351-9EF1-2CD9D3628061}"/>
              </a:ext>
            </a:extLst>
          </p:cNvPr>
          <p:cNvSpPr txBox="1"/>
          <p:nvPr/>
        </p:nvSpPr>
        <p:spPr>
          <a:xfrm>
            <a:off x="781600" y="2069792"/>
            <a:ext cx="9310961" cy="37093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3200">
                <a:ea typeface="Calibri"/>
                <a:cs typeface="Calibri"/>
              </a:rPr>
              <a:t>1st region of spine – CERVICAL (7)</a:t>
            </a:r>
          </a:p>
          <a:p>
            <a:pPr>
              <a:lnSpc>
                <a:spcPct val="150000"/>
              </a:lnSpc>
            </a:pPr>
            <a:r>
              <a:rPr lang="en-US" sz="3200">
                <a:ea typeface="Calibri"/>
                <a:cs typeface="Calibri"/>
              </a:rPr>
              <a:t>2nd region of spine – THORACIC (12)</a:t>
            </a:r>
          </a:p>
          <a:p>
            <a:pPr>
              <a:lnSpc>
                <a:spcPct val="150000"/>
              </a:lnSpc>
            </a:pPr>
            <a:r>
              <a:rPr lang="en-US" sz="3200">
                <a:ea typeface="Calibri"/>
                <a:cs typeface="Calibri"/>
              </a:rPr>
              <a:t>3rd region of spine – LUMBER (5 Largest &amp; strongest)</a:t>
            </a:r>
          </a:p>
          <a:p>
            <a:pPr>
              <a:lnSpc>
                <a:spcPct val="150000"/>
              </a:lnSpc>
            </a:pPr>
            <a:r>
              <a:rPr lang="en-US" sz="3200">
                <a:ea typeface="Calibri"/>
                <a:cs typeface="Calibri"/>
              </a:rPr>
              <a:t>4th region of spine – SACRUM (5 fused)</a:t>
            </a:r>
          </a:p>
          <a:p>
            <a:pPr>
              <a:lnSpc>
                <a:spcPct val="150000"/>
              </a:lnSpc>
            </a:pPr>
            <a:r>
              <a:rPr lang="en-US" sz="3200">
                <a:ea typeface="Calibri"/>
                <a:cs typeface="Calibri"/>
              </a:rPr>
              <a:t>5th region of spine – COCCYX (5 tiny)</a:t>
            </a:r>
          </a:p>
        </p:txBody>
      </p:sp>
    </p:spTree>
    <p:extLst>
      <p:ext uri="{BB962C8B-B14F-4D97-AF65-F5344CB8AC3E}">
        <p14:creationId xmlns:p14="http://schemas.microsoft.com/office/powerpoint/2010/main" val="804167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7E2E1-0DEE-B946-D76A-5504DDBCB6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C572AD-A04F-772C-A5C1-99A6EE353CFB}"/>
              </a:ext>
            </a:extLst>
          </p:cNvPr>
          <p:cNvSpPr>
            <a:spLocks noGrp="1"/>
          </p:cNvSpPr>
          <p:nvPr>
            <p:ph type="title"/>
          </p:nvPr>
        </p:nvSpPr>
        <p:spPr>
          <a:xfrm>
            <a:off x="139004" y="334610"/>
            <a:ext cx="11636541" cy="1039091"/>
          </a:xfrm>
        </p:spPr>
        <p:txBody>
          <a:bodyPr>
            <a:normAutofit/>
          </a:bodyPr>
          <a:lstStyle/>
          <a:p>
            <a:r>
              <a:rPr lang="en-US" sz="3400">
                <a:latin typeface="Calibri"/>
                <a:ea typeface="Calibri"/>
                <a:cs typeface="Calibri"/>
              </a:rPr>
              <a:t>POSTURE </a:t>
            </a:r>
          </a:p>
        </p:txBody>
      </p:sp>
      <p:pic>
        <p:nvPicPr>
          <p:cNvPr id="3" name="Picture 2" descr="A diagram of a human body&#10;&#10;AI-generated content may be incorrect.">
            <a:extLst>
              <a:ext uri="{FF2B5EF4-FFF2-40B4-BE49-F238E27FC236}">
                <a16:creationId xmlns:a16="http://schemas.microsoft.com/office/drawing/2014/main" id="{29F7823D-ED64-CEB8-1D14-2467A3076F65}"/>
              </a:ext>
            </a:extLst>
          </p:cNvPr>
          <p:cNvPicPr>
            <a:picLocks noChangeAspect="1"/>
          </p:cNvPicPr>
          <p:nvPr/>
        </p:nvPicPr>
        <p:blipFill>
          <a:blip r:embed="rId2"/>
          <a:stretch>
            <a:fillRect/>
          </a:stretch>
        </p:blipFill>
        <p:spPr>
          <a:xfrm>
            <a:off x="2847975" y="855856"/>
            <a:ext cx="5734050" cy="4979019"/>
          </a:xfrm>
          <a:prstGeom prst="rect">
            <a:avLst/>
          </a:prstGeom>
        </p:spPr>
      </p:pic>
    </p:spTree>
    <p:extLst>
      <p:ext uri="{BB962C8B-B14F-4D97-AF65-F5344CB8AC3E}">
        <p14:creationId xmlns:p14="http://schemas.microsoft.com/office/powerpoint/2010/main" val="6439141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7E2E1-0DEE-B946-D76A-5504DDBCB6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C572AD-A04F-772C-A5C1-99A6EE353CFB}"/>
              </a:ext>
            </a:extLst>
          </p:cNvPr>
          <p:cNvSpPr>
            <a:spLocks noGrp="1"/>
          </p:cNvSpPr>
          <p:nvPr>
            <p:ph type="title"/>
          </p:nvPr>
        </p:nvSpPr>
        <p:spPr>
          <a:xfrm>
            <a:off x="139004" y="334610"/>
            <a:ext cx="11636541" cy="1039091"/>
          </a:xfrm>
        </p:spPr>
        <p:txBody>
          <a:bodyPr>
            <a:normAutofit/>
          </a:bodyPr>
          <a:lstStyle/>
          <a:p>
            <a:r>
              <a:rPr lang="en-US" sz="3400">
                <a:latin typeface="Calibri"/>
                <a:ea typeface="Calibri"/>
                <a:cs typeface="Calibri"/>
              </a:rPr>
              <a:t>POSTURE </a:t>
            </a:r>
          </a:p>
        </p:txBody>
      </p:sp>
      <p:pic>
        <p:nvPicPr>
          <p:cNvPr id="4" name="Picture 3" descr="A screenshot of a computer&#10;&#10;AI-generated content may be incorrect.">
            <a:extLst>
              <a:ext uri="{FF2B5EF4-FFF2-40B4-BE49-F238E27FC236}">
                <a16:creationId xmlns:a16="http://schemas.microsoft.com/office/drawing/2014/main" id="{E9E3B058-E07B-FD52-6F37-001E5E0BAA25}"/>
              </a:ext>
            </a:extLst>
          </p:cNvPr>
          <p:cNvPicPr>
            <a:picLocks noChangeAspect="1"/>
          </p:cNvPicPr>
          <p:nvPr/>
        </p:nvPicPr>
        <p:blipFill>
          <a:blip r:embed="rId2"/>
          <a:stretch>
            <a:fillRect/>
          </a:stretch>
        </p:blipFill>
        <p:spPr>
          <a:xfrm>
            <a:off x="1342241" y="2074039"/>
            <a:ext cx="8591188" cy="3838454"/>
          </a:xfrm>
          <a:prstGeom prst="rect">
            <a:avLst/>
          </a:prstGeom>
        </p:spPr>
      </p:pic>
    </p:spTree>
    <p:extLst>
      <p:ext uri="{BB962C8B-B14F-4D97-AF65-F5344CB8AC3E}">
        <p14:creationId xmlns:p14="http://schemas.microsoft.com/office/powerpoint/2010/main" val="38589834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D2A4D-8E21-AFB2-9AD6-033702EC53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B0E021-E6D3-0577-4E5A-F7D8DA0259D0}"/>
              </a:ext>
            </a:extLst>
          </p:cNvPr>
          <p:cNvSpPr>
            <a:spLocks noGrp="1"/>
          </p:cNvSpPr>
          <p:nvPr>
            <p:ph type="title"/>
          </p:nvPr>
        </p:nvSpPr>
        <p:spPr>
          <a:xfrm>
            <a:off x="139004" y="334610"/>
            <a:ext cx="11636541" cy="1039091"/>
          </a:xfrm>
        </p:spPr>
        <p:txBody>
          <a:bodyPr>
            <a:normAutofit/>
          </a:bodyPr>
          <a:lstStyle/>
          <a:p>
            <a:r>
              <a:rPr lang="en-US" sz="3400">
                <a:latin typeface="Calibri"/>
                <a:ea typeface="Calibri"/>
                <a:cs typeface="Calibri"/>
              </a:rPr>
              <a:t>TYPES OF MUSCLE (NOT MUSCLE FIBRE TYPES 1 or 2) </a:t>
            </a:r>
          </a:p>
        </p:txBody>
      </p:sp>
      <p:sp>
        <p:nvSpPr>
          <p:cNvPr id="3" name="TextBox 2">
            <a:extLst>
              <a:ext uri="{FF2B5EF4-FFF2-40B4-BE49-F238E27FC236}">
                <a16:creationId xmlns:a16="http://schemas.microsoft.com/office/drawing/2014/main" id="{B188E8D2-D044-1A7D-2FBE-C37AC3E2D7C0}"/>
              </a:ext>
            </a:extLst>
          </p:cNvPr>
          <p:cNvSpPr txBox="1"/>
          <p:nvPr/>
        </p:nvSpPr>
        <p:spPr>
          <a:xfrm>
            <a:off x="385823" y="2464443"/>
            <a:ext cx="11391415"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Font typeface=""/>
              <a:buChar char="•"/>
            </a:pPr>
            <a:r>
              <a:rPr lang="en-US" sz="3200" b="1"/>
              <a:t>Skeletal</a:t>
            </a:r>
            <a:r>
              <a:rPr lang="en-US" sz="3200"/>
              <a:t> → movement </a:t>
            </a:r>
            <a:endParaRPr lang="en-US" sz="3200">
              <a:ea typeface="Calibri"/>
              <a:cs typeface="Calibri"/>
            </a:endParaRPr>
          </a:p>
          <a:p>
            <a:pPr>
              <a:buFont typeface=""/>
              <a:buChar char="•"/>
            </a:pPr>
            <a:endParaRPr lang="en-US" sz="3200">
              <a:ea typeface="Calibri"/>
              <a:cs typeface="Calibri"/>
            </a:endParaRPr>
          </a:p>
          <a:p>
            <a:pPr>
              <a:buFont typeface=""/>
              <a:buChar char="•"/>
            </a:pPr>
            <a:r>
              <a:rPr lang="en-US" sz="3200" b="1"/>
              <a:t>Cardiac</a:t>
            </a:r>
            <a:r>
              <a:rPr lang="en-US" sz="3200"/>
              <a:t> → oxygen delivery to muscles </a:t>
            </a:r>
            <a:endParaRPr lang="en-US" sz="3200">
              <a:ea typeface="Calibri"/>
              <a:cs typeface="Calibri"/>
            </a:endParaRPr>
          </a:p>
          <a:p>
            <a:pPr>
              <a:buFont typeface=""/>
              <a:buChar char="•"/>
            </a:pPr>
            <a:endParaRPr lang="en-US" sz="3200">
              <a:ea typeface="Calibri"/>
              <a:cs typeface="Calibri"/>
            </a:endParaRPr>
          </a:p>
          <a:p>
            <a:pPr>
              <a:buFont typeface=""/>
              <a:buChar char="•"/>
            </a:pPr>
            <a:r>
              <a:rPr lang="en-US" sz="3200" b="1"/>
              <a:t>Smooth</a:t>
            </a:r>
            <a:r>
              <a:rPr lang="en-US" sz="3200"/>
              <a:t> → controls movement within organs and blood vessels</a:t>
            </a:r>
            <a:endParaRPr lang="en-US" sz="3200">
              <a:ea typeface="Calibri"/>
              <a:cs typeface="Calibri"/>
            </a:endParaRPr>
          </a:p>
          <a:p>
            <a:pPr algn="ctr"/>
            <a:endParaRPr lang="en-US"/>
          </a:p>
        </p:txBody>
      </p:sp>
    </p:spTree>
    <p:extLst>
      <p:ext uri="{BB962C8B-B14F-4D97-AF65-F5344CB8AC3E}">
        <p14:creationId xmlns:p14="http://schemas.microsoft.com/office/powerpoint/2010/main" val="2723400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7218A-C06C-657D-7693-DCA45F2572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C50157-7C2F-9BD8-CF80-62B4BC487426}"/>
              </a:ext>
            </a:extLst>
          </p:cNvPr>
          <p:cNvSpPr>
            <a:spLocks noGrp="1"/>
          </p:cNvSpPr>
          <p:nvPr>
            <p:ph type="title"/>
          </p:nvPr>
        </p:nvSpPr>
        <p:spPr>
          <a:xfrm>
            <a:off x="139004" y="334610"/>
            <a:ext cx="11636541" cy="1039091"/>
          </a:xfrm>
        </p:spPr>
        <p:txBody>
          <a:bodyPr>
            <a:normAutofit/>
          </a:bodyPr>
          <a:lstStyle/>
          <a:p>
            <a:r>
              <a:rPr lang="en-US" sz="3400">
                <a:latin typeface="Calibri"/>
                <a:ea typeface="Calibri"/>
                <a:cs typeface="Calibri"/>
              </a:rPr>
              <a:t>Names of muscles  </a:t>
            </a:r>
          </a:p>
        </p:txBody>
      </p:sp>
      <p:sp>
        <p:nvSpPr>
          <p:cNvPr id="7" name="Rectangle 6">
            <a:extLst>
              <a:ext uri="{FF2B5EF4-FFF2-40B4-BE49-F238E27FC236}">
                <a16:creationId xmlns:a16="http://schemas.microsoft.com/office/drawing/2014/main" id="{79065D3B-D221-74E2-6465-D413032652C7}"/>
              </a:ext>
            </a:extLst>
          </p:cNvPr>
          <p:cNvSpPr/>
          <p:nvPr/>
        </p:nvSpPr>
        <p:spPr>
          <a:xfrm>
            <a:off x="4331467" y="2915090"/>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4E2E4BAC-470B-43EC-C9A6-960410C0DCFF}"/>
              </a:ext>
            </a:extLst>
          </p:cNvPr>
          <p:cNvSpPr/>
          <p:nvPr/>
        </p:nvSpPr>
        <p:spPr>
          <a:xfrm>
            <a:off x="7225137" y="5982381"/>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9CD1DF6-A54F-3725-3A7E-0F59E978B376}"/>
              </a:ext>
            </a:extLst>
          </p:cNvPr>
          <p:cNvSpPr/>
          <p:nvPr/>
        </p:nvSpPr>
        <p:spPr>
          <a:xfrm>
            <a:off x="7591670" y="5287900"/>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2172BD9-0F41-E35C-7372-07E994989AA6}"/>
              </a:ext>
            </a:extLst>
          </p:cNvPr>
          <p:cNvSpPr/>
          <p:nvPr/>
        </p:nvSpPr>
        <p:spPr>
          <a:xfrm>
            <a:off x="10099517" y="2191672"/>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diagram of two people&#10;&#10;AI-generated content may be incorrect.">
            <a:extLst>
              <a:ext uri="{FF2B5EF4-FFF2-40B4-BE49-F238E27FC236}">
                <a16:creationId xmlns:a16="http://schemas.microsoft.com/office/drawing/2014/main" id="{53FF139E-F377-CDD4-A8E5-799C4A363405}"/>
              </a:ext>
            </a:extLst>
          </p:cNvPr>
          <p:cNvPicPr>
            <a:picLocks noChangeAspect="1"/>
          </p:cNvPicPr>
          <p:nvPr/>
        </p:nvPicPr>
        <p:blipFill>
          <a:blip r:embed="rId2"/>
          <a:stretch>
            <a:fillRect/>
          </a:stretch>
        </p:blipFill>
        <p:spPr>
          <a:xfrm>
            <a:off x="4083902" y="331284"/>
            <a:ext cx="6997854" cy="5860895"/>
          </a:xfrm>
          <a:prstGeom prst="rect">
            <a:avLst/>
          </a:prstGeom>
        </p:spPr>
      </p:pic>
    </p:spTree>
    <p:extLst>
      <p:ext uri="{BB962C8B-B14F-4D97-AF65-F5344CB8AC3E}">
        <p14:creationId xmlns:p14="http://schemas.microsoft.com/office/powerpoint/2010/main" val="29258438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7218A-C06C-657D-7693-DCA45F2572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C50157-7C2F-9BD8-CF80-62B4BC487426}"/>
              </a:ext>
            </a:extLst>
          </p:cNvPr>
          <p:cNvSpPr>
            <a:spLocks noGrp="1"/>
          </p:cNvSpPr>
          <p:nvPr>
            <p:ph type="title"/>
          </p:nvPr>
        </p:nvSpPr>
        <p:spPr>
          <a:xfrm>
            <a:off x="139004" y="334610"/>
            <a:ext cx="11636541" cy="1039091"/>
          </a:xfrm>
        </p:spPr>
        <p:txBody>
          <a:bodyPr>
            <a:normAutofit/>
          </a:bodyPr>
          <a:lstStyle/>
          <a:p>
            <a:r>
              <a:rPr lang="en-US" sz="3400">
                <a:latin typeface="Calibri"/>
                <a:ea typeface="Calibri"/>
                <a:cs typeface="Calibri"/>
              </a:rPr>
              <a:t>Names of muscles  </a:t>
            </a:r>
          </a:p>
        </p:txBody>
      </p:sp>
      <p:pic>
        <p:nvPicPr>
          <p:cNvPr id="4" name="Picture 3" descr="A person with muscles and text on it&#10;&#10;AI-generated content may be incorrect.">
            <a:extLst>
              <a:ext uri="{FF2B5EF4-FFF2-40B4-BE49-F238E27FC236}">
                <a16:creationId xmlns:a16="http://schemas.microsoft.com/office/drawing/2014/main" id="{E934D00A-1A33-331E-9B4E-35424B89125B}"/>
              </a:ext>
            </a:extLst>
          </p:cNvPr>
          <p:cNvPicPr>
            <a:picLocks noChangeAspect="1"/>
          </p:cNvPicPr>
          <p:nvPr/>
        </p:nvPicPr>
        <p:blipFill>
          <a:blip r:embed="rId2"/>
          <a:stretch>
            <a:fillRect/>
          </a:stretch>
        </p:blipFill>
        <p:spPr>
          <a:xfrm>
            <a:off x="812621" y="1099595"/>
            <a:ext cx="10566760" cy="5758405"/>
          </a:xfrm>
          <a:prstGeom prst="rect">
            <a:avLst/>
          </a:prstGeom>
        </p:spPr>
      </p:pic>
      <p:sp>
        <p:nvSpPr>
          <p:cNvPr id="5" name="Rectangle 4">
            <a:extLst>
              <a:ext uri="{FF2B5EF4-FFF2-40B4-BE49-F238E27FC236}">
                <a16:creationId xmlns:a16="http://schemas.microsoft.com/office/drawing/2014/main" id="{8C39202A-D58E-F79C-2D89-361DE5D5CD18}"/>
              </a:ext>
            </a:extLst>
          </p:cNvPr>
          <p:cNvSpPr/>
          <p:nvPr/>
        </p:nvSpPr>
        <p:spPr>
          <a:xfrm>
            <a:off x="1534252" y="5384356"/>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3F4D3A6-6885-FAB1-7EB1-9194283E159A}"/>
              </a:ext>
            </a:extLst>
          </p:cNvPr>
          <p:cNvSpPr/>
          <p:nvPr/>
        </p:nvSpPr>
        <p:spPr>
          <a:xfrm>
            <a:off x="3964935" y="5490457"/>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9065D3B-D221-74E2-6465-D413032652C7}"/>
              </a:ext>
            </a:extLst>
          </p:cNvPr>
          <p:cNvSpPr/>
          <p:nvPr/>
        </p:nvSpPr>
        <p:spPr>
          <a:xfrm>
            <a:off x="4331467" y="2915090"/>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4E2E4BAC-470B-43EC-C9A6-960410C0DCFF}"/>
              </a:ext>
            </a:extLst>
          </p:cNvPr>
          <p:cNvSpPr/>
          <p:nvPr/>
        </p:nvSpPr>
        <p:spPr>
          <a:xfrm>
            <a:off x="7225137" y="5982381"/>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9CD1DF6-A54F-3725-3A7E-0F59E978B376}"/>
              </a:ext>
            </a:extLst>
          </p:cNvPr>
          <p:cNvSpPr/>
          <p:nvPr/>
        </p:nvSpPr>
        <p:spPr>
          <a:xfrm>
            <a:off x="7591670" y="5287900"/>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2172BD9-0F41-E35C-7372-07E994989AA6}"/>
              </a:ext>
            </a:extLst>
          </p:cNvPr>
          <p:cNvSpPr/>
          <p:nvPr/>
        </p:nvSpPr>
        <p:spPr>
          <a:xfrm>
            <a:off x="10099517" y="2191672"/>
            <a:ext cx="361851" cy="2026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1731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0E421-D292-23C0-19BF-E9C4119EC9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7AD60D-E6E4-CE60-57D8-D9F59339B563}"/>
              </a:ext>
            </a:extLst>
          </p:cNvPr>
          <p:cNvSpPr>
            <a:spLocks noGrp="1"/>
          </p:cNvSpPr>
          <p:nvPr>
            <p:ph type="title"/>
          </p:nvPr>
        </p:nvSpPr>
        <p:spPr>
          <a:xfrm>
            <a:off x="419741" y="324584"/>
            <a:ext cx="11014910" cy="1039091"/>
          </a:xfrm>
        </p:spPr>
        <p:txBody>
          <a:bodyPr>
            <a:normAutofit/>
          </a:bodyPr>
          <a:lstStyle/>
          <a:p>
            <a:r>
              <a:rPr lang="en-US" sz="4000">
                <a:latin typeface="Avenir Medium"/>
              </a:rPr>
              <a:t>Define the term 'agonist' and 'antagonist'. </a:t>
            </a:r>
            <a:endParaRPr lang="en-US">
              <a:latin typeface="Avenir Medium"/>
            </a:endParaRPr>
          </a:p>
        </p:txBody>
      </p:sp>
      <p:sp>
        <p:nvSpPr>
          <p:cNvPr id="3" name="TextBox 2">
            <a:extLst>
              <a:ext uri="{FF2B5EF4-FFF2-40B4-BE49-F238E27FC236}">
                <a16:creationId xmlns:a16="http://schemas.microsoft.com/office/drawing/2014/main" id="{68B6322B-8A9F-FDD5-DA5F-709F5DAC9212}"/>
              </a:ext>
            </a:extLst>
          </p:cNvPr>
          <p:cNvSpPr txBox="1"/>
          <p:nvPr/>
        </p:nvSpPr>
        <p:spPr>
          <a:xfrm>
            <a:off x="598025" y="2310114"/>
            <a:ext cx="11005594"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a:t>The </a:t>
            </a:r>
            <a:r>
              <a:rPr lang="en-US" sz="3000" b="1"/>
              <a:t>agonist</a:t>
            </a:r>
            <a:r>
              <a:rPr lang="en-US" sz="3000"/>
              <a:t> is the prime mover, the muscle responsible for producing the movement (the main muscle that contracts)</a:t>
            </a:r>
          </a:p>
          <a:p>
            <a:endParaRPr lang="en-US" sz="3000">
              <a:ea typeface="Calibri" panose="020F0502020204030204"/>
              <a:cs typeface="Calibri" panose="020F0502020204030204"/>
            </a:endParaRPr>
          </a:p>
          <a:p>
            <a:r>
              <a:rPr lang="en-US" sz="3000">
                <a:ea typeface="+mn-lt"/>
                <a:cs typeface="+mn-lt"/>
              </a:rPr>
              <a:t>The</a:t>
            </a:r>
            <a:r>
              <a:rPr lang="en-US" sz="3000" b="1">
                <a:ea typeface="+mn-lt"/>
                <a:cs typeface="+mn-lt"/>
              </a:rPr>
              <a:t> antagonist </a:t>
            </a:r>
            <a:r>
              <a:rPr lang="en-US" sz="3000">
                <a:ea typeface="+mn-lt"/>
                <a:cs typeface="+mn-lt"/>
              </a:rPr>
              <a:t>is the muscle that works opposite to the agonist and relaxes or lengthens to allow movement to occur.</a:t>
            </a:r>
            <a:endParaRPr lang="en-US"/>
          </a:p>
          <a:p>
            <a:pPr algn="ctr"/>
            <a:endParaRPr lang="en-US">
              <a:ea typeface="Calibri" panose="020F0502020204030204"/>
              <a:cs typeface="Calibri" panose="020F0502020204030204"/>
            </a:endParaRPr>
          </a:p>
        </p:txBody>
      </p:sp>
    </p:spTree>
    <p:extLst>
      <p:ext uri="{BB962C8B-B14F-4D97-AF65-F5344CB8AC3E}">
        <p14:creationId xmlns:p14="http://schemas.microsoft.com/office/powerpoint/2010/main" val="17597087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C5ED8-63D6-6011-9124-5C9ABE4822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C743A7-F58F-85D1-B8D4-DF3589DD7D67}"/>
              </a:ext>
            </a:extLst>
          </p:cNvPr>
          <p:cNvSpPr>
            <a:spLocks noGrp="1"/>
          </p:cNvSpPr>
          <p:nvPr>
            <p:ph type="title"/>
          </p:nvPr>
        </p:nvSpPr>
        <p:spPr>
          <a:xfrm>
            <a:off x="419741" y="324584"/>
            <a:ext cx="11014910" cy="1039091"/>
          </a:xfrm>
        </p:spPr>
        <p:txBody>
          <a:bodyPr>
            <a:normAutofit/>
          </a:bodyPr>
          <a:lstStyle/>
          <a:p>
            <a:r>
              <a:rPr lang="en-US" sz="2800">
                <a:latin typeface="Avenir Medium"/>
              </a:rPr>
              <a:t>ANTAGONIST MUSCLES</a:t>
            </a:r>
            <a:r>
              <a:rPr lang="en-US" sz="4000">
                <a:latin typeface="Avenir Medium"/>
              </a:rPr>
              <a:t> </a:t>
            </a:r>
            <a:endParaRPr lang="en-US">
              <a:latin typeface="Avenir Medium"/>
            </a:endParaRPr>
          </a:p>
        </p:txBody>
      </p:sp>
      <p:sp>
        <p:nvSpPr>
          <p:cNvPr id="6" name="TextBox 5">
            <a:extLst>
              <a:ext uri="{FF2B5EF4-FFF2-40B4-BE49-F238E27FC236}">
                <a16:creationId xmlns:a16="http://schemas.microsoft.com/office/drawing/2014/main" id="{D6A7F69B-41A7-A2A7-21BA-6FC42F6EC3D0}"/>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8" name="Picture 7" descr="A screenshot of a phone&#10;&#10;AI-generated content may be incorrect.">
            <a:extLst>
              <a:ext uri="{FF2B5EF4-FFF2-40B4-BE49-F238E27FC236}">
                <a16:creationId xmlns:a16="http://schemas.microsoft.com/office/drawing/2014/main" id="{3595C8BA-64D6-D691-D6E5-54CD9C4D6FF9}"/>
              </a:ext>
            </a:extLst>
          </p:cNvPr>
          <p:cNvPicPr>
            <a:picLocks noChangeAspect="1"/>
          </p:cNvPicPr>
          <p:nvPr/>
        </p:nvPicPr>
        <p:blipFill>
          <a:blip r:embed="rId2"/>
          <a:stretch>
            <a:fillRect/>
          </a:stretch>
        </p:blipFill>
        <p:spPr>
          <a:xfrm>
            <a:off x="1172721" y="2111595"/>
            <a:ext cx="9817621" cy="3358225"/>
          </a:xfrm>
          <a:prstGeom prst="rect">
            <a:avLst/>
          </a:prstGeom>
        </p:spPr>
      </p:pic>
    </p:spTree>
    <p:extLst>
      <p:ext uri="{BB962C8B-B14F-4D97-AF65-F5344CB8AC3E}">
        <p14:creationId xmlns:p14="http://schemas.microsoft.com/office/powerpoint/2010/main" val="3010682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F95D4-F33D-85FB-8A52-F2CC11BDE5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440FB2-4B8E-9E64-EF67-51BD5FCEC182}"/>
              </a:ext>
            </a:extLst>
          </p:cNvPr>
          <p:cNvSpPr>
            <a:spLocks noGrp="1"/>
          </p:cNvSpPr>
          <p:nvPr>
            <p:ph type="title"/>
          </p:nvPr>
        </p:nvSpPr>
        <p:spPr>
          <a:xfrm>
            <a:off x="419741" y="324584"/>
            <a:ext cx="11014910" cy="1039091"/>
          </a:xfrm>
        </p:spPr>
        <p:txBody>
          <a:bodyPr>
            <a:normAutofit/>
          </a:bodyPr>
          <a:lstStyle/>
          <a:p>
            <a:r>
              <a:rPr lang="en-US" sz="2800">
                <a:latin typeface="Avenir Medium"/>
              </a:rPr>
              <a:t>MUSCLE CONTRACTIONS</a:t>
            </a:r>
            <a:r>
              <a:rPr lang="en-US" sz="4000">
                <a:latin typeface="Avenir Medium"/>
              </a:rPr>
              <a:t> </a:t>
            </a:r>
          </a:p>
        </p:txBody>
      </p:sp>
      <p:sp>
        <p:nvSpPr>
          <p:cNvPr id="6" name="TextBox 5">
            <a:extLst>
              <a:ext uri="{FF2B5EF4-FFF2-40B4-BE49-F238E27FC236}">
                <a16:creationId xmlns:a16="http://schemas.microsoft.com/office/drawing/2014/main" id="{F8F58E99-5654-563E-0F28-3BC5CCBA9F23}"/>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white background&#10;&#10;AI-generated content may be incorrect.">
            <a:extLst>
              <a:ext uri="{FF2B5EF4-FFF2-40B4-BE49-F238E27FC236}">
                <a16:creationId xmlns:a16="http://schemas.microsoft.com/office/drawing/2014/main" id="{E48CC567-BCC6-DCF6-A257-8C7E43DC3EA8}"/>
              </a:ext>
            </a:extLst>
          </p:cNvPr>
          <p:cNvPicPr>
            <a:picLocks noChangeAspect="1"/>
          </p:cNvPicPr>
          <p:nvPr/>
        </p:nvPicPr>
        <p:blipFill>
          <a:blip r:embed="rId2"/>
          <a:stretch>
            <a:fillRect/>
          </a:stretch>
        </p:blipFill>
        <p:spPr>
          <a:xfrm>
            <a:off x="1276350" y="1999104"/>
            <a:ext cx="9639300" cy="3438525"/>
          </a:xfrm>
          <a:prstGeom prst="rect">
            <a:avLst/>
          </a:prstGeom>
        </p:spPr>
      </p:pic>
      <p:sp>
        <p:nvSpPr>
          <p:cNvPr id="5" name="TextBox 4">
            <a:extLst>
              <a:ext uri="{FF2B5EF4-FFF2-40B4-BE49-F238E27FC236}">
                <a16:creationId xmlns:a16="http://schemas.microsoft.com/office/drawing/2014/main" id="{6504F22C-8EB1-AD3D-56C1-938747DF7775}"/>
              </a:ext>
            </a:extLst>
          </p:cNvPr>
          <p:cNvSpPr txBox="1"/>
          <p:nvPr/>
        </p:nvSpPr>
        <p:spPr>
          <a:xfrm>
            <a:off x="8327481" y="3719849"/>
            <a:ext cx="269683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ea typeface="Calibri"/>
                <a:cs typeface="Calibri"/>
              </a:rPr>
              <a:t>to hold the body in position </a:t>
            </a:r>
            <a:endParaRPr lang="en-US" sz="1600" b="1"/>
          </a:p>
        </p:txBody>
      </p:sp>
    </p:spTree>
    <p:extLst>
      <p:ext uri="{BB962C8B-B14F-4D97-AF65-F5344CB8AC3E}">
        <p14:creationId xmlns:p14="http://schemas.microsoft.com/office/powerpoint/2010/main" val="3379148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A1316-FF80-CE9B-B70A-1E89915414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C0FC18-484F-243B-61F6-362E4A9E0097}"/>
              </a:ext>
            </a:extLst>
          </p:cNvPr>
          <p:cNvSpPr>
            <a:spLocks noGrp="1"/>
          </p:cNvSpPr>
          <p:nvPr>
            <p:ph type="title"/>
          </p:nvPr>
        </p:nvSpPr>
        <p:spPr>
          <a:xfrm>
            <a:off x="419741" y="324584"/>
            <a:ext cx="11014910" cy="1039091"/>
          </a:xfrm>
        </p:spPr>
        <p:txBody>
          <a:bodyPr>
            <a:normAutofit/>
          </a:bodyPr>
          <a:lstStyle/>
          <a:p>
            <a:pPr algn="ctr"/>
            <a:r>
              <a:rPr lang="en-US" sz="4000">
                <a:latin typeface="Calibri"/>
                <a:ea typeface="Calibri"/>
                <a:cs typeface="Calibri"/>
              </a:rPr>
              <a:t>TYPES OF CONTRACTION </a:t>
            </a:r>
            <a:endParaRPr lang="en-US" dirty="0">
              <a:latin typeface="Calibri"/>
              <a:ea typeface="Calibri"/>
              <a:cs typeface="Calibri"/>
            </a:endParaRPr>
          </a:p>
        </p:txBody>
      </p:sp>
      <p:sp>
        <p:nvSpPr>
          <p:cNvPr id="6" name="TextBox 5">
            <a:extLst>
              <a:ext uri="{FF2B5EF4-FFF2-40B4-BE49-F238E27FC236}">
                <a16:creationId xmlns:a16="http://schemas.microsoft.com/office/drawing/2014/main" id="{B862146B-3C5E-6048-33BF-1E924CDF523B}"/>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3" name="Picture 2" descr="A white rectangular box with black text&#10;&#10;AI-generated content may be incorrect.">
            <a:extLst>
              <a:ext uri="{FF2B5EF4-FFF2-40B4-BE49-F238E27FC236}">
                <a16:creationId xmlns:a16="http://schemas.microsoft.com/office/drawing/2014/main" id="{51660938-B45E-13E7-299D-8CB9D1B63E50}"/>
              </a:ext>
            </a:extLst>
          </p:cNvPr>
          <p:cNvPicPr>
            <a:picLocks noChangeAspect="1"/>
          </p:cNvPicPr>
          <p:nvPr/>
        </p:nvPicPr>
        <p:blipFill>
          <a:blip r:embed="rId2"/>
          <a:stretch>
            <a:fillRect/>
          </a:stretch>
        </p:blipFill>
        <p:spPr>
          <a:xfrm>
            <a:off x="5149773" y="1813932"/>
            <a:ext cx="6780405" cy="3862039"/>
          </a:xfrm>
          <a:prstGeom prst="rect">
            <a:avLst/>
          </a:prstGeom>
        </p:spPr>
      </p:pic>
      <p:sp>
        <p:nvSpPr>
          <p:cNvPr id="5" name="TextBox 4">
            <a:extLst>
              <a:ext uri="{FF2B5EF4-FFF2-40B4-BE49-F238E27FC236}">
                <a16:creationId xmlns:a16="http://schemas.microsoft.com/office/drawing/2014/main" id="{04B59E6D-ABDE-3F63-19B8-3257FDCD274F}"/>
              </a:ext>
            </a:extLst>
          </p:cNvPr>
          <p:cNvSpPr txBox="1"/>
          <p:nvPr/>
        </p:nvSpPr>
        <p:spPr>
          <a:xfrm>
            <a:off x="240370" y="2917655"/>
            <a:ext cx="4738028"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Isotonic Contractions (eccen</a:t>
            </a:r>
            <a:r>
              <a:rPr lang="en-US">
                <a:ea typeface="Calibri"/>
                <a:cs typeface="Calibri"/>
              </a:rPr>
              <a:t>tric and concentric)</a:t>
            </a:r>
            <a:endParaRPr lang="en-US"/>
          </a:p>
          <a:p>
            <a:endParaRPr lang="en-US" dirty="0">
              <a:ea typeface="Calibri"/>
              <a:cs typeface="Calibri"/>
            </a:endParaRPr>
          </a:p>
          <a:p>
            <a:r>
              <a:rPr lang="en-US" b="1">
                <a:ea typeface="Calibri"/>
                <a:cs typeface="Calibri"/>
              </a:rPr>
              <a:t>Eccentric</a:t>
            </a:r>
            <a:r>
              <a:rPr lang="en-US">
                <a:ea typeface="Calibri"/>
                <a:cs typeface="Calibri"/>
              </a:rPr>
              <a:t> = muscle </a:t>
            </a:r>
            <a:r>
              <a:rPr lang="en-US" dirty="0">
                <a:ea typeface="Calibri"/>
                <a:cs typeface="Calibri"/>
              </a:rPr>
              <a:t>lengthens as it contracts </a:t>
            </a:r>
            <a:endParaRPr lang="en-US">
              <a:ea typeface="Calibri"/>
              <a:cs typeface="Calibri"/>
            </a:endParaRPr>
          </a:p>
          <a:p>
            <a:endParaRPr lang="en-US" dirty="0">
              <a:ea typeface="Calibri"/>
              <a:cs typeface="Calibri"/>
            </a:endParaRPr>
          </a:p>
          <a:p>
            <a:r>
              <a:rPr lang="en-US" b="1" dirty="0">
                <a:ea typeface="Calibri"/>
                <a:cs typeface="Calibri"/>
              </a:rPr>
              <a:t>Concentric</a:t>
            </a:r>
            <a:r>
              <a:rPr lang="en-US" dirty="0">
                <a:ea typeface="Calibri"/>
                <a:cs typeface="Calibri"/>
              </a:rPr>
              <a:t> = muscle shortens as </a:t>
            </a:r>
            <a:r>
              <a:rPr lang="en-US">
                <a:ea typeface="Calibri"/>
                <a:cs typeface="Calibri"/>
              </a:rPr>
              <a:t>it contracts </a:t>
            </a:r>
          </a:p>
          <a:p>
            <a:endParaRPr lang="en-US" dirty="0">
              <a:ea typeface="Calibri"/>
              <a:cs typeface="Calibri"/>
            </a:endParaRPr>
          </a:p>
          <a:p>
            <a:endParaRPr lang="en-US" dirty="0">
              <a:ea typeface="Calibri"/>
              <a:cs typeface="Calibri"/>
            </a:endParaRPr>
          </a:p>
          <a:p>
            <a:r>
              <a:rPr lang="en-US" b="1" dirty="0">
                <a:ea typeface="Calibri"/>
                <a:cs typeface="Calibri"/>
              </a:rPr>
              <a:t>Isometric</a:t>
            </a:r>
            <a:r>
              <a:rPr lang="en-US" dirty="0">
                <a:ea typeface="Calibri"/>
                <a:cs typeface="Calibri"/>
              </a:rPr>
              <a:t> = muscle remains the same length</a:t>
            </a: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7" name="TextBox 6">
            <a:extLst>
              <a:ext uri="{FF2B5EF4-FFF2-40B4-BE49-F238E27FC236}">
                <a16:creationId xmlns:a16="http://schemas.microsoft.com/office/drawing/2014/main" id="{3DF92DB5-2D9A-B4E8-0A70-2BC7FD1A1146}"/>
              </a:ext>
            </a:extLst>
          </p:cNvPr>
          <p:cNvSpPr txBox="1"/>
          <p:nvPr/>
        </p:nvSpPr>
        <p:spPr>
          <a:xfrm>
            <a:off x="5354320" y="4013200"/>
            <a:ext cx="11988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concentric</a:t>
            </a:r>
            <a:endParaRPr lang="en-US"/>
          </a:p>
        </p:txBody>
      </p:sp>
      <p:sp>
        <p:nvSpPr>
          <p:cNvPr id="9" name="TextBox 8">
            <a:extLst>
              <a:ext uri="{FF2B5EF4-FFF2-40B4-BE49-F238E27FC236}">
                <a16:creationId xmlns:a16="http://schemas.microsoft.com/office/drawing/2014/main" id="{3DE1D795-79D5-F81B-6C21-85A2EF4FD8FF}"/>
              </a:ext>
            </a:extLst>
          </p:cNvPr>
          <p:cNvSpPr txBox="1"/>
          <p:nvPr/>
        </p:nvSpPr>
        <p:spPr>
          <a:xfrm>
            <a:off x="5435600" y="4978400"/>
            <a:ext cx="11074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isometric</a:t>
            </a:r>
            <a:endParaRPr lang="en-US"/>
          </a:p>
        </p:txBody>
      </p:sp>
      <p:sp>
        <p:nvSpPr>
          <p:cNvPr id="10" name="TextBox 9">
            <a:extLst>
              <a:ext uri="{FF2B5EF4-FFF2-40B4-BE49-F238E27FC236}">
                <a16:creationId xmlns:a16="http://schemas.microsoft.com/office/drawing/2014/main" id="{6063F247-DA8C-6BFA-941B-0E5303AA2B73}"/>
              </a:ext>
            </a:extLst>
          </p:cNvPr>
          <p:cNvSpPr txBox="1"/>
          <p:nvPr/>
        </p:nvSpPr>
        <p:spPr>
          <a:xfrm>
            <a:off x="6786880" y="3992880"/>
            <a:ext cx="2235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Upward phase of bicep curl</a:t>
            </a:r>
            <a:endParaRPr lang="en-US"/>
          </a:p>
        </p:txBody>
      </p:sp>
      <p:sp>
        <p:nvSpPr>
          <p:cNvPr id="11" name="TextBox 10">
            <a:extLst>
              <a:ext uri="{FF2B5EF4-FFF2-40B4-BE49-F238E27FC236}">
                <a16:creationId xmlns:a16="http://schemas.microsoft.com/office/drawing/2014/main" id="{FF98E013-F5C4-CD5D-DAC9-0D10B3C4114B}"/>
              </a:ext>
            </a:extLst>
          </p:cNvPr>
          <p:cNvSpPr txBox="1"/>
          <p:nvPr/>
        </p:nvSpPr>
        <p:spPr>
          <a:xfrm>
            <a:off x="9266168" y="3900820"/>
            <a:ext cx="235712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ea typeface="Calibri"/>
                <a:cs typeface="Calibri"/>
              </a:rPr>
              <a:t>The biceps are contracting and sho</a:t>
            </a:r>
            <a:r>
              <a:rPr lang="en-US" sz="1600">
                <a:ea typeface="Calibri"/>
                <a:cs typeface="Calibri"/>
              </a:rPr>
              <a:t>rtening to allow flexion at the elbow </a:t>
            </a:r>
            <a:endParaRPr lang="en-US" sz="1600"/>
          </a:p>
        </p:txBody>
      </p:sp>
      <p:sp>
        <p:nvSpPr>
          <p:cNvPr id="12" name="TextBox 11">
            <a:extLst>
              <a:ext uri="{FF2B5EF4-FFF2-40B4-BE49-F238E27FC236}">
                <a16:creationId xmlns:a16="http://schemas.microsoft.com/office/drawing/2014/main" id="{56B900D9-8CF7-5258-CA01-471EE7A57A7F}"/>
              </a:ext>
            </a:extLst>
          </p:cNvPr>
          <p:cNvSpPr txBox="1"/>
          <p:nvPr/>
        </p:nvSpPr>
        <p:spPr>
          <a:xfrm>
            <a:off x="6847840" y="4856480"/>
            <a:ext cx="21031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Planking </a:t>
            </a:r>
            <a:endParaRPr lang="en-US"/>
          </a:p>
        </p:txBody>
      </p:sp>
      <p:sp>
        <p:nvSpPr>
          <p:cNvPr id="13" name="TextBox 12">
            <a:extLst>
              <a:ext uri="{FF2B5EF4-FFF2-40B4-BE49-F238E27FC236}">
                <a16:creationId xmlns:a16="http://schemas.microsoft.com/office/drawing/2014/main" id="{E730601A-312A-5146-AE33-CC459A7393B5}"/>
              </a:ext>
            </a:extLst>
          </p:cNvPr>
          <p:cNvSpPr txBox="1"/>
          <p:nvPr/>
        </p:nvSpPr>
        <p:spPr>
          <a:xfrm>
            <a:off x="9266168" y="4726382"/>
            <a:ext cx="231648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Calibri"/>
                <a:cs typeface="Calibri"/>
              </a:rPr>
              <a:t>The muscles are contracting but there is no movement </a:t>
            </a:r>
            <a:endParaRPr lang="en-US" sz="1600"/>
          </a:p>
        </p:txBody>
      </p:sp>
    </p:spTree>
    <p:extLst>
      <p:ext uri="{BB962C8B-B14F-4D97-AF65-F5344CB8AC3E}">
        <p14:creationId xmlns:p14="http://schemas.microsoft.com/office/powerpoint/2010/main" val="2038016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83038-0BD4-213B-BB05-7D59723B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37161E-7625-EFFE-C20C-0F7CB20199EB}"/>
              </a:ext>
            </a:extLst>
          </p:cNvPr>
          <p:cNvSpPr>
            <a:spLocks noGrp="1"/>
          </p:cNvSpPr>
          <p:nvPr>
            <p:ph type="title"/>
          </p:nvPr>
        </p:nvSpPr>
        <p:spPr>
          <a:xfrm>
            <a:off x="419741" y="324584"/>
            <a:ext cx="11014910" cy="1039091"/>
          </a:xfrm>
        </p:spPr>
        <p:txBody>
          <a:bodyPr>
            <a:normAutofit/>
          </a:bodyPr>
          <a:lstStyle/>
          <a:p>
            <a:r>
              <a:rPr lang="en-US" sz="2800">
                <a:latin typeface="Avenir Medium"/>
              </a:rPr>
              <a:t>MUSCLE CONTRACTIONS</a:t>
            </a:r>
            <a:r>
              <a:rPr lang="en-US" sz="4000">
                <a:latin typeface="Avenir Medium"/>
              </a:rPr>
              <a:t> </a:t>
            </a:r>
          </a:p>
        </p:txBody>
      </p:sp>
      <p:sp>
        <p:nvSpPr>
          <p:cNvPr id="6" name="TextBox 5">
            <a:extLst>
              <a:ext uri="{FF2B5EF4-FFF2-40B4-BE49-F238E27FC236}">
                <a16:creationId xmlns:a16="http://schemas.microsoft.com/office/drawing/2014/main" id="{86A0BC74-8281-4A53-2AE1-D184834FAF79}"/>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8" name="Picture 7" descr="A white background with black text&#10;&#10;AI-generated content may be incorrect.">
            <a:extLst>
              <a:ext uri="{FF2B5EF4-FFF2-40B4-BE49-F238E27FC236}">
                <a16:creationId xmlns:a16="http://schemas.microsoft.com/office/drawing/2014/main" id="{23E99025-87C0-F1DC-C43C-706878A21ECD}"/>
              </a:ext>
            </a:extLst>
          </p:cNvPr>
          <p:cNvPicPr>
            <a:picLocks noChangeAspect="1"/>
          </p:cNvPicPr>
          <p:nvPr/>
        </p:nvPicPr>
        <p:blipFill>
          <a:blip r:embed="rId2"/>
          <a:stretch>
            <a:fillRect/>
          </a:stretch>
        </p:blipFill>
        <p:spPr>
          <a:xfrm>
            <a:off x="1118584" y="2160547"/>
            <a:ext cx="9858375" cy="3308550"/>
          </a:xfrm>
          <a:prstGeom prst="rect">
            <a:avLst/>
          </a:prstGeom>
        </p:spPr>
      </p:pic>
    </p:spTree>
    <p:extLst>
      <p:ext uri="{BB962C8B-B14F-4D97-AF65-F5344CB8AC3E}">
        <p14:creationId xmlns:p14="http://schemas.microsoft.com/office/powerpoint/2010/main" val="7824941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A2F75-311E-991C-16F6-B79769D77A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1A9725-662A-0DEF-B9D5-48A8B084BBFA}"/>
              </a:ext>
            </a:extLst>
          </p:cNvPr>
          <p:cNvSpPr>
            <a:spLocks noGrp="1"/>
          </p:cNvSpPr>
          <p:nvPr>
            <p:ph type="title"/>
          </p:nvPr>
        </p:nvSpPr>
        <p:spPr>
          <a:xfrm>
            <a:off x="419741" y="324584"/>
            <a:ext cx="11014910" cy="1039091"/>
          </a:xfrm>
        </p:spPr>
        <p:txBody>
          <a:bodyPr>
            <a:normAutofit/>
          </a:bodyPr>
          <a:lstStyle/>
          <a:p>
            <a:r>
              <a:rPr lang="en-US" sz="2800">
                <a:latin typeface="Avenir Medium"/>
              </a:rPr>
              <a:t>MUSCLE FIBRE TYPES </a:t>
            </a:r>
            <a:endParaRPr lang="en-US" sz="4000">
              <a:latin typeface="Avenir Medium"/>
            </a:endParaRPr>
          </a:p>
        </p:txBody>
      </p:sp>
      <p:sp>
        <p:nvSpPr>
          <p:cNvPr id="6" name="TextBox 5">
            <a:extLst>
              <a:ext uri="{FF2B5EF4-FFF2-40B4-BE49-F238E27FC236}">
                <a16:creationId xmlns:a16="http://schemas.microsoft.com/office/drawing/2014/main" id="{CB7023A1-8BA6-5A6F-5C07-8E973516DF43}"/>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8BB99EBF-E442-38D2-D92F-F432A7A7E890}"/>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E4BA0146-2F5C-D99A-9C48-EE230A2F09F5}"/>
              </a:ext>
            </a:extLst>
          </p:cNvPr>
          <p:cNvSpPr txBox="1"/>
          <p:nvPr/>
        </p:nvSpPr>
        <p:spPr>
          <a:xfrm>
            <a:off x="868101" y="1895355"/>
            <a:ext cx="8468809"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t>Type 1 Slow Twitch</a:t>
            </a:r>
            <a:endParaRPr lang="en-US" sz="2800" b="1">
              <a:ea typeface="Calibri"/>
              <a:cs typeface="Calibri"/>
            </a:endParaRPr>
          </a:p>
          <a:p>
            <a:pPr>
              <a:buFont typeface=""/>
              <a:buChar char="•"/>
            </a:pPr>
            <a:r>
              <a:rPr lang="en-US" sz="2800"/>
              <a:t>Activity: </a:t>
            </a:r>
            <a:r>
              <a:rPr lang="en-US" sz="2800" b="1"/>
              <a:t>Marathon running </a:t>
            </a:r>
            <a:endParaRPr lang="en-US" sz="2800" b="1">
              <a:ea typeface="Calibri"/>
              <a:cs typeface="Calibri"/>
            </a:endParaRPr>
          </a:p>
          <a:p>
            <a:pPr>
              <a:buFont typeface=""/>
              <a:buChar char="•"/>
            </a:pPr>
            <a:r>
              <a:rPr lang="en-US" sz="2800"/>
              <a:t>Resistant to fatigue </a:t>
            </a:r>
            <a:endParaRPr lang="en-US" sz="2800">
              <a:ea typeface="Calibri"/>
              <a:cs typeface="Calibri"/>
            </a:endParaRPr>
          </a:p>
          <a:p>
            <a:pPr>
              <a:buFont typeface=""/>
              <a:buChar char="•"/>
            </a:pPr>
            <a:r>
              <a:rPr lang="en-US" sz="2800"/>
              <a:t>Suitable for long-duration aerobic exercise </a:t>
            </a:r>
            <a:endParaRPr lang="en-US" sz="2800">
              <a:ea typeface="Calibri"/>
              <a:cs typeface="Calibri"/>
            </a:endParaRPr>
          </a:p>
          <a:p>
            <a:pPr>
              <a:buFont typeface=""/>
              <a:buChar char="•"/>
            </a:pPr>
            <a:endParaRPr lang="en-US" sz="2800">
              <a:ea typeface="Calibri"/>
              <a:cs typeface="Calibri"/>
            </a:endParaRPr>
          </a:p>
          <a:p>
            <a:r>
              <a:rPr lang="en-US" sz="2800" b="1"/>
              <a:t>Type 2 Fast Twitch</a:t>
            </a:r>
            <a:endParaRPr lang="en-US" sz="2800" b="1">
              <a:ea typeface="Calibri"/>
              <a:cs typeface="Calibri"/>
            </a:endParaRPr>
          </a:p>
          <a:p>
            <a:pPr>
              <a:buFont typeface=""/>
              <a:buChar char="•"/>
            </a:pPr>
            <a:r>
              <a:rPr lang="en-US" sz="2800"/>
              <a:t>Activity: </a:t>
            </a:r>
            <a:r>
              <a:rPr lang="en-US" sz="2800" b="1"/>
              <a:t>100 m sprint</a:t>
            </a:r>
            <a:r>
              <a:rPr lang="en-US" sz="2800"/>
              <a:t> </a:t>
            </a:r>
            <a:endParaRPr lang="en-US" sz="2800">
              <a:ea typeface="Calibri"/>
              <a:cs typeface="Calibri"/>
            </a:endParaRPr>
          </a:p>
          <a:p>
            <a:pPr>
              <a:buFont typeface=""/>
              <a:buChar char="•"/>
            </a:pPr>
            <a:r>
              <a:rPr lang="en-US" sz="2800"/>
              <a:t>Produce high force and power </a:t>
            </a:r>
            <a:endParaRPr lang="en-US" sz="2800">
              <a:ea typeface="Calibri"/>
              <a:cs typeface="Calibri"/>
            </a:endParaRPr>
          </a:p>
          <a:p>
            <a:pPr>
              <a:buFont typeface=""/>
              <a:buChar char="•"/>
            </a:pPr>
            <a:r>
              <a:rPr lang="en-US" sz="2800"/>
              <a:t>Suitable for short-duration, explosive exercise</a:t>
            </a:r>
            <a:endParaRPr lang="en-US" sz="2800">
              <a:ea typeface="Calibri"/>
              <a:cs typeface="Calibri"/>
            </a:endParaRPr>
          </a:p>
          <a:p>
            <a:pPr algn="ctr"/>
            <a:endParaRPr lang="en-US"/>
          </a:p>
        </p:txBody>
      </p:sp>
    </p:spTree>
    <p:extLst>
      <p:ext uri="{BB962C8B-B14F-4D97-AF65-F5344CB8AC3E}">
        <p14:creationId xmlns:p14="http://schemas.microsoft.com/office/powerpoint/2010/main" val="1001596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BFFDF-CE28-1998-9F55-074316731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2A1598-DD75-B3EE-8901-F4A292209710}"/>
              </a:ext>
            </a:extLst>
          </p:cNvPr>
          <p:cNvSpPr>
            <a:spLocks noGrp="1"/>
          </p:cNvSpPr>
          <p:nvPr>
            <p:ph type="title"/>
          </p:nvPr>
        </p:nvSpPr>
        <p:spPr>
          <a:xfrm>
            <a:off x="475497" y="-251562"/>
            <a:ext cx="11014910" cy="1039091"/>
          </a:xfrm>
        </p:spPr>
        <p:txBody>
          <a:bodyPr>
            <a:normAutofit/>
          </a:bodyPr>
          <a:lstStyle/>
          <a:p>
            <a:pPr algn="ctr"/>
            <a:r>
              <a:rPr lang="en-US" sz="2800">
                <a:latin typeface="Calibri"/>
                <a:ea typeface="Calibri"/>
                <a:cs typeface="Calibri"/>
              </a:rPr>
              <a:t>STRUCTURE OF RESPIRATORY SYSTEM </a:t>
            </a:r>
            <a:endParaRPr lang="en-US" sz="4000">
              <a:latin typeface="Calibri"/>
              <a:ea typeface="Calibri"/>
              <a:cs typeface="Calibri"/>
            </a:endParaRPr>
          </a:p>
        </p:txBody>
      </p:sp>
      <p:sp>
        <p:nvSpPr>
          <p:cNvPr id="6" name="TextBox 5">
            <a:extLst>
              <a:ext uri="{FF2B5EF4-FFF2-40B4-BE49-F238E27FC236}">
                <a16:creationId xmlns:a16="http://schemas.microsoft.com/office/drawing/2014/main" id="{C65E2F94-A86A-A82E-64D8-CC310A00B5C5}"/>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B79620EA-88E1-6EFE-5977-53D709E3E3BF}"/>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diagram of a structure&#10;&#10;AI-generated content may be incorrect.">
            <a:extLst>
              <a:ext uri="{FF2B5EF4-FFF2-40B4-BE49-F238E27FC236}">
                <a16:creationId xmlns:a16="http://schemas.microsoft.com/office/drawing/2014/main" id="{3E350176-8E0F-E0C4-DA5B-96228323E483}"/>
              </a:ext>
            </a:extLst>
          </p:cNvPr>
          <p:cNvPicPr>
            <a:picLocks noChangeAspect="1"/>
          </p:cNvPicPr>
          <p:nvPr/>
        </p:nvPicPr>
        <p:blipFill>
          <a:blip r:embed="rId2"/>
          <a:stretch>
            <a:fillRect/>
          </a:stretch>
        </p:blipFill>
        <p:spPr>
          <a:xfrm>
            <a:off x="3041728" y="463009"/>
            <a:ext cx="5913398" cy="5764715"/>
          </a:xfrm>
          <a:prstGeom prst="rect">
            <a:avLst/>
          </a:prstGeom>
        </p:spPr>
      </p:pic>
      <p:sp>
        <p:nvSpPr>
          <p:cNvPr id="8" name="TextBox 7">
            <a:extLst>
              <a:ext uri="{FF2B5EF4-FFF2-40B4-BE49-F238E27FC236}">
                <a16:creationId xmlns:a16="http://schemas.microsoft.com/office/drawing/2014/main" id="{4CDEE161-20BD-AFB5-4892-620E0C7D759C}"/>
              </a:ext>
            </a:extLst>
          </p:cNvPr>
          <p:cNvSpPr txBox="1"/>
          <p:nvPr/>
        </p:nvSpPr>
        <p:spPr>
          <a:xfrm>
            <a:off x="5567680" y="2387600"/>
            <a:ext cx="95504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ea typeface="Calibri"/>
              <a:cs typeface="Calibri"/>
            </a:endParaRPr>
          </a:p>
        </p:txBody>
      </p:sp>
    </p:spTree>
    <p:extLst>
      <p:ext uri="{BB962C8B-B14F-4D97-AF65-F5344CB8AC3E}">
        <p14:creationId xmlns:p14="http://schemas.microsoft.com/office/powerpoint/2010/main" val="26130397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BFFDF-CE28-1998-9F55-074316731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2A1598-DD75-B3EE-8901-F4A292209710}"/>
              </a:ext>
            </a:extLst>
          </p:cNvPr>
          <p:cNvSpPr>
            <a:spLocks noGrp="1"/>
          </p:cNvSpPr>
          <p:nvPr>
            <p:ph type="title"/>
          </p:nvPr>
        </p:nvSpPr>
        <p:spPr>
          <a:xfrm>
            <a:off x="475497" y="-251562"/>
            <a:ext cx="11014910" cy="1039091"/>
          </a:xfrm>
        </p:spPr>
        <p:txBody>
          <a:bodyPr>
            <a:normAutofit/>
          </a:bodyPr>
          <a:lstStyle/>
          <a:p>
            <a:pPr algn="ctr"/>
            <a:r>
              <a:rPr lang="en-US" sz="2800">
                <a:latin typeface="Calibri"/>
                <a:ea typeface="Calibri"/>
                <a:cs typeface="Calibri"/>
              </a:rPr>
              <a:t>STRUCTURE OF RESPIRATORY SYSTEM </a:t>
            </a:r>
            <a:endParaRPr lang="en-US" sz="4000">
              <a:latin typeface="Calibri"/>
              <a:ea typeface="Calibri"/>
              <a:cs typeface="Calibri"/>
            </a:endParaRPr>
          </a:p>
        </p:txBody>
      </p:sp>
      <p:sp>
        <p:nvSpPr>
          <p:cNvPr id="6" name="TextBox 5">
            <a:extLst>
              <a:ext uri="{FF2B5EF4-FFF2-40B4-BE49-F238E27FC236}">
                <a16:creationId xmlns:a16="http://schemas.microsoft.com/office/drawing/2014/main" id="{C65E2F94-A86A-A82E-64D8-CC310A00B5C5}"/>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B79620EA-88E1-6EFE-5977-53D709E3E3BF}"/>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diagram of a structure&#10;&#10;AI-generated content may be incorrect.">
            <a:extLst>
              <a:ext uri="{FF2B5EF4-FFF2-40B4-BE49-F238E27FC236}">
                <a16:creationId xmlns:a16="http://schemas.microsoft.com/office/drawing/2014/main" id="{3E350176-8E0F-E0C4-DA5B-96228323E483}"/>
              </a:ext>
            </a:extLst>
          </p:cNvPr>
          <p:cNvPicPr>
            <a:picLocks noChangeAspect="1"/>
          </p:cNvPicPr>
          <p:nvPr/>
        </p:nvPicPr>
        <p:blipFill>
          <a:blip r:embed="rId2"/>
          <a:stretch>
            <a:fillRect/>
          </a:stretch>
        </p:blipFill>
        <p:spPr>
          <a:xfrm>
            <a:off x="3041728" y="463009"/>
            <a:ext cx="5913398" cy="5764715"/>
          </a:xfrm>
          <a:prstGeom prst="rect">
            <a:avLst/>
          </a:prstGeom>
        </p:spPr>
      </p:pic>
      <p:sp>
        <p:nvSpPr>
          <p:cNvPr id="8" name="TextBox 7">
            <a:extLst>
              <a:ext uri="{FF2B5EF4-FFF2-40B4-BE49-F238E27FC236}">
                <a16:creationId xmlns:a16="http://schemas.microsoft.com/office/drawing/2014/main" id="{4CDEE161-20BD-AFB5-4892-620E0C7D759C}"/>
              </a:ext>
            </a:extLst>
          </p:cNvPr>
          <p:cNvSpPr txBox="1"/>
          <p:nvPr/>
        </p:nvSpPr>
        <p:spPr>
          <a:xfrm>
            <a:off x="5567680" y="2387600"/>
            <a:ext cx="95504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pharynx</a:t>
            </a:r>
            <a:endParaRPr lang="en-US"/>
          </a:p>
        </p:txBody>
      </p:sp>
      <p:sp>
        <p:nvSpPr>
          <p:cNvPr id="3" name="TextBox 2">
            <a:extLst>
              <a:ext uri="{FF2B5EF4-FFF2-40B4-BE49-F238E27FC236}">
                <a16:creationId xmlns:a16="http://schemas.microsoft.com/office/drawing/2014/main" id="{E633409E-783B-8C21-F10F-EBE0E7B65F06}"/>
              </a:ext>
            </a:extLst>
          </p:cNvPr>
          <p:cNvSpPr txBox="1"/>
          <p:nvPr/>
        </p:nvSpPr>
        <p:spPr>
          <a:xfrm>
            <a:off x="5567680" y="3098800"/>
            <a:ext cx="985519" cy="3759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larynx</a:t>
            </a:r>
            <a:endParaRPr lang="en-US"/>
          </a:p>
        </p:txBody>
      </p:sp>
      <p:sp>
        <p:nvSpPr>
          <p:cNvPr id="5" name="TextBox 4">
            <a:extLst>
              <a:ext uri="{FF2B5EF4-FFF2-40B4-BE49-F238E27FC236}">
                <a16:creationId xmlns:a16="http://schemas.microsoft.com/office/drawing/2014/main" id="{10979980-7377-7504-F8B7-6A1171F8E8CF}"/>
              </a:ext>
            </a:extLst>
          </p:cNvPr>
          <p:cNvSpPr txBox="1"/>
          <p:nvPr/>
        </p:nvSpPr>
        <p:spPr>
          <a:xfrm>
            <a:off x="5588000" y="3759200"/>
            <a:ext cx="9347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trachea</a:t>
            </a:r>
            <a:endParaRPr lang="en-US"/>
          </a:p>
        </p:txBody>
      </p:sp>
      <p:sp>
        <p:nvSpPr>
          <p:cNvPr id="9" name="TextBox 8">
            <a:extLst>
              <a:ext uri="{FF2B5EF4-FFF2-40B4-BE49-F238E27FC236}">
                <a16:creationId xmlns:a16="http://schemas.microsoft.com/office/drawing/2014/main" id="{0A893FB3-7742-6DE0-9885-9B63EA65AAE0}"/>
              </a:ext>
            </a:extLst>
          </p:cNvPr>
          <p:cNvSpPr txBox="1"/>
          <p:nvPr/>
        </p:nvSpPr>
        <p:spPr>
          <a:xfrm>
            <a:off x="5557520" y="4450080"/>
            <a:ext cx="9956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bronchi</a:t>
            </a:r>
            <a:endParaRPr lang="en-US"/>
          </a:p>
        </p:txBody>
      </p:sp>
      <p:sp>
        <p:nvSpPr>
          <p:cNvPr id="10" name="TextBox 9">
            <a:extLst>
              <a:ext uri="{FF2B5EF4-FFF2-40B4-BE49-F238E27FC236}">
                <a16:creationId xmlns:a16="http://schemas.microsoft.com/office/drawing/2014/main" id="{041A09C8-55E3-2E46-7BB3-BEF90FEC18D5}"/>
              </a:ext>
            </a:extLst>
          </p:cNvPr>
          <p:cNvSpPr txBox="1"/>
          <p:nvPr/>
        </p:nvSpPr>
        <p:spPr>
          <a:xfrm>
            <a:off x="5396942" y="5180733"/>
            <a:ext cx="14013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bronchioles</a:t>
            </a:r>
            <a:endParaRPr lang="en-US"/>
          </a:p>
        </p:txBody>
      </p:sp>
    </p:spTree>
    <p:extLst>
      <p:ext uri="{BB962C8B-B14F-4D97-AF65-F5344CB8AC3E}">
        <p14:creationId xmlns:p14="http://schemas.microsoft.com/office/powerpoint/2010/main" val="14158458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97-3541-C08B-31F7-BDD99AE1A178}"/>
            </a:ext>
          </a:extLst>
        </p:cNvPr>
        <p:cNvGrpSpPr/>
        <p:nvPr/>
      </p:nvGrpSpPr>
      <p:grpSpPr>
        <a:xfrm>
          <a:off x="0" y="0"/>
          <a:ext cx="0" cy="0"/>
          <a:chOff x="0" y="0"/>
          <a:chExt cx="0" cy="0"/>
        </a:xfrm>
      </p:grpSpPr>
      <p:pic>
        <p:nvPicPr>
          <p:cNvPr id="4" name="Picture 3" descr="A paper with lines on it&#10;&#10;AI-generated content may be incorrect.">
            <a:extLst>
              <a:ext uri="{FF2B5EF4-FFF2-40B4-BE49-F238E27FC236}">
                <a16:creationId xmlns:a16="http://schemas.microsoft.com/office/drawing/2014/main" id="{5BBE262A-5336-843D-E145-6B8AA2E94BAA}"/>
              </a:ext>
            </a:extLst>
          </p:cNvPr>
          <p:cNvPicPr>
            <a:picLocks noChangeAspect="1"/>
          </p:cNvPicPr>
          <p:nvPr/>
        </p:nvPicPr>
        <p:blipFill>
          <a:blip r:embed="rId2"/>
          <a:stretch>
            <a:fillRect/>
          </a:stretch>
        </p:blipFill>
        <p:spPr>
          <a:xfrm>
            <a:off x="831026" y="136847"/>
            <a:ext cx="10655339" cy="6005572"/>
          </a:xfrm>
          <a:prstGeom prst="rect">
            <a:avLst/>
          </a:prstGeom>
        </p:spPr>
      </p:pic>
      <p:sp>
        <p:nvSpPr>
          <p:cNvPr id="7" name="TextBox 6">
            <a:extLst>
              <a:ext uri="{FF2B5EF4-FFF2-40B4-BE49-F238E27FC236}">
                <a16:creationId xmlns:a16="http://schemas.microsoft.com/office/drawing/2014/main" id="{90F84866-203E-DC54-9A7A-54DC5EA9260E}"/>
              </a:ext>
            </a:extLst>
          </p:cNvPr>
          <p:cNvSpPr txBox="1"/>
          <p:nvPr/>
        </p:nvSpPr>
        <p:spPr>
          <a:xfrm>
            <a:off x="974614" y="1215844"/>
            <a:ext cx="10917869" cy="537070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500" dirty="0">
                <a:ea typeface="+mn-lt"/>
                <a:cs typeface="+mn-lt"/>
              </a:rPr>
              <a:t>During inhalation, the diaphragm contracts and flattens while the external intercostal muscles contract, pulling the ribs up and out. </a:t>
            </a:r>
            <a:r>
              <a:rPr lang="en-US" sz="2500" dirty="0">
                <a:solidFill>
                  <a:srgbClr val="FF0000"/>
                </a:solidFill>
                <a:ea typeface="+mn-lt"/>
                <a:cs typeface="+mn-lt"/>
              </a:rPr>
              <a:t>AO1</a:t>
            </a:r>
            <a:r>
              <a:rPr lang="en-US" sz="2500" dirty="0">
                <a:ea typeface="+mn-lt"/>
                <a:cs typeface="+mn-lt"/>
              </a:rPr>
              <a:t> </a:t>
            </a:r>
            <a:r>
              <a:rPr lang="en-US" sz="2500" dirty="0">
                <a:solidFill>
                  <a:srgbClr val="FF0000"/>
                </a:solidFill>
                <a:ea typeface="+mn-lt"/>
                <a:cs typeface="+mn-lt"/>
              </a:rPr>
              <a:t>Knowledge</a:t>
            </a:r>
            <a:r>
              <a:rPr lang="en-US" sz="2500">
                <a:ea typeface="+mn-lt"/>
                <a:cs typeface="+mn-lt"/>
              </a:rPr>
              <a:t> (Mark </a:t>
            </a:r>
            <a:r>
              <a:rPr lang="en-US" sz="2500" dirty="0">
                <a:ea typeface="+mn-lt"/>
                <a:cs typeface="+mn-lt"/>
              </a:rPr>
              <a:t>1) </a:t>
            </a:r>
            <a:endParaRPr lang="en-US" sz="2500" dirty="0">
              <a:ea typeface="Calibri"/>
              <a:cs typeface="Calibri"/>
            </a:endParaRPr>
          </a:p>
          <a:p>
            <a:endParaRPr lang="en-US" sz="2500" dirty="0">
              <a:ea typeface="+mn-lt"/>
              <a:cs typeface="+mn-lt"/>
            </a:endParaRPr>
          </a:p>
          <a:p>
            <a:r>
              <a:rPr lang="en-US" sz="2500" dirty="0">
                <a:ea typeface="+mn-lt"/>
                <a:cs typeface="+mn-lt"/>
              </a:rPr>
              <a:t>This increases the volume of the thoracic cavity and decreases pressure in the lungs, causing air to be drawn into the lungs. </a:t>
            </a:r>
            <a:r>
              <a:rPr lang="en-US" sz="2500" dirty="0">
                <a:solidFill>
                  <a:srgbClr val="FF0000"/>
                </a:solidFill>
                <a:ea typeface="+mn-lt"/>
                <a:cs typeface="+mn-lt"/>
              </a:rPr>
              <a:t>AO2</a:t>
            </a:r>
            <a:r>
              <a:rPr lang="en-US" sz="2500" dirty="0">
                <a:ea typeface="+mn-lt"/>
                <a:cs typeface="+mn-lt"/>
              </a:rPr>
              <a:t> </a:t>
            </a:r>
            <a:r>
              <a:rPr lang="en-US" sz="2500" dirty="0">
                <a:solidFill>
                  <a:srgbClr val="FF0000"/>
                </a:solidFill>
                <a:ea typeface="+mn-lt"/>
                <a:cs typeface="+mn-lt"/>
              </a:rPr>
              <a:t>Applying knowledge to the </a:t>
            </a:r>
            <a:r>
              <a:rPr lang="en-US" sz="2500">
                <a:solidFill>
                  <a:srgbClr val="FF0000"/>
                </a:solidFill>
                <a:ea typeface="+mn-lt"/>
                <a:cs typeface="+mn-lt"/>
              </a:rPr>
              <a:t>breathing process</a:t>
            </a:r>
            <a:r>
              <a:rPr lang="en-US" sz="2500">
                <a:ea typeface="+mn-lt"/>
                <a:cs typeface="+mn-lt"/>
              </a:rPr>
              <a:t> (Mark 2  )</a:t>
            </a:r>
            <a:endParaRPr lang="en-US" sz="2500" dirty="0">
              <a:ea typeface="Calibri"/>
              <a:cs typeface="Calibri"/>
            </a:endParaRPr>
          </a:p>
          <a:p>
            <a:endParaRPr lang="en-US" sz="2500" dirty="0">
              <a:ea typeface="+mn-lt"/>
              <a:cs typeface="+mn-lt"/>
            </a:endParaRPr>
          </a:p>
          <a:p>
            <a:r>
              <a:rPr lang="en-US" sz="2500" dirty="0">
                <a:ea typeface="+mn-lt"/>
                <a:cs typeface="+mn-lt"/>
              </a:rPr>
              <a:t>During exhalation, the diaphragm relaxes and returns to its dome shape while the intercostal muscles relax, causing the ribs to move down and in. </a:t>
            </a:r>
            <a:r>
              <a:rPr lang="en-US" sz="2500" dirty="0">
                <a:solidFill>
                  <a:srgbClr val="FF0000"/>
                </a:solidFill>
                <a:ea typeface="+mn-lt"/>
                <a:cs typeface="+mn-lt"/>
              </a:rPr>
              <a:t>AO1 </a:t>
            </a:r>
            <a:r>
              <a:rPr lang="en-US" sz="2500">
                <a:solidFill>
                  <a:srgbClr val="FF0000"/>
                </a:solidFill>
                <a:ea typeface="+mn-lt"/>
                <a:cs typeface="+mn-lt"/>
              </a:rPr>
              <a:t>Knowledge</a:t>
            </a:r>
            <a:r>
              <a:rPr lang="en-US" sz="2500">
                <a:ea typeface="+mn-lt"/>
                <a:cs typeface="+mn-lt"/>
              </a:rPr>
              <a:t> (Mark 3)</a:t>
            </a:r>
            <a:endParaRPr lang="en-US" sz="2500" dirty="0">
              <a:ea typeface="Calibri"/>
              <a:cs typeface="Calibri"/>
            </a:endParaRPr>
          </a:p>
          <a:p>
            <a:endParaRPr lang="en-US" sz="2500" dirty="0">
              <a:ea typeface="+mn-lt"/>
              <a:cs typeface="+mn-lt"/>
            </a:endParaRPr>
          </a:p>
          <a:p>
            <a:r>
              <a:rPr lang="en-US" sz="2500" dirty="0">
                <a:ea typeface="+mn-lt"/>
                <a:cs typeface="+mn-lt"/>
              </a:rPr>
              <a:t>This decreases the volume of the thoracic cavity and increases pressure in the lungs, forcing air out. </a:t>
            </a:r>
            <a:r>
              <a:rPr lang="en-US" sz="2500" dirty="0">
                <a:solidFill>
                  <a:srgbClr val="FF0000"/>
                </a:solidFill>
                <a:ea typeface="+mn-lt"/>
                <a:cs typeface="+mn-lt"/>
              </a:rPr>
              <a:t>AO2 Applying knowledge to the breathing process</a:t>
            </a:r>
            <a:r>
              <a:rPr lang="en-US" sz="2500">
                <a:ea typeface="+mn-lt"/>
                <a:cs typeface="+mn-lt"/>
              </a:rPr>
              <a:t> (Mark 4)</a:t>
            </a:r>
            <a:endParaRPr lang="en-US" sz="2500"/>
          </a:p>
          <a:p>
            <a:pPr algn="l"/>
            <a:endParaRPr lang="en-US" dirty="0">
              <a:ea typeface="Calibri"/>
              <a:cs typeface="Calibri"/>
            </a:endParaRPr>
          </a:p>
        </p:txBody>
      </p:sp>
    </p:spTree>
    <p:extLst>
      <p:ext uri="{BB962C8B-B14F-4D97-AF65-F5344CB8AC3E}">
        <p14:creationId xmlns:p14="http://schemas.microsoft.com/office/powerpoint/2010/main" val="17399302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D9A9A-FFB2-B648-EEA9-393FA1000A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B1BF3A-C989-7107-EB2C-AB3062FC8012}"/>
              </a:ext>
            </a:extLst>
          </p:cNvPr>
          <p:cNvSpPr>
            <a:spLocks noGrp="1"/>
          </p:cNvSpPr>
          <p:nvPr>
            <p:ph type="title"/>
          </p:nvPr>
        </p:nvSpPr>
        <p:spPr>
          <a:xfrm>
            <a:off x="419741" y="324584"/>
            <a:ext cx="11014910" cy="1039091"/>
          </a:xfrm>
        </p:spPr>
        <p:txBody>
          <a:bodyPr>
            <a:normAutofit/>
          </a:bodyPr>
          <a:lstStyle/>
          <a:p>
            <a:r>
              <a:rPr lang="en-US" sz="2800">
                <a:latin typeface="Avenir Medium"/>
              </a:rPr>
              <a:t>RESPIRATORY MEASUREMENTS </a:t>
            </a:r>
          </a:p>
        </p:txBody>
      </p:sp>
      <p:sp>
        <p:nvSpPr>
          <p:cNvPr id="6" name="TextBox 5">
            <a:extLst>
              <a:ext uri="{FF2B5EF4-FFF2-40B4-BE49-F238E27FC236}">
                <a16:creationId xmlns:a16="http://schemas.microsoft.com/office/drawing/2014/main" id="{DC6D0577-15BC-DB7F-F92B-47A6FBD7F258}"/>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4BE5A9F9-B399-C4F7-01C7-6A27CFE8229E}"/>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D7734DF5-ADC6-2EA1-55AF-C264253717FE}"/>
              </a:ext>
            </a:extLst>
          </p:cNvPr>
          <p:cNvSpPr txBox="1"/>
          <p:nvPr/>
        </p:nvSpPr>
        <p:spPr>
          <a:xfrm>
            <a:off x="422052" y="2127671"/>
            <a:ext cx="1072693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2000">
              <a:ea typeface="Calibri"/>
              <a:cs typeface="Calibri"/>
            </a:endParaRPr>
          </a:p>
          <a:p>
            <a:r>
              <a:rPr lang="en-US" sz="2800">
                <a:ea typeface="+mn-lt"/>
                <a:cs typeface="+mn-lt"/>
              </a:rPr>
              <a:t>What happens to tidal volume?</a:t>
            </a:r>
            <a:r>
              <a:rPr lang="en-US" sz="2800" b="1">
                <a:ea typeface="+mn-lt"/>
                <a:cs typeface="+mn-lt"/>
              </a:rPr>
              <a:t> Increases.</a:t>
            </a:r>
          </a:p>
          <a:p>
            <a:endParaRPr lang="en-US" sz="2800" b="1">
              <a:ea typeface="+mn-lt"/>
              <a:cs typeface="+mn-lt"/>
            </a:endParaRPr>
          </a:p>
          <a:p>
            <a:r>
              <a:rPr lang="en-US" sz="2800">
                <a:ea typeface="+mn-lt"/>
                <a:cs typeface="+mn-lt"/>
              </a:rPr>
              <a:t>Reason 1:</a:t>
            </a:r>
            <a:r>
              <a:rPr lang="en-US" sz="2800" b="1">
                <a:ea typeface="+mn-lt"/>
                <a:cs typeface="+mn-lt"/>
              </a:rPr>
              <a:t> To take in more oxygen for the working muscles.</a:t>
            </a:r>
          </a:p>
          <a:p>
            <a:endParaRPr lang="en-US" sz="2800" b="1">
              <a:ea typeface="+mn-lt"/>
              <a:cs typeface="+mn-lt"/>
            </a:endParaRPr>
          </a:p>
          <a:p>
            <a:r>
              <a:rPr lang="en-US" sz="2800">
                <a:ea typeface="+mn-lt"/>
                <a:cs typeface="+mn-lt"/>
              </a:rPr>
              <a:t>Reason 2:</a:t>
            </a:r>
            <a:r>
              <a:rPr lang="en-US" sz="2800" b="1">
                <a:ea typeface="+mn-lt"/>
                <a:cs typeface="+mn-lt"/>
              </a:rPr>
              <a:t> To remove more carbon dioxide produced during exercise.</a:t>
            </a:r>
          </a:p>
          <a:p>
            <a:endParaRPr lang="en-US" sz="2000" b="1">
              <a:ea typeface="Calibri"/>
              <a:cs typeface="Calibri"/>
            </a:endParaRPr>
          </a:p>
        </p:txBody>
      </p:sp>
    </p:spTree>
    <p:extLst>
      <p:ext uri="{BB962C8B-B14F-4D97-AF65-F5344CB8AC3E}">
        <p14:creationId xmlns:p14="http://schemas.microsoft.com/office/powerpoint/2010/main" val="15571182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713AB-6A8C-3AD8-2289-6B161B5B6A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3CAFF3-0F3F-A7AA-6DD7-9A6C841B90D0}"/>
              </a:ext>
            </a:extLst>
          </p:cNvPr>
          <p:cNvSpPr>
            <a:spLocks noGrp="1"/>
          </p:cNvSpPr>
          <p:nvPr>
            <p:ph type="title"/>
          </p:nvPr>
        </p:nvSpPr>
        <p:spPr>
          <a:xfrm>
            <a:off x="419741" y="324584"/>
            <a:ext cx="11014910" cy="1039091"/>
          </a:xfrm>
        </p:spPr>
        <p:txBody>
          <a:bodyPr>
            <a:normAutofit/>
          </a:bodyPr>
          <a:lstStyle/>
          <a:p>
            <a:r>
              <a:rPr lang="en-US" sz="2800">
                <a:latin typeface="Avenir Medium"/>
              </a:rPr>
              <a:t>BLOOD VESSELS  </a:t>
            </a:r>
          </a:p>
        </p:txBody>
      </p:sp>
      <p:sp>
        <p:nvSpPr>
          <p:cNvPr id="6" name="TextBox 5">
            <a:extLst>
              <a:ext uri="{FF2B5EF4-FFF2-40B4-BE49-F238E27FC236}">
                <a16:creationId xmlns:a16="http://schemas.microsoft.com/office/drawing/2014/main" id="{FDF72368-84C5-30B5-D0B1-54D2D6D597C6}"/>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58186DA8-CB84-5A0F-7E64-BBB84BB7B0A3}"/>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E46ACA61-0461-2ED0-82D8-F1CE3F599861}"/>
              </a:ext>
            </a:extLst>
          </p:cNvPr>
          <p:cNvSpPr txBox="1"/>
          <p:nvPr/>
        </p:nvSpPr>
        <p:spPr>
          <a:xfrm>
            <a:off x="422052" y="1848891"/>
            <a:ext cx="10726930"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t>PEAJ Structure</a:t>
            </a:r>
            <a:endParaRPr lang="en-US" sz="2000">
              <a:ea typeface="Calibri"/>
              <a:cs typeface="Calibri"/>
            </a:endParaRPr>
          </a:p>
          <a:p>
            <a:r>
              <a:rPr lang="en-US" sz="2000" b="1">
                <a:ea typeface="+mn-lt"/>
                <a:cs typeface="+mn-lt"/>
              </a:rPr>
              <a:t>AO1 (Knowledge)</a:t>
            </a:r>
            <a:endParaRPr lang="en-US" sz="2000">
              <a:ea typeface="Calibri"/>
              <a:cs typeface="Calibri"/>
            </a:endParaRPr>
          </a:p>
          <a:p>
            <a:pPr marL="285750" indent="-285750">
              <a:buFont typeface="Arial"/>
              <a:buChar char="•"/>
            </a:pPr>
            <a:r>
              <a:rPr lang="en-US" sz="2000">
                <a:ea typeface="+mn-lt"/>
                <a:cs typeface="+mn-lt"/>
              </a:rPr>
              <a:t>Arteries: thick walls, elastic, narrow lumen, carry blood away from heart. </a:t>
            </a:r>
            <a:endParaRPr lang="en-US" sz="2000">
              <a:ea typeface="Calibri"/>
              <a:cs typeface="Calibri"/>
            </a:endParaRPr>
          </a:p>
          <a:p>
            <a:pPr marL="285750" indent="-285750">
              <a:buFont typeface="Arial"/>
              <a:buChar char="•"/>
            </a:pPr>
            <a:r>
              <a:rPr lang="en-US" sz="2000">
                <a:ea typeface="+mn-lt"/>
                <a:cs typeface="+mn-lt"/>
              </a:rPr>
              <a:t>Veins: thin walls, wide lumen, valves, carry blood back to the heart. </a:t>
            </a:r>
            <a:endParaRPr lang="en-US" sz="2000">
              <a:ea typeface="Calibri"/>
              <a:cs typeface="Calibri"/>
            </a:endParaRPr>
          </a:p>
          <a:p>
            <a:pPr marL="285750" indent="-285750">
              <a:buFont typeface="Arial"/>
              <a:buChar char="•"/>
            </a:pPr>
            <a:endParaRPr lang="en-US" sz="2000">
              <a:ea typeface="+mn-lt"/>
              <a:cs typeface="+mn-lt"/>
            </a:endParaRPr>
          </a:p>
          <a:p>
            <a:r>
              <a:rPr lang="en-US" sz="2000" b="1">
                <a:ea typeface="+mn-lt"/>
                <a:cs typeface="+mn-lt"/>
              </a:rPr>
              <a:t>AO2 (Apply)</a:t>
            </a:r>
            <a:endParaRPr lang="en-US" sz="2000">
              <a:ea typeface="Calibri"/>
              <a:cs typeface="Calibri"/>
            </a:endParaRPr>
          </a:p>
          <a:p>
            <a:pPr marL="285750" indent="-285750">
              <a:buFont typeface="Arial"/>
              <a:buChar char="•"/>
            </a:pPr>
            <a:r>
              <a:rPr lang="en-US" sz="2000">
                <a:ea typeface="+mn-lt"/>
                <a:cs typeface="+mn-lt"/>
              </a:rPr>
              <a:t>Arteries deliver oxygenated blood to working muscles to keep exercising for longer. </a:t>
            </a:r>
            <a:endParaRPr lang="en-US" sz="2000">
              <a:ea typeface="Calibri"/>
              <a:cs typeface="Calibri"/>
            </a:endParaRPr>
          </a:p>
          <a:p>
            <a:pPr marL="285750" indent="-285750">
              <a:buFont typeface="Arial"/>
              <a:buChar char="•"/>
            </a:pPr>
            <a:r>
              <a:rPr lang="en-US" sz="2000">
                <a:ea typeface="+mn-lt"/>
                <a:cs typeface="+mn-lt"/>
              </a:rPr>
              <a:t>Veins return deoxygenated blood from working muscles. </a:t>
            </a:r>
            <a:endParaRPr lang="en-US" sz="2000">
              <a:ea typeface="Calibri"/>
              <a:cs typeface="Calibri"/>
            </a:endParaRPr>
          </a:p>
          <a:p>
            <a:pPr marL="285750" indent="-285750">
              <a:buFont typeface="Arial"/>
              <a:buChar char="•"/>
            </a:pPr>
            <a:endParaRPr lang="en-US" sz="2000">
              <a:ea typeface="+mn-lt"/>
              <a:cs typeface="+mn-lt"/>
            </a:endParaRPr>
          </a:p>
          <a:p>
            <a:r>
              <a:rPr lang="en-US" sz="2000" b="1">
                <a:ea typeface="+mn-lt"/>
                <a:cs typeface="+mn-lt"/>
              </a:rPr>
              <a:t>AO3 (Impact)</a:t>
            </a:r>
            <a:endParaRPr lang="en-US" sz="2000">
              <a:ea typeface="Calibri"/>
              <a:cs typeface="Calibri"/>
            </a:endParaRPr>
          </a:p>
          <a:p>
            <a:pPr marL="285750" indent="-285750">
              <a:buFont typeface="Arial"/>
              <a:buChar char="•"/>
            </a:pPr>
            <a:r>
              <a:rPr lang="en-US" sz="2000">
                <a:ea typeface="+mn-lt"/>
                <a:cs typeface="+mn-lt"/>
              </a:rPr>
              <a:t>More oxygen available for respiration and energy production. </a:t>
            </a:r>
            <a:endParaRPr lang="en-US" sz="2000">
              <a:ea typeface="Calibri"/>
              <a:cs typeface="Calibri"/>
            </a:endParaRPr>
          </a:p>
          <a:p>
            <a:pPr marL="285750" indent="-285750">
              <a:buFont typeface="Arial"/>
              <a:buChar char="•"/>
            </a:pPr>
            <a:r>
              <a:rPr lang="en-US" sz="2000">
                <a:ea typeface="+mn-lt"/>
                <a:cs typeface="+mn-lt"/>
              </a:rPr>
              <a:t>Carbon dioxide removed efficiently. </a:t>
            </a:r>
            <a:endParaRPr lang="en-US" sz="2000">
              <a:ea typeface="Calibri"/>
              <a:cs typeface="Calibri"/>
            </a:endParaRPr>
          </a:p>
          <a:p>
            <a:pPr marL="285750" indent="-285750">
              <a:buFont typeface="Arial"/>
              <a:buChar char="•"/>
            </a:pPr>
            <a:r>
              <a:rPr lang="en-US" sz="2000">
                <a:ea typeface="+mn-lt"/>
                <a:cs typeface="+mn-lt"/>
              </a:rPr>
              <a:t>Delays fatigue and improves performance. </a:t>
            </a:r>
            <a:endParaRPr lang="en-US" sz="2800">
              <a:ea typeface="Calibri"/>
              <a:cs typeface="Calibri"/>
            </a:endParaRPr>
          </a:p>
          <a:p>
            <a:endParaRPr lang="en-US" sz="2800" b="1">
              <a:ea typeface="+mn-lt"/>
              <a:cs typeface="+mn-lt"/>
            </a:endParaRPr>
          </a:p>
          <a:p>
            <a:endParaRPr lang="en-US" sz="2000" b="1">
              <a:ea typeface="Calibri"/>
              <a:cs typeface="Calibri"/>
            </a:endParaRPr>
          </a:p>
        </p:txBody>
      </p:sp>
    </p:spTree>
    <p:extLst>
      <p:ext uri="{BB962C8B-B14F-4D97-AF65-F5344CB8AC3E}">
        <p14:creationId xmlns:p14="http://schemas.microsoft.com/office/powerpoint/2010/main" val="30816755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E2EB0-010D-FF7D-79FD-D833BF95A9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02FF10-1988-0A6D-8B56-D0351481ABBE}"/>
              </a:ext>
            </a:extLst>
          </p:cNvPr>
          <p:cNvSpPr>
            <a:spLocks noGrp="1"/>
          </p:cNvSpPr>
          <p:nvPr>
            <p:ph type="title"/>
          </p:nvPr>
        </p:nvSpPr>
        <p:spPr>
          <a:xfrm>
            <a:off x="419741" y="324584"/>
            <a:ext cx="11014910" cy="1039091"/>
          </a:xfrm>
        </p:spPr>
        <p:txBody>
          <a:bodyPr>
            <a:normAutofit/>
          </a:bodyPr>
          <a:lstStyle/>
          <a:p>
            <a:r>
              <a:rPr lang="en-US" sz="3000">
                <a:latin typeface="Calibri"/>
                <a:ea typeface="Calibri"/>
                <a:cs typeface="Calibri"/>
              </a:rPr>
              <a:t>Outline the vascular shunt process. [2]</a:t>
            </a:r>
            <a:endParaRPr lang="en-US" sz="3000"/>
          </a:p>
        </p:txBody>
      </p:sp>
      <p:sp>
        <p:nvSpPr>
          <p:cNvPr id="6" name="TextBox 5">
            <a:extLst>
              <a:ext uri="{FF2B5EF4-FFF2-40B4-BE49-F238E27FC236}">
                <a16:creationId xmlns:a16="http://schemas.microsoft.com/office/drawing/2014/main" id="{631F2301-366F-C6F8-43B5-CA7AE6ACA892}"/>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676273CB-D2D4-024C-10A1-51BCB914D584}"/>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909F322F-D63E-6D2D-E79C-6ED65BDDD576}"/>
              </a:ext>
            </a:extLst>
          </p:cNvPr>
          <p:cNvSpPr txBox="1"/>
          <p:nvPr/>
        </p:nvSpPr>
        <p:spPr>
          <a:xfrm>
            <a:off x="422052" y="1895354"/>
            <a:ext cx="11284490" cy="32624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Calibri"/>
              <a:cs typeface="Calibri"/>
            </a:endParaRPr>
          </a:p>
          <a:p>
            <a:endParaRPr lang="en-US" sz="2000">
              <a:ea typeface="+mn-lt"/>
              <a:cs typeface="+mn-lt"/>
            </a:endParaRPr>
          </a:p>
          <a:p>
            <a:r>
              <a:rPr lang="en-US" sz="2000">
                <a:ea typeface="+mn-lt"/>
                <a:cs typeface="+mn-lt"/>
              </a:rPr>
              <a:t>The vascular shunt process is the </a:t>
            </a:r>
            <a:r>
              <a:rPr lang="en-US" sz="2000" b="1">
                <a:ea typeface="+mn-lt"/>
                <a:cs typeface="+mn-lt"/>
              </a:rPr>
              <a:t>redistribution of blood flow during exercise</a:t>
            </a:r>
            <a:r>
              <a:rPr lang="en-US" sz="2000">
                <a:ea typeface="+mn-lt"/>
                <a:cs typeface="+mn-lt"/>
              </a:rPr>
              <a:t> (AO1). </a:t>
            </a:r>
          </a:p>
          <a:p>
            <a:endParaRPr lang="en-US" sz="2000">
              <a:ea typeface="+mn-lt"/>
              <a:cs typeface="+mn-lt"/>
            </a:endParaRPr>
          </a:p>
          <a:p>
            <a:r>
              <a:rPr lang="en-US" sz="2000">
                <a:ea typeface="+mn-lt"/>
                <a:cs typeface="+mn-lt"/>
              </a:rPr>
              <a:t>Blood is diverted </a:t>
            </a:r>
            <a:r>
              <a:rPr lang="en-US" sz="2000" b="1">
                <a:ea typeface="+mn-lt"/>
                <a:cs typeface="+mn-lt"/>
              </a:rPr>
              <a:t>away from less active areas</a:t>
            </a:r>
            <a:r>
              <a:rPr lang="en-US" sz="2000">
                <a:ea typeface="+mn-lt"/>
                <a:cs typeface="+mn-lt"/>
              </a:rPr>
              <a:t>, such as the digestive system, and directed </a:t>
            </a:r>
            <a:r>
              <a:rPr lang="en-US" sz="2000" b="1">
                <a:ea typeface="+mn-lt"/>
                <a:cs typeface="+mn-lt"/>
              </a:rPr>
              <a:t>towards the working muscles</a:t>
            </a:r>
            <a:r>
              <a:rPr lang="en-US" sz="2000">
                <a:ea typeface="+mn-lt"/>
                <a:cs typeface="+mn-lt"/>
              </a:rPr>
              <a:t> through </a:t>
            </a:r>
            <a:r>
              <a:rPr lang="en-US" sz="2000" b="1">
                <a:ea typeface="+mn-lt"/>
                <a:cs typeface="+mn-lt"/>
              </a:rPr>
              <a:t>vasodilation</a:t>
            </a:r>
            <a:r>
              <a:rPr lang="en-US" sz="2000">
                <a:ea typeface="+mn-lt"/>
                <a:cs typeface="+mn-lt"/>
              </a:rPr>
              <a:t> of blood vessels supplying the muscles and </a:t>
            </a:r>
            <a:r>
              <a:rPr lang="en-US" sz="2000" b="1">
                <a:ea typeface="+mn-lt"/>
                <a:cs typeface="+mn-lt"/>
              </a:rPr>
              <a:t>vasoconstriction</a:t>
            </a:r>
            <a:r>
              <a:rPr lang="en-US" sz="2000">
                <a:ea typeface="+mn-lt"/>
                <a:cs typeface="+mn-lt"/>
              </a:rPr>
              <a:t> of blood vessels supplying inactive areas (AO1).</a:t>
            </a:r>
            <a:endParaRPr lang="en-US">
              <a:ea typeface="Calibri"/>
              <a:cs typeface="Calibri"/>
            </a:endParaRPr>
          </a:p>
          <a:p>
            <a:endParaRPr lang="en-US" sz="2000" b="1">
              <a:ea typeface="Calibri"/>
              <a:cs typeface="Calibri"/>
            </a:endParaRPr>
          </a:p>
          <a:p>
            <a:endParaRPr lang="en-US" sz="2800" b="1">
              <a:ea typeface="+mn-lt"/>
              <a:cs typeface="+mn-lt"/>
            </a:endParaRPr>
          </a:p>
          <a:p>
            <a:endParaRPr lang="en-US" sz="2000" b="1">
              <a:ea typeface="Calibri"/>
              <a:cs typeface="Calibri"/>
            </a:endParaRPr>
          </a:p>
        </p:txBody>
      </p:sp>
    </p:spTree>
    <p:extLst>
      <p:ext uri="{BB962C8B-B14F-4D97-AF65-F5344CB8AC3E}">
        <p14:creationId xmlns:p14="http://schemas.microsoft.com/office/powerpoint/2010/main" val="29721340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42EEC-13BD-150E-7F67-32CE461450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D98A6E-6030-C583-6084-126A36EA3D66}"/>
              </a:ext>
            </a:extLst>
          </p:cNvPr>
          <p:cNvSpPr>
            <a:spLocks noGrp="1"/>
          </p:cNvSpPr>
          <p:nvPr>
            <p:ph type="title"/>
          </p:nvPr>
        </p:nvSpPr>
        <p:spPr>
          <a:xfrm>
            <a:off x="419741" y="324584"/>
            <a:ext cx="11321568" cy="1039091"/>
          </a:xfrm>
        </p:spPr>
        <p:txBody>
          <a:bodyPr>
            <a:normAutofit/>
          </a:bodyPr>
          <a:lstStyle/>
          <a:p>
            <a:r>
              <a:rPr lang="en-US" sz="2400">
                <a:latin typeface="Calibri"/>
                <a:ea typeface="Calibri"/>
                <a:cs typeface="Calibri"/>
              </a:rPr>
              <a:t>Give two ways that the vascular shunt process helps an individual doing health and fitness activities. [2]</a:t>
            </a:r>
            <a:endParaRPr lang="en-US" sz="2400"/>
          </a:p>
        </p:txBody>
      </p:sp>
      <p:sp>
        <p:nvSpPr>
          <p:cNvPr id="6" name="TextBox 5">
            <a:extLst>
              <a:ext uri="{FF2B5EF4-FFF2-40B4-BE49-F238E27FC236}">
                <a16:creationId xmlns:a16="http://schemas.microsoft.com/office/drawing/2014/main" id="{91D3D338-100D-9D0C-C5FD-B43E47160E2E}"/>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84093DCE-2D49-16E5-A7CC-3FEEAFDFB370}"/>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80915D13-B491-A6B9-ECF5-CE6FF668610D}"/>
              </a:ext>
            </a:extLst>
          </p:cNvPr>
          <p:cNvSpPr txBox="1"/>
          <p:nvPr/>
        </p:nvSpPr>
        <p:spPr>
          <a:xfrm>
            <a:off x="236198" y="1997574"/>
            <a:ext cx="11693367" cy="32008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Calibri"/>
              <a:cs typeface="Calibri"/>
            </a:endParaRPr>
          </a:p>
          <a:p>
            <a:endParaRPr lang="en-US" sz="2400">
              <a:ea typeface="Calibri"/>
              <a:cs typeface="Calibri"/>
            </a:endParaRPr>
          </a:p>
          <a:p>
            <a:r>
              <a:rPr lang="en-US" sz="2400" b="1">
                <a:ea typeface="+mn-lt"/>
                <a:cs typeface="+mn-lt"/>
              </a:rPr>
              <a:t>1.</a:t>
            </a:r>
            <a:r>
              <a:rPr lang="en-US" sz="2400">
                <a:ea typeface="+mn-lt"/>
                <a:cs typeface="+mn-lt"/>
              </a:rPr>
              <a:t> More oxygen and nutrients are delivered to the working muscles.</a:t>
            </a:r>
          </a:p>
          <a:p>
            <a:endParaRPr lang="en-US" sz="2400">
              <a:ea typeface="Calibri"/>
              <a:cs typeface="Calibri"/>
            </a:endParaRPr>
          </a:p>
          <a:p>
            <a:r>
              <a:rPr lang="en-US" sz="2400" b="1">
                <a:ea typeface="+mn-lt"/>
                <a:cs typeface="+mn-lt"/>
              </a:rPr>
              <a:t>2.</a:t>
            </a:r>
            <a:r>
              <a:rPr lang="en-US" sz="2400">
                <a:ea typeface="+mn-lt"/>
                <a:cs typeface="+mn-lt"/>
              </a:rPr>
              <a:t> Carbon dioxide and other waste products are removed more efficiently from the muscles.</a:t>
            </a:r>
            <a:endParaRPr lang="en-US" sz="2400"/>
          </a:p>
          <a:p>
            <a:endParaRPr lang="en-US" sz="2000">
              <a:ea typeface="+mn-lt"/>
              <a:cs typeface="+mn-lt"/>
            </a:endParaRPr>
          </a:p>
          <a:p>
            <a:endParaRPr lang="en-US" sz="2000">
              <a:ea typeface="Calibri"/>
              <a:cs typeface="Calibri"/>
            </a:endParaRPr>
          </a:p>
          <a:p>
            <a:endParaRPr lang="en-US" sz="2800" b="1">
              <a:ea typeface="+mn-lt"/>
              <a:cs typeface="+mn-lt"/>
            </a:endParaRPr>
          </a:p>
          <a:p>
            <a:endParaRPr lang="en-US" sz="2000" b="1">
              <a:ea typeface="Calibri"/>
              <a:cs typeface="Calibri"/>
            </a:endParaRPr>
          </a:p>
        </p:txBody>
      </p:sp>
    </p:spTree>
    <p:extLst>
      <p:ext uri="{BB962C8B-B14F-4D97-AF65-F5344CB8AC3E}">
        <p14:creationId xmlns:p14="http://schemas.microsoft.com/office/powerpoint/2010/main" val="18040092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2121E-35D8-CD7D-EF61-2AFEDD786D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30D0FF-7A11-F281-7E8D-FEE7E5EDE2C9}"/>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CARDIOVASCULAR MEASUREMENTS </a:t>
            </a:r>
            <a:endParaRPr lang="en-US"/>
          </a:p>
        </p:txBody>
      </p:sp>
      <p:sp>
        <p:nvSpPr>
          <p:cNvPr id="6" name="TextBox 5">
            <a:extLst>
              <a:ext uri="{FF2B5EF4-FFF2-40B4-BE49-F238E27FC236}">
                <a16:creationId xmlns:a16="http://schemas.microsoft.com/office/drawing/2014/main" id="{1F9D5CB3-B1D6-88E2-59D3-E7AE0BA02CFC}"/>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12EB729C-AA97-F588-F623-69244E977C1E}"/>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computer&#10;&#10;AI-generated content may be incorrect.">
            <a:extLst>
              <a:ext uri="{FF2B5EF4-FFF2-40B4-BE49-F238E27FC236}">
                <a16:creationId xmlns:a16="http://schemas.microsoft.com/office/drawing/2014/main" id="{7F7337C8-568E-686D-103E-B53630DBF8FD}"/>
              </a:ext>
            </a:extLst>
          </p:cNvPr>
          <p:cNvPicPr>
            <a:picLocks noChangeAspect="1"/>
          </p:cNvPicPr>
          <p:nvPr/>
        </p:nvPicPr>
        <p:blipFill>
          <a:blip r:embed="rId2"/>
          <a:stretch>
            <a:fillRect/>
          </a:stretch>
        </p:blipFill>
        <p:spPr>
          <a:xfrm>
            <a:off x="1062155" y="2179366"/>
            <a:ext cx="10123447" cy="3298436"/>
          </a:xfrm>
          <a:prstGeom prst="rect">
            <a:avLst/>
          </a:prstGeom>
        </p:spPr>
      </p:pic>
    </p:spTree>
    <p:extLst>
      <p:ext uri="{BB962C8B-B14F-4D97-AF65-F5344CB8AC3E}">
        <p14:creationId xmlns:p14="http://schemas.microsoft.com/office/powerpoint/2010/main" val="6406202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2CF84-66E6-E0DA-934E-7300655C44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59652D-0D1C-392C-8682-A82CE6C00E83}"/>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BLOOD PRESSURE </a:t>
            </a:r>
            <a:endParaRPr lang="en-US"/>
          </a:p>
        </p:txBody>
      </p:sp>
      <p:sp>
        <p:nvSpPr>
          <p:cNvPr id="6" name="TextBox 5">
            <a:extLst>
              <a:ext uri="{FF2B5EF4-FFF2-40B4-BE49-F238E27FC236}">
                <a16:creationId xmlns:a16="http://schemas.microsoft.com/office/drawing/2014/main" id="{A177DFE8-2927-A61F-71E8-64F9F04D1E2E}"/>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077A5036-3408-2C12-58E3-B592EECD06AB}"/>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E7BC5521-49C4-8D54-E0E0-CBD05E1DAD5E}"/>
              </a:ext>
            </a:extLst>
          </p:cNvPr>
          <p:cNvSpPr txBox="1"/>
          <p:nvPr/>
        </p:nvSpPr>
        <p:spPr>
          <a:xfrm>
            <a:off x="1747520" y="2600960"/>
            <a:ext cx="9194800"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400">
                <a:ea typeface="Calibri"/>
                <a:cs typeface="Calibri"/>
              </a:rPr>
              <a:t>IDEAL BLOOD PRESSURE RANGE </a:t>
            </a:r>
          </a:p>
          <a:p>
            <a:pPr algn="ctr"/>
            <a:endParaRPr lang="en-US" sz="3400">
              <a:ea typeface="Calibri"/>
              <a:cs typeface="Calibri"/>
            </a:endParaRPr>
          </a:p>
          <a:p>
            <a:pPr algn="ctr"/>
            <a:r>
              <a:rPr lang="en-US" sz="3400">
                <a:ea typeface="Calibri"/>
                <a:cs typeface="Calibri"/>
              </a:rPr>
              <a:t>90/60 mmHg - 120/80mmHg</a:t>
            </a:r>
          </a:p>
        </p:txBody>
      </p:sp>
    </p:spTree>
    <p:extLst>
      <p:ext uri="{BB962C8B-B14F-4D97-AF65-F5344CB8AC3E}">
        <p14:creationId xmlns:p14="http://schemas.microsoft.com/office/powerpoint/2010/main" val="36457971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26937-D5E5-D4F5-9AFB-681F9C99DF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5D6271-ED36-2021-50FA-A1500D28099F}"/>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Factors Affecting Blood Pressure </a:t>
            </a:r>
            <a:endParaRPr lang="en-US" sz="3000"/>
          </a:p>
        </p:txBody>
      </p:sp>
      <p:sp>
        <p:nvSpPr>
          <p:cNvPr id="6" name="TextBox 5">
            <a:extLst>
              <a:ext uri="{FF2B5EF4-FFF2-40B4-BE49-F238E27FC236}">
                <a16:creationId xmlns:a16="http://schemas.microsoft.com/office/drawing/2014/main" id="{6B74993E-E4E8-B222-A59A-3FDC2C26DCB8}"/>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7EF0228E-9834-5AC3-B536-DC5B615DDD5D}"/>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E8E92FD9-027B-15D8-437C-3F3B4E3C9AC8}"/>
              </a:ext>
            </a:extLst>
          </p:cNvPr>
          <p:cNvSpPr txBox="1"/>
          <p:nvPr/>
        </p:nvSpPr>
        <p:spPr>
          <a:xfrm>
            <a:off x="325624" y="1710743"/>
            <a:ext cx="5722985" cy="4555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600">
              <a:ea typeface="Calibri"/>
              <a:cs typeface="Calibri"/>
            </a:endParaRPr>
          </a:p>
          <a:p>
            <a:r>
              <a:rPr lang="en-US" sz="2000"/>
              <a:t>1. </a:t>
            </a:r>
            <a:r>
              <a:rPr lang="en-US" sz="2000" b="1"/>
              <a:t>Physical Activity Levels</a:t>
            </a:r>
            <a:endParaRPr lang="en-US" sz="2000" b="1" dirty="0">
              <a:ea typeface="Calibri"/>
              <a:cs typeface="Calibri"/>
            </a:endParaRPr>
          </a:p>
          <a:p>
            <a:pPr marL="285750" indent="-285750">
              <a:buFont typeface="Arial"/>
              <a:buChar char="•"/>
            </a:pPr>
            <a:r>
              <a:rPr lang="en-US" sz="2000">
                <a:ea typeface="+mn-lt"/>
                <a:cs typeface="+mn-lt"/>
              </a:rPr>
              <a:t>Lack of exercise can increase blood pressure as the heart becomes less efficient. </a:t>
            </a:r>
            <a:endParaRPr lang="en-US" sz="2000" dirty="0">
              <a:ea typeface="Calibri"/>
              <a:cs typeface="Calibri"/>
            </a:endParaRPr>
          </a:p>
          <a:p>
            <a:pPr marL="285750" indent="-285750">
              <a:buFont typeface="Arial"/>
              <a:buChar char="•"/>
            </a:pPr>
            <a:endParaRPr lang="en-US" sz="2000" dirty="0">
              <a:ea typeface="Calibri"/>
              <a:cs typeface="Calibri"/>
            </a:endParaRPr>
          </a:p>
          <a:p>
            <a:r>
              <a:rPr lang="en-US" sz="2000"/>
              <a:t>2. </a:t>
            </a:r>
            <a:r>
              <a:rPr lang="en-US" sz="2000" b="1"/>
              <a:t>Diet</a:t>
            </a:r>
            <a:endParaRPr lang="en-US" sz="2000" b="1" dirty="0">
              <a:ea typeface="Calibri"/>
              <a:cs typeface="Calibri"/>
            </a:endParaRPr>
          </a:p>
          <a:p>
            <a:pPr marL="285750" indent="-285750">
              <a:buFont typeface="Arial"/>
              <a:buChar char="•"/>
            </a:pPr>
            <a:r>
              <a:rPr lang="en-US" sz="2000" dirty="0">
                <a:ea typeface="+mn-lt"/>
                <a:cs typeface="+mn-lt"/>
              </a:rPr>
              <a:t>Saturated fats increase bad </a:t>
            </a:r>
            <a:r>
              <a:rPr lang="en-US" sz="2000" dirty="0" err="1">
                <a:ea typeface="+mn-lt"/>
                <a:cs typeface="+mn-lt"/>
              </a:rPr>
              <a:t>cholestrol</a:t>
            </a:r>
            <a:r>
              <a:rPr lang="en-US" sz="2000" dirty="0">
                <a:ea typeface="+mn-lt"/>
                <a:cs typeface="+mn-lt"/>
              </a:rPr>
              <a:t> hardens walls of arteries making it harder for blood to flow through.</a:t>
            </a:r>
            <a:endParaRPr lang="en-US" sz="2000" dirty="0">
              <a:ea typeface="Calibri" panose="020F0502020204030204"/>
              <a:cs typeface="Calibri" panose="020F0502020204030204"/>
            </a:endParaRPr>
          </a:p>
          <a:p>
            <a:pPr marL="285750" indent="-285750">
              <a:buFont typeface="Arial"/>
              <a:buChar char="•"/>
            </a:pPr>
            <a:endParaRPr lang="en-US" sz="2000" dirty="0">
              <a:ea typeface="Calibri" panose="020F0502020204030204"/>
              <a:cs typeface="Calibri" panose="020F0502020204030204"/>
            </a:endParaRPr>
          </a:p>
          <a:p>
            <a:r>
              <a:rPr lang="en-US" sz="2000">
                <a:ea typeface="Calibri" panose="020F0502020204030204"/>
                <a:cs typeface="Calibri" panose="020F0502020204030204"/>
              </a:rPr>
              <a:t>3.</a:t>
            </a:r>
            <a:r>
              <a:rPr lang="en-US" sz="2000" b="1">
                <a:ea typeface="Calibri" panose="020F0502020204030204"/>
                <a:cs typeface="Calibri" panose="020F0502020204030204"/>
              </a:rPr>
              <a:t> Smoking</a:t>
            </a:r>
            <a:endParaRPr lang="en-US" sz="2000" b="1" dirty="0">
              <a:ea typeface="Calibri" panose="020F0502020204030204"/>
              <a:cs typeface="Calibri" panose="020F0502020204030204"/>
            </a:endParaRPr>
          </a:p>
          <a:p>
            <a:pPr marL="285750" indent="-285750">
              <a:buFont typeface="Arial,Sans-Serif"/>
              <a:buChar char="•"/>
            </a:pPr>
            <a:r>
              <a:rPr lang="en-US" sz="2000">
                <a:ea typeface="Calibri" panose="020F0502020204030204"/>
                <a:cs typeface="Calibri" panose="020F0502020204030204"/>
              </a:rPr>
              <a:t>Nicotine causes blood vessels to narrow (vasoconstriction), increasing blood pressure.</a:t>
            </a:r>
            <a:r>
              <a:rPr lang="en-US">
                <a:ea typeface="Calibri" panose="020F0502020204030204"/>
                <a:cs typeface="Calibri" panose="020F0502020204030204"/>
              </a:rPr>
              <a:t> </a:t>
            </a:r>
            <a:endParaRPr lang="en-US"/>
          </a:p>
          <a:p>
            <a:pPr algn="ctr"/>
            <a:endParaRPr lang="en-US" sz="3400">
              <a:ea typeface="Calibri"/>
              <a:cs typeface="Calibri"/>
            </a:endParaRPr>
          </a:p>
        </p:txBody>
      </p:sp>
      <p:sp>
        <p:nvSpPr>
          <p:cNvPr id="4" name="TextBox 3">
            <a:extLst>
              <a:ext uri="{FF2B5EF4-FFF2-40B4-BE49-F238E27FC236}">
                <a16:creationId xmlns:a16="http://schemas.microsoft.com/office/drawing/2014/main" id="{DFC89045-90A8-99C6-E128-BA170B3C554E}"/>
              </a:ext>
            </a:extLst>
          </p:cNvPr>
          <p:cNvSpPr txBox="1"/>
          <p:nvPr/>
        </p:nvSpPr>
        <p:spPr>
          <a:xfrm>
            <a:off x="6481546" y="2113245"/>
            <a:ext cx="5419250"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dirty="0">
              <a:ea typeface="Calibri"/>
              <a:cs typeface="Calibri"/>
            </a:endParaRPr>
          </a:p>
          <a:p>
            <a:r>
              <a:rPr lang="en-US" sz="2000"/>
              <a:t>4. </a:t>
            </a:r>
            <a:r>
              <a:rPr lang="en-US" sz="2000" b="1"/>
              <a:t>Alcohol Consumption</a:t>
            </a:r>
            <a:endParaRPr lang="en-US" sz="2000" b="1">
              <a:ea typeface="Calibri"/>
              <a:cs typeface="Calibri"/>
            </a:endParaRPr>
          </a:p>
          <a:p>
            <a:r>
              <a:rPr lang="en-US" sz="2000" dirty="0">
                <a:ea typeface="+mn-lt"/>
                <a:cs typeface="+mn-lt"/>
              </a:rPr>
              <a:t> </a:t>
            </a:r>
            <a:endParaRPr lang="en-US" sz="2000" dirty="0">
              <a:ea typeface="Calibri"/>
              <a:cs typeface="Calibri"/>
            </a:endParaRPr>
          </a:p>
          <a:p>
            <a:pPr marL="285750" indent="-285750">
              <a:buFont typeface="Arial"/>
              <a:buChar char="•"/>
            </a:pPr>
            <a:endParaRPr lang="en-US" sz="2000" dirty="0">
              <a:ea typeface="Calibri"/>
              <a:cs typeface="Calibri"/>
            </a:endParaRPr>
          </a:p>
          <a:p>
            <a:r>
              <a:rPr lang="en-US" sz="2000"/>
              <a:t>5. </a:t>
            </a:r>
            <a:r>
              <a:rPr lang="en-US" sz="2000" b="1"/>
              <a:t>Stress / Anxiety</a:t>
            </a:r>
            <a:endParaRPr lang="en-US" sz="2000" b="1">
              <a:ea typeface="Calibri"/>
              <a:cs typeface="Calibri"/>
            </a:endParaRPr>
          </a:p>
          <a:p>
            <a:pPr marL="285750" indent="-285750">
              <a:buFont typeface="Arial"/>
              <a:buChar char="•"/>
            </a:pPr>
            <a:r>
              <a:rPr lang="en-US" sz="2000">
                <a:ea typeface="+mn-lt"/>
                <a:cs typeface="+mn-lt"/>
              </a:rPr>
              <a:t>Stress hormones cause blood vessels to constrict, leading to higher blood pressure. </a:t>
            </a:r>
            <a:endParaRPr lang="en-US" sz="2000" dirty="0">
              <a:ea typeface="Calibri"/>
              <a:cs typeface="Calibri"/>
            </a:endParaRPr>
          </a:p>
          <a:p>
            <a:pPr marL="285750" indent="-285750">
              <a:buFont typeface="Arial"/>
              <a:buChar char="•"/>
            </a:pPr>
            <a:endParaRPr lang="en-US" sz="2000" dirty="0">
              <a:ea typeface="Calibri"/>
              <a:cs typeface="Calibri"/>
            </a:endParaRPr>
          </a:p>
          <a:p>
            <a:r>
              <a:rPr lang="en-US" sz="2000"/>
              <a:t>6. </a:t>
            </a:r>
            <a:r>
              <a:rPr lang="en-US" sz="2000" b="1"/>
              <a:t>Age</a:t>
            </a:r>
            <a:endParaRPr lang="en-US" sz="2000" b="1">
              <a:ea typeface="Calibri"/>
              <a:cs typeface="Calibri"/>
            </a:endParaRPr>
          </a:p>
          <a:p>
            <a:pPr marL="285750" indent="-285750">
              <a:buFont typeface="Arial"/>
              <a:buChar char="•"/>
            </a:pPr>
            <a:r>
              <a:rPr lang="en-US" sz="2000">
                <a:ea typeface="+mn-lt"/>
                <a:cs typeface="+mn-lt"/>
              </a:rPr>
              <a:t>Blood pressure often increases with age because arteries become less elastic.</a:t>
            </a:r>
            <a:endParaRPr lang="en-US" sz="2000">
              <a:ea typeface="Calibri"/>
              <a:cs typeface="Calibri"/>
            </a:endParaRPr>
          </a:p>
          <a:p>
            <a:pPr algn="l"/>
            <a:endParaRPr lang="en-US">
              <a:ea typeface="Calibri"/>
              <a:cs typeface="Calibri"/>
            </a:endParaRPr>
          </a:p>
        </p:txBody>
      </p:sp>
    </p:spTree>
    <p:extLst>
      <p:ext uri="{BB962C8B-B14F-4D97-AF65-F5344CB8AC3E}">
        <p14:creationId xmlns:p14="http://schemas.microsoft.com/office/powerpoint/2010/main" val="15681469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5073B-DC20-A7CC-0C7A-FFDE6A35A8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29DAAC-2381-99F4-015C-4FCFF3E9FAF1}"/>
              </a:ext>
            </a:extLst>
          </p:cNvPr>
          <p:cNvSpPr>
            <a:spLocks noGrp="1"/>
          </p:cNvSpPr>
          <p:nvPr>
            <p:ph type="title"/>
          </p:nvPr>
        </p:nvSpPr>
        <p:spPr>
          <a:xfrm>
            <a:off x="434118" y="152056"/>
            <a:ext cx="11321568" cy="1039091"/>
          </a:xfrm>
        </p:spPr>
        <p:txBody>
          <a:bodyPr>
            <a:normAutofit/>
          </a:bodyPr>
          <a:lstStyle/>
          <a:p>
            <a:pPr algn="ctr"/>
            <a:r>
              <a:rPr lang="en-US" sz="3000">
                <a:latin typeface="Calibri"/>
                <a:ea typeface="Calibri"/>
                <a:cs typeface="Calibri"/>
              </a:rPr>
              <a:t>Structure of the Heart </a:t>
            </a:r>
            <a:endParaRPr lang="en-US" sz="3000"/>
          </a:p>
        </p:txBody>
      </p:sp>
      <p:sp>
        <p:nvSpPr>
          <p:cNvPr id="6" name="TextBox 5">
            <a:extLst>
              <a:ext uri="{FF2B5EF4-FFF2-40B4-BE49-F238E27FC236}">
                <a16:creationId xmlns:a16="http://schemas.microsoft.com/office/drawing/2014/main" id="{B9E7BAE9-8538-0CC4-D03C-31AB6DF2DFB8}"/>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DB751C60-D95D-5908-4C7F-EA015A3EDE39}"/>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4" descr="A diagram of a heart&#10;&#10;AI-generated content may be incorrect.">
            <a:extLst>
              <a:ext uri="{FF2B5EF4-FFF2-40B4-BE49-F238E27FC236}">
                <a16:creationId xmlns:a16="http://schemas.microsoft.com/office/drawing/2014/main" id="{9723F73F-19DC-EAE4-3512-8CAE44B7425D}"/>
              </a:ext>
            </a:extLst>
          </p:cNvPr>
          <p:cNvPicPr>
            <a:picLocks noChangeAspect="1"/>
          </p:cNvPicPr>
          <p:nvPr/>
        </p:nvPicPr>
        <p:blipFill>
          <a:blip r:embed="rId2"/>
          <a:stretch>
            <a:fillRect/>
          </a:stretch>
        </p:blipFill>
        <p:spPr>
          <a:xfrm>
            <a:off x="3052493" y="936865"/>
            <a:ext cx="5986373" cy="5401213"/>
          </a:xfrm>
          <a:prstGeom prst="rect">
            <a:avLst/>
          </a:prstGeom>
        </p:spPr>
      </p:pic>
    </p:spTree>
    <p:extLst>
      <p:ext uri="{BB962C8B-B14F-4D97-AF65-F5344CB8AC3E}">
        <p14:creationId xmlns:p14="http://schemas.microsoft.com/office/powerpoint/2010/main" val="13266797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2F2536-640E-80E1-44FF-124C4FA05A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7EA353-1456-89CF-738A-A1AEC7741DAE}"/>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Energy Systems </a:t>
            </a:r>
          </a:p>
        </p:txBody>
      </p:sp>
      <p:sp>
        <p:nvSpPr>
          <p:cNvPr id="6" name="TextBox 5">
            <a:extLst>
              <a:ext uri="{FF2B5EF4-FFF2-40B4-BE49-F238E27FC236}">
                <a16:creationId xmlns:a16="http://schemas.microsoft.com/office/drawing/2014/main" id="{064D2F62-AF77-FEC9-4810-8EAF9CE12C4F}"/>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1E129F8C-FF89-2429-A791-83C2B95C48D9}"/>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4" descr="A screenshot of a white background&#10;&#10;AI-generated content may be incorrect.">
            <a:extLst>
              <a:ext uri="{FF2B5EF4-FFF2-40B4-BE49-F238E27FC236}">
                <a16:creationId xmlns:a16="http://schemas.microsoft.com/office/drawing/2014/main" id="{2294352B-A371-6970-6489-684248C9E731}"/>
              </a:ext>
            </a:extLst>
          </p:cNvPr>
          <p:cNvPicPr>
            <a:picLocks noChangeAspect="1"/>
          </p:cNvPicPr>
          <p:nvPr/>
        </p:nvPicPr>
        <p:blipFill>
          <a:blip r:embed="rId2"/>
          <a:stretch>
            <a:fillRect/>
          </a:stretch>
        </p:blipFill>
        <p:spPr>
          <a:xfrm>
            <a:off x="1102225" y="2104560"/>
            <a:ext cx="10256684" cy="3575911"/>
          </a:xfrm>
          <a:prstGeom prst="rect">
            <a:avLst/>
          </a:prstGeom>
        </p:spPr>
      </p:pic>
      <p:sp>
        <p:nvSpPr>
          <p:cNvPr id="8" name="TextBox 7">
            <a:extLst>
              <a:ext uri="{FF2B5EF4-FFF2-40B4-BE49-F238E27FC236}">
                <a16:creationId xmlns:a16="http://schemas.microsoft.com/office/drawing/2014/main" id="{D48D41D1-5DFD-BCB3-FD6A-C43249F24EBB}"/>
              </a:ext>
            </a:extLst>
          </p:cNvPr>
          <p:cNvSpPr txBox="1"/>
          <p:nvPr/>
        </p:nvSpPr>
        <p:spPr>
          <a:xfrm>
            <a:off x="123655" y="3140307"/>
            <a:ext cx="97771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Calibri"/>
                <a:cs typeface="Calibri"/>
              </a:rPr>
              <a:t>Longer than </a:t>
            </a:r>
          </a:p>
          <a:p>
            <a:r>
              <a:rPr lang="en-US" sz="1600">
                <a:ea typeface="Calibri"/>
                <a:cs typeface="Calibri"/>
              </a:rPr>
              <a:t>1 min </a:t>
            </a:r>
          </a:p>
        </p:txBody>
      </p:sp>
      <p:sp>
        <p:nvSpPr>
          <p:cNvPr id="9" name="TextBox 8">
            <a:extLst>
              <a:ext uri="{FF2B5EF4-FFF2-40B4-BE49-F238E27FC236}">
                <a16:creationId xmlns:a16="http://schemas.microsoft.com/office/drawing/2014/main" id="{740B7CAC-C4F6-D259-E40F-917716B16B0A}"/>
              </a:ext>
            </a:extLst>
          </p:cNvPr>
          <p:cNvSpPr txBox="1"/>
          <p:nvPr/>
        </p:nvSpPr>
        <p:spPr>
          <a:xfrm>
            <a:off x="123655" y="4698890"/>
            <a:ext cx="97771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Calibri"/>
                <a:cs typeface="Calibri"/>
              </a:rPr>
              <a:t>Less than </a:t>
            </a:r>
          </a:p>
          <a:p>
            <a:r>
              <a:rPr lang="en-US" sz="1600">
                <a:ea typeface="Calibri"/>
                <a:cs typeface="Calibri"/>
              </a:rPr>
              <a:t>1 min </a:t>
            </a:r>
          </a:p>
        </p:txBody>
      </p:sp>
    </p:spTree>
    <p:extLst>
      <p:ext uri="{BB962C8B-B14F-4D97-AF65-F5344CB8AC3E}">
        <p14:creationId xmlns:p14="http://schemas.microsoft.com/office/powerpoint/2010/main" val="24614571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83FC1-DD9D-BD7B-AF02-2275BEDCD2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C3136B-A72C-DED8-AD41-503D726922F1}"/>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Energy Systems </a:t>
            </a:r>
          </a:p>
        </p:txBody>
      </p:sp>
      <p:sp>
        <p:nvSpPr>
          <p:cNvPr id="6" name="TextBox 5">
            <a:extLst>
              <a:ext uri="{FF2B5EF4-FFF2-40B4-BE49-F238E27FC236}">
                <a16:creationId xmlns:a16="http://schemas.microsoft.com/office/drawing/2014/main" id="{CDC2E57E-7145-7EAE-BC77-372CE14EB6BC}"/>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26061FD6-D251-24FE-A7F0-72AB4B22CFD0}"/>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7DAD253B-DCA2-4C9E-D0A6-4B3485D7C568}"/>
              </a:ext>
            </a:extLst>
          </p:cNvPr>
          <p:cNvSpPr txBox="1"/>
          <p:nvPr/>
        </p:nvSpPr>
        <p:spPr>
          <a:xfrm>
            <a:off x="473928" y="2211658"/>
            <a:ext cx="11504338"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Model Answer (3 marks)</a:t>
            </a:r>
          </a:p>
          <a:p>
            <a:endParaRPr lang="en-US" b="1"/>
          </a:p>
          <a:p>
            <a:r>
              <a:rPr lang="en-US" b="1"/>
              <a:t>Energy system:</a:t>
            </a:r>
            <a:br>
              <a:rPr lang="en-US"/>
            </a:br>
            <a:r>
              <a:rPr lang="en-US"/>
              <a:t>Aerobic energy system</a:t>
            </a:r>
            <a:endParaRPr lang="en-US">
              <a:ea typeface="Calibri"/>
              <a:cs typeface="Calibri"/>
            </a:endParaRPr>
          </a:p>
          <a:p>
            <a:endParaRPr lang="en-US" b="1"/>
          </a:p>
          <a:p>
            <a:r>
              <a:rPr lang="en-US" b="1"/>
              <a:t>Justification:</a:t>
            </a:r>
            <a:br>
              <a:rPr lang="en-US"/>
            </a:br>
            <a:r>
              <a:rPr lang="en-US"/>
              <a:t>An 800 m swim is a relatively long-duration activity lasting </a:t>
            </a:r>
            <a:r>
              <a:rPr lang="en-US" err="1"/>
              <a:t>longere</a:t>
            </a:r>
            <a:r>
              <a:rPr lang="en-US"/>
              <a:t> than 1 minute, so the body mainly uses the aerobic energy system. The aerobic system uses oxygen to release energy and can provide a steady supply of energy for the performer to continue exercising. This helps the swimmer maintain performance for the whole distance and delays fatigue.</a:t>
            </a:r>
            <a:endParaRPr lang="en-US">
              <a:ea typeface="Calibri"/>
              <a:cs typeface="Calibri"/>
            </a:endParaRPr>
          </a:p>
          <a:p>
            <a:pPr algn="ctr"/>
            <a:endParaRPr lang="en-US"/>
          </a:p>
        </p:txBody>
      </p:sp>
    </p:spTree>
    <p:extLst>
      <p:ext uri="{BB962C8B-B14F-4D97-AF65-F5344CB8AC3E}">
        <p14:creationId xmlns:p14="http://schemas.microsoft.com/office/powerpoint/2010/main" val="36050433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AEB6F-4885-188E-6313-E2DB8E0A6D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6B4134-A216-10D2-AA77-E5AFDF86D8BD}"/>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SHORT TERM EFFECTS OF EXERCISE  </a:t>
            </a:r>
          </a:p>
        </p:txBody>
      </p:sp>
      <p:sp>
        <p:nvSpPr>
          <p:cNvPr id="6" name="TextBox 5">
            <a:extLst>
              <a:ext uri="{FF2B5EF4-FFF2-40B4-BE49-F238E27FC236}">
                <a16:creationId xmlns:a16="http://schemas.microsoft.com/office/drawing/2014/main" id="{0EF059BA-A7C6-416D-085C-BF8F0474DCB7}"/>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CA065B4C-876C-6EF8-9C59-AE3680E9C32A}"/>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9E9CDABD-2571-BE28-B25D-E68E87D547E6}"/>
              </a:ext>
            </a:extLst>
          </p:cNvPr>
          <p:cNvSpPr txBox="1"/>
          <p:nvPr/>
        </p:nvSpPr>
        <p:spPr>
          <a:xfrm>
            <a:off x="473928" y="2165195"/>
            <a:ext cx="10352047"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u="sng"/>
              <a:t>Breathing rate</a:t>
            </a:r>
            <a:br>
              <a:rPr lang="en-US" sz="2400" u="sng"/>
            </a:br>
            <a:r>
              <a:rPr lang="en-US" sz="2400" b="1"/>
              <a:t>Short-term effect:</a:t>
            </a:r>
            <a:r>
              <a:rPr lang="en-US" sz="2400"/>
              <a:t> Increases</a:t>
            </a:r>
            <a:br>
              <a:rPr lang="en-US" sz="2400"/>
            </a:br>
            <a:r>
              <a:rPr lang="en-US" sz="2400" b="1"/>
              <a:t>Why:</a:t>
            </a:r>
            <a:r>
              <a:rPr lang="en-US" sz="2400"/>
              <a:t> To take in more oxygen and remove more carbon dioxide.</a:t>
            </a:r>
            <a:endParaRPr lang="en-US" sz="2400">
              <a:ea typeface="Calibri"/>
              <a:cs typeface="Calibri"/>
            </a:endParaRPr>
          </a:p>
          <a:p>
            <a:endParaRPr lang="en-US" sz="2400" b="1">
              <a:ea typeface="Calibri"/>
              <a:cs typeface="Calibri"/>
            </a:endParaRPr>
          </a:p>
          <a:p>
            <a:r>
              <a:rPr lang="en-US" sz="2400" b="1" u="sng"/>
              <a:t>Hydration levels</a:t>
            </a:r>
            <a:br>
              <a:rPr lang="en-US" sz="2400" u="sng"/>
            </a:br>
            <a:r>
              <a:rPr lang="en-US" sz="2400" b="1"/>
              <a:t>Short-term effect:</a:t>
            </a:r>
            <a:r>
              <a:rPr lang="en-US" sz="2400"/>
              <a:t> Decrease</a:t>
            </a:r>
            <a:br>
              <a:rPr lang="en-US" sz="2400"/>
            </a:br>
            <a:r>
              <a:rPr lang="en-US" sz="2400" b="1"/>
              <a:t>Why:</a:t>
            </a:r>
            <a:r>
              <a:rPr lang="en-US" sz="2400"/>
              <a:t> Water is lost through sweating during exercise.</a:t>
            </a:r>
            <a:endParaRPr lang="en-US" sz="2400">
              <a:ea typeface="Calibri"/>
              <a:cs typeface="Calibri"/>
            </a:endParaRPr>
          </a:p>
          <a:p>
            <a:pPr algn="ctr"/>
            <a:endParaRPr lang="en-US"/>
          </a:p>
        </p:txBody>
      </p:sp>
    </p:spTree>
    <p:extLst>
      <p:ext uri="{BB962C8B-B14F-4D97-AF65-F5344CB8AC3E}">
        <p14:creationId xmlns:p14="http://schemas.microsoft.com/office/powerpoint/2010/main" val="27829116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23BA4-1240-930A-B28A-658D6FC34F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F61DCE-94BF-58B5-404A-8D354A6058A3}"/>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SHORT TERM EFFECTS OF EXERCISE  </a:t>
            </a:r>
          </a:p>
        </p:txBody>
      </p:sp>
      <p:sp>
        <p:nvSpPr>
          <p:cNvPr id="6" name="TextBox 5">
            <a:extLst>
              <a:ext uri="{FF2B5EF4-FFF2-40B4-BE49-F238E27FC236}">
                <a16:creationId xmlns:a16="http://schemas.microsoft.com/office/drawing/2014/main" id="{6C8CF67E-6EC6-A002-E263-8B85FD0B7F4A}"/>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1490BC6F-C144-895D-9E05-91AFC46F9D28}"/>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3" name="Picture 2" descr="A screenshot of a white and black list&#10;&#10;AI-generated content may be incorrect.">
            <a:extLst>
              <a:ext uri="{FF2B5EF4-FFF2-40B4-BE49-F238E27FC236}">
                <a16:creationId xmlns:a16="http://schemas.microsoft.com/office/drawing/2014/main" id="{9ECECDB4-4136-AE55-95B2-14A65B19B081}"/>
              </a:ext>
            </a:extLst>
          </p:cNvPr>
          <p:cNvPicPr>
            <a:picLocks noChangeAspect="1"/>
          </p:cNvPicPr>
          <p:nvPr/>
        </p:nvPicPr>
        <p:blipFill>
          <a:blip r:embed="rId2"/>
          <a:stretch>
            <a:fillRect/>
          </a:stretch>
        </p:blipFill>
        <p:spPr>
          <a:xfrm>
            <a:off x="1394368" y="148799"/>
            <a:ext cx="9240935" cy="6225865"/>
          </a:xfrm>
          <a:prstGeom prst="rect">
            <a:avLst/>
          </a:prstGeom>
        </p:spPr>
      </p:pic>
    </p:spTree>
    <p:extLst>
      <p:ext uri="{BB962C8B-B14F-4D97-AF65-F5344CB8AC3E}">
        <p14:creationId xmlns:p14="http://schemas.microsoft.com/office/powerpoint/2010/main" val="10037703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B6A57-F96E-D184-0161-8EA28E12A1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07FD73-73AC-473A-792C-999292D044F4}"/>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LONG TERM EFFECTS OF EXERCISE  </a:t>
            </a:r>
          </a:p>
        </p:txBody>
      </p:sp>
      <p:sp>
        <p:nvSpPr>
          <p:cNvPr id="6" name="TextBox 5">
            <a:extLst>
              <a:ext uri="{FF2B5EF4-FFF2-40B4-BE49-F238E27FC236}">
                <a16:creationId xmlns:a16="http://schemas.microsoft.com/office/drawing/2014/main" id="{A3791E42-245A-7330-645B-F29658EFC3C2}"/>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59B876CF-DB38-A350-1F0F-CA2B8562C183}"/>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3" name="Picture 2" descr="A screenshot of a white background&#10;&#10;AI-generated content may be incorrect.">
            <a:extLst>
              <a:ext uri="{FF2B5EF4-FFF2-40B4-BE49-F238E27FC236}">
                <a16:creationId xmlns:a16="http://schemas.microsoft.com/office/drawing/2014/main" id="{AA54A4CE-F0CB-C1CC-8B2E-4EF8DC5259AC}"/>
              </a:ext>
            </a:extLst>
          </p:cNvPr>
          <p:cNvPicPr>
            <a:picLocks noChangeAspect="1"/>
          </p:cNvPicPr>
          <p:nvPr/>
        </p:nvPicPr>
        <p:blipFill>
          <a:blip r:embed="rId2"/>
          <a:stretch>
            <a:fillRect/>
          </a:stretch>
        </p:blipFill>
        <p:spPr>
          <a:xfrm>
            <a:off x="1704658" y="1128713"/>
            <a:ext cx="8576533" cy="5288232"/>
          </a:xfrm>
          <a:prstGeom prst="rect">
            <a:avLst/>
          </a:prstGeom>
        </p:spPr>
      </p:pic>
    </p:spTree>
    <p:extLst>
      <p:ext uri="{BB962C8B-B14F-4D97-AF65-F5344CB8AC3E}">
        <p14:creationId xmlns:p14="http://schemas.microsoft.com/office/powerpoint/2010/main" val="30172961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F24D3-7827-F6E4-1C08-3A15580048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DA0075-7EF1-0422-2260-3791460C7BEF}"/>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BODY SHAPE </a:t>
            </a:r>
          </a:p>
        </p:txBody>
      </p:sp>
      <p:sp>
        <p:nvSpPr>
          <p:cNvPr id="6" name="TextBox 5">
            <a:extLst>
              <a:ext uri="{FF2B5EF4-FFF2-40B4-BE49-F238E27FC236}">
                <a16:creationId xmlns:a16="http://schemas.microsoft.com/office/drawing/2014/main" id="{F6741C46-3557-91D5-CA7E-A3EC1CAD5EB9}"/>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94AA1204-B7C8-321D-508B-A8C7B09B0461}"/>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E96784D5-6345-59FB-7415-7D67E5F95292}"/>
              </a:ext>
            </a:extLst>
          </p:cNvPr>
          <p:cNvSpPr txBox="1"/>
          <p:nvPr/>
        </p:nvSpPr>
        <p:spPr>
          <a:xfrm>
            <a:off x="631903" y="1895707"/>
            <a:ext cx="8298365"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t>AO1:</a:t>
            </a:r>
            <a:r>
              <a:rPr lang="en-US" sz="2200"/>
              <a:t> Identify the body type characteristics.</a:t>
            </a:r>
            <a:endParaRPr lang="en-US" sz="2200">
              <a:ea typeface="Calibri"/>
              <a:cs typeface="Calibri"/>
            </a:endParaRPr>
          </a:p>
          <a:p>
            <a:pPr>
              <a:buFont typeface=""/>
              <a:buChar char="•"/>
            </a:pPr>
            <a:r>
              <a:rPr lang="en-US" sz="2200"/>
              <a:t>Ectomorph = slim, light frame. </a:t>
            </a:r>
            <a:endParaRPr lang="en-US" sz="2200">
              <a:ea typeface="Calibri"/>
              <a:cs typeface="Calibri"/>
            </a:endParaRPr>
          </a:p>
          <a:p>
            <a:pPr>
              <a:buFont typeface=""/>
              <a:buChar char="•"/>
            </a:pPr>
            <a:r>
              <a:rPr lang="en-US" sz="2200"/>
              <a:t>Mesomorph = muscular, athletic build. </a:t>
            </a:r>
            <a:endParaRPr lang="en-US" sz="2200">
              <a:ea typeface="Calibri"/>
              <a:cs typeface="Calibri"/>
            </a:endParaRPr>
          </a:p>
          <a:p>
            <a:pPr>
              <a:buFont typeface=""/>
              <a:buChar char="•"/>
            </a:pPr>
            <a:endParaRPr lang="en-US" sz="2200">
              <a:ea typeface="Calibri"/>
              <a:cs typeface="Calibri"/>
            </a:endParaRPr>
          </a:p>
          <a:p>
            <a:r>
              <a:rPr lang="en-US" sz="2200" b="1"/>
              <a:t>AO2:</a:t>
            </a:r>
            <a:r>
              <a:rPr lang="en-US" sz="2200"/>
              <a:t> Apply to an activity.</a:t>
            </a:r>
            <a:endParaRPr lang="en-US" sz="2200">
              <a:ea typeface="Calibri"/>
              <a:cs typeface="Calibri"/>
            </a:endParaRPr>
          </a:p>
          <a:p>
            <a:pPr>
              <a:buFont typeface=""/>
              <a:buChar char="•"/>
            </a:pPr>
            <a:r>
              <a:rPr lang="en-US" sz="2200"/>
              <a:t>Ectomorph → marathon. </a:t>
            </a:r>
            <a:endParaRPr lang="en-US" sz="2200">
              <a:ea typeface="Calibri"/>
              <a:cs typeface="Calibri"/>
            </a:endParaRPr>
          </a:p>
          <a:p>
            <a:pPr>
              <a:buFont typeface=""/>
              <a:buChar char="•"/>
            </a:pPr>
            <a:r>
              <a:rPr lang="en-US" sz="2200"/>
              <a:t>Mesomorph → weight training. </a:t>
            </a:r>
            <a:endParaRPr lang="en-US" sz="2200">
              <a:ea typeface="Calibri"/>
              <a:cs typeface="Calibri"/>
            </a:endParaRPr>
          </a:p>
          <a:p>
            <a:pPr>
              <a:buFont typeface=""/>
              <a:buChar char="•"/>
            </a:pPr>
            <a:endParaRPr lang="en-US" sz="2200">
              <a:ea typeface="Calibri"/>
              <a:cs typeface="Calibri"/>
            </a:endParaRPr>
          </a:p>
          <a:p>
            <a:r>
              <a:rPr lang="en-US" sz="2200" b="1"/>
              <a:t>AO3:</a:t>
            </a:r>
            <a:r>
              <a:rPr lang="en-US" sz="2200"/>
              <a:t> Explain why the body type helps performance.</a:t>
            </a:r>
            <a:endParaRPr lang="en-US" sz="2200">
              <a:ea typeface="Calibri"/>
              <a:cs typeface="Calibri"/>
            </a:endParaRPr>
          </a:p>
          <a:p>
            <a:pPr>
              <a:buFont typeface=""/>
              <a:buChar char="•"/>
            </a:pPr>
            <a:r>
              <a:rPr lang="en-US" sz="2200"/>
              <a:t>Ectomorph → efficient for endurance. </a:t>
            </a:r>
            <a:endParaRPr lang="en-US" sz="2200">
              <a:ea typeface="Calibri"/>
              <a:cs typeface="Calibri"/>
            </a:endParaRPr>
          </a:p>
          <a:p>
            <a:pPr>
              <a:buFont typeface=""/>
              <a:buChar char="•"/>
            </a:pPr>
            <a:r>
              <a:rPr lang="en-US" sz="2200"/>
              <a:t>Mesomorph → strength and power advantages.</a:t>
            </a:r>
            <a:endParaRPr lang="en-US" sz="2200">
              <a:ea typeface="Calibri"/>
              <a:cs typeface="Calibri"/>
            </a:endParaRPr>
          </a:p>
          <a:p>
            <a:pPr algn="ctr"/>
            <a:endParaRPr lang="en-US"/>
          </a:p>
        </p:txBody>
      </p:sp>
    </p:spTree>
    <p:extLst>
      <p:ext uri="{BB962C8B-B14F-4D97-AF65-F5344CB8AC3E}">
        <p14:creationId xmlns:p14="http://schemas.microsoft.com/office/powerpoint/2010/main" val="6573281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3B353-2F07-1A01-AECA-18D4D8F34F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07CAE-3526-9F93-ECA9-95BE02CC6E3C}"/>
              </a:ext>
            </a:extLst>
          </p:cNvPr>
          <p:cNvSpPr>
            <a:spLocks noGrp="1"/>
          </p:cNvSpPr>
          <p:nvPr>
            <p:ph type="title"/>
          </p:nvPr>
        </p:nvSpPr>
        <p:spPr>
          <a:xfrm>
            <a:off x="419741" y="324584"/>
            <a:ext cx="11321568" cy="1039091"/>
          </a:xfrm>
        </p:spPr>
        <p:txBody>
          <a:bodyPr>
            <a:normAutofit/>
          </a:bodyPr>
          <a:lstStyle/>
          <a:p>
            <a:pPr algn="ctr"/>
            <a:r>
              <a:rPr lang="en-US" sz="3000" u="sng">
                <a:latin typeface="Calibri"/>
                <a:ea typeface="Calibri"/>
                <a:cs typeface="Calibri"/>
              </a:rPr>
              <a:t>HEALTH</a:t>
            </a:r>
            <a:r>
              <a:rPr lang="en-US" sz="3000">
                <a:latin typeface="Calibri"/>
                <a:ea typeface="Calibri"/>
                <a:cs typeface="Calibri"/>
              </a:rPr>
              <a:t> RELATED COMPONENTS OF FITNESS (5)   </a:t>
            </a:r>
          </a:p>
        </p:txBody>
      </p:sp>
      <p:sp>
        <p:nvSpPr>
          <p:cNvPr id="6" name="TextBox 5">
            <a:extLst>
              <a:ext uri="{FF2B5EF4-FFF2-40B4-BE49-F238E27FC236}">
                <a16:creationId xmlns:a16="http://schemas.microsoft.com/office/drawing/2014/main" id="{BD6763D1-9CFE-BE7C-98D0-9043DADEDB43}"/>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B05FDB7C-0181-10B0-04E4-19C0A6138C18}"/>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CD9BBD91-7CA9-AFCA-9A79-52256C29EF27}"/>
              </a:ext>
            </a:extLst>
          </p:cNvPr>
          <p:cNvSpPr txBox="1"/>
          <p:nvPr/>
        </p:nvSpPr>
        <p:spPr>
          <a:xfrm>
            <a:off x="230851" y="1895707"/>
            <a:ext cx="11717338" cy="39353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lnSpc>
                <a:spcPct val="150000"/>
              </a:lnSpc>
              <a:buFont typeface="Arial"/>
              <a:buChar char="•"/>
            </a:pPr>
            <a:r>
              <a:rPr lang="en-US" sz="3400"/>
              <a:t>Cardiovascular Endurance </a:t>
            </a:r>
            <a:endParaRPr lang="en-US" sz="3400">
              <a:ea typeface="Calibri"/>
              <a:cs typeface="Calibri"/>
            </a:endParaRPr>
          </a:p>
          <a:p>
            <a:pPr marL="457200" indent="-457200">
              <a:lnSpc>
                <a:spcPct val="150000"/>
              </a:lnSpc>
              <a:buFont typeface="Arial"/>
              <a:buChar char="•"/>
            </a:pPr>
            <a:r>
              <a:rPr lang="en-US" sz="3400">
                <a:ea typeface="Calibri"/>
                <a:cs typeface="Calibri"/>
              </a:rPr>
              <a:t>Muscular Endurance </a:t>
            </a:r>
          </a:p>
          <a:p>
            <a:pPr marL="457200" indent="-457200">
              <a:lnSpc>
                <a:spcPct val="150000"/>
              </a:lnSpc>
              <a:buFont typeface="Arial"/>
              <a:buChar char="•"/>
            </a:pPr>
            <a:r>
              <a:rPr lang="en-US" sz="3400">
                <a:ea typeface="Calibri"/>
                <a:cs typeface="Calibri"/>
              </a:rPr>
              <a:t>Muscular Strength </a:t>
            </a:r>
          </a:p>
          <a:p>
            <a:pPr marL="457200" indent="-457200">
              <a:lnSpc>
                <a:spcPct val="150000"/>
              </a:lnSpc>
              <a:buFont typeface="Arial"/>
              <a:buChar char="•"/>
            </a:pPr>
            <a:r>
              <a:rPr lang="en-US" sz="3400">
                <a:ea typeface="Calibri"/>
                <a:cs typeface="Calibri"/>
              </a:rPr>
              <a:t>Flexibility</a:t>
            </a:r>
          </a:p>
          <a:p>
            <a:pPr marL="457200" indent="-457200">
              <a:lnSpc>
                <a:spcPct val="150000"/>
              </a:lnSpc>
              <a:buFont typeface="Arial"/>
              <a:buChar char="•"/>
            </a:pPr>
            <a:r>
              <a:rPr lang="en-US" sz="3400">
                <a:ea typeface="Calibri"/>
                <a:cs typeface="Calibri"/>
              </a:rPr>
              <a:t>Body Composition </a:t>
            </a:r>
          </a:p>
        </p:txBody>
      </p:sp>
    </p:spTree>
    <p:extLst>
      <p:ext uri="{BB962C8B-B14F-4D97-AF65-F5344CB8AC3E}">
        <p14:creationId xmlns:p14="http://schemas.microsoft.com/office/powerpoint/2010/main" val="36270466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57F5A-8E78-9677-40F2-29BA9F0FD4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8A40E4-76F1-3BF6-55B7-628ED7CE0099}"/>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SKILL RELATED COMPONENTS OF FITNESS  (6) </a:t>
            </a:r>
          </a:p>
        </p:txBody>
      </p:sp>
      <p:sp>
        <p:nvSpPr>
          <p:cNvPr id="6" name="TextBox 5">
            <a:extLst>
              <a:ext uri="{FF2B5EF4-FFF2-40B4-BE49-F238E27FC236}">
                <a16:creationId xmlns:a16="http://schemas.microsoft.com/office/drawing/2014/main" id="{2A31E9C6-AC59-5018-B91D-FF163E8AE01B}"/>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3A51D875-A922-CFCD-D46B-ABAFC25B4D9D}"/>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3EA30324-3C1A-C1F4-E63A-67EA9581781F}"/>
              </a:ext>
            </a:extLst>
          </p:cNvPr>
          <p:cNvSpPr txBox="1"/>
          <p:nvPr/>
        </p:nvSpPr>
        <p:spPr>
          <a:xfrm>
            <a:off x="732167" y="1604944"/>
            <a:ext cx="4628733" cy="47202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lnSpc>
                <a:spcPct val="150000"/>
              </a:lnSpc>
              <a:buFont typeface="Arial"/>
              <a:buChar char="•"/>
            </a:pPr>
            <a:r>
              <a:rPr lang="en-US" sz="3400">
                <a:ea typeface="Calibri"/>
                <a:cs typeface="Calibri"/>
              </a:rPr>
              <a:t>Agility</a:t>
            </a:r>
          </a:p>
          <a:p>
            <a:pPr marL="457200" indent="-457200">
              <a:lnSpc>
                <a:spcPct val="150000"/>
              </a:lnSpc>
              <a:buFont typeface="Arial"/>
              <a:buChar char="•"/>
            </a:pPr>
            <a:r>
              <a:rPr lang="en-US" sz="3400">
                <a:ea typeface="Calibri"/>
                <a:cs typeface="Calibri"/>
              </a:rPr>
              <a:t>Balance </a:t>
            </a:r>
          </a:p>
          <a:p>
            <a:pPr marL="457200" indent="-457200">
              <a:lnSpc>
                <a:spcPct val="150000"/>
              </a:lnSpc>
              <a:buFont typeface="Arial"/>
              <a:buChar char="•"/>
            </a:pPr>
            <a:r>
              <a:rPr lang="en-US" sz="3400">
                <a:ea typeface="Calibri"/>
                <a:cs typeface="Calibri"/>
              </a:rPr>
              <a:t>Co-ordination</a:t>
            </a:r>
          </a:p>
          <a:p>
            <a:pPr marL="457200" indent="-457200">
              <a:lnSpc>
                <a:spcPct val="150000"/>
              </a:lnSpc>
              <a:buFont typeface="Arial"/>
              <a:buChar char="•"/>
            </a:pPr>
            <a:r>
              <a:rPr lang="en-US" sz="3400">
                <a:ea typeface="Calibri"/>
                <a:cs typeface="Calibri"/>
              </a:rPr>
              <a:t>Speed </a:t>
            </a:r>
          </a:p>
          <a:p>
            <a:pPr marL="457200" indent="-457200">
              <a:lnSpc>
                <a:spcPct val="150000"/>
              </a:lnSpc>
              <a:buFont typeface="Arial"/>
              <a:buChar char="•"/>
            </a:pPr>
            <a:r>
              <a:rPr lang="en-US" sz="3400">
                <a:ea typeface="Calibri"/>
                <a:cs typeface="Calibri"/>
              </a:rPr>
              <a:t>Power </a:t>
            </a:r>
          </a:p>
          <a:p>
            <a:pPr marL="457200" indent="-457200">
              <a:lnSpc>
                <a:spcPct val="150000"/>
              </a:lnSpc>
              <a:buFont typeface="Arial"/>
              <a:buChar char="•"/>
            </a:pPr>
            <a:r>
              <a:rPr lang="en-US" sz="3400">
                <a:ea typeface="Calibri"/>
                <a:cs typeface="Calibri"/>
              </a:rPr>
              <a:t>Reaction Time </a:t>
            </a:r>
          </a:p>
        </p:txBody>
      </p:sp>
    </p:spTree>
    <p:extLst>
      <p:ext uri="{BB962C8B-B14F-4D97-AF65-F5344CB8AC3E}">
        <p14:creationId xmlns:p14="http://schemas.microsoft.com/office/powerpoint/2010/main" val="41598554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C97D1-BB31-02BF-E960-2E5059CE49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394EA9-CA8F-0D60-27F7-D928E2EC8560}"/>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COMPONENTS OF FITNESS   </a:t>
            </a:r>
          </a:p>
        </p:txBody>
      </p:sp>
      <p:sp>
        <p:nvSpPr>
          <p:cNvPr id="6" name="TextBox 5">
            <a:extLst>
              <a:ext uri="{FF2B5EF4-FFF2-40B4-BE49-F238E27FC236}">
                <a16:creationId xmlns:a16="http://schemas.microsoft.com/office/drawing/2014/main" id="{669C71EC-EC09-ACCF-8C71-3F144C987A91}"/>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6D3CA2F3-E575-E73D-21C9-DC7759EDC16E}"/>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0E45FE63-E3B9-6244-2DC4-B1063F4481F8}"/>
              </a:ext>
            </a:extLst>
          </p:cNvPr>
          <p:cNvSpPr txBox="1"/>
          <p:nvPr/>
        </p:nvSpPr>
        <p:spPr>
          <a:xfrm>
            <a:off x="170693" y="1795445"/>
            <a:ext cx="11847680" cy="43396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300"/>
              <a:t>Balance</a:t>
            </a:r>
            <a:endParaRPr lang="en-US" sz="2300">
              <a:ea typeface="Calibri"/>
              <a:cs typeface="Calibri"/>
            </a:endParaRPr>
          </a:p>
          <a:p>
            <a:r>
              <a:rPr lang="en-US" sz="2300" b="1">
                <a:ea typeface="+mn-lt"/>
                <a:cs typeface="+mn-lt"/>
              </a:rPr>
              <a:t>Definition:</a:t>
            </a:r>
            <a:r>
              <a:rPr lang="en-US" sz="2300">
                <a:ea typeface="+mn-lt"/>
                <a:cs typeface="+mn-lt"/>
              </a:rPr>
              <a:t> Keeping your body steady and upright during movement or while holding a position.</a:t>
            </a:r>
            <a:endParaRPr lang="en-US" sz="2300">
              <a:ea typeface="Calibri"/>
              <a:cs typeface="Calibri"/>
            </a:endParaRPr>
          </a:p>
          <a:p>
            <a:r>
              <a:rPr lang="en-US" sz="2300" b="1">
                <a:ea typeface="+mn-lt"/>
                <a:cs typeface="+mn-lt"/>
              </a:rPr>
              <a:t>Example activity:</a:t>
            </a:r>
            <a:r>
              <a:rPr lang="en-US" sz="2300">
                <a:ea typeface="+mn-lt"/>
                <a:cs typeface="+mn-lt"/>
              </a:rPr>
              <a:t> A gymnast holding a handstand needs good balance to stay stable and avoid falling.</a:t>
            </a:r>
            <a:endParaRPr lang="en-US" sz="2300">
              <a:ea typeface="Calibri"/>
              <a:cs typeface="Calibri"/>
            </a:endParaRPr>
          </a:p>
          <a:p>
            <a:endParaRPr lang="en-US" sz="2300">
              <a:ea typeface="Calibri"/>
              <a:cs typeface="Calibri"/>
            </a:endParaRPr>
          </a:p>
          <a:p>
            <a:r>
              <a:rPr lang="en-US" sz="2300"/>
              <a:t>Agility</a:t>
            </a:r>
            <a:endParaRPr lang="en-US" sz="2300">
              <a:ea typeface="Calibri"/>
              <a:cs typeface="Calibri"/>
            </a:endParaRPr>
          </a:p>
          <a:p>
            <a:r>
              <a:rPr lang="en-US" sz="2300" b="1">
                <a:ea typeface="+mn-lt"/>
                <a:cs typeface="+mn-lt"/>
              </a:rPr>
              <a:t>Definition:</a:t>
            </a:r>
            <a:r>
              <a:rPr lang="en-US" sz="2300">
                <a:ea typeface="+mn-lt"/>
                <a:cs typeface="+mn-lt"/>
              </a:rPr>
              <a:t> The ability to change direction quickly and under control while maintaining speed.</a:t>
            </a:r>
            <a:endParaRPr lang="en-US" sz="2300">
              <a:ea typeface="Calibri"/>
              <a:cs typeface="Calibri"/>
            </a:endParaRPr>
          </a:p>
          <a:p>
            <a:r>
              <a:rPr lang="en-US" sz="2300" b="1">
                <a:ea typeface="+mn-lt"/>
                <a:cs typeface="+mn-lt"/>
              </a:rPr>
              <a:t>Example activity:</a:t>
            </a:r>
            <a:r>
              <a:rPr lang="en-US" sz="2300">
                <a:ea typeface="+mn-lt"/>
                <a:cs typeface="+mn-lt"/>
              </a:rPr>
              <a:t> Weaving in and out of cones during an agility test or changing direction quickly in football.</a:t>
            </a:r>
            <a:endParaRPr lang="en-US" sz="2300">
              <a:ea typeface="Calibri"/>
              <a:cs typeface="Calibri"/>
            </a:endParaRPr>
          </a:p>
          <a:p>
            <a:br>
              <a:rPr lang="en-US" sz="2300"/>
            </a:br>
            <a:r>
              <a:rPr lang="en-US" sz="2300" b="1">
                <a:ea typeface="+mn-lt"/>
                <a:cs typeface="+mn-lt"/>
              </a:rPr>
              <a:t>Body composition:</a:t>
            </a:r>
            <a:r>
              <a:rPr lang="en-US" sz="2300">
                <a:ea typeface="+mn-lt"/>
                <a:cs typeface="+mn-lt"/>
              </a:rPr>
              <a:t> The proportion of fat, muscle, bone and other tissues that make up an individual's body weight.</a:t>
            </a:r>
            <a:endParaRPr lang="en-US" sz="2300"/>
          </a:p>
        </p:txBody>
      </p:sp>
    </p:spTree>
    <p:extLst>
      <p:ext uri="{BB962C8B-B14F-4D97-AF65-F5344CB8AC3E}">
        <p14:creationId xmlns:p14="http://schemas.microsoft.com/office/powerpoint/2010/main" val="40226523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0DE72-B70B-8B2D-7927-1723EBAC5D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68A111-4728-20F4-534A-FCDC9D2BB13F}"/>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COMPONENTS OF FITNESS   </a:t>
            </a:r>
          </a:p>
        </p:txBody>
      </p:sp>
      <p:sp>
        <p:nvSpPr>
          <p:cNvPr id="6" name="TextBox 5">
            <a:extLst>
              <a:ext uri="{FF2B5EF4-FFF2-40B4-BE49-F238E27FC236}">
                <a16:creationId xmlns:a16="http://schemas.microsoft.com/office/drawing/2014/main" id="{B485DAA9-5126-784B-144F-BB0CB7F7589C}"/>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F0DB23B1-3036-34A7-F9E5-3D5ED5398525}"/>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A5A4E3AA-9CF2-12AB-AF2D-D03C61D31B4F}"/>
              </a:ext>
            </a:extLst>
          </p:cNvPr>
          <p:cNvSpPr txBox="1"/>
          <p:nvPr/>
        </p:nvSpPr>
        <p:spPr>
          <a:xfrm>
            <a:off x="220825" y="1715233"/>
            <a:ext cx="11717338"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Definition of Muscular Endurance</a:t>
            </a:r>
            <a:endParaRPr lang="en-US" sz="2400">
              <a:ea typeface="Calibri"/>
              <a:cs typeface="Calibri"/>
            </a:endParaRPr>
          </a:p>
          <a:p>
            <a:r>
              <a:rPr lang="en-US" sz="2400" b="1">
                <a:ea typeface="+mn-lt"/>
                <a:cs typeface="+mn-lt"/>
              </a:rPr>
              <a:t>The ability of a muscle or muscle group to work repeatedly without tiring.</a:t>
            </a:r>
            <a:endParaRPr lang="en-US" sz="2400">
              <a:ea typeface="Calibri"/>
              <a:cs typeface="Calibri"/>
            </a:endParaRPr>
          </a:p>
          <a:p>
            <a:r>
              <a:rPr lang="en-US" sz="2400" b="1">
                <a:ea typeface="+mn-lt"/>
                <a:cs typeface="+mn-lt"/>
              </a:rPr>
              <a:t>Example:</a:t>
            </a:r>
            <a:r>
              <a:rPr lang="en-US" sz="2400">
                <a:ea typeface="+mn-lt"/>
                <a:cs typeface="+mn-lt"/>
              </a:rPr>
              <a:t> Completing a long-distance cycle ride or performing lots of press-ups.</a:t>
            </a:r>
            <a:endParaRPr lang="en-US" sz="2400">
              <a:ea typeface="Calibri"/>
              <a:cs typeface="Calibri"/>
            </a:endParaRPr>
          </a:p>
          <a:p>
            <a:endParaRPr lang="en-US" sz="2400">
              <a:ea typeface="Calibri"/>
              <a:cs typeface="Calibri"/>
            </a:endParaRPr>
          </a:p>
          <a:p>
            <a:r>
              <a:rPr lang="en-US" sz="2400"/>
              <a:t>Definition of Speed</a:t>
            </a:r>
            <a:endParaRPr lang="en-US" sz="2400">
              <a:ea typeface="Calibri"/>
              <a:cs typeface="Calibri"/>
            </a:endParaRPr>
          </a:p>
          <a:p>
            <a:r>
              <a:rPr lang="en-US" sz="2400" b="1">
                <a:ea typeface="+mn-lt"/>
                <a:cs typeface="+mn-lt"/>
              </a:rPr>
              <a:t>The ability to move all or part of the body as quickly as possible.</a:t>
            </a:r>
            <a:endParaRPr lang="en-US" sz="2400">
              <a:ea typeface="Calibri"/>
              <a:cs typeface="Calibri"/>
            </a:endParaRPr>
          </a:p>
          <a:p>
            <a:r>
              <a:rPr lang="en-US" sz="2400" b="1">
                <a:ea typeface="+mn-lt"/>
                <a:cs typeface="+mn-lt"/>
              </a:rPr>
              <a:t>Example:</a:t>
            </a:r>
            <a:r>
              <a:rPr lang="en-US" sz="2400">
                <a:ea typeface="+mn-lt"/>
                <a:cs typeface="+mn-lt"/>
              </a:rPr>
              <a:t> Sprinting in a 100m race.</a:t>
            </a:r>
            <a:endParaRPr lang="en-US" sz="2400">
              <a:ea typeface="Calibri"/>
              <a:cs typeface="Calibri"/>
            </a:endParaRPr>
          </a:p>
          <a:p>
            <a:endParaRPr lang="en-US" sz="2400">
              <a:ea typeface="Calibri"/>
              <a:cs typeface="Calibri"/>
            </a:endParaRPr>
          </a:p>
          <a:p>
            <a:r>
              <a:rPr lang="en-US" sz="2400"/>
              <a:t>Definition of Reaction Time</a:t>
            </a:r>
            <a:endParaRPr lang="en-US" sz="2400">
              <a:ea typeface="Calibri"/>
              <a:cs typeface="Calibri"/>
            </a:endParaRPr>
          </a:p>
          <a:p>
            <a:r>
              <a:rPr lang="en-US" sz="2400" b="1">
                <a:ea typeface="+mn-lt"/>
                <a:cs typeface="+mn-lt"/>
              </a:rPr>
              <a:t>The time taken to respond to a stimulus.</a:t>
            </a:r>
            <a:endParaRPr lang="en-US" sz="2400">
              <a:ea typeface="Calibri"/>
              <a:cs typeface="Calibri"/>
            </a:endParaRPr>
          </a:p>
          <a:p>
            <a:r>
              <a:rPr lang="en-US" sz="2400" b="1">
                <a:ea typeface="+mn-lt"/>
                <a:cs typeface="+mn-lt"/>
              </a:rPr>
              <a:t>Example:</a:t>
            </a:r>
            <a:r>
              <a:rPr lang="en-US" sz="2400">
                <a:ea typeface="+mn-lt"/>
                <a:cs typeface="+mn-lt"/>
              </a:rPr>
              <a:t> A sprinter reacting to the starting gun or a goalkeeper reacting to a shot.</a:t>
            </a:r>
            <a:endParaRPr lang="en-US" sz="2400"/>
          </a:p>
          <a:p>
            <a:endParaRPr lang="en-US" sz="2200">
              <a:ea typeface="Calibri"/>
              <a:cs typeface="Calibri"/>
            </a:endParaRPr>
          </a:p>
        </p:txBody>
      </p:sp>
    </p:spTree>
    <p:extLst>
      <p:ext uri="{BB962C8B-B14F-4D97-AF65-F5344CB8AC3E}">
        <p14:creationId xmlns:p14="http://schemas.microsoft.com/office/powerpoint/2010/main" val="20039997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BDBC6-6ED8-D5FF-8638-F26B44301B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C41DA2-9324-CC69-74B3-8F391971229C}"/>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COMPONENTS OF FITNESS   </a:t>
            </a:r>
          </a:p>
        </p:txBody>
      </p:sp>
      <p:sp>
        <p:nvSpPr>
          <p:cNvPr id="6" name="TextBox 5">
            <a:extLst>
              <a:ext uri="{FF2B5EF4-FFF2-40B4-BE49-F238E27FC236}">
                <a16:creationId xmlns:a16="http://schemas.microsoft.com/office/drawing/2014/main" id="{70B04B09-22B7-ACE6-3E50-3DFA4FB07726}"/>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3550227D-C440-A0EE-EEFC-408E141229D9}"/>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7EE6337B-C844-905B-96E1-D4D4941416F3}"/>
              </a:ext>
            </a:extLst>
          </p:cNvPr>
          <p:cNvSpPr txBox="1"/>
          <p:nvPr/>
        </p:nvSpPr>
        <p:spPr>
          <a:xfrm>
            <a:off x="200773" y="1614970"/>
            <a:ext cx="10644522" cy="55861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100"/>
              <a:t>Definition of Muscular Endurance</a:t>
            </a:r>
            <a:endParaRPr lang="en-US" sz="2100">
              <a:ea typeface="Calibri"/>
              <a:cs typeface="Calibri"/>
            </a:endParaRPr>
          </a:p>
          <a:p>
            <a:r>
              <a:rPr lang="en-US" sz="2100" b="1">
                <a:ea typeface="+mn-lt"/>
                <a:cs typeface="+mn-lt"/>
              </a:rPr>
              <a:t>The ability of a muscle or muscle group to work repeatedly without tiring.</a:t>
            </a:r>
            <a:endParaRPr lang="en-US" sz="2100">
              <a:ea typeface="Calibri"/>
              <a:cs typeface="Calibri"/>
            </a:endParaRPr>
          </a:p>
          <a:p>
            <a:r>
              <a:rPr lang="en-US" sz="2100" b="1">
                <a:ea typeface="+mn-lt"/>
                <a:cs typeface="+mn-lt"/>
              </a:rPr>
              <a:t>Example:</a:t>
            </a:r>
            <a:r>
              <a:rPr lang="en-US" sz="2100">
                <a:ea typeface="+mn-lt"/>
                <a:cs typeface="+mn-lt"/>
              </a:rPr>
              <a:t> Completing a long-distance cycle ride or performing lots of press-ups.</a:t>
            </a:r>
            <a:endParaRPr lang="en-US" sz="2100">
              <a:ea typeface="Calibri"/>
              <a:cs typeface="Calibri"/>
            </a:endParaRPr>
          </a:p>
          <a:p>
            <a:endParaRPr lang="en-US" sz="2100">
              <a:ea typeface="Calibri"/>
              <a:cs typeface="Calibri"/>
            </a:endParaRPr>
          </a:p>
          <a:p>
            <a:r>
              <a:rPr lang="en-US" sz="2100"/>
              <a:t>Definition of Speed</a:t>
            </a:r>
            <a:endParaRPr lang="en-US" sz="2100">
              <a:ea typeface="Calibri"/>
              <a:cs typeface="Calibri"/>
            </a:endParaRPr>
          </a:p>
          <a:p>
            <a:r>
              <a:rPr lang="en-US" sz="2100" b="1">
                <a:ea typeface="+mn-lt"/>
                <a:cs typeface="+mn-lt"/>
              </a:rPr>
              <a:t>The ability to move all or part of the body as quickly as possible.</a:t>
            </a:r>
            <a:endParaRPr lang="en-US" sz="2100">
              <a:ea typeface="Calibri"/>
              <a:cs typeface="Calibri"/>
            </a:endParaRPr>
          </a:p>
          <a:p>
            <a:r>
              <a:rPr lang="en-US" sz="2100" b="1">
                <a:ea typeface="+mn-lt"/>
                <a:cs typeface="+mn-lt"/>
              </a:rPr>
              <a:t>Example:</a:t>
            </a:r>
            <a:r>
              <a:rPr lang="en-US" sz="2100">
                <a:ea typeface="+mn-lt"/>
                <a:cs typeface="+mn-lt"/>
              </a:rPr>
              <a:t> Sprinting in a 100m race.</a:t>
            </a:r>
            <a:endParaRPr lang="en-US" sz="2100">
              <a:ea typeface="Calibri"/>
              <a:cs typeface="Calibri"/>
            </a:endParaRPr>
          </a:p>
          <a:p>
            <a:endParaRPr lang="en-US" sz="2100">
              <a:ea typeface="Calibri"/>
              <a:cs typeface="Calibri"/>
            </a:endParaRPr>
          </a:p>
          <a:p>
            <a:r>
              <a:rPr lang="en-US" sz="2100"/>
              <a:t>Definition of Reaction Time</a:t>
            </a:r>
            <a:endParaRPr lang="en-US" sz="2100">
              <a:ea typeface="Calibri"/>
              <a:cs typeface="Calibri"/>
            </a:endParaRPr>
          </a:p>
          <a:p>
            <a:r>
              <a:rPr lang="en-US" sz="2100" b="1">
                <a:ea typeface="+mn-lt"/>
                <a:cs typeface="+mn-lt"/>
              </a:rPr>
              <a:t>The time taken to respond to a stimulus.</a:t>
            </a:r>
            <a:endParaRPr lang="en-US" sz="2100">
              <a:ea typeface="Calibri"/>
              <a:cs typeface="Calibri"/>
            </a:endParaRPr>
          </a:p>
          <a:p>
            <a:r>
              <a:rPr lang="en-US" sz="2100" b="1">
                <a:ea typeface="+mn-lt"/>
                <a:cs typeface="+mn-lt"/>
              </a:rPr>
              <a:t>Example:</a:t>
            </a:r>
            <a:r>
              <a:rPr lang="en-US" sz="2100">
                <a:ea typeface="+mn-lt"/>
                <a:cs typeface="+mn-lt"/>
              </a:rPr>
              <a:t> A sprinter reacting to the starting gun or a goalkeeper reacting to a shot.</a:t>
            </a:r>
            <a:endParaRPr lang="en-US" sz="2100">
              <a:ea typeface="Calibri"/>
              <a:cs typeface="Calibri"/>
            </a:endParaRPr>
          </a:p>
          <a:p>
            <a:endParaRPr lang="en-US" sz="2100">
              <a:ea typeface="Calibri"/>
              <a:cs typeface="Calibri"/>
            </a:endParaRPr>
          </a:p>
          <a:p>
            <a:r>
              <a:rPr lang="en-US" sz="2100"/>
              <a:t>Definition of Power</a:t>
            </a:r>
            <a:endParaRPr lang="en-US" sz="2100">
              <a:ea typeface="Calibri"/>
              <a:cs typeface="Calibri"/>
            </a:endParaRPr>
          </a:p>
          <a:p>
            <a:r>
              <a:rPr lang="en-US" sz="2100" b="1">
                <a:ea typeface="+mn-lt"/>
                <a:cs typeface="+mn-lt"/>
              </a:rPr>
              <a:t>The ability to exert a maximal force in the shortest possible time.</a:t>
            </a:r>
            <a:endParaRPr lang="en-US" sz="2100">
              <a:ea typeface="Calibri"/>
              <a:cs typeface="Calibri"/>
            </a:endParaRPr>
          </a:p>
          <a:p>
            <a:r>
              <a:rPr lang="en-US" sz="2100" b="1">
                <a:ea typeface="+mn-lt"/>
                <a:cs typeface="+mn-lt"/>
              </a:rPr>
              <a:t>Example:</a:t>
            </a:r>
            <a:r>
              <a:rPr lang="en-US" sz="2100">
                <a:ea typeface="+mn-lt"/>
                <a:cs typeface="+mn-lt"/>
              </a:rPr>
              <a:t> A vertical jump, long jump or shot put.</a:t>
            </a:r>
            <a:endParaRPr lang="en-US" sz="2100"/>
          </a:p>
          <a:p>
            <a:endParaRPr lang="en-US" sz="2000">
              <a:ea typeface="Calibri"/>
              <a:cs typeface="Calibri"/>
            </a:endParaRPr>
          </a:p>
          <a:p>
            <a:endParaRPr lang="en-US" sz="2200">
              <a:ea typeface="Calibri"/>
              <a:cs typeface="Calibri"/>
            </a:endParaRPr>
          </a:p>
        </p:txBody>
      </p:sp>
    </p:spTree>
    <p:extLst>
      <p:ext uri="{BB962C8B-B14F-4D97-AF65-F5344CB8AC3E}">
        <p14:creationId xmlns:p14="http://schemas.microsoft.com/office/powerpoint/2010/main" val="1254417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E4DA7-6E09-7AA2-5F8E-CD36995A10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20735E-950D-CE95-D580-CCF5CB824A54}"/>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COMPONENTS OF FITNESS   </a:t>
            </a:r>
          </a:p>
        </p:txBody>
      </p:sp>
      <p:sp>
        <p:nvSpPr>
          <p:cNvPr id="6" name="TextBox 5">
            <a:extLst>
              <a:ext uri="{FF2B5EF4-FFF2-40B4-BE49-F238E27FC236}">
                <a16:creationId xmlns:a16="http://schemas.microsoft.com/office/drawing/2014/main" id="{A06075B6-B4F6-01DD-6C6B-BD484D7B125B}"/>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7A981DCC-0C26-A06D-3354-9B3181774464}"/>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767E6C22-DE9E-1B4E-2862-65172B6D8BA6}"/>
              </a:ext>
            </a:extLst>
          </p:cNvPr>
          <p:cNvSpPr txBox="1"/>
          <p:nvPr/>
        </p:nvSpPr>
        <p:spPr>
          <a:xfrm>
            <a:off x="200773" y="1534759"/>
            <a:ext cx="10644522" cy="18928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100">
              <a:ea typeface="Calibri"/>
              <a:cs typeface="Calibri"/>
            </a:endParaRPr>
          </a:p>
          <a:p>
            <a:r>
              <a:rPr lang="en-US" sz="2400"/>
              <a:t>Definition of Muscular Strength</a:t>
            </a:r>
            <a:endParaRPr lang="en-US" sz="2400">
              <a:ea typeface="Calibri"/>
              <a:cs typeface="Calibri"/>
            </a:endParaRPr>
          </a:p>
          <a:p>
            <a:r>
              <a:rPr lang="en-US" sz="2400" b="1">
                <a:ea typeface="+mn-lt"/>
                <a:cs typeface="+mn-lt"/>
              </a:rPr>
              <a:t>The ability of a muscle or muscle group to exert a force against a resistance.</a:t>
            </a:r>
          </a:p>
          <a:p>
            <a:endParaRPr lang="en-US" sz="2400" b="1">
              <a:ea typeface="Calibri"/>
              <a:cs typeface="Calibri"/>
            </a:endParaRPr>
          </a:p>
          <a:p>
            <a:endParaRPr lang="en-US" sz="2400" b="1">
              <a:ea typeface="Calibri"/>
              <a:cs typeface="Calibri"/>
            </a:endParaRPr>
          </a:p>
        </p:txBody>
      </p:sp>
      <p:pic>
        <p:nvPicPr>
          <p:cNvPr id="3" name="Picture 2" descr="A screenshot of a phone&#10;&#10;AI-generated content may be incorrect.">
            <a:extLst>
              <a:ext uri="{FF2B5EF4-FFF2-40B4-BE49-F238E27FC236}">
                <a16:creationId xmlns:a16="http://schemas.microsoft.com/office/drawing/2014/main" id="{EC0E31DB-E15C-B325-C4BE-D8408DBF3CDB}"/>
              </a:ext>
            </a:extLst>
          </p:cNvPr>
          <p:cNvPicPr>
            <a:picLocks noChangeAspect="1"/>
          </p:cNvPicPr>
          <p:nvPr/>
        </p:nvPicPr>
        <p:blipFill>
          <a:blip r:embed="rId2"/>
          <a:stretch>
            <a:fillRect/>
          </a:stretch>
        </p:blipFill>
        <p:spPr>
          <a:xfrm>
            <a:off x="1342274" y="3136733"/>
            <a:ext cx="8705348" cy="2399297"/>
          </a:xfrm>
          <a:prstGeom prst="rect">
            <a:avLst/>
          </a:prstGeom>
        </p:spPr>
      </p:pic>
    </p:spTree>
    <p:extLst>
      <p:ext uri="{BB962C8B-B14F-4D97-AF65-F5344CB8AC3E}">
        <p14:creationId xmlns:p14="http://schemas.microsoft.com/office/powerpoint/2010/main" val="20011156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EB08C-2B44-559E-9AC6-20300C9176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5EBE59-0FA8-286C-3E59-DEB1640708D5}"/>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MUSCULAR STRENGTH  </a:t>
            </a:r>
          </a:p>
        </p:txBody>
      </p:sp>
      <p:sp>
        <p:nvSpPr>
          <p:cNvPr id="6" name="TextBox 5">
            <a:extLst>
              <a:ext uri="{FF2B5EF4-FFF2-40B4-BE49-F238E27FC236}">
                <a16:creationId xmlns:a16="http://schemas.microsoft.com/office/drawing/2014/main" id="{04326986-043A-6949-E7B9-B0BA61454789}"/>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C087D847-F117-78A2-34C0-B540A6F632EB}"/>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4" descr="A screenshot of a cell phone&#10;&#10;AI-generated content may be incorrect.">
            <a:extLst>
              <a:ext uri="{FF2B5EF4-FFF2-40B4-BE49-F238E27FC236}">
                <a16:creationId xmlns:a16="http://schemas.microsoft.com/office/drawing/2014/main" id="{36FBDEEB-B22D-C791-0BB6-9A574136C579}"/>
              </a:ext>
            </a:extLst>
          </p:cNvPr>
          <p:cNvPicPr>
            <a:picLocks noChangeAspect="1"/>
          </p:cNvPicPr>
          <p:nvPr/>
        </p:nvPicPr>
        <p:blipFill>
          <a:blip r:embed="rId2"/>
          <a:stretch>
            <a:fillRect/>
          </a:stretch>
        </p:blipFill>
        <p:spPr>
          <a:xfrm>
            <a:off x="970888" y="2371725"/>
            <a:ext cx="9816175" cy="2365334"/>
          </a:xfrm>
          <a:prstGeom prst="rect">
            <a:avLst/>
          </a:prstGeom>
        </p:spPr>
      </p:pic>
    </p:spTree>
    <p:extLst>
      <p:ext uri="{BB962C8B-B14F-4D97-AF65-F5344CB8AC3E}">
        <p14:creationId xmlns:p14="http://schemas.microsoft.com/office/powerpoint/2010/main" val="41915933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65814-686E-0A38-5161-9A17A6567C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09CC3B-2903-136A-0293-28F3D58F2DEF}"/>
              </a:ext>
            </a:extLst>
          </p:cNvPr>
          <p:cNvSpPr>
            <a:spLocks noGrp="1"/>
          </p:cNvSpPr>
          <p:nvPr>
            <p:ph type="title"/>
          </p:nvPr>
        </p:nvSpPr>
        <p:spPr>
          <a:xfrm>
            <a:off x="419741" y="324584"/>
            <a:ext cx="11321568" cy="1039091"/>
          </a:xfrm>
        </p:spPr>
        <p:txBody>
          <a:bodyPr>
            <a:normAutofit/>
          </a:bodyPr>
          <a:lstStyle/>
          <a:p>
            <a:pPr algn="ctr"/>
            <a:r>
              <a:rPr lang="en-US" sz="3000">
                <a:latin typeface="Calibri"/>
                <a:ea typeface="Calibri"/>
                <a:cs typeface="Calibri"/>
              </a:rPr>
              <a:t>MUSCULAR STRENGTH  </a:t>
            </a:r>
          </a:p>
        </p:txBody>
      </p:sp>
      <p:sp>
        <p:nvSpPr>
          <p:cNvPr id="6" name="TextBox 5">
            <a:extLst>
              <a:ext uri="{FF2B5EF4-FFF2-40B4-BE49-F238E27FC236}">
                <a16:creationId xmlns:a16="http://schemas.microsoft.com/office/drawing/2014/main" id="{A8E7B2AF-F0DF-9B09-673A-8D4427B7F791}"/>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004971B4-039D-32CF-EB3F-994310D551F4}"/>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bodybuilding chart&#10;&#10;AI-generated content may be incorrect.">
            <a:extLst>
              <a:ext uri="{FF2B5EF4-FFF2-40B4-BE49-F238E27FC236}">
                <a16:creationId xmlns:a16="http://schemas.microsoft.com/office/drawing/2014/main" id="{F934C59B-B8DE-AB38-633F-1FA5BC93A7AD}"/>
              </a:ext>
            </a:extLst>
          </p:cNvPr>
          <p:cNvPicPr>
            <a:picLocks noChangeAspect="1"/>
          </p:cNvPicPr>
          <p:nvPr/>
        </p:nvPicPr>
        <p:blipFill>
          <a:blip r:embed="rId2"/>
          <a:stretch>
            <a:fillRect/>
          </a:stretch>
        </p:blipFill>
        <p:spPr>
          <a:xfrm>
            <a:off x="1316207" y="2069683"/>
            <a:ext cx="10111036" cy="3019425"/>
          </a:xfrm>
          <a:prstGeom prst="rect">
            <a:avLst/>
          </a:prstGeom>
        </p:spPr>
      </p:pic>
    </p:spTree>
    <p:extLst>
      <p:ext uri="{BB962C8B-B14F-4D97-AF65-F5344CB8AC3E}">
        <p14:creationId xmlns:p14="http://schemas.microsoft.com/office/powerpoint/2010/main" val="8030356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62A98-DB06-F619-1378-64D96E57EE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F4FE9A-7FA1-F295-36F4-9522A7339255}"/>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Components of Fitness </a:t>
            </a:r>
          </a:p>
        </p:txBody>
      </p:sp>
      <p:sp>
        <p:nvSpPr>
          <p:cNvPr id="6" name="TextBox 5">
            <a:extLst>
              <a:ext uri="{FF2B5EF4-FFF2-40B4-BE49-F238E27FC236}">
                <a16:creationId xmlns:a16="http://schemas.microsoft.com/office/drawing/2014/main" id="{9F9D0B38-CC81-7A01-87FB-9D70B6858373}"/>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37253BE4-5BAE-D8AA-A392-396038F411BE}"/>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C1434C93-82FA-709B-FA47-9E5CE1040FC3}"/>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97CFB1BC-6DB5-BAC5-3F77-8B1B541BA086}"/>
              </a:ext>
            </a:extLst>
          </p:cNvPr>
          <p:cNvSpPr txBox="1"/>
          <p:nvPr/>
        </p:nvSpPr>
        <p:spPr>
          <a:xfrm>
            <a:off x="681789" y="1915027"/>
            <a:ext cx="10788314" cy="30008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buFont typeface=""/>
              <a:buChar char="•"/>
            </a:pPr>
            <a:r>
              <a:rPr lang="en-US" sz="3800" b="1"/>
              <a:t>AO1</a:t>
            </a:r>
            <a:r>
              <a:rPr lang="en-US" sz="3800"/>
              <a:t> = Identify the component and give knowledge. </a:t>
            </a:r>
            <a:endParaRPr lang="en-US" sz="3800">
              <a:ea typeface="Calibri"/>
              <a:cs typeface="Calibri"/>
            </a:endParaRPr>
          </a:p>
          <a:p>
            <a:pPr>
              <a:lnSpc>
                <a:spcPct val="150000"/>
              </a:lnSpc>
              <a:buFont typeface=""/>
              <a:buChar char="•"/>
            </a:pPr>
            <a:r>
              <a:rPr lang="en-US" sz="3800" b="1"/>
              <a:t>AO2</a:t>
            </a:r>
            <a:r>
              <a:rPr lang="en-US" sz="3800"/>
              <a:t> = Apply it to a triathlon. </a:t>
            </a:r>
            <a:endParaRPr lang="en-US" sz="3800">
              <a:ea typeface="Calibri"/>
              <a:cs typeface="Calibri"/>
            </a:endParaRPr>
          </a:p>
          <a:p>
            <a:pPr>
              <a:lnSpc>
                <a:spcPct val="150000"/>
              </a:lnSpc>
              <a:buFont typeface=""/>
              <a:buChar char="•"/>
            </a:pPr>
            <a:r>
              <a:rPr lang="en-US" sz="3800" b="1"/>
              <a:t>AO3</a:t>
            </a:r>
            <a:r>
              <a:rPr lang="en-US" sz="3800"/>
              <a:t> = Explain the impact/benefit on performance.</a:t>
            </a:r>
            <a:endParaRPr lang="en-US" sz="3800">
              <a:ea typeface="Calibri"/>
              <a:cs typeface="Calibri"/>
            </a:endParaRPr>
          </a:p>
          <a:p>
            <a:pPr algn="ctr"/>
            <a:endParaRPr lang="en-US"/>
          </a:p>
        </p:txBody>
      </p:sp>
    </p:spTree>
    <p:extLst>
      <p:ext uri="{BB962C8B-B14F-4D97-AF65-F5344CB8AC3E}">
        <p14:creationId xmlns:p14="http://schemas.microsoft.com/office/powerpoint/2010/main" val="38761192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B7D11-9FD4-AC21-95B2-04DC9CEE0D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2AEE33-E265-18B8-627A-3403F2036393}"/>
              </a:ext>
            </a:extLst>
          </p:cNvPr>
          <p:cNvSpPr>
            <a:spLocks noGrp="1"/>
          </p:cNvSpPr>
          <p:nvPr>
            <p:ph type="title"/>
          </p:nvPr>
        </p:nvSpPr>
        <p:spPr>
          <a:xfrm>
            <a:off x="419741" y="324584"/>
            <a:ext cx="11321568" cy="1039091"/>
          </a:xfrm>
        </p:spPr>
        <p:txBody>
          <a:bodyPr>
            <a:normAutofit/>
          </a:bodyPr>
          <a:lstStyle/>
          <a:p>
            <a:pPr algn="ctr"/>
            <a:r>
              <a:rPr lang="en-US" sz="3400" b="1">
                <a:latin typeface="Calibri"/>
                <a:ea typeface="Calibri"/>
                <a:cs typeface="Calibri"/>
              </a:rPr>
              <a:t>Model Answer (Cardiovascular Endurance)</a:t>
            </a:r>
            <a:endParaRPr lang="en-US" sz="3400"/>
          </a:p>
        </p:txBody>
      </p:sp>
      <p:sp>
        <p:nvSpPr>
          <p:cNvPr id="6" name="TextBox 5">
            <a:extLst>
              <a:ext uri="{FF2B5EF4-FFF2-40B4-BE49-F238E27FC236}">
                <a16:creationId xmlns:a16="http://schemas.microsoft.com/office/drawing/2014/main" id="{265446FB-C054-B340-E731-B9CAF5D89186}"/>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EC9CC51E-3538-CC7B-1311-DFF34B1DBA01}"/>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6E43DA7F-E56E-B990-3218-F1D1C1E71D98}"/>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F5B38042-01B6-30DA-D8C2-5247B7DFF415}"/>
              </a:ext>
            </a:extLst>
          </p:cNvPr>
          <p:cNvSpPr txBox="1"/>
          <p:nvPr/>
        </p:nvSpPr>
        <p:spPr>
          <a:xfrm>
            <a:off x="220580" y="1624263"/>
            <a:ext cx="11650578" cy="46782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800" b="1">
              <a:ea typeface="Calibri"/>
              <a:cs typeface="Calibri"/>
            </a:endParaRPr>
          </a:p>
          <a:p>
            <a:r>
              <a:rPr lang="en-US" sz="2800" b="1"/>
              <a:t>Cardiovascular endurance</a:t>
            </a:r>
            <a:r>
              <a:rPr lang="en-US" sz="2800"/>
              <a:t> is the ability of the heart and lungs to supply oxygen to the working muscles for a prolonged period of time (AO1). </a:t>
            </a:r>
          </a:p>
          <a:p>
            <a:endParaRPr lang="en-US" sz="2800"/>
          </a:p>
          <a:p>
            <a:r>
              <a:rPr lang="en-US" sz="2800"/>
              <a:t>In a triathlon, the performer must swim, cycle and run continuously over a long distance (AO2). </a:t>
            </a:r>
          </a:p>
          <a:p>
            <a:endParaRPr lang="en-US" sz="2800"/>
          </a:p>
          <a:p>
            <a:r>
              <a:rPr lang="en-US" sz="2800"/>
              <a:t>Good cardiovascular endurance allows them to maintain their performance for longer and delay fatigue, helping them complete the event more efficiently (AO3).</a:t>
            </a:r>
            <a:endParaRPr lang="en-US" sz="2800">
              <a:ea typeface="Calibri"/>
              <a:cs typeface="Calibri"/>
            </a:endParaRPr>
          </a:p>
          <a:p>
            <a:pPr algn="ctr"/>
            <a:endParaRPr lang="en-US"/>
          </a:p>
        </p:txBody>
      </p:sp>
    </p:spTree>
    <p:extLst>
      <p:ext uri="{BB962C8B-B14F-4D97-AF65-F5344CB8AC3E}">
        <p14:creationId xmlns:p14="http://schemas.microsoft.com/office/powerpoint/2010/main" val="189523712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FA6EB-ED3F-C194-EDBE-F3AD8BD7E3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AB7FCE-977D-90FA-2431-837026A83D81}"/>
              </a:ext>
            </a:extLst>
          </p:cNvPr>
          <p:cNvSpPr>
            <a:spLocks noGrp="1"/>
          </p:cNvSpPr>
          <p:nvPr>
            <p:ph type="title"/>
          </p:nvPr>
        </p:nvSpPr>
        <p:spPr>
          <a:xfrm>
            <a:off x="419741" y="324584"/>
            <a:ext cx="11321568" cy="1039091"/>
          </a:xfrm>
        </p:spPr>
        <p:txBody>
          <a:bodyPr>
            <a:normAutofit/>
          </a:bodyPr>
          <a:lstStyle/>
          <a:p>
            <a:pPr algn="ctr"/>
            <a:r>
              <a:rPr lang="en-US" sz="3400" b="1">
                <a:latin typeface="Calibri"/>
                <a:ea typeface="Calibri"/>
                <a:cs typeface="Calibri"/>
              </a:rPr>
              <a:t>Components of Fitness (9 MARKER)</a:t>
            </a:r>
          </a:p>
        </p:txBody>
      </p:sp>
      <p:sp>
        <p:nvSpPr>
          <p:cNvPr id="6" name="TextBox 5">
            <a:extLst>
              <a:ext uri="{FF2B5EF4-FFF2-40B4-BE49-F238E27FC236}">
                <a16:creationId xmlns:a16="http://schemas.microsoft.com/office/drawing/2014/main" id="{38ACDE9D-16B9-7F74-61AF-B606E6847D1D}"/>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D7BDA234-FC96-2E69-05B4-06BEADE920F3}"/>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359D17D9-9522-B02F-24B8-BA0F730DF286}"/>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close-up of a person&amp;#39;s face&#10;&#10;AI-generated content may be incorrect.">
            <a:extLst>
              <a:ext uri="{FF2B5EF4-FFF2-40B4-BE49-F238E27FC236}">
                <a16:creationId xmlns:a16="http://schemas.microsoft.com/office/drawing/2014/main" id="{38AB82B3-16E9-B28E-FA09-C6F456D09C18}"/>
              </a:ext>
            </a:extLst>
          </p:cNvPr>
          <p:cNvPicPr>
            <a:picLocks noChangeAspect="1"/>
          </p:cNvPicPr>
          <p:nvPr/>
        </p:nvPicPr>
        <p:blipFill>
          <a:blip r:embed="rId2"/>
          <a:stretch>
            <a:fillRect/>
          </a:stretch>
        </p:blipFill>
        <p:spPr>
          <a:xfrm>
            <a:off x="791077" y="2246396"/>
            <a:ext cx="10509582" cy="2064419"/>
          </a:xfrm>
          <a:prstGeom prst="rect">
            <a:avLst/>
          </a:prstGeom>
        </p:spPr>
      </p:pic>
    </p:spTree>
    <p:extLst>
      <p:ext uri="{BB962C8B-B14F-4D97-AF65-F5344CB8AC3E}">
        <p14:creationId xmlns:p14="http://schemas.microsoft.com/office/powerpoint/2010/main" val="159939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FB5F6-E932-BF29-7DDF-6304C63F52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5CE4E8-8671-1F03-EF3D-B919C623CD0D}"/>
              </a:ext>
            </a:extLst>
          </p:cNvPr>
          <p:cNvSpPr>
            <a:spLocks noGrp="1"/>
          </p:cNvSpPr>
          <p:nvPr>
            <p:ph type="title"/>
          </p:nvPr>
        </p:nvSpPr>
        <p:spPr>
          <a:xfrm>
            <a:off x="419741" y="324584"/>
            <a:ext cx="11321568" cy="1039091"/>
          </a:xfrm>
        </p:spPr>
        <p:txBody>
          <a:bodyPr>
            <a:normAutofit/>
          </a:bodyPr>
          <a:lstStyle/>
          <a:p>
            <a:pPr algn="ctr"/>
            <a:r>
              <a:rPr lang="en-US" sz="3400" b="1">
                <a:latin typeface="Calibri"/>
                <a:ea typeface="Calibri"/>
                <a:cs typeface="Calibri"/>
              </a:rPr>
              <a:t>Components of Fitness (9 MARKER)</a:t>
            </a:r>
          </a:p>
        </p:txBody>
      </p:sp>
      <p:sp>
        <p:nvSpPr>
          <p:cNvPr id="6" name="TextBox 5">
            <a:extLst>
              <a:ext uri="{FF2B5EF4-FFF2-40B4-BE49-F238E27FC236}">
                <a16:creationId xmlns:a16="http://schemas.microsoft.com/office/drawing/2014/main" id="{D26A4B82-BD08-5727-EDCD-42BAA8264F78}"/>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97F5D9E7-8538-3ECE-BD3E-C4B16EE04889}"/>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422C1E2D-2A44-F6E2-BB9F-C04EBAC20F7D}"/>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B0704306-F182-22A4-73C0-852995012FFD}"/>
              </a:ext>
            </a:extLst>
          </p:cNvPr>
          <p:cNvSpPr txBox="1"/>
          <p:nvPr/>
        </p:nvSpPr>
        <p:spPr>
          <a:xfrm>
            <a:off x="220580" y="1684420"/>
            <a:ext cx="11821025" cy="4462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800" b="1">
              <a:ea typeface="Calibri"/>
              <a:cs typeface="Calibri"/>
            </a:endParaRPr>
          </a:p>
          <a:p>
            <a:pPr algn="ctr"/>
            <a:r>
              <a:rPr lang="en-US" sz="2800">
                <a:ea typeface="+mn-lt"/>
                <a:cs typeface="+mn-lt"/>
              </a:rPr>
              <a:t>For a </a:t>
            </a:r>
            <a:r>
              <a:rPr lang="en-US" sz="2800" b="1">
                <a:ea typeface="+mn-lt"/>
                <a:cs typeface="+mn-lt"/>
              </a:rPr>
              <a:t>9-mark NCFE style question</a:t>
            </a:r>
            <a:r>
              <a:rPr lang="en-US" sz="2800">
                <a:ea typeface="+mn-lt"/>
                <a:cs typeface="+mn-lt"/>
              </a:rPr>
              <a:t>, you should aim for </a:t>
            </a:r>
            <a:r>
              <a:rPr lang="en-US" sz="2800" b="1">
                <a:ea typeface="+mn-lt"/>
                <a:cs typeface="+mn-lt"/>
              </a:rPr>
              <a:t>3 components </a:t>
            </a:r>
            <a:r>
              <a:rPr lang="en-US" sz="2800">
                <a:ea typeface="+mn-lt"/>
                <a:cs typeface="+mn-lt"/>
              </a:rPr>
              <a:t>and do the following for each:</a:t>
            </a:r>
            <a:endParaRPr lang="en-US" sz="2800">
              <a:ea typeface="Calibri" panose="020F0502020204030204"/>
              <a:cs typeface="Calibri" panose="020F0502020204030204"/>
            </a:endParaRPr>
          </a:p>
          <a:p>
            <a:endParaRPr lang="en-US" sz="2800">
              <a:ea typeface="+mn-lt"/>
              <a:cs typeface="+mn-lt"/>
            </a:endParaRPr>
          </a:p>
          <a:p>
            <a:pPr marL="285750" indent="-285750">
              <a:lnSpc>
                <a:spcPct val="150000"/>
              </a:lnSpc>
              <a:buFont typeface="Arial"/>
              <a:buChar char="•"/>
            </a:pPr>
            <a:r>
              <a:rPr lang="en-US" sz="2800" b="1">
                <a:ea typeface="+mn-lt"/>
                <a:cs typeface="+mn-lt"/>
              </a:rPr>
              <a:t>AO1</a:t>
            </a:r>
            <a:r>
              <a:rPr lang="en-US" sz="2800">
                <a:ea typeface="+mn-lt"/>
                <a:cs typeface="+mn-lt"/>
              </a:rPr>
              <a:t> = Define the component. </a:t>
            </a:r>
            <a:endParaRPr lang="en-US" sz="2800">
              <a:ea typeface="Calibri"/>
              <a:cs typeface="Calibri"/>
            </a:endParaRPr>
          </a:p>
          <a:p>
            <a:pPr marL="285750" indent="-285750">
              <a:lnSpc>
                <a:spcPct val="150000"/>
              </a:lnSpc>
              <a:buFont typeface="Arial"/>
              <a:buChar char="•"/>
            </a:pPr>
            <a:r>
              <a:rPr lang="en-US" sz="2800" b="1">
                <a:ea typeface="+mn-lt"/>
                <a:cs typeface="+mn-lt"/>
              </a:rPr>
              <a:t>AO2</a:t>
            </a:r>
            <a:r>
              <a:rPr lang="en-US" sz="2800">
                <a:ea typeface="+mn-lt"/>
                <a:cs typeface="+mn-lt"/>
              </a:rPr>
              <a:t> = Apply it to a 10 km run. </a:t>
            </a:r>
            <a:endParaRPr lang="en-US" sz="2800">
              <a:ea typeface="Calibri"/>
              <a:cs typeface="Calibri"/>
            </a:endParaRPr>
          </a:p>
          <a:p>
            <a:pPr marL="285750" indent="-285750">
              <a:lnSpc>
                <a:spcPct val="150000"/>
              </a:lnSpc>
              <a:buFont typeface="Arial"/>
              <a:buChar char="•"/>
            </a:pPr>
            <a:r>
              <a:rPr lang="en-US" sz="2800" b="1">
                <a:ea typeface="+mn-lt"/>
                <a:cs typeface="+mn-lt"/>
              </a:rPr>
              <a:t>AO3</a:t>
            </a:r>
            <a:r>
              <a:rPr lang="en-US" sz="2800">
                <a:ea typeface="+mn-lt"/>
                <a:cs typeface="+mn-lt"/>
              </a:rPr>
              <a:t> = Explain the impact on performance. </a:t>
            </a:r>
            <a:endParaRPr lang="en-US" sz="2800">
              <a:ea typeface="Calibri" panose="020F0502020204030204"/>
              <a:cs typeface="Calibri" panose="020F0502020204030204"/>
            </a:endParaRPr>
          </a:p>
          <a:p>
            <a:endParaRPr lang="en-US" sz="2800">
              <a:ea typeface="Calibri" panose="020F0502020204030204"/>
              <a:cs typeface="Calibri" panose="020F0502020204030204"/>
            </a:endParaRPr>
          </a:p>
          <a:p>
            <a:pPr algn="ctr"/>
            <a:endParaRPr lang="en-US"/>
          </a:p>
        </p:txBody>
      </p:sp>
      <p:pic>
        <p:nvPicPr>
          <p:cNvPr id="5" name="Picture 4" descr="A close-up of a person&amp;#39;s face&#10;&#10;AI-generated content may be incorrect.">
            <a:extLst>
              <a:ext uri="{FF2B5EF4-FFF2-40B4-BE49-F238E27FC236}">
                <a16:creationId xmlns:a16="http://schemas.microsoft.com/office/drawing/2014/main" id="{F184500A-7E24-EED6-DD90-02F9FA17BFB3}"/>
              </a:ext>
            </a:extLst>
          </p:cNvPr>
          <p:cNvPicPr>
            <a:picLocks noChangeAspect="1"/>
          </p:cNvPicPr>
          <p:nvPr/>
        </p:nvPicPr>
        <p:blipFill>
          <a:blip r:embed="rId2"/>
          <a:stretch>
            <a:fillRect/>
          </a:stretch>
        </p:blipFill>
        <p:spPr>
          <a:xfrm>
            <a:off x="930684" y="123102"/>
            <a:ext cx="10228846" cy="1422481"/>
          </a:xfrm>
          <a:prstGeom prst="rect">
            <a:avLst/>
          </a:prstGeom>
        </p:spPr>
      </p:pic>
    </p:spTree>
    <p:extLst>
      <p:ext uri="{BB962C8B-B14F-4D97-AF65-F5344CB8AC3E}">
        <p14:creationId xmlns:p14="http://schemas.microsoft.com/office/powerpoint/2010/main" val="22447560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2CAE5-095B-C99A-66B8-38A0EA73B8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D417B8-4AC9-CA5B-63E9-4D84C00CCBFF}"/>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Model Answer  (9 MARKER)</a:t>
            </a:r>
          </a:p>
        </p:txBody>
      </p:sp>
      <p:sp>
        <p:nvSpPr>
          <p:cNvPr id="6" name="TextBox 5">
            <a:extLst>
              <a:ext uri="{FF2B5EF4-FFF2-40B4-BE49-F238E27FC236}">
                <a16:creationId xmlns:a16="http://schemas.microsoft.com/office/drawing/2014/main" id="{D98ABC86-5841-E28C-7073-AA8634B3D0E2}"/>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8055268B-68E3-4FD6-A1B2-A902524E77CA}"/>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3F67AEF3-3619-62C3-3C86-A813E8E10930}"/>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8F207292-F5E7-8A88-0D5B-9042107E6B55}"/>
              </a:ext>
            </a:extLst>
          </p:cNvPr>
          <p:cNvSpPr txBox="1"/>
          <p:nvPr/>
        </p:nvSpPr>
        <p:spPr>
          <a:xfrm>
            <a:off x="181998" y="1703711"/>
            <a:ext cx="11859607" cy="47820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Cardiovascular endurance</a:t>
            </a:r>
            <a:r>
              <a:rPr lang="en-US" dirty="0">
                <a:ea typeface="+mn-lt"/>
                <a:cs typeface="+mn-lt"/>
              </a:rPr>
              <a:t> is the ability of the heart and lungs to supply oxygen to the working muscles for a prolonged period of time (AO1). During a 10 km run, the performer must exercise continuously for an extended period (AO2). Good cardiovascular endurance allows more oxygen to reach the muscles, helping the runner maintain their pace and delay fatigue throughout the race (AO3). 3 MARKS</a:t>
            </a:r>
            <a:endParaRPr lang="en-US" dirty="0">
              <a:ea typeface="Calibri" panose="020F0502020204030204"/>
              <a:cs typeface="Calibri" panose="020F0502020204030204"/>
            </a:endParaRPr>
          </a:p>
          <a:p>
            <a:endParaRPr lang="en-US">
              <a:ea typeface="+mn-lt"/>
              <a:cs typeface="+mn-lt"/>
            </a:endParaRPr>
          </a:p>
          <a:p>
            <a:r>
              <a:rPr lang="en-US" b="1" dirty="0">
                <a:ea typeface="+mn-lt"/>
                <a:cs typeface="+mn-lt"/>
              </a:rPr>
              <a:t>Muscular endurance</a:t>
            </a:r>
            <a:r>
              <a:rPr lang="en-US" dirty="0">
                <a:ea typeface="+mn-lt"/>
                <a:cs typeface="+mn-lt"/>
              </a:rPr>
              <a:t> is the ability of a muscle or muscle group to repeatedly contract without tiring (AO1). In a 10 km run, the leg muscles must work continuously to produce movement over the whole distance (AO2). High levels of muscular endurance help the runner maintain efficient technique and reduce the likelihood of muscle fatigue affecting performance (AO3). 3 MARKS</a:t>
            </a:r>
            <a:endParaRPr lang="en-US" dirty="0">
              <a:ea typeface="Calibri" panose="020F0502020204030204"/>
              <a:cs typeface="Calibri" panose="020F0502020204030204"/>
            </a:endParaRPr>
          </a:p>
          <a:p>
            <a:endParaRPr lang="en-US">
              <a:ea typeface="+mn-lt"/>
              <a:cs typeface="+mn-lt"/>
            </a:endParaRPr>
          </a:p>
          <a:p>
            <a:r>
              <a:rPr lang="en-US" b="1" dirty="0">
                <a:ea typeface="+mn-lt"/>
                <a:cs typeface="+mn-lt"/>
              </a:rPr>
              <a:t>Body composition</a:t>
            </a:r>
            <a:r>
              <a:rPr lang="en-US" dirty="0">
                <a:ea typeface="+mn-lt"/>
                <a:cs typeface="+mn-lt"/>
              </a:rPr>
              <a:t> is the proportion of body weight made up of fat, muscle, bone and other tissues (AO1). A 10 km runner generally benefits from a healthy body composition with lower levels of excess body fat (AO2). Carrying less non-functional weight means less energy is needed during the run, which can improve running efficiency and overall performance (AO3). 3 MARKS</a:t>
            </a:r>
            <a:endParaRPr lang="en-US" dirty="0">
              <a:ea typeface="Calibri" panose="020F0502020204030204"/>
              <a:cs typeface="Calibri" panose="020F0502020204030204"/>
            </a:endParaRPr>
          </a:p>
          <a:p>
            <a:endParaRPr lang="en-US">
              <a:ea typeface="+mn-lt"/>
              <a:cs typeface="+mn-lt"/>
            </a:endParaRPr>
          </a:p>
          <a:p>
            <a:r>
              <a:rPr lang="en-US" b="1" dirty="0">
                <a:ea typeface="+mn-lt"/>
                <a:cs typeface="+mn-lt"/>
              </a:rPr>
              <a:t>Overall, cardiovascular endurance is likely to be the most important component because a 10 km run is a long-duration</a:t>
            </a:r>
            <a:endParaRPr lang="en-US" dirty="0">
              <a:ea typeface="+mn-lt"/>
              <a:cs typeface="+mn-lt"/>
            </a:endParaRPr>
          </a:p>
          <a:p>
            <a:r>
              <a:rPr lang="en-US" b="1">
                <a:ea typeface="+mn-lt"/>
                <a:cs typeface="+mn-lt"/>
              </a:rPr>
              <a:t>aerobic event that requires a continuous supply of oxygen to the working muscles.</a:t>
            </a:r>
            <a:r>
              <a:rPr lang="en-US">
                <a:ea typeface="+mn-lt"/>
                <a:cs typeface="+mn-lt"/>
              </a:rPr>
              <a:t> (AO3 evaluation)</a:t>
            </a:r>
            <a:endParaRPr lang="en-US">
              <a:ea typeface="Calibri" panose="020F0502020204030204"/>
              <a:cs typeface="Calibri" panose="020F0502020204030204"/>
            </a:endParaRPr>
          </a:p>
        </p:txBody>
      </p:sp>
      <p:pic>
        <p:nvPicPr>
          <p:cNvPr id="5" name="Picture 4" descr="A close-up of a person&amp;#39;s face&#10;&#10;AI-generated content may be incorrect.">
            <a:extLst>
              <a:ext uri="{FF2B5EF4-FFF2-40B4-BE49-F238E27FC236}">
                <a16:creationId xmlns:a16="http://schemas.microsoft.com/office/drawing/2014/main" id="{14C61BE4-076C-04A1-D49F-EB1D604DABAA}"/>
              </a:ext>
            </a:extLst>
          </p:cNvPr>
          <p:cNvPicPr>
            <a:picLocks noChangeAspect="1"/>
          </p:cNvPicPr>
          <p:nvPr/>
        </p:nvPicPr>
        <p:blipFill>
          <a:blip r:embed="rId2"/>
          <a:stretch>
            <a:fillRect/>
          </a:stretch>
        </p:blipFill>
        <p:spPr>
          <a:xfrm>
            <a:off x="930684" y="123102"/>
            <a:ext cx="10228846" cy="1422481"/>
          </a:xfrm>
          <a:prstGeom prst="rect">
            <a:avLst/>
          </a:prstGeom>
        </p:spPr>
      </p:pic>
    </p:spTree>
    <p:extLst>
      <p:ext uri="{BB962C8B-B14F-4D97-AF65-F5344CB8AC3E}">
        <p14:creationId xmlns:p14="http://schemas.microsoft.com/office/powerpoint/2010/main" val="234615300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7F80B-3242-ECB5-6C83-B329AEF011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9F66E6-3C08-8A30-B368-D2B9AAE58B99}"/>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Model Answer  (9 MARKER)</a:t>
            </a:r>
          </a:p>
        </p:txBody>
      </p:sp>
      <p:sp>
        <p:nvSpPr>
          <p:cNvPr id="6" name="TextBox 5">
            <a:extLst>
              <a:ext uri="{FF2B5EF4-FFF2-40B4-BE49-F238E27FC236}">
                <a16:creationId xmlns:a16="http://schemas.microsoft.com/office/drawing/2014/main" id="{C87FD835-7C11-DBB0-0419-3907845368E9}"/>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32A8F80C-2D8F-9E88-EB59-0F31BACED88F}"/>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089ED980-4000-2F37-94B5-CB4161CB0472}"/>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1FD368C7-3870-A229-291F-57F4E31D3401}"/>
              </a:ext>
            </a:extLst>
          </p:cNvPr>
          <p:cNvSpPr txBox="1"/>
          <p:nvPr/>
        </p:nvSpPr>
        <p:spPr>
          <a:xfrm>
            <a:off x="181998" y="1703711"/>
            <a:ext cx="11859607" cy="47820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ea typeface="+mn-lt"/>
                <a:cs typeface="+mn-lt"/>
              </a:rPr>
              <a:t>Cardiovascular endurance</a:t>
            </a:r>
            <a:r>
              <a:rPr lang="en-US" dirty="0">
                <a:ea typeface="+mn-lt"/>
                <a:cs typeface="+mn-lt"/>
              </a:rPr>
              <a:t> is the ability of the heart and lungs to supply oxygen to the working muscles for a prolonged period of time (AO1). During a 10 km run, the performer must exercise continuously for an extended period (AO2). Good cardiovascular endurance allows more oxygen to reach the muscles, helping the runner maintain their pace and delay fatigue throughout the race (AO3). 3 MARKS</a:t>
            </a:r>
            <a:endParaRPr lang="en-US" dirty="0">
              <a:ea typeface="Calibri" panose="020F0502020204030204"/>
              <a:cs typeface="Calibri" panose="020F0502020204030204"/>
            </a:endParaRPr>
          </a:p>
          <a:p>
            <a:endParaRPr lang="en-US">
              <a:ea typeface="+mn-lt"/>
              <a:cs typeface="+mn-lt"/>
            </a:endParaRPr>
          </a:p>
          <a:p>
            <a:r>
              <a:rPr lang="en-US" b="1" dirty="0">
                <a:ea typeface="+mn-lt"/>
                <a:cs typeface="+mn-lt"/>
              </a:rPr>
              <a:t>Muscular endurance</a:t>
            </a:r>
            <a:r>
              <a:rPr lang="en-US" dirty="0">
                <a:ea typeface="+mn-lt"/>
                <a:cs typeface="+mn-lt"/>
              </a:rPr>
              <a:t> is the ability of a muscle or muscle group to repeatedly contract without tiring (AO1). In a 10 km run, the leg muscles must work continuously to produce movement over the whole distance (AO2). High levels of muscular endurance help the runner maintain efficient technique and reduce the likelihood of muscle fatigue affecting performance (AO3). 3 MARKS</a:t>
            </a:r>
            <a:endParaRPr lang="en-US" dirty="0">
              <a:ea typeface="Calibri" panose="020F0502020204030204"/>
              <a:cs typeface="Calibri" panose="020F0502020204030204"/>
            </a:endParaRPr>
          </a:p>
          <a:p>
            <a:endParaRPr lang="en-US">
              <a:ea typeface="+mn-lt"/>
              <a:cs typeface="+mn-lt"/>
            </a:endParaRPr>
          </a:p>
          <a:p>
            <a:r>
              <a:rPr lang="en-US" b="1" dirty="0">
                <a:ea typeface="+mn-lt"/>
                <a:cs typeface="+mn-lt"/>
              </a:rPr>
              <a:t>Body composition</a:t>
            </a:r>
            <a:r>
              <a:rPr lang="en-US" dirty="0">
                <a:ea typeface="+mn-lt"/>
                <a:cs typeface="+mn-lt"/>
              </a:rPr>
              <a:t> is the proportion of body weight made up of fat, muscle, bone and other tissues (AO1). A 10 km runner generally benefits from a healthy body composition with lower levels of excess body fat (AO2). Carrying less non-functional weight means less energy is needed during the run, which can improve running efficiency and overall performance (AO3). 3 MARKS</a:t>
            </a:r>
            <a:endParaRPr lang="en-US" dirty="0">
              <a:ea typeface="Calibri" panose="020F0502020204030204"/>
              <a:cs typeface="Calibri" panose="020F0502020204030204"/>
            </a:endParaRPr>
          </a:p>
          <a:p>
            <a:endParaRPr lang="en-US">
              <a:ea typeface="+mn-lt"/>
              <a:cs typeface="+mn-lt"/>
            </a:endParaRPr>
          </a:p>
          <a:p>
            <a:r>
              <a:rPr lang="en-US" b="1" dirty="0">
                <a:ea typeface="+mn-lt"/>
                <a:cs typeface="+mn-lt"/>
              </a:rPr>
              <a:t>Overall, cardiovascular endurance is likely to be the most important component because a 10 km run is a long-duration</a:t>
            </a:r>
            <a:endParaRPr lang="en-US" dirty="0">
              <a:ea typeface="+mn-lt"/>
              <a:cs typeface="+mn-lt"/>
            </a:endParaRPr>
          </a:p>
          <a:p>
            <a:r>
              <a:rPr lang="en-US" b="1">
                <a:ea typeface="+mn-lt"/>
                <a:cs typeface="+mn-lt"/>
              </a:rPr>
              <a:t>aerobic event that requires a continuous supply of oxygen to the working muscles.</a:t>
            </a:r>
            <a:r>
              <a:rPr lang="en-US">
                <a:ea typeface="+mn-lt"/>
                <a:cs typeface="+mn-lt"/>
              </a:rPr>
              <a:t> (AO3 evaluation)</a:t>
            </a:r>
            <a:endParaRPr lang="en-US">
              <a:ea typeface="Calibri" panose="020F0502020204030204"/>
              <a:cs typeface="Calibri" panose="020F0502020204030204"/>
            </a:endParaRPr>
          </a:p>
        </p:txBody>
      </p:sp>
      <p:pic>
        <p:nvPicPr>
          <p:cNvPr id="5" name="Picture 4" descr="A close-up of a person&amp;#39;s face&#10;&#10;AI-generated content may be incorrect.">
            <a:extLst>
              <a:ext uri="{FF2B5EF4-FFF2-40B4-BE49-F238E27FC236}">
                <a16:creationId xmlns:a16="http://schemas.microsoft.com/office/drawing/2014/main" id="{4C0813CA-563C-06EC-DEB6-3E8CBBB90ECC}"/>
              </a:ext>
            </a:extLst>
          </p:cNvPr>
          <p:cNvPicPr>
            <a:picLocks noChangeAspect="1"/>
          </p:cNvPicPr>
          <p:nvPr/>
        </p:nvPicPr>
        <p:blipFill>
          <a:blip r:embed="rId2"/>
          <a:stretch>
            <a:fillRect/>
          </a:stretch>
        </p:blipFill>
        <p:spPr>
          <a:xfrm>
            <a:off x="930684" y="123102"/>
            <a:ext cx="10228846" cy="1422481"/>
          </a:xfrm>
          <a:prstGeom prst="rect">
            <a:avLst/>
          </a:prstGeom>
        </p:spPr>
      </p:pic>
    </p:spTree>
    <p:extLst>
      <p:ext uri="{BB962C8B-B14F-4D97-AF65-F5344CB8AC3E}">
        <p14:creationId xmlns:p14="http://schemas.microsoft.com/office/powerpoint/2010/main" val="27556609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D606F-CFFF-3AE1-2DA9-10D88A3635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D99C31-F743-D4B7-B893-48E7FF01F278}"/>
              </a:ext>
            </a:extLst>
          </p:cNvPr>
          <p:cNvSpPr>
            <a:spLocks noGrp="1"/>
          </p:cNvSpPr>
          <p:nvPr>
            <p:ph type="title"/>
          </p:nvPr>
        </p:nvSpPr>
        <p:spPr>
          <a:xfrm>
            <a:off x="439794" y="3742"/>
            <a:ext cx="11321568" cy="1039091"/>
          </a:xfrm>
        </p:spPr>
        <p:txBody>
          <a:bodyPr>
            <a:normAutofit/>
          </a:bodyPr>
          <a:lstStyle/>
          <a:p>
            <a:pPr algn="ctr"/>
            <a:r>
              <a:rPr lang="en-US" sz="3400">
                <a:latin typeface="Calibri"/>
                <a:ea typeface="Calibri"/>
                <a:cs typeface="Calibri"/>
              </a:rPr>
              <a:t>PRINCIPLES OF TRAINING (SPORT)</a:t>
            </a:r>
          </a:p>
        </p:txBody>
      </p:sp>
      <p:sp>
        <p:nvSpPr>
          <p:cNvPr id="6" name="TextBox 5">
            <a:extLst>
              <a:ext uri="{FF2B5EF4-FFF2-40B4-BE49-F238E27FC236}">
                <a16:creationId xmlns:a16="http://schemas.microsoft.com/office/drawing/2014/main" id="{0EA9DF26-2DE3-DFE9-26F8-FBFDA1B5115E}"/>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4163D847-48B9-9B26-A687-AE30788B7DD4}"/>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DCEF47E9-CD5C-609C-830B-5975B9CFD525}"/>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4" descr="A paper with lines on it&#10;&#10;AI-generated content may be incorrect.">
            <a:extLst>
              <a:ext uri="{FF2B5EF4-FFF2-40B4-BE49-F238E27FC236}">
                <a16:creationId xmlns:a16="http://schemas.microsoft.com/office/drawing/2014/main" id="{550ADEB4-12F6-FC82-4010-CC1EA570DBF3}"/>
              </a:ext>
            </a:extLst>
          </p:cNvPr>
          <p:cNvPicPr>
            <a:picLocks noChangeAspect="1"/>
          </p:cNvPicPr>
          <p:nvPr/>
        </p:nvPicPr>
        <p:blipFill>
          <a:blip r:embed="rId2"/>
          <a:stretch>
            <a:fillRect/>
          </a:stretch>
        </p:blipFill>
        <p:spPr>
          <a:xfrm>
            <a:off x="1853022" y="852237"/>
            <a:ext cx="8485956" cy="5544553"/>
          </a:xfrm>
          <a:prstGeom prst="rect">
            <a:avLst/>
          </a:prstGeom>
        </p:spPr>
      </p:pic>
      <p:sp>
        <p:nvSpPr>
          <p:cNvPr id="4" name="TextBox 3">
            <a:extLst>
              <a:ext uri="{FF2B5EF4-FFF2-40B4-BE49-F238E27FC236}">
                <a16:creationId xmlns:a16="http://schemas.microsoft.com/office/drawing/2014/main" id="{90961634-4743-4FB1-C72C-4E2899AA8D61}"/>
              </a:ext>
            </a:extLst>
          </p:cNvPr>
          <p:cNvSpPr txBox="1"/>
          <p:nvPr/>
        </p:nvSpPr>
        <p:spPr>
          <a:xfrm>
            <a:off x="347377" y="1838208"/>
            <a:ext cx="1172400"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Calibri"/>
                <a:cs typeface="Calibri"/>
              </a:rPr>
              <a:t>S</a:t>
            </a:r>
            <a:endParaRPr lang="en-US" b="1" dirty="0">
              <a:ea typeface="Calibri"/>
              <a:cs typeface="Calibri"/>
            </a:endParaRPr>
          </a:p>
          <a:p>
            <a:pPr algn="l"/>
            <a:endParaRPr lang="en-US" b="1" dirty="0">
              <a:ea typeface="Calibri"/>
              <a:cs typeface="Calibri"/>
            </a:endParaRPr>
          </a:p>
          <a:p>
            <a:r>
              <a:rPr lang="en-US" b="1">
                <a:ea typeface="Calibri"/>
                <a:cs typeface="Calibri"/>
              </a:rPr>
              <a:t>P</a:t>
            </a:r>
            <a:endParaRPr lang="en-US" b="1" dirty="0">
              <a:ea typeface="Calibri"/>
              <a:cs typeface="Calibri"/>
            </a:endParaRPr>
          </a:p>
          <a:p>
            <a:endParaRPr lang="en-US" b="1" dirty="0">
              <a:ea typeface="Calibri"/>
              <a:cs typeface="Calibri"/>
            </a:endParaRPr>
          </a:p>
          <a:p>
            <a:r>
              <a:rPr lang="en-US" b="1">
                <a:ea typeface="Calibri"/>
                <a:cs typeface="Calibri"/>
              </a:rPr>
              <a:t>O</a:t>
            </a:r>
            <a:endParaRPr lang="en-US" b="1" dirty="0">
              <a:ea typeface="Calibri"/>
              <a:cs typeface="Calibri"/>
            </a:endParaRPr>
          </a:p>
          <a:p>
            <a:endParaRPr lang="en-US" b="1" dirty="0">
              <a:ea typeface="Calibri"/>
              <a:cs typeface="Calibri"/>
            </a:endParaRPr>
          </a:p>
          <a:p>
            <a:r>
              <a:rPr lang="en-US" b="1">
                <a:ea typeface="Calibri"/>
                <a:cs typeface="Calibri"/>
              </a:rPr>
              <a:t>R</a:t>
            </a:r>
            <a:endParaRPr lang="en-US" b="1" dirty="0">
              <a:ea typeface="Calibri"/>
              <a:cs typeface="Calibri"/>
            </a:endParaRPr>
          </a:p>
          <a:p>
            <a:endParaRPr lang="en-US" b="1" dirty="0">
              <a:ea typeface="Calibri"/>
              <a:cs typeface="Calibri"/>
            </a:endParaRPr>
          </a:p>
          <a:p>
            <a:r>
              <a:rPr lang="en-US" b="1">
                <a:ea typeface="Calibri"/>
                <a:cs typeface="Calibri"/>
              </a:rPr>
              <a:t>T</a:t>
            </a:r>
            <a:endParaRPr lang="en-US" b="1" dirty="0">
              <a:ea typeface="Calibri"/>
              <a:cs typeface="Calibri"/>
            </a:endParaRPr>
          </a:p>
        </p:txBody>
      </p:sp>
    </p:spTree>
    <p:extLst>
      <p:ext uri="{BB962C8B-B14F-4D97-AF65-F5344CB8AC3E}">
        <p14:creationId xmlns:p14="http://schemas.microsoft.com/office/powerpoint/2010/main" val="19618047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2A237-504F-0556-6DED-3A15A9D12A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F8BE7A-4589-DCAE-A566-014A4026572E}"/>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PRINCIPLES OF TRAINING (6 Mark Question)</a:t>
            </a:r>
          </a:p>
        </p:txBody>
      </p:sp>
      <p:sp>
        <p:nvSpPr>
          <p:cNvPr id="6" name="TextBox 5">
            <a:extLst>
              <a:ext uri="{FF2B5EF4-FFF2-40B4-BE49-F238E27FC236}">
                <a16:creationId xmlns:a16="http://schemas.microsoft.com/office/drawing/2014/main" id="{AB38E78A-A3F7-5934-3233-DAC9428E9771}"/>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F5BA3545-8C29-5DCD-0E96-AF470DD69D11}"/>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C791D3BA-A778-4658-6BA6-91D5FAFED252}"/>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D499F38F-7A8C-EA41-A663-1F158B2161A8}"/>
              </a:ext>
            </a:extLst>
          </p:cNvPr>
          <p:cNvSpPr txBox="1"/>
          <p:nvPr/>
        </p:nvSpPr>
        <p:spPr>
          <a:xfrm>
            <a:off x="180475" y="2045367"/>
            <a:ext cx="11821025" cy="27699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b="1">
                <a:ea typeface="+mn-lt"/>
                <a:cs typeface="+mn-lt"/>
              </a:rPr>
              <a:t>Choose 2-3 principles of training and do the following for each </a:t>
            </a:r>
          </a:p>
          <a:p>
            <a:pPr marL="285750" indent="-285750">
              <a:buFont typeface="Arial"/>
              <a:buChar char="•"/>
            </a:pPr>
            <a:endParaRPr lang="en-US" sz="2400" b="1">
              <a:ea typeface="+mn-lt"/>
              <a:cs typeface="+mn-lt"/>
            </a:endParaRPr>
          </a:p>
          <a:p>
            <a:pPr marL="285750" indent="-285750">
              <a:lnSpc>
                <a:spcPct val="150000"/>
              </a:lnSpc>
              <a:buFont typeface="Arial"/>
              <a:buChar char="•"/>
            </a:pPr>
            <a:r>
              <a:rPr lang="en-US" sz="2400" b="1">
                <a:ea typeface="+mn-lt"/>
                <a:cs typeface="+mn-lt"/>
              </a:rPr>
              <a:t>AO1:</a:t>
            </a:r>
            <a:r>
              <a:rPr lang="en-US" sz="2400">
                <a:ea typeface="+mn-lt"/>
                <a:cs typeface="+mn-lt"/>
              </a:rPr>
              <a:t> Knowledge of principles (specificity, progression, overload, reversibility, tedium) </a:t>
            </a:r>
            <a:endParaRPr lang="en-US" sz="2400">
              <a:ea typeface="Calibri"/>
              <a:cs typeface="Calibri"/>
            </a:endParaRPr>
          </a:p>
          <a:p>
            <a:pPr marL="285750" indent="-285750">
              <a:lnSpc>
                <a:spcPct val="150000"/>
              </a:lnSpc>
              <a:buFont typeface="Arial"/>
              <a:buChar char="•"/>
            </a:pPr>
            <a:r>
              <a:rPr lang="en-US" sz="2400" b="1">
                <a:ea typeface="+mn-lt"/>
                <a:cs typeface="+mn-lt"/>
              </a:rPr>
              <a:t>AO2:</a:t>
            </a:r>
            <a:r>
              <a:rPr lang="en-US" sz="2400">
                <a:ea typeface="+mn-lt"/>
                <a:cs typeface="+mn-lt"/>
              </a:rPr>
              <a:t> Applied to improving muscular strength </a:t>
            </a:r>
            <a:endParaRPr lang="en-US" sz="2400">
              <a:ea typeface="Calibri"/>
              <a:cs typeface="Calibri"/>
            </a:endParaRPr>
          </a:p>
          <a:p>
            <a:pPr marL="285750" indent="-285750">
              <a:lnSpc>
                <a:spcPct val="150000"/>
              </a:lnSpc>
              <a:buFont typeface="Arial"/>
              <a:buChar char="•"/>
            </a:pPr>
            <a:r>
              <a:rPr lang="en-US" sz="2400" b="1">
                <a:ea typeface="+mn-lt"/>
                <a:cs typeface="+mn-lt"/>
              </a:rPr>
              <a:t>AO3:</a:t>
            </a:r>
            <a:r>
              <a:rPr lang="en-US" sz="2400">
                <a:ea typeface="+mn-lt"/>
                <a:cs typeface="+mn-lt"/>
              </a:rPr>
              <a:t> Evaluation of why they are important and which are most important</a:t>
            </a:r>
            <a:endParaRPr lang="en-US" sz="2400">
              <a:ea typeface="Calibri" panose="020F0502020204030204"/>
              <a:cs typeface="Calibri" panose="020F0502020204030204"/>
            </a:endParaRPr>
          </a:p>
          <a:p>
            <a:endParaRPr lang="en-US">
              <a:ea typeface="Calibri" panose="020F0502020204030204"/>
              <a:cs typeface="Calibri" panose="020F0502020204030204"/>
            </a:endParaRPr>
          </a:p>
        </p:txBody>
      </p:sp>
    </p:spTree>
    <p:extLst>
      <p:ext uri="{BB962C8B-B14F-4D97-AF65-F5344CB8AC3E}">
        <p14:creationId xmlns:p14="http://schemas.microsoft.com/office/powerpoint/2010/main" val="42778965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5DE01-337B-49C1-304A-8008BF2FD2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D4B9B3-1A88-16B5-D408-074712AFF073}"/>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PRINCIPLES OF TRAINING (6 Mark Question)</a:t>
            </a:r>
          </a:p>
        </p:txBody>
      </p:sp>
      <p:sp>
        <p:nvSpPr>
          <p:cNvPr id="6" name="TextBox 5">
            <a:extLst>
              <a:ext uri="{FF2B5EF4-FFF2-40B4-BE49-F238E27FC236}">
                <a16:creationId xmlns:a16="http://schemas.microsoft.com/office/drawing/2014/main" id="{2325411C-5140-E747-22FD-2ECD0D03AE67}"/>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946DC7B2-1C17-51FE-473E-49A41214D85A}"/>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A2CD0734-00A8-1114-6EE5-430E9E66F0BA}"/>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7A1C86F7-5771-88C6-5687-1D28F2432C2E}"/>
              </a:ext>
            </a:extLst>
          </p:cNvPr>
          <p:cNvSpPr txBox="1"/>
          <p:nvPr/>
        </p:nvSpPr>
        <p:spPr>
          <a:xfrm>
            <a:off x="180475" y="1714499"/>
            <a:ext cx="11821025"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t>AO Breakdown </a:t>
            </a:r>
            <a:endParaRPr lang="en-US" sz="2800">
              <a:ea typeface="Calibri"/>
              <a:cs typeface="Calibri"/>
            </a:endParaRPr>
          </a:p>
          <a:p>
            <a:r>
              <a:rPr lang="en-US" sz="2800"/>
              <a:t>Principle 1: </a:t>
            </a:r>
            <a:r>
              <a:rPr lang="en-US" sz="2800" b="1"/>
              <a:t>Specificity</a:t>
            </a:r>
            <a:endParaRPr lang="en-US" sz="2800" b="1">
              <a:ea typeface="Calibri"/>
              <a:cs typeface="Calibri"/>
            </a:endParaRPr>
          </a:p>
          <a:p>
            <a:endParaRPr lang="en-US" sz="2800" b="1" dirty="0"/>
          </a:p>
          <a:p>
            <a:pPr marL="342900" indent="-342900">
              <a:buFont typeface="Arial"/>
              <a:buChar char="•"/>
            </a:pPr>
            <a:r>
              <a:rPr lang="en-US" sz="2400" dirty="0"/>
              <a:t>AO1: </a:t>
            </a:r>
            <a:r>
              <a:rPr lang="en-US" sz="2400" dirty="0">
                <a:ea typeface="+mn-lt"/>
                <a:cs typeface="+mn-lt"/>
              </a:rPr>
              <a:t>One key principle is </a:t>
            </a:r>
            <a:r>
              <a:rPr lang="en-US" sz="2400" b="1" dirty="0">
                <a:ea typeface="+mn-lt"/>
                <a:cs typeface="+mn-lt"/>
              </a:rPr>
              <a:t>specificity</a:t>
            </a:r>
            <a:r>
              <a:rPr lang="en-US" sz="2400" dirty="0">
                <a:ea typeface="+mn-lt"/>
                <a:cs typeface="+mn-lt"/>
              </a:rPr>
              <a:t>. This means training should match the fitness component being improved. (Mark 1)</a:t>
            </a:r>
          </a:p>
          <a:p>
            <a:pPr marL="342900" indent="-342900">
              <a:buFont typeface="Arial"/>
              <a:buChar char="•"/>
            </a:pPr>
            <a:endParaRPr lang="en-US" sz="2400" dirty="0">
              <a:ea typeface="Calibri"/>
              <a:cs typeface="Calibri"/>
            </a:endParaRPr>
          </a:p>
          <a:p>
            <a:pPr marL="342900" indent="-342900">
              <a:buFont typeface="Arial"/>
              <a:buChar char="•"/>
            </a:pPr>
            <a:r>
              <a:rPr lang="en-US" sz="2400" dirty="0"/>
              <a:t>AO2: </a:t>
            </a:r>
            <a:r>
              <a:rPr lang="en-US" sz="2400" dirty="0">
                <a:ea typeface="+mn-lt"/>
                <a:cs typeface="+mn-lt"/>
              </a:rPr>
              <a:t>For example to improve muscular strength, an individual should use methods such as weight training with heavy loads and low repetitions. (Mark 2)</a:t>
            </a:r>
            <a:endParaRPr lang="en-US" sz="2400" dirty="0">
              <a:ea typeface="Calibri"/>
              <a:cs typeface="Calibri"/>
            </a:endParaRPr>
          </a:p>
          <a:p>
            <a:pPr marL="342900" indent="-342900">
              <a:buFont typeface="Arial"/>
              <a:buChar char="•"/>
            </a:pPr>
            <a:endParaRPr lang="en-US" sz="2400" dirty="0">
              <a:ea typeface="Calibri"/>
              <a:cs typeface="Calibri"/>
            </a:endParaRPr>
          </a:p>
          <a:p>
            <a:pPr marL="342900" indent="-342900">
              <a:buFont typeface="Arial"/>
              <a:buChar char="•"/>
            </a:pPr>
            <a:r>
              <a:rPr lang="en-US" sz="2400"/>
              <a:t>AO3: </a:t>
            </a:r>
            <a:r>
              <a:rPr lang="en-US" sz="2400">
                <a:ea typeface="+mn-lt"/>
                <a:cs typeface="+mn-lt"/>
              </a:rPr>
              <a:t>This helps the muscles adapt and become stronger. (Mark 3)</a:t>
            </a:r>
            <a:endParaRPr lang="en-US" sz="2400">
              <a:ea typeface="Calibri"/>
              <a:cs typeface="Calibri"/>
            </a:endParaRPr>
          </a:p>
          <a:p>
            <a:endParaRPr lang="en-US" sz="2400" b="1" dirty="0">
              <a:ea typeface="Calibri" panose="020F0502020204030204"/>
              <a:cs typeface="Calibri" panose="020F0502020204030204"/>
            </a:endParaRPr>
          </a:p>
          <a:p>
            <a:endParaRPr lang="en-US">
              <a:ea typeface="Calibri" panose="020F0502020204030204"/>
              <a:cs typeface="Calibri" panose="020F0502020204030204"/>
            </a:endParaRPr>
          </a:p>
        </p:txBody>
      </p:sp>
    </p:spTree>
    <p:extLst>
      <p:ext uri="{BB962C8B-B14F-4D97-AF65-F5344CB8AC3E}">
        <p14:creationId xmlns:p14="http://schemas.microsoft.com/office/powerpoint/2010/main" val="282991287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66F81-82B3-C1BB-C04D-8659B0B97F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897A22-ABA3-1EAE-B497-3C1C22BC553F}"/>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PRINCIPLES OF TRAINING (6 Mark Question)</a:t>
            </a:r>
          </a:p>
        </p:txBody>
      </p:sp>
      <p:sp>
        <p:nvSpPr>
          <p:cNvPr id="6" name="TextBox 5">
            <a:extLst>
              <a:ext uri="{FF2B5EF4-FFF2-40B4-BE49-F238E27FC236}">
                <a16:creationId xmlns:a16="http://schemas.microsoft.com/office/drawing/2014/main" id="{84314AF9-8144-3144-0774-29AAF966A1E6}"/>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50971B03-AC91-5803-3C4A-200A774CE5D1}"/>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D15AF60D-1A45-1893-8AE0-EF7DDC6E472F}"/>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FB0A4222-679D-879C-C775-AF9007FDA7F6}"/>
              </a:ext>
            </a:extLst>
          </p:cNvPr>
          <p:cNvSpPr txBox="1"/>
          <p:nvPr/>
        </p:nvSpPr>
        <p:spPr>
          <a:xfrm>
            <a:off x="180475" y="1714499"/>
            <a:ext cx="11821025" cy="4555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t>AO Breakdown </a:t>
            </a:r>
            <a:endParaRPr lang="en-US" sz="2800">
              <a:ea typeface="Calibri"/>
              <a:cs typeface="Calibri"/>
            </a:endParaRPr>
          </a:p>
          <a:p>
            <a:r>
              <a:rPr lang="en-US" sz="2800"/>
              <a:t>Principle 2: </a:t>
            </a:r>
            <a:r>
              <a:rPr lang="en-US" sz="2800" b="1"/>
              <a:t>Overload </a:t>
            </a:r>
            <a:endParaRPr lang="en-US" sz="2800" b="1">
              <a:ea typeface="Calibri"/>
              <a:cs typeface="Calibri"/>
            </a:endParaRPr>
          </a:p>
          <a:p>
            <a:endParaRPr lang="en-US" sz="2400" b="1" dirty="0">
              <a:ea typeface="Calibri"/>
              <a:cs typeface="Calibri"/>
            </a:endParaRPr>
          </a:p>
          <a:p>
            <a:pPr marL="285750" indent="-285750">
              <a:buFont typeface="Arial,Sans-Serif"/>
              <a:buChar char="•"/>
            </a:pPr>
            <a:r>
              <a:rPr lang="en-US" sz="2400" dirty="0"/>
              <a:t>AO1: </a:t>
            </a:r>
            <a:r>
              <a:rPr lang="en-US" sz="2400" dirty="0">
                <a:ea typeface="+mn-lt"/>
                <a:cs typeface="+mn-lt"/>
              </a:rPr>
              <a:t>Another important principle is </a:t>
            </a:r>
            <a:r>
              <a:rPr lang="en-US" sz="2400" b="1" dirty="0">
                <a:ea typeface="+mn-lt"/>
                <a:cs typeface="+mn-lt"/>
              </a:rPr>
              <a:t>overload</a:t>
            </a:r>
            <a:r>
              <a:rPr lang="en-US" sz="2400" dirty="0">
                <a:ea typeface="+mn-lt"/>
                <a:cs typeface="+mn-lt"/>
              </a:rPr>
              <a:t>. The muscles must be worked harder than normal to make </a:t>
            </a:r>
            <a:r>
              <a:rPr lang="en-US" sz="2400">
                <a:ea typeface="+mn-lt"/>
                <a:cs typeface="+mn-lt"/>
              </a:rPr>
              <a:t>improvements. (Mark 1)</a:t>
            </a:r>
            <a:endParaRPr lang="en-US" sz="2400" dirty="0">
              <a:ea typeface="Calibri"/>
              <a:cs typeface="Calibri"/>
            </a:endParaRPr>
          </a:p>
          <a:p>
            <a:pPr marL="342900" indent="-342900">
              <a:buFont typeface="Arial"/>
              <a:buChar char="•"/>
            </a:pPr>
            <a:endParaRPr lang="en-US" sz="2400" dirty="0">
              <a:ea typeface="Calibri"/>
              <a:cs typeface="Calibri"/>
            </a:endParaRPr>
          </a:p>
          <a:p>
            <a:pPr marL="342900" indent="-342900">
              <a:buFont typeface="Arial"/>
              <a:buChar char="•"/>
            </a:pPr>
            <a:r>
              <a:rPr lang="en-US" sz="2400" dirty="0"/>
              <a:t>AO2: </a:t>
            </a:r>
            <a:r>
              <a:rPr lang="en-US" sz="2400" dirty="0">
                <a:ea typeface="+mn-lt"/>
                <a:cs typeface="+mn-lt"/>
              </a:rPr>
              <a:t>For example, the performer could gradually increase the weight being </a:t>
            </a:r>
            <a:r>
              <a:rPr lang="en-US" sz="2400">
                <a:ea typeface="+mn-lt"/>
                <a:cs typeface="+mn-lt"/>
              </a:rPr>
              <a:t>lifted. (Mark 2)</a:t>
            </a:r>
            <a:endParaRPr lang="en-US" sz="2400" dirty="0">
              <a:ea typeface="Calibri"/>
              <a:cs typeface="Calibri"/>
            </a:endParaRPr>
          </a:p>
          <a:p>
            <a:pPr marL="342900" indent="-342900">
              <a:buFont typeface="Arial"/>
              <a:buChar char="•"/>
            </a:pPr>
            <a:endParaRPr lang="en-US" sz="2400" dirty="0">
              <a:ea typeface="Calibri"/>
              <a:cs typeface="Calibri"/>
            </a:endParaRPr>
          </a:p>
          <a:p>
            <a:pPr marL="342900" indent="-342900">
              <a:buFont typeface="Arial"/>
              <a:buChar char="•"/>
            </a:pPr>
            <a:r>
              <a:rPr lang="en-US" sz="2400" dirty="0"/>
              <a:t>AO3: </a:t>
            </a:r>
            <a:r>
              <a:rPr lang="en-US" sz="2400" dirty="0">
                <a:ea typeface="+mn-lt"/>
                <a:cs typeface="+mn-lt"/>
              </a:rPr>
              <a:t>Without overload, the muscles would not be challenged enough and strength gains would stop. (Mark 3)</a:t>
            </a:r>
            <a:endParaRPr lang="en-US" sz="2400" dirty="0">
              <a:ea typeface="Calibri"/>
              <a:cs typeface="Calibri"/>
            </a:endParaRPr>
          </a:p>
          <a:p>
            <a:endParaRPr lang="en-US" sz="2400" b="1" dirty="0">
              <a:ea typeface="Calibri" panose="020F0502020204030204"/>
              <a:cs typeface="Calibri" panose="020F0502020204030204"/>
            </a:endParaRPr>
          </a:p>
          <a:p>
            <a:endParaRPr lang="en-US">
              <a:ea typeface="Calibri" panose="020F0502020204030204"/>
              <a:cs typeface="Calibri" panose="020F0502020204030204"/>
            </a:endParaRPr>
          </a:p>
        </p:txBody>
      </p:sp>
    </p:spTree>
    <p:extLst>
      <p:ext uri="{BB962C8B-B14F-4D97-AF65-F5344CB8AC3E}">
        <p14:creationId xmlns:p14="http://schemas.microsoft.com/office/powerpoint/2010/main" val="356507474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4FE44-2A11-23D0-4C7C-9DBA60E420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72EF53-E192-F6B4-99A8-E146EAB0AE54}"/>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PRINCIPLES OF TRAINING (SPORT)</a:t>
            </a:r>
          </a:p>
        </p:txBody>
      </p:sp>
      <p:sp>
        <p:nvSpPr>
          <p:cNvPr id="6" name="TextBox 5">
            <a:extLst>
              <a:ext uri="{FF2B5EF4-FFF2-40B4-BE49-F238E27FC236}">
                <a16:creationId xmlns:a16="http://schemas.microsoft.com/office/drawing/2014/main" id="{84E2F4FC-0B87-7843-B9D5-54CCEDF650E7}"/>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017C1521-7A93-60F0-E335-B890593A71A6}"/>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92524E8B-F4D2-807B-BD47-1E3905284037}"/>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BD71DDA5-64D4-46FC-9831-556180DC6E97}"/>
              </a:ext>
            </a:extLst>
          </p:cNvPr>
          <p:cNvSpPr txBox="1"/>
          <p:nvPr/>
        </p:nvSpPr>
        <p:spPr>
          <a:xfrm>
            <a:off x="180475" y="1894973"/>
            <a:ext cx="11821025"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ea typeface="Calibri"/>
                <a:cs typeface="Calibri"/>
              </a:rPr>
              <a:t>Conclusion </a:t>
            </a:r>
            <a:endParaRPr lang="en-US" sz="2800" dirty="0">
              <a:ea typeface="Calibri"/>
              <a:cs typeface="Calibri"/>
            </a:endParaRPr>
          </a:p>
          <a:p>
            <a:pPr algn="ctr"/>
            <a:endParaRPr lang="en-US" sz="2800" dirty="0">
              <a:ea typeface="Calibri"/>
              <a:cs typeface="Calibri"/>
            </a:endParaRPr>
          </a:p>
          <a:p>
            <a:pPr>
              <a:lnSpc>
                <a:spcPct val="150000"/>
              </a:lnSpc>
            </a:pPr>
            <a:r>
              <a:rPr lang="en-US" sz="2800">
                <a:ea typeface="Calibri"/>
                <a:cs typeface="Calibri"/>
              </a:rPr>
              <a:t>Overall, the most important principles for improving muscular strength are specificity and overload because they directly ensure the muscles are trained in the correct way and are challenged enough to become stronger.</a:t>
            </a:r>
          </a:p>
          <a:p>
            <a:endParaRPr lang="en-US" sz="2400" b="1" dirty="0">
              <a:ea typeface="Calibri" panose="020F0502020204030204"/>
              <a:cs typeface="Calibri" panose="020F0502020204030204"/>
            </a:endParaRPr>
          </a:p>
          <a:p>
            <a:endParaRPr lang="en-US">
              <a:ea typeface="Calibri" panose="020F0502020204030204"/>
              <a:cs typeface="Calibri" panose="020F0502020204030204"/>
            </a:endParaRPr>
          </a:p>
        </p:txBody>
      </p:sp>
    </p:spTree>
    <p:extLst>
      <p:ext uri="{BB962C8B-B14F-4D97-AF65-F5344CB8AC3E}">
        <p14:creationId xmlns:p14="http://schemas.microsoft.com/office/powerpoint/2010/main" val="209958728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C0CA9-2C54-9014-2991-15FF7C94F1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6ABE52-0E8C-A264-0C2B-323CD6E35B71}"/>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PRINCIPLES OF TRAINING:</a:t>
            </a:r>
            <a:r>
              <a:rPr lang="en-US" sz="3200">
                <a:latin typeface="Calibri"/>
                <a:ea typeface="Calibri"/>
                <a:cs typeface="Calibri"/>
              </a:rPr>
              <a:t> Model 6-Mark Response</a:t>
            </a:r>
          </a:p>
        </p:txBody>
      </p:sp>
      <p:sp>
        <p:nvSpPr>
          <p:cNvPr id="6" name="TextBox 5">
            <a:extLst>
              <a:ext uri="{FF2B5EF4-FFF2-40B4-BE49-F238E27FC236}">
                <a16:creationId xmlns:a16="http://schemas.microsoft.com/office/drawing/2014/main" id="{D5DF1B99-1DFC-3457-8776-7FA933B0353C}"/>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7873CF27-1E59-0B21-4625-429896F2ACCD}"/>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6E3ABF16-127C-07B3-55A8-44EC8B61DE2E}"/>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4B27DD17-235F-2E98-8C5D-B2E9FAE73C72}"/>
              </a:ext>
            </a:extLst>
          </p:cNvPr>
          <p:cNvSpPr txBox="1"/>
          <p:nvPr/>
        </p:nvSpPr>
        <p:spPr>
          <a:xfrm>
            <a:off x="140370" y="1714499"/>
            <a:ext cx="11941340"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mn-lt"/>
                <a:cs typeface="+mn-lt"/>
              </a:rPr>
              <a:t>The principles of training are very important when designing a </a:t>
            </a:r>
            <a:r>
              <a:rPr lang="en-US" sz="2400" dirty="0" err="1">
                <a:ea typeface="+mn-lt"/>
                <a:cs typeface="+mn-lt"/>
              </a:rPr>
              <a:t>programme</a:t>
            </a:r>
            <a:r>
              <a:rPr lang="en-US" sz="2400" dirty="0">
                <a:ea typeface="+mn-lt"/>
                <a:cs typeface="+mn-lt"/>
              </a:rPr>
              <a:t> to improve </a:t>
            </a:r>
            <a:r>
              <a:rPr lang="en-US" sz="2400" b="1" dirty="0">
                <a:ea typeface="+mn-lt"/>
                <a:cs typeface="+mn-lt"/>
              </a:rPr>
              <a:t>muscular strength</a:t>
            </a:r>
            <a:r>
              <a:rPr lang="en-US" sz="2400" dirty="0">
                <a:ea typeface="+mn-lt"/>
                <a:cs typeface="+mn-lt"/>
              </a:rPr>
              <a:t>. </a:t>
            </a:r>
            <a:endParaRPr lang="en-US" sz="2400">
              <a:ea typeface="Calibri"/>
              <a:cs typeface="Calibri"/>
            </a:endParaRPr>
          </a:p>
          <a:p>
            <a:endParaRPr lang="en-US" sz="2400" dirty="0">
              <a:ea typeface="+mn-lt"/>
              <a:cs typeface="+mn-lt"/>
            </a:endParaRPr>
          </a:p>
          <a:p>
            <a:pPr marL="285750" indent="-285750">
              <a:buFont typeface="Arial"/>
              <a:buChar char="•"/>
            </a:pPr>
            <a:r>
              <a:rPr lang="en-US" sz="2400" b="1">
                <a:ea typeface="+mn-lt"/>
                <a:cs typeface="+mn-lt"/>
              </a:rPr>
              <a:t>Progression</a:t>
            </a:r>
            <a:r>
              <a:rPr lang="en-US" sz="2400">
                <a:ea typeface="+mn-lt"/>
                <a:cs typeface="+mn-lt"/>
              </a:rPr>
              <a:t> is also important because overload should be increased gradually over time. If the weight is increased too quickly, there is a greater risk of injury. Gradual progression allows the performer to continue improving safely.</a:t>
            </a:r>
            <a:endParaRPr lang="en-US" sz="2400" dirty="0">
              <a:ea typeface="Calibri" panose="020F0502020204030204"/>
              <a:cs typeface="Calibri" panose="020F0502020204030204"/>
            </a:endParaRPr>
          </a:p>
          <a:p>
            <a:pPr marL="285750" indent="-285750">
              <a:buFont typeface="Arial"/>
              <a:buChar char="•"/>
            </a:pPr>
            <a:endParaRPr lang="en-US" sz="2400" dirty="0">
              <a:ea typeface="+mn-lt"/>
              <a:cs typeface="+mn-lt"/>
            </a:endParaRPr>
          </a:p>
          <a:p>
            <a:pPr marL="285750" indent="-285750">
              <a:buFont typeface="Arial"/>
              <a:buChar char="•"/>
            </a:pPr>
            <a:r>
              <a:rPr lang="en-US" sz="2400" b="1" dirty="0">
                <a:ea typeface="+mn-lt"/>
                <a:cs typeface="+mn-lt"/>
              </a:rPr>
              <a:t>Tedium</a:t>
            </a:r>
            <a:r>
              <a:rPr lang="en-US" sz="2400" dirty="0">
                <a:ea typeface="+mn-lt"/>
                <a:cs typeface="+mn-lt"/>
              </a:rPr>
              <a:t> should also be considered. Repeating the same exercises every session may lead to boredom and reduced motivation. Varying exercises, equipment or training methods can help keep the performer engaged and more likely to continue training.</a:t>
            </a:r>
            <a:endParaRPr lang="en-US" sz="2400" dirty="0">
              <a:ea typeface="Calibri" panose="020F0502020204030204"/>
              <a:cs typeface="Calibri" panose="020F0502020204030204"/>
            </a:endParaRPr>
          </a:p>
          <a:p>
            <a:pPr marL="285750" indent="-285750">
              <a:buFont typeface="Arial"/>
              <a:buChar char="•"/>
            </a:pPr>
            <a:endParaRPr lang="en-US" sz="2000" dirty="0">
              <a:ea typeface="+mn-lt"/>
              <a:cs typeface="+mn-lt"/>
            </a:endParaRPr>
          </a:p>
          <a:p>
            <a:endParaRPr lang="en-US" sz="2400">
              <a:ea typeface="Calibri" panose="020F0502020204030204"/>
              <a:cs typeface="Calibri" panose="020F0502020204030204"/>
            </a:endParaRPr>
          </a:p>
          <a:p>
            <a:endParaRPr lang="en-US" sz="2400" b="1">
              <a:ea typeface="Calibri" panose="020F0502020204030204"/>
              <a:cs typeface="Calibri" panose="020F0502020204030204"/>
            </a:endParaRPr>
          </a:p>
          <a:p>
            <a:endParaRPr lang="en-US">
              <a:ea typeface="Calibri" panose="020F0502020204030204"/>
              <a:cs typeface="Calibri" panose="020F0502020204030204"/>
            </a:endParaRPr>
          </a:p>
        </p:txBody>
      </p:sp>
    </p:spTree>
    <p:extLst>
      <p:ext uri="{BB962C8B-B14F-4D97-AF65-F5344CB8AC3E}">
        <p14:creationId xmlns:p14="http://schemas.microsoft.com/office/powerpoint/2010/main" val="2578278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FC07D-FF32-CF4B-59FB-254F9C3468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B9F573-E04B-0843-DCD1-4E9C97788590}"/>
              </a:ext>
            </a:extLst>
          </p:cNvPr>
          <p:cNvSpPr>
            <a:spLocks noGrp="1"/>
          </p:cNvSpPr>
          <p:nvPr>
            <p:ph type="title"/>
          </p:nvPr>
        </p:nvSpPr>
        <p:spPr>
          <a:xfrm>
            <a:off x="419741" y="324584"/>
            <a:ext cx="11321568" cy="1039091"/>
          </a:xfrm>
        </p:spPr>
        <p:txBody>
          <a:bodyPr>
            <a:normAutofit/>
          </a:bodyPr>
          <a:lstStyle/>
          <a:p>
            <a:pPr algn="ctr"/>
            <a:r>
              <a:rPr lang="en-US" sz="3400">
                <a:latin typeface="Calibri"/>
                <a:ea typeface="Calibri"/>
                <a:cs typeface="Calibri"/>
              </a:rPr>
              <a:t>PRINCIPLES OF OVERLOAD: FITT </a:t>
            </a:r>
            <a:endParaRPr lang="en-US" sz="3200">
              <a:latin typeface="Calibri"/>
              <a:ea typeface="Calibri"/>
              <a:cs typeface="Calibri"/>
            </a:endParaRPr>
          </a:p>
        </p:txBody>
      </p:sp>
      <p:sp>
        <p:nvSpPr>
          <p:cNvPr id="6" name="TextBox 5">
            <a:extLst>
              <a:ext uri="{FF2B5EF4-FFF2-40B4-BE49-F238E27FC236}">
                <a16:creationId xmlns:a16="http://schemas.microsoft.com/office/drawing/2014/main" id="{5ED754D9-9D65-8306-D60D-7FED39B773A6}"/>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50E848AC-3916-5E6F-06ED-E0B4F9D4C943}"/>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99B0E095-468B-2CBC-4407-A93DB83222BE}"/>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7FF3CCA3-E044-D407-A2B6-0EB5D47D2B06}"/>
              </a:ext>
            </a:extLst>
          </p:cNvPr>
          <p:cNvSpPr txBox="1"/>
          <p:nvPr/>
        </p:nvSpPr>
        <p:spPr>
          <a:xfrm>
            <a:off x="120317" y="1915025"/>
            <a:ext cx="11941340"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600" b="1" dirty="0">
                <a:ea typeface="+mn-lt"/>
                <a:cs typeface="+mn-lt"/>
              </a:rPr>
              <a:t>Frequency:</a:t>
            </a:r>
            <a:r>
              <a:rPr lang="en-US" sz="2600" dirty="0">
                <a:ea typeface="+mn-lt"/>
                <a:cs typeface="+mn-lt"/>
              </a:rPr>
              <a:t> How often an individual trains (e.g. number of sessions per week). </a:t>
            </a:r>
            <a:r>
              <a:rPr lang="en-US" sz="2600" dirty="0">
                <a:solidFill>
                  <a:srgbClr val="FF0000"/>
                </a:solidFill>
                <a:ea typeface="+mn-lt"/>
                <a:cs typeface="+mn-lt"/>
              </a:rPr>
              <a:t>AO1</a:t>
            </a:r>
            <a:endParaRPr lang="en-US" sz="2600" dirty="0">
              <a:solidFill>
                <a:srgbClr val="FF0000"/>
              </a:solidFill>
              <a:ea typeface="Calibri" panose="020F0502020204030204"/>
              <a:cs typeface="Calibri" panose="020F0502020204030204"/>
            </a:endParaRPr>
          </a:p>
          <a:p>
            <a:endParaRPr lang="en-US" sz="2600" dirty="0">
              <a:solidFill>
                <a:srgbClr val="FF0000"/>
              </a:solidFill>
              <a:ea typeface="+mn-lt"/>
              <a:cs typeface="+mn-lt"/>
            </a:endParaRPr>
          </a:p>
          <a:p>
            <a:r>
              <a:rPr lang="en-US" sz="2600" b="1" dirty="0">
                <a:ea typeface="+mn-lt"/>
                <a:cs typeface="+mn-lt"/>
              </a:rPr>
              <a:t>Intensity:</a:t>
            </a:r>
            <a:r>
              <a:rPr lang="en-US" sz="2600" dirty="0">
                <a:ea typeface="+mn-lt"/>
                <a:cs typeface="+mn-lt"/>
              </a:rPr>
              <a:t> How hard an individual trains (e.g. percentage of maximum heart rate or amount of weight lifted). </a:t>
            </a:r>
            <a:r>
              <a:rPr lang="en-US" sz="2600" dirty="0">
                <a:solidFill>
                  <a:srgbClr val="FF0000"/>
                </a:solidFill>
                <a:ea typeface="+mn-lt"/>
                <a:cs typeface="+mn-lt"/>
              </a:rPr>
              <a:t>AO1</a:t>
            </a:r>
            <a:endParaRPr lang="en-US" sz="2600" dirty="0">
              <a:solidFill>
                <a:srgbClr val="FF0000"/>
              </a:solidFill>
              <a:ea typeface="Calibri" panose="020F0502020204030204"/>
              <a:cs typeface="Calibri" panose="020F0502020204030204"/>
            </a:endParaRPr>
          </a:p>
          <a:p>
            <a:endParaRPr lang="en-US" sz="2600" dirty="0">
              <a:solidFill>
                <a:srgbClr val="FF0000"/>
              </a:solidFill>
              <a:ea typeface="+mn-lt"/>
              <a:cs typeface="+mn-lt"/>
            </a:endParaRPr>
          </a:p>
          <a:p>
            <a:r>
              <a:rPr lang="en-US" sz="2600" b="1">
                <a:ea typeface="+mn-lt"/>
                <a:cs typeface="+mn-lt"/>
              </a:rPr>
              <a:t>Time:</a:t>
            </a:r>
            <a:r>
              <a:rPr lang="en-US" sz="2600">
                <a:ea typeface="+mn-lt"/>
                <a:cs typeface="+mn-lt"/>
              </a:rPr>
              <a:t> The duration of each training session.</a:t>
            </a:r>
            <a:r>
              <a:rPr lang="en-US" sz="2600">
                <a:solidFill>
                  <a:srgbClr val="FF0000"/>
                </a:solidFill>
                <a:ea typeface="+mn-lt"/>
                <a:cs typeface="+mn-lt"/>
              </a:rPr>
              <a:t> AO1</a:t>
            </a:r>
            <a:endParaRPr lang="en-US" sz="2600" dirty="0">
              <a:solidFill>
                <a:srgbClr val="FF0000"/>
              </a:solidFill>
              <a:ea typeface="Calibri" panose="020F0502020204030204"/>
              <a:cs typeface="Calibri" panose="020F0502020204030204"/>
            </a:endParaRPr>
          </a:p>
          <a:p>
            <a:endParaRPr lang="en-US" sz="2600" dirty="0">
              <a:solidFill>
                <a:srgbClr val="FF0000"/>
              </a:solidFill>
              <a:ea typeface="+mn-lt"/>
              <a:cs typeface="+mn-lt"/>
            </a:endParaRPr>
          </a:p>
          <a:p>
            <a:r>
              <a:rPr lang="en-US" sz="2600" b="1">
                <a:ea typeface="+mn-lt"/>
                <a:cs typeface="+mn-lt"/>
              </a:rPr>
              <a:t>Type:</a:t>
            </a:r>
            <a:r>
              <a:rPr lang="en-US" sz="2600">
                <a:ea typeface="+mn-lt"/>
                <a:cs typeface="+mn-lt"/>
              </a:rPr>
              <a:t> The method or activity used during training that matches the fitness goal. </a:t>
            </a:r>
            <a:r>
              <a:rPr lang="en-US" sz="2600">
                <a:solidFill>
                  <a:srgbClr val="FF0000"/>
                </a:solidFill>
                <a:ea typeface="+mn-lt"/>
                <a:cs typeface="+mn-lt"/>
              </a:rPr>
              <a:t>AO1 </a:t>
            </a:r>
            <a:endParaRPr lang="en-US" sz="2600">
              <a:solidFill>
                <a:srgbClr val="FF0000"/>
              </a:solidFill>
              <a:ea typeface="Calibri" panose="020F0502020204030204"/>
              <a:cs typeface="Calibri" panose="020F0502020204030204"/>
            </a:endParaRPr>
          </a:p>
          <a:p>
            <a:r>
              <a:rPr lang="en-US" sz="2000">
                <a:ea typeface="+mn-lt"/>
                <a:cs typeface="+mn-lt"/>
              </a:rPr>
              <a:t>.</a:t>
            </a:r>
            <a:endParaRPr lang="en-US" sz="2000">
              <a:ea typeface="Calibri" panose="020F0502020204030204"/>
              <a:cs typeface="Calibri" panose="020F0502020204030204"/>
            </a:endParaRPr>
          </a:p>
          <a:p>
            <a:endParaRPr lang="en-US" sz="2400" b="1">
              <a:ea typeface="Calibri" panose="020F0502020204030204"/>
              <a:cs typeface="Calibri" panose="020F0502020204030204"/>
            </a:endParaRPr>
          </a:p>
          <a:p>
            <a:endParaRPr lang="en-US">
              <a:ea typeface="Calibri" panose="020F0502020204030204"/>
              <a:cs typeface="Calibri" panose="020F0502020204030204"/>
            </a:endParaRPr>
          </a:p>
        </p:txBody>
      </p:sp>
    </p:spTree>
    <p:extLst>
      <p:ext uri="{BB962C8B-B14F-4D97-AF65-F5344CB8AC3E}">
        <p14:creationId xmlns:p14="http://schemas.microsoft.com/office/powerpoint/2010/main" val="354887779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684EA-583A-C6E0-B882-B575B8E798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AEA742-6858-787B-D3C7-CA5B13310F50}"/>
              </a:ext>
            </a:extLst>
          </p:cNvPr>
          <p:cNvSpPr>
            <a:spLocks noGrp="1"/>
          </p:cNvSpPr>
          <p:nvPr>
            <p:ph type="title"/>
          </p:nvPr>
        </p:nvSpPr>
        <p:spPr>
          <a:xfrm>
            <a:off x="409715" y="485005"/>
            <a:ext cx="11321568" cy="1039091"/>
          </a:xfrm>
        </p:spPr>
        <p:txBody>
          <a:bodyPr vert="horz" lIns="91440" tIns="45720" rIns="91440" bIns="45720" rtlCol="0" anchor="ctr">
            <a:noAutofit/>
          </a:bodyPr>
          <a:lstStyle/>
          <a:p>
            <a:pPr algn="ctr"/>
            <a:r>
              <a:rPr lang="en-US" sz="2400">
                <a:latin typeface="Avenir Medium"/>
              </a:rPr>
              <a:t>Jacob can currently run 1 mile in 10 minutes.</a:t>
            </a:r>
          </a:p>
          <a:p>
            <a:pPr algn="ctr"/>
            <a:r>
              <a:rPr lang="en-US" sz="2400">
                <a:latin typeface="Avenir Medium"/>
              </a:rPr>
              <a:t>Explain how Jacob could use the FITT principles to try and run 1 mile in a quicker time. [6 marks]</a:t>
            </a:r>
          </a:p>
          <a:p>
            <a:pPr algn="ctr"/>
            <a:endParaRPr lang="en-US" sz="3200">
              <a:latin typeface="Calibri"/>
              <a:ea typeface="Calibri"/>
              <a:cs typeface="Calibri"/>
            </a:endParaRPr>
          </a:p>
        </p:txBody>
      </p:sp>
      <p:sp>
        <p:nvSpPr>
          <p:cNvPr id="6" name="TextBox 5">
            <a:extLst>
              <a:ext uri="{FF2B5EF4-FFF2-40B4-BE49-F238E27FC236}">
                <a16:creationId xmlns:a16="http://schemas.microsoft.com/office/drawing/2014/main" id="{F0A930C1-240F-2305-7283-F77DAA316169}"/>
              </a:ext>
            </a:extLst>
          </p:cNvPr>
          <p:cNvSpPr txBox="1"/>
          <p:nvPr/>
        </p:nvSpPr>
        <p:spPr>
          <a:xfrm>
            <a:off x="477644" y="3140875"/>
            <a:ext cx="11145039" cy="27500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F45C686F-1BF8-0C1A-BCCC-5A713AE6B9E3}"/>
              </a:ext>
            </a:extLst>
          </p:cNvPr>
          <p:cNvSpPr txBox="1"/>
          <p:nvPr/>
        </p:nvSpPr>
        <p:spPr>
          <a:xfrm>
            <a:off x="405274" y="1896104"/>
            <a:ext cx="11318728" cy="41251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E9A61E84-A49F-2510-8E78-C7E2099641FF}"/>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F275AE73-D7CB-F7C0-9400-18E948C43E24}"/>
              </a:ext>
            </a:extLst>
          </p:cNvPr>
          <p:cNvSpPr txBox="1"/>
          <p:nvPr/>
        </p:nvSpPr>
        <p:spPr>
          <a:xfrm>
            <a:off x="120317" y="1894973"/>
            <a:ext cx="11941340"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dirty="0">
                <a:ea typeface="+mn-lt"/>
                <a:cs typeface="+mn-lt"/>
              </a:rPr>
              <a:t>Frequency:</a:t>
            </a:r>
            <a:r>
              <a:rPr lang="en-US" sz="2200" dirty="0">
                <a:ea typeface="+mn-lt"/>
                <a:cs typeface="+mn-lt"/>
              </a:rPr>
              <a:t> Jacob could increase the number of running sessions he completes each week, for example from 2 sessions to 4 sessions. This would provide more training opportunities to improve his fitness. </a:t>
            </a:r>
            <a:r>
              <a:rPr lang="en-US" sz="2200" dirty="0">
                <a:solidFill>
                  <a:srgbClr val="FF0000"/>
                </a:solidFill>
                <a:ea typeface="+mn-lt"/>
                <a:cs typeface="+mn-lt"/>
              </a:rPr>
              <a:t>AO1 &amp; AO2</a:t>
            </a:r>
            <a:r>
              <a:rPr lang="en-US" sz="2200" dirty="0">
                <a:ea typeface="+mn-lt"/>
                <a:cs typeface="+mn-lt"/>
              </a:rPr>
              <a:t> (2 Marks)</a:t>
            </a:r>
          </a:p>
          <a:p>
            <a:endParaRPr lang="en-US" sz="2200">
              <a:ea typeface="+mn-lt"/>
              <a:cs typeface="+mn-lt"/>
            </a:endParaRPr>
          </a:p>
          <a:p>
            <a:r>
              <a:rPr lang="en-US" sz="2200" b="1">
                <a:ea typeface="+mn-lt"/>
                <a:cs typeface="+mn-lt"/>
              </a:rPr>
              <a:t>Intensity:</a:t>
            </a:r>
            <a:r>
              <a:rPr lang="en-US" sz="2200">
                <a:ea typeface="+mn-lt"/>
                <a:cs typeface="+mn-lt"/>
              </a:rPr>
              <a:t> Jacob could run at a faster pace or include interval training with sprint efforts. This would challenge his cardiovascular system and help improve his running speed. </a:t>
            </a:r>
            <a:r>
              <a:rPr lang="en-US" sz="2200">
                <a:solidFill>
                  <a:srgbClr val="FF0000"/>
                </a:solidFill>
                <a:ea typeface="+mn-lt"/>
                <a:cs typeface="+mn-lt"/>
              </a:rPr>
              <a:t>AO1 &amp; AO2</a:t>
            </a:r>
            <a:r>
              <a:rPr lang="en-US" sz="2200">
                <a:ea typeface="+mn-lt"/>
                <a:cs typeface="+mn-lt"/>
              </a:rPr>
              <a:t> (2 Marks)</a:t>
            </a:r>
          </a:p>
          <a:p>
            <a:endParaRPr lang="en-US" sz="2200">
              <a:ea typeface="+mn-lt"/>
              <a:cs typeface="+mn-lt"/>
            </a:endParaRPr>
          </a:p>
          <a:p>
            <a:r>
              <a:rPr lang="en-US" sz="2200" b="1" dirty="0">
                <a:ea typeface="+mn-lt"/>
                <a:cs typeface="+mn-lt"/>
              </a:rPr>
              <a:t>Time:</a:t>
            </a:r>
            <a:r>
              <a:rPr lang="en-US" sz="2200" dirty="0">
                <a:ea typeface="+mn-lt"/>
                <a:cs typeface="+mn-lt"/>
              </a:rPr>
              <a:t> Jacob could gradually increase the duration of some training sessions. This would improve his cardiovascular endurance and help him maintain a faster pace for longer. </a:t>
            </a:r>
            <a:r>
              <a:rPr lang="en-US" sz="2200" dirty="0">
                <a:solidFill>
                  <a:srgbClr val="FF0000"/>
                </a:solidFill>
                <a:ea typeface="+mn-lt"/>
                <a:cs typeface="+mn-lt"/>
              </a:rPr>
              <a:t>AO1 &amp; AO2</a:t>
            </a:r>
            <a:r>
              <a:rPr lang="en-US" sz="2200" dirty="0">
                <a:ea typeface="+mn-lt"/>
                <a:cs typeface="+mn-lt"/>
              </a:rPr>
              <a:t> (2 Marks)</a:t>
            </a:r>
          </a:p>
          <a:p>
            <a:endParaRPr lang="en-US" sz="2200">
              <a:ea typeface="+mn-lt"/>
              <a:cs typeface="+mn-lt"/>
            </a:endParaRPr>
          </a:p>
          <a:p>
            <a:r>
              <a:rPr lang="en-US" sz="2200" b="1" dirty="0">
                <a:ea typeface="+mn-lt"/>
                <a:cs typeface="+mn-lt"/>
              </a:rPr>
              <a:t>Type:</a:t>
            </a:r>
            <a:r>
              <a:rPr lang="en-US" sz="2200" dirty="0">
                <a:ea typeface="+mn-lt"/>
                <a:cs typeface="+mn-lt"/>
              </a:rPr>
              <a:t> Jacob should use running-based training methods such as interval training, continuous training or fartlek training. These are specific to running and will help improve his mile time.</a:t>
            </a:r>
            <a:r>
              <a:rPr lang="en-US" sz="2200" dirty="0">
                <a:solidFill>
                  <a:srgbClr val="FF0000"/>
                </a:solidFill>
                <a:ea typeface="+mn-lt"/>
                <a:cs typeface="+mn-lt"/>
              </a:rPr>
              <a:t> AO1 &amp; AO2</a:t>
            </a:r>
            <a:r>
              <a:rPr lang="en-US" sz="2200" dirty="0">
                <a:ea typeface="+mn-lt"/>
                <a:cs typeface="+mn-lt"/>
              </a:rPr>
              <a:t> (2 Marks)</a:t>
            </a:r>
            <a:endParaRPr lang="en-US" sz="2200" dirty="0">
              <a:ea typeface="Calibri"/>
              <a:cs typeface="Calibri"/>
            </a:endParaRPr>
          </a:p>
        </p:txBody>
      </p:sp>
    </p:spTree>
    <p:extLst>
      <p:ext uri="{BB962C8B-B14F-4D97-AF65-F5344CB8AC3E}">
        <p14:creationId xmlns:p14="http://schemas.microsoft.com/office/powerpoint/2010/main" val="132984732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64E93-48A4-DAB0-5525-D16DBB77EE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97819D-CC06-75B3-ABD6-180743121AF3}"/>
              </a:ext>
            </a:extLst>
          </p:cNvPr>
          <p:cNvSpPr>
            <a:spLocks noGrp="1"/>
          </p:cNvSpPr>
          <p:nvPr>
            <p:ph type="title"/>
          </p:nvPr>
        </p:nvSpPr>
        <p:spPr>
          <a:xfrm>
            <a:off x="329504" y="164163"/>
            <a:ext cx="11321568" cy="1039091"/>
          </a:xfrm>
        </p:spPr>
        <p:txBody>
          <a:bodyPr vert="horz" lIns="91440" tIns="45720" rIns="91440" bIns="45720" rtlCol="0" anchor="ctr">
            <a:noAutofit/>
          </a:bodyPr>
          <a:lstStyle/>
          <a:p>
            <a:pPr algn="ctr"/>
            <a:r>
              <a:rPr lang="en-US" sz="2400">
                <a:latin typeface="Avenir Medium"/>
              </a:rPr>
              <a:t>METHODS OF TRAINING </a:t>
            </a: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B3823778-AA83-CD3F-B382-3CADB7A10F23}"/>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57787C14-2EC6-0F53-5F19-54ED29DEC3EB}"/>
              </a:ext>
            </a:extLst>
          </p:cNvPr>
          <p:cNvSpPr txBox="1"/>
          <p:nvPr/>
        </p:nvSpPr>
        <p:spPr>
          <a:xfrm>
            <a:off x="220580" y="3037973"/>
            <a:ext cx="11750840"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US" sz="2200">
              <a:ea typeface="Calibri"/>
              <a:cs typeface="Calibri"/>
            </a:endParaRPr>
          </a:p>
          <a:p>
            <a:r>
              <a:rPr lang="en-US" sz="2200"/>
              <a:t>Model Answer [3 Marks]</a:t>
            </a:r>
            <a:endParaRPr lang="en-US" sz="2200">
              <a:ea typeface="Calibri"/>
              <a:cs typeface="Calibri"/>
            </a:endParaRPr>
          </a:p>
          <a:p>
            <a:r>
              <a:rPr lang="en-US" sz="2200" b="1" dirty="0">
                <a:ea typeface="+mn-lt"/>
                <a:cs typeface="+mn-lt"/>
              </a:rPr>
              <a:t>Training method: </a:t>
            </a:r>
            <a:r>
              <a:rPr lang="en-US" sz="2200" dirty="0">
                <a:ea typeface="+mn-lt"/>
                <a:cs typeface="+mn-lt"/>
              </a:rPr>
              <a:t>Continuous training </a:t>
            </a:r>
            <a:r>
              <a:rPr lang="en-US" sz="2200">
                <a:solidFill>
                  <a:srgbClr val="FF0000"/>
                </a:solidFill>
                <a:ea typeface="+mn-lt"/>
                <a:cs typeface="+mn-lt"/>
              </a:rPr>
              <a:t>AO1</a:t>
            </a:r>
            <a:r>
              <a:rPr lang="en-US" sz="2200">
                <a:ea typeface="+mn-lt"/>
                <a:cs typeface="+mn-lt"/>
              </a:rPr>
              <a:t> (Mark 1)</a:t>
            </a:r>
            <a:endParaRPr lang="en-US"/>
          </a:p>
          <a:p>
            <a:endParaRPr lang="en-US" sz="2200">
              <a:ea typeface="+mn-lt"/>
              <a:cs typeface="+mn-lt"/>
            </a:endParaRPr>
          </a:p>
          <a:p>
            <a:r>
              <a:rPr lang="en-US" sz="2200" b="1" dirty="0">
                <a:ea typeface="+mn-lt"/>
                <a:cs typeface="+mn-lt"/>
              </a:rPr>
              <a:t>Justification: </a:t>
            </a:r>
            <a:r>
              <a:rPr lang="en-US" sz="2200" dirty="0">
                <a:ea typeface="+mn-lt"/>
                <a:cs typeface="+mn-lt"/>
              </a:rPr>
              <a:t>Continuous training involves exercising at a steady intensity for a prolonged period of time without rest. This would improve Jacob's cardiovascular endurance, which is important for completing a 100-mile cycle ride. It would also help his body become more efficient at using oxygen and delay fatigue during the two-day event. </a:t>
            </a:r>
            <a:r>
              <a:rPr lang="en-US" sz="2200" dirty="0">
                <a:solidFill>
                  <a:srgbClr val="FF0000"/>
                </a:solidFill>
                <a:ea typeface="+mn-lt"/>
                <a:cs typeface="+mn-lt"/>
              </a:rPr>
              <a:t>AO2 &amp; AO3 </a:t>
            </a:r>
            <a:r>
              <a:rPr lang="en-US" sz="2200" dirty="0">
                <a:ea typeface="+mn-lt"/>
                <a:cs typeface="+mn-lt"/>
              </a:rPr>
              <a:t>(Mark 2 &amp; 3)</a:t>
            </a:r>
            <a:endParaRPr lang="en-US" dirty="0"/>
          </a:p>
        </p:txBody>
      </p:sp>
      <p:pic>
        <p:nvPicPr>
          <p:cNvPr id="5" name="Picture 4" descr="A close up of a white background&#10;&#10;AI-generated content may be incorrect.">
            <a:extLst>
              <a:ext uri="{FF2B5EF4-FFF2-40B4-BE49-F238E27FC236}">
                <a16:creationId xmlns:a16="http://schemas.microsoft.com/office/drawing/2014/main" id="{8747C6EB-9E7B-ADDD-0937-5C1125A50CF7}"/>
              </a:ext>
            </a:extLst>
          </p:cNvPr>
          <p:cNvPicPr>
            <a:picLocks noChangeAspect="1"/>
          </p:cNvPicPr>
          <p:nvPr/>
        </p:nvPicPr>
        <p:blipFill>
          <a:blip r:embed="rId2"/>
          <a:stretch>
            <a:fillRect/>
          </a:stretch>
        </p:blipFill>
        <p:spPr>
          <a:xfrm>
            <a:off x="1557338" y="903372"/>
            <a:ext cx="8856746" cy="2003257"/>
          </a:xfrm>
          <a:prstGeom prst="rect">
            <a:avLst/>
          </a:prstGeom>
        </p:spPr>
      </p:pic>
    </p:spTree>
    <p:extLst>
      <p:ext uri="{BB962C8B-B14F-4D97-AF65-F5344CB8AC3E}">
        <p14:creationId xmlns:p14="http://schemas.microsoft.com/office/powerpoint/2010/main" val="39361371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CC552-B11D-C19B-36C8-3AE983D306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18A9CD-594D-BA95-E6E9-DD519F20FDC6}"/>
              </a:ext>
            </a:extLst>
          </p:cNvPr>
          <p:cNvSpPr>
            <a:spLocks noGrp="1"/>
          </p:cNvSpPr>
          <p:nvPr>
            <p:ph type="title"/>
          </p:nvPr>
        </p:nvSpPr>
        <p:spPr>
          <a:xfrm>
            <a:off x="409715" y="485005"/>
            <a:ext cx="11321568" cy="1039091"/>
          </a:xfrm>
        </p:spPr>
        <p:txBody>
          <a:bodyPr vert="horz" lIns="91440" tIns="45720" rIns="91440" bIns="45720" rtlCol="0" anchor="ctr">
            <a:noAutofit/>
          </a:bodyPr>
          <a:lstStyle/>
          <a:p>
            <a:pPr algn="ctr"/>
            <a:r>
              <a:rPr lang="en-US" sz="2400">
                <a:latin typeface="Avenir Medium"/>
              </a:rPr>
              <a:t>METHODS OF TRAINING </a:t>
            </a: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2DDFE0E6-0257-15D0-1520-36AF0D89F344}"/>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white and black list&#10;&#10;AI-generated content may be incorrect.">
            <a:extLst>
              <a:ext uri="{FF2B5EF4-FFF2-40B4-BE49-F238E27FC236}">
                <a16:creationId xmlns:a16="http://schemas.microsoft.com/office/drawing/2014/main" id="{4046AA62-57F0-064B-04A3-C3AC39804700}"/>
              </a:ext>
            </a:extLst>
          </p:cNvPr>
          <p:cNvPicPr>
            <a:picLocks noChangeAspect="1"/>
          </p:cNvPicPr>
          <p:nvPr/>
        </p:nvPicPr>
        <p:blipFill>
          <a:blip r:embed="rId2"/>
          <a:stretch>
            <a:fillRect/>
          </a:stretch>
        </p:blipFill>
        <p:spPr>
          <a:xfrm>
            <a:off x="204004" y="1138720"/>
            <a:ext cx="11783994" cy="5718736"/>
          </a:xfrm>
          <a:prstGeom prst="rect">
            <a:avLst/>
          </a:prstGeom>
        </p:spPr>
      </p:pic>
    </p:spTree>
    <p:extLst>
      <p:ext uri="{BB962C8B-B14F-4D97-AF65-F5344CB8AC3E}">
        <p14:creationId xmlns:p14="http://schemas.microsoft.com/office/powerpoint/2010/main" val="123748423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72994-AC58-6E7C-B7CC-5C697EBE4E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7F7563-9A7A-E993-C217-C8201CEAD671}"/>
              </a:ext>
            </a:extLst>
          </p:cNvPr>
          <p:cNvSpPr>
            <a:spLocks noGrp="1"/>
          </p:cNvSpPr>
          <p:nvPr>
            <p:ph type="title"/>
          </p:nvPr>
        </p:nvSpPr>
        <p:spPr>
          <a:xfrm>
            <a:off x="274678" y="446423"/>
            <a:ext cx="11485542"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2C0530B7-3363-BDEE-1EE6-4BCCC40E6C8D}"/>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60A9884A-8DC7-C37F-ACB4-B1FA79DF56C1}"/>
              </a:ext>
            </a:extLst>
          </p:cNvPr>
          <p:cNvSpPr txBox="1"/>
          <p:nvPr/>
        </p:nvSpPr>
        <p:spPr>
          <a:xfrm>
            <a:off x="1322255" y="246115"/>
            <a:ext cx="955220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SMART TARGETS </a:t>
            </a:r>
            <a:endParaRPr lang="en-US" sz="3200">
              <a:solidFill>
                <a:schemeClr val="bg1"/>
              </a:solidFill>
            </a:endParaRPr>
          </a:p>
          <a:p>
            <a:pPr algn="ctr"/>
            <a:endParaRPr lang="en-US" sz="2400" b="1">
              <a:solidFill>
                <a:schemeClr val="bg1"/>
              </a:solidFill>
              <a:ea typeface="Calibri"/>
              <a:cs typeface="Calibri"/>
            </a:endParaRPr>
          </a:p>
        </p:txBody>
      </p:sp>
      <p:pic>
        <p:nvPicPr>
          <p:cNvPr id="4" name="Picture 3" descr="A screenshot of a white background&#10;&#10;AI-generated content may be incorrect.">
            <a:extLst>
              <a:ext uri="{FF2B5EF4-FFF2-40B4-BE49-F238E27FC236}">
                <a16:creationId xmlns:a16="http://schemas.microsoft.com/office/drawing/2014/main" id="{3EF6EED1-DD62-CBCD-1FC8-84E40012F04E}"/>
              </a:ext>
            </a:extLst>
          </p:cNvPr>
          <p:cNvPicPr>
            <a:picLocks noChangeAspect="1"/>
          </p:cNvPicPr>
          <p:nvPr/>
        </p:nvPicPr>
        <p:blipFill>
          <a:blip r:embed="rId2"/>
          <a:stretch>
            <a:fillRect/>
          </a:stretch>
        </p:blipFill>
        <p:spPr>
          <a:xfrm>
            <a:off x="1562100" y="2098453"/>
            <a:ext cx="9067800" cy="3895725"/>
          </a:xfrm>
          <a:prstGeom prst="rect">
            <a:avLst/>
          </a:prstGeom>
        </p:spPr>
      </p:pic>
    </p:spTree>
    <p:extLst>
      <p:ext uri="{BB962C8B-B14F-4D97-AF65-F5344CB8AC3E}">
        <p14:creationId xmlns:p14="http://schemas.microsoft.com/office/powerpoint/2010/main" val="294050444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CAC8F-B907-C6A4-EA23-E23938C37D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95C06F-E92A-696E-902D-A491EDFAE72A}"/>
              </a:ext>
            </a:extLst>
          </p:cNvPr>
          <p:cNvSpPr>
            <a:spLocks noGrp="1"/>
          </p:cNvSpPr>
          <p:nvPr>
            <p:ph type="title"/>
          </p:nvPr>
        </p:nvSpPr>
        <p:spPr>
          <a:xfrm>
            <a:off x="274678" y="446423"/>
            <a:ext cx="11485542"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8A789D80-1E4E-83CD-69F7-64A07CD83CB7}"/>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E26B2FD3-05EF-365C-1F93-F55E0E474E27}"/>
              </a:ext>
            </a:extLst>
          </p:cNvPr>
          <p:cNvSpPr txBox="1"/>
          <p:nvPr/>
        </p:nvSpPr>
        <p:spPr>
          <a:xfrm>
            <a:off x="1322255" y="246115"/>
            <a:ext cx="9552203"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a:solidFill>
                  <a:schemeClr val="bg1"/>
                </a:solidFill>
                <a:ea typeface="Calibri"/>
                <a:cs typeface="Calibri"/>
              </a:rPr>
              <a:t>When setting goals, it is important that they are realistic.</a:t>
            </a:r>
          </a:p>
          <a:p>
            <a:pPr algn="ctr"/>
            <a:r>
              <a:rPr lang="en-US" sz="2400">
                <a:solidFill>
                  <a:schemeClr val="bg1"/>
                </a:solidFill>
                <a:ea typeface="Calibri"/>
                <a:cs typeface="Calibri"/>
              </a:rPr>
              <a:t>State two other principles of goal setting and explain how an individual could apply these to a health and fitness goal. [4 marks]</a:t>
            </a:r>
          </a:p>
          <a:p>
            <a:pPr algn="ctr"/>
            <a:endParaRPr lang="en-US" sz="2400" b="1">
              <a:solidFill>
                <a:schemeClr val="bg1"/>
              </a:solidFill>
              <a:ea typeface="Calibri"/>
              <a:cs typeface="Calibri"/>
            </a:endParaRPr>
          </a:p>
        </p:txBody>
      </p:sp>
      <p:sp>
        <p:nvSpPr>
          <p:cNvPr id="5" name="TextBox 4">
            <a:extLst>
              <a:ext uri="{FF2B5EF4-FFF2-40B4-BE49-F238E27FC236}">
                <a16:creationId xmlns:a16="http://schemas.microsoft.com/office/drawing/2014/main" id="{9AD47227-9AB6-3777-5FBA-4C7D0B74EA36}"/>
              </a:ext>
            </a:extLst>
          </p:cNvPr>
          <p:cNvSpPr txBox="1"/>
          <p:nvPr/>
        </p:nvSpPr>
        <p:spPr>
          <a:xfrm>
            <a:off x="299014" y="1712089"/>
            <a:ext cx="11700074"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Calibri"/>
              <a:cs typeface="Calibri"/>
            </a:endParaRPr>
          </a:p>
          <a:p>
            <a:r>
              <a:rPr lang="en-US" sz="2400" b="1">
                <a:ea typeface="+mn-lt"/>
                <a:cs typeface="+mn-lt"/>
              </a:rPr>
              <a:t>Specific</a:t>
            </a:r>
            <a:endParaRPr lang="en-US"/>
          </a:p>
          <a:p>
            <a:r>
              <a:rPr lang="en-US" sz="2400">
                <a:ea typeface="+mn-lt"/>
                <a:cs typeface="+mn-lt"/>
              </a:rPr>
              <a:t>A goal should clearly state what the individual wants to achieve. For example, "Improve my 1-mile run time from 10 minutes to 9 minutes."</a:t>
            </a:r>
            <a:endParaRPr lang="en-US"/>
          </a:p>
          <a:p>
            <a:endParaRPr lang="en-US" sz="2400">
              <a:ea typeface="+mn-lt"/>
              <a:cs typeface="+mn-lt"/>
            </a:endParaRPr>
          </a:p>
          <a:p>
            <a:r>
              <a:rPr lang="en-US" sz="2400" b="1">
                <a:ea typeface="+mn-lt"/>
                <a:cs typeface="+mn-lt"/>
              </a:rPr>
              <a:t>Measurable</a:t>
            </a:r>
            <a:endParaRPr lang="en-US"/>
          </a:p>
          <a:p>
            <a:r>
              <a:rPr lang="en-US" sz="2400">
                <a:ea typeface="+mn-lt"/>
                <a:cs typeface="+mn-lt"/>
              </a:rPr>
              <a:t>The goal should be able to be tracked. For example, the individual could record their mile time each week to monitor improvement.</a:t>
            </a:r>
            <a:endParaRPr lang="en-US"/>
          </a:p>
          <a:p>
            <a:endParaRPr lang="en-US" sz="2400" b="1">
              <a:ea typeface="Calibri"/>
              <a:cs typeface="Calibri"/>
            </a:endParaRPr>
          </a:p>
          <a:p>
            <a:pPr algn="ctr"/>
            <a:endParaRPr lang="en-US"/>
          </a:p>
        </p:txBody>
      </p:sp>
    </p:spTree>
    <p:extLst>
      <p:ext uri="{BB962C8B-B14F-4D97-AF65-F5344CB8AC3E}">
        <p14:creationId xmlns:p14="http://schemas.microsoft.com/office/powerpoint/2010/main" val="24903286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1C665-A19B-5436-0A3F-53189C2F94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05BAC7-87B4-E34E-E15F-9932E0DEAE13}"/>
              </a:ext>
            </a:extLst>
          </p:cNvPr>
          <p:cNvSpPr>
            <a:spLocks noGrp="1"/>
          </p:cNvSpPr>
          <p:nvPr>
            <p:ph type="title"/>
          </p:nvPr>
        </p:nvSpPr>
        <p:spPr>
          <a:xfrm>
            <a:off x="419361" y="243866"/>
            <a:ext cx="11321568" cy="1039091"/>
          </a:xfrm>
        </p:spPr>
        <p:txBody>
          <a:bodyPr vert="horz" lIns="91440" tIns="45720" rIns="91440" bIns="45720" rtlCol="0" anchor="ctr">
            <a:noAutofit/>
          </a:bodyPr>
          <a:lstStyle/>
          <a:p>
            <a:pPr algn="ctr"/>
            <a:r>
              <a:rPr lang="en-US" sz="2400">
                <a:latin typeface="Avenir Medium"/>
              </a:rPr>
              <a:t>NUTRITION  </a:t>
            </a: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CF6639D3-0E4D-F5B6-A173-3DEB0DB0C340}"/>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screenshot of a white screen&#10;&#10;AI-generated content may be incorrect.">
            <a:extLst>
              <a:ext uri="{FF2B5EF4-FFF2-40B4-BE49-F238E27FC236}">
                <a16:creationId xmlns:a16="http://schemas.microsoft.com/office/drawing/2014/main" id="{ABF3C0EA-C9C5-95FE-9C1B-0EEEA87C0CAC}"/>
              </a:ext>
            </a:extLst>
          </p:cNvPr>
          <p:cNvPicPr>
            <a:picLocks noChangeAspect="1"/>
          </p:cNvPicPr>
          <p:nvPr/>
        </p:nvPicPr>
        <p:blipFill>
          <a:blip r:embed="rId2"/>
          <a:stretch>
            <a:fillRect/>
          </a:stretch>
        </p:blipFill>
        <p:spPr>
          <a:xfrm>
            <a:off x="184232" y="869488"/>
            <a:ext cx="11756017" cy="5823150"/>
          </a:xfrm>
          <a:prstGeom prst="rect">
            <a:avLst/>
          </a:prstGeom>
        </p:spPr>
      </p:pic>
      <p:sp>
        <p:nvSpPr>
          <p:cNvPr id="5" name="TextBox 4">
            <a:extLst>
              <a:ext uri="{FF2B5EF4-FFF2-40B4-BE49-F238E27FC236}">
                <a16:creationId xmlns:a16="http://schemas.microsoft.com/office/drawing/2014/main" id="{38DE399B-8EEB-70B0-0F73-601783258344}"/>
              </a:ext>
            </a:extLst>
          </p:cNvPr>
          <p:cNvSpPr txBox="1"/>
          <p:nvPr/>
        </p:nvSpPr>
        <p:spPr>
          <a:xfrm>
            <a:off x="8138160" y="1593942"/>
            <a:ext cx="3511329" cy="338554"/>
          </a:xfrm>
          <a:prstGeom prst="rect">
            <a:avLst/>
          </a:prstGeom>
          <a:noFill/>
        </p:spPr>
        <p:txBody>
          <a:bodyPr wrap="square" rtlCol="0">
            <a:spAutoFit/>
          </a:bodyPr>
          <a:lstStyle/>
          <a:p>
            <a:r>
              <a:rPr lang="en-GB" sz="1600" dirty="0"/>
              <a:t>Increase glycogen stores = more energy </a:t>
            </a:r>
          </a:p>
        </p:txBody>
      </p:sp>
    </p:spTree>
    <p:extLst>
      <p:ext uri="{BB962C8B-B14F-4D97-AF65-F5344CB8AC3E}">
        <p14:creationId xmlns:p14="http://schemas.microsoft.com/office/powerpoint/2010/main" val="53351096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CA29E-03CC-9277-280B-7037401AF0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3B804C-DCF1-4358-F8F1-80AF55FD1753}"/>
              </a:ext>
            </a:extLst>
          </p:cNvPr>
          <p:cNvSpPr>
            <a:spLocks noGrp="1"/>
          </p:cNvSpPr>
          <p:nvPr>
            <p:ph type="title"/>
          </p:nvPr>
        </p:nvSpPr>
        <p:spPr>
          <a:xfrm>
            <a:off x="409715" y="485005"/>
            <a:ext cx="11321568" cy="1039091"/>
          </a:xfrm>
        </p:spPr>
        <p:txBody>
          <a:bodyPr vert="horz" lIns="91440" tIns="45720" rIns="91440" bIns="45720" rtlCol="0" anchor="ctr">
            <a:noAutofit/>
          </a:bodyPr>
          <a:lstStyle/>
          <a:p>
            <a:pPr algn="ctr"/>
            <a:r>
              <a:rPr lang="en-US" sz="2400">
                <a:latin typeface="Avenir Medium"/>
              </a:rPr>
              <a:t>NUTRITION  </a:t>
            </a: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93A241D2-E85E-AF62-9D66-EF2878972B50}"/>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03563C27-1EC6-FAD2-A001-46EAD166D50D}"/>
              </a:ext>
            </a:extLst>
          </p:cNvPr>
          <p:cNvSpPr txBox="1"/>
          <p:nvPr/>
        </p:nvSpPr>
        <p:spPr>
          <a:xfrm>
            <a:off x="395469" y="2020747"/>
            <a:ext cx="11584327" cy="33855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t>Key nutrient: Carbohydrates</a:t>
            </a:r>
            <a:endParaRPr lang="en-US" sz="2800" b="1">
              <a:ea typeface="Calibri"/>
              <a:cs typeface="Calibri"/>
            </a:endParaRPr>
          </a:p>
          <a:p>
            <a:endParaRPr lang="en-US" sz="2800" b="1"/>
          </a:p>
          <a:p>
            <a:r>
              <a:rPr lang="en-US" sz="2800" b="1"/>
              <a:t>Justification: </a:t>
            </a:r>
            <a:r>
              <a:rPr lang="en-US" sz="2800"/>
              <a:t>Carbohydrates are the body's main source of energy during exercise. In the week before a marathon, Chloe can increase her glycogen stores by consuming more carbohydrates. This will provide energy for the muscles during the race and help delay fatigue, allowing her to maintain her pace for longer.</a:t>
            </a:r>
            <a:endParaRPr lang="en-US" sz="2800">
              <a:ea typeface="Calibri"/>
              <a:cs typeface="Calibri"/>
            </a:endParaRPr>
          </a:p>
          <a:p>
            <a:pPr algn="ctr"/>
            <a:endParaRPr lang="en-US"/>
          </a:p>
        </p:txBody>
      </p:sp>
    </p:spTree>
    <p:extLst>
      <p:ext uri="{BB962C8B-B14F-4D97-AF65-F5344CB8AC3E}">
        <p14:creationId xmlns:p14="http://schemas.microsoft.com/office/powerpoint/2010/main" val="235337753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D351C-E407-D16F-7A71-8687D26F21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5BC809-21AD-8166-0C1F-25FAB25D2E07}"/>
              </a:ext>
            </a:extLst>
          </p:cNvPr>
          <p:cNvSpPr>
            <a:spLocks noGrp="1"/>
          </p:cNvSpPr>
          <p:nvPr>
            <p:ph type="title"/>
          </p:nvPr>
        </p:nvSpPr>
        <p:spPr>
          <a:xfrm>
            <a:off x="438652" y="446423"/>
            <a:ext cx="11321568" cy="1039091"/>
          </a:xfrm>
        </p:spPr>
        <p:txBody>
          <a:bodyPr vert="horz" lIns="91440" tIns="45720" rIns="91440" bIns="45720" rtlCol="0" anchor="ctr">
            <a:noAutofit/>
          </a:bodyPr>
          <a:lstStyle/>
          <a:p>
            <a:pPr algn="ctr"/>
            <a:r>
              <a:rPr lang="en-US" sz="3200">
                <a:latin typeface="Avenir Medium"/>
              </a:rPr>
              <a:t>REST &amp; RECOVERY </a:t>
            </a: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11A71204-1162-4D42-8507-F7706AF095A4}"/>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descr="A list of exercises on a white background&#10;&#10;AI-generated content may be incorrect.">
            <a:extLst>
              <a:ext uri="{FF2B5EF4-FFF2-40B4-BE49-F238E27FC236}">
                <a16:creationId xmlns:a16="http://schemas.microsoft.com/office/drawing/2014/main" id="{6B5B42B8-5A42-2B48-798C-655E6BABF609}"/>
              </a:ext>
            </a:extLst>
          </p:cNvPr>
          <p:cNvPicPr>
            <a:picLocks noChangeAspect="1"/>
          </p:cNvPicPr>
          <p:nvPr/>
        </p:nvPicPr>
        <p:blipFill>
          <a:blip r:embed="rId2"/>
          <a:stretch>
            <a:fillRect/>
          </a:stretch>
        </p:blipFill>
        <p:spPr>
          <a:xfrm>
            <a:off x="783583" y="849655"/>
            <a:ext cx="10827391" cy="5583096"/>
          </a:xfrm>
          <a:prstGeom prst="rect">
            <a:avLst/>
          </a:prstGeom>
        </p:spPr>
      </p:pic>
    </p:spTree>
    <p:extLst>
      <p:ext uri="{BB962C8B-B14F-4D97-AF65-F5344CB8AC3E}">
        <p14:creationId xmlns:p14="http://schemas.microsoft.com/office/powerpoint/2010/main" val="407214019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2DBCA-DA02-86E8-1828-CA3851AEAE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C57E61-AF79-7D4B-A8F6-FE7557E35278}"/>
              </a:ext>
            </a:extLst>
          </p:cNvPr>
          <p:cNvSpPr>
            <a:spLocks noGrp="1"/>
          </p:cNvSpPr>
          <p:nvPr>
            <p:ph type="title"/>
          </p:nvPr>
        </p:nvSpPr>
        <p:spPr>
          <a:xfrm>
            <a:off x="438652" y="446423"/>
            <a:ext cx="11321568" cy="1039091"/>
          </a:xfrm>
        </p:spPr>
        <p:txBody>
          <a:bodyPr vert="horz" lIns="91440" tIns="45720" rIns="91440" bIns="45720" rtlCol="0" anchor="ctr">
            <a:noAutofit/>
          </a:bodyPr>
          <a:lstStyle/>
          <a:p>
            <a:pPr algn="ctr"/>
            <a:r>
              <a:rPr lang="en-US" sz="3200">
                <a:latin typeface="Avenir Medium"/>
              </a:rPr>
              <a:t>REST &amp; RECOVERY </a:t>
            </a:r>
            <a:br>
              <a:rPr lang="en-US" sz="3200">
                <a:latin typeface="Avenir Medium"/>
                <a:ea typeface="Calibri"/>
                <a:cs typeface="Calibri"/>
              </a:rPr>
            </a:br>
            <a:r>
              <a:rPr lang="en-US" sz="3200">
                <a:latin typeface="Calibri"/>
                <a:ea typeface="Calibri"/>
                <a:cs typeface="Calibri"/>
              </a:rPr>
              <a:t>Model Answer [4 Marks]</a:t>
            </a:r>
            <a:r>
              <a:rPr lang="en-US" sz="3200">
                <a:latin typeface="Avenir Medium"/>
              </a:rPr>
              <a:t> </a:t>
            </a: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C16B96AD-519A-A357-BE02-DB2923268B7B}"/>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A2B6A4C8-AE83-DE27-B3C3-351557A978D3}"/>
              </a:ext>
            </a:extLst>
          </p:cNvPr>
          <p:cNvSpPr txBox="1"/>
          <p:nvPr/>
        </p:nvSpPr>
        <p:spPr>
          <a:xfrm>
            <a:off x="270077" y="1943583"/>
            <a:ext cx="11680782"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t>Way 1: Rest / Sleep</a:t>
            </a:r>
            <a:endParaRPr lang="en-US" sz="2400" b="1">
              <a:ea typeface="Calibri"/>
              <a:cs typeface="Calibri"/>
            </a:endParaRPr>
          </a:p>
          <a:p>
            <a:r>
              <a:rPr lang="en-US" sz="2400" b="1"/>
              <a:t>Explanation</a:t>
            </a:r>
            <a:endParaRPr lang="en-US" sz="2400" b="1">
              <a:ea typeface="Calibri"/>
              <a:cs typeface="Calibri"/>
            </a:endParaRPr>
          </a:p>
          <a:p>
            <a:r>
              <a:rPr lang="en-US" sz="2400"/>
              <a:t>Sleep allows the body to repair damaged muscle tissue and recover from the physical demands of the marathon. It also helps reduce fatigue and prepares the body for future exercise. (2 Marks)</a:t>
            </a:r>
            <a:endParaRPr lang="en-US" sz="2400">
              <a:ea typeface="Calibri"/>
              <a:cs typeface="Calibri"/>
            </a:endParaRPr>
          </a:p>
          <a:p>
            <a:endParaRPr lang="en-US" sz="2400"/>
          </a:p>
          <a:p>
            <a:r>
              <a:rPr lang="en-US" sz="2400" b="1"/>
              <a:t>Way 2: Hydration</a:t>
            </a:r>
            <a:endParaRPr lang="en-US" sz="2400" b="1">
              <a:ea typeface="Calibri"/>
              <a:cs typeface="Calibri"/>
            </a:endParaRPr>
          </a:p>
          <a:p>
            <a:r>
              <a:rPr lang="en-US" sz="2400" b="1"/>
              <a:t>Explanation</a:t>
            </a:r>
            <a:endParaRPr lang="en-US" sz="2400" b="1">
              <a:ea typeface="Calibri"/>
              <a:cs typeface="Calibri"/>
            </a:endParaRPr>
          </a:p>
          <a:p>
            <a:r>
              <a:rPr lang="en-US" sz="2400"/>
              <a:t>Drinking water replaces fluids lost through sweating during the marathon. This helps prevent dehydration and allows the body to function normally during recovery. (2 Marks)</a:t>
            </a:r>
            <a:endParaRPr lang="en-US" sz="2400">
              <a:ea typeface="Calibri"/>
              <a:cs typeface="Calibri"/>
            </a:endParaRPr>
          </a:p>
          <a:p>
            <a:pPr algn="ctr"/>
            <a:endParaRPr lang="en-US"/>
          </a:p>
        </p:txBody>
      </p:sp>
    </p:spTree>
    <p:extLst>
      <p:ext uri="{BB962C8B-B14F-4D97-AF65-F5344CB8AC3E}">
        <p14:creationId xmlns:p14="http://schemas.microsoft.com/office/powerpoint/2010/main" val="7018512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E7614A-0FDF-88E9-DA84-D79664AD15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9FBD43-796F-AE47-329C-056CD69EA61B}"/>
              </a:ext>
            </a:extLst>
          </p:cNvPr>
          <p:cNvSpPr>
            <a:spLocks noGrp="1"/>
          </p:cNvSpPr>
          <p:nvPr>
            <p:ph type="title"/>
          </p:nvPr>
        </p:nvSpPr>
        <p:spPr>
          <a:xfrm>
            <a:off x="438652" y="446423"/>
            <a:ext cx="11321568"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920EDFB5-60F6-1F4E-3FAA-731C84901653}"/>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64A51A2E-1796-6CB1-51E2-1C329D729D18}"/>
              </a:ext>
            </a:extLst>
          </p:cNvPr>
          <p:cNvSpPr txBox="1"/>
          <p:nvPr/>
        </p:nvSpPr>
        <p:spPr>
          <a:xfrm>
            <a:off x="202558" y="1712089"/>
            <a:ext cx="11796530" cy="4555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Alternative Lifestyle Factors from the NCFE Specification</a:t>
            </a:r>
            <a:endParaRPr lang="en-US" sz="2800">
              <a:ea typeface="Calibri"/>
              <a:cs typeface="Calibri"/>
            </a:endParaRPr>
          </a:p>
          <a:p>
            <a:endParaRPr lang="en-US" sz="2800">
              <a:ea typeface="+mn-lt"/>
              <a:cs typeface="+mn-lt"/>
            </a:endParaRPr>
          </a:p>
          <a:p>
            <a:pPr marL="285750" indent="-285750">
              <a:buFont typeface="Arial"/>
              <a:buChar char="•"/>
            </a:pPr>
            <a:r>
              <a:rPr lang="en-US" sz="2800">
                <a:ea typeface="+mn-lt"/>
                <a:cs typeface="+mn-lt"/>
              </a:rPr>
              <a:t>Smoking </a:t>
            </a:r>
            <a:endParaRPr lang="en-US" sz="2800">
              <a:ea typeface="Calibri"/>
              <a:cs typeface="Calibri"/>
            </a:endParaRPr>
          </a:p>
          <a:p>
            <a:pPr marL="285750" indent="-285750">
              <a:buFont typeface="Arial"/>
              <a:buChar char="•"/>
            </a:pPr>
            <a:r>
              <a:rPr lang="en-US" sz="2800">
                <a:ea typeface="+mn-lt"/>
                <a:cs typeface="+mn-lt"/>
              </a:rPr>
              <a:t>Drug use / PEDs </a:t>
            </a:r>
            <a:endParaRPr lang="en-US" sz="2800">
              <a:ea typeface="Calibri"/>
              <a:cs typeface="Calibri"/>
            </a:endParaRPr>
          </a:p>
          <a:p>
            <a:pPr marL="285750" indent="-285750">
              <a:buFont typeface="Arial"/>
              <a:buChar char="•"/>
            </a:pPr>
            <a:r>
              <a:rPr lang="en-US" sz="2800">
                <a:ea typeface="+mn-lt"/>
                <a:cs typeface="+mn-lt"/>
              </a:rPr>
              <a:t>Sleep </a:t>
            </a:r>
            <a:endParaRPr lang="en-US" sz="2800">
              <a:ea typeface="Calibri"/>
              <a:cs typeface="Calibri"/>
            </a:endParaRPr>
          </a:p>
          <a:p>
            <a:pPr marL="285750" indent="-285750">
              <a:buFont typeface="Arial"/>
              <a:buChar char="•"/>
            </a:pPr>
            <a:r>
              <a:rPr lang="en-US" sz="2800">
                <a:ea typeface="+mn-lt"/>
                <a:cs typeface="+mn-lt"/>
              </a:rPr>
              <a:t>Stress </a:t>
            </a:r>
            <a:endParaRPr lang="en-US" sz="2800">
              <a:ea typeface="Calibri"/>
              <a:cs typeface="Calibri"/>
            </a:endParaRPr>
          </a:p>
          <a:p>
            <a:pPr marL="285750" indent="-285750">
              <a:buFont typeface="Arial"/>
              <a:buChar char="•"/>
            </a:pPr>
            <a:r>
              <a:rPr lang="en-US" sz="2800">
                <a:ea typeface="+mn-lt"/>
                <a:cs typeface="+mn-lt"/>
              </a:rPr>
              <a:t>Sedentary lifestyle / lack of physical activity </a:t>
            </a:r>
            <a:endParaRPr lang="en-US" sz="2800">
              <a:ea typeface="Calibri"/>
              <a:cs typeface="Calibri"/>
            </a:endParaRPr>
          </a:p>
          <a:p>
            <a:pPr marL="285750" indent="-285750">
              <a:buFont typeface="Arial"/>
              <a:buChar char="•"/>
            </a:pPr>
            <a:r>
              <a:rPr lang="en-US" sz="2800">
                <a:ea typeface="+mn-lt"/>
                <a:cs typeface="+mn-lt"/>
              </a:rPr>
              <a:t>Diet (given in question) </a:t>
            </a:r>
            <a:endParaRPr lang="en-US" sz="2800">
              <a:ea typeface="Calibri"/>
              <a:cs typeface="Calibri"/>
            </a:endParaRPr>
          </a:p>
          <a:p>
            <a:pPr marL="285750" indent="-285750">
              <a:buFont typeface="Arial"/>
              <a:buChar char="•"/>
            </a:pPr>
            <a:r>
              <a:rPr lang="en-US" sz="2800">
                <a:ea typeface="+mn-lt"/>
                <a:cs typeface="+mn-lt"/>
              </a:rPr>
              <a:t>Alcohol </a:t>
            </a:r>
            <a:endParaRPr lang="en-US" sz="2800"/>
          </a:p>
          <a:p>
            <a:endParaRPr lang="en-US" sz="2000" b="1">
              <a:ea typeface="Calibri"/>
              <a:cs typeface="Calibri"/>
            </a:endParaRPr>
          </a:p>
          <a:p>
            <a:pPr algn="ctr"/>
            <a:endParaRPr lang="en-US"/>
          </a:p>
        </p:txBody>
      </p:sp>
      <p:sp>
        <p:nvSpPr>
          <p:cNvPr id="6" name="TextBox 5">
            <a:extLst>
              <a:ext uri="{FF2B5EF4-FFF2-40B4-BE49-F238E27FC236}">
                <a16:creationId xmlns:a16="http://schemas.microsoft.com/office/drawing/2014/main" id="{61377082-1F8C-ECBE-F12B-0975939768BB}"/>
              </a:ext>
            </a:extLst>
          </p:cNvPr>
          <p:cNvSpPr txBox="1"/>
          <p:nvPr/>
        </p:nvSpPr>
        <p:spPr>
          <a:xfrm>
            <a:off x="2055318" y="390799"/>
            <a:ext cx="781600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NEGATIVE LIFESTYLE FACTORS </a:t>
            </a:r>
          </a:p>
          <a:p>
            <a:pPr algn="ctr"/>
            <a:endParaRPr lang="en-US" sz="2400" b="1">
              <a:solidFill>
                <a:schemeClr val="bg1"/>
              </a:solidFill>
              <a:ea typeface="Calibri"/>
              <a:cs typeface="Calibri"/>
            </a:endParaRPr>
          </a:p>
        </p:txBody>
      </p:sp>
    </p:spTree>
    <p:extLst>
      <p:ext uri="{BB962C8B-B14F-4D97-AF65-F5344CB8AC3E}">
        <p14:creationId xmlns:p14="http://schemas.microsoft.com/office/powerpoint/2010/main" val="71995399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6C45D-B0EC-0997-D4B1-B275D624D8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770673-E48E-369F-928D-C5473AE73FFD}"/>
              </a:ext>
            </a:extLst>
          </p:cNvPr>
          <p:cNvSpPr>
            <a:spLocks noGrp="1"/>
          </p:cNvSpPr>
          <p:nvPr>
            <p:ph type="title"/>
          </p:nvPr>
        </p:nvSpPr>
        <p:spPr>
          <a:xfrm>
            <a:off x="438652" y="446423"/>
            <a:ext cx="11321568"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D9D4400F-A1FA-AC25-7203-A3278105926B}"/>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CB18C85B-2467-86C1-59F2-9F00487731DF}"/>
              </a:ext>
            </a:extLst>
          </p:cNvPr>
          <p:cNvSpPr txBox="1"/>
          <p:nvPr/>
        </p:nvSpPr>
        <p:spPr>
          <a:xfrm>
            <a:off x="202558" y="1712089"/>
            <a:ext cx="11796530" cy="46782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t>Lifestyle Factor 1: Smoking</a:t>
            </a:r>
            <a:endParaRPr lang="en-US" sz="2000">
              <a:ea typeface="Calibri" panose="020F0502020204030204"/>
              <a:cs typeface="Calibri" panose="020F0502020204030204"/>
            </a:endParaRPr>
          </a:p>
          <a:p>
            <a:r>
              <a:rPr lang="en-US" sz="2000" b="1"/>
              <a:t>Explanation</a:t>
            </a:r>
            <a:endParaRPr lang="en-US" sz="2000" b="1">
              <a:ea typeface="Calibri"/>
              <a:cs typeface="Calibri"/>
            </a:endParaRPr>
          </a:p>
          <a:p>
            <a:r>
              <a:rPr lang="en-US" sz="2000"/>
              <a:t>Smoking reduces the amount of oxygen that can be transported around the body. This can lower cardiovascular endurance and cause an individual to fatigue more quickly during exercise.</a:t>
            </a:r>
            <a:endParaRPr lang="en-US" sz="2000">
              <a:ea typeface="Calibri"/>
              <a:cs typeface="Calibri"/>
            </a:endParaRPr>
          </a:p>
          <a:p>
            <a:endParaRPr lang="en-US" sz="2000">
              <a:ea typeface="Calibri"/>
              <a:cs typeface="Calibri"/>
            </a:endParaRPr>
          </a:p>
          <a:p>
            <a:r>
              <a:rPr lang="en-US" sz="2000" b="1"/>
              <a:t>Lifestyle Factor 2: Drug Use / PEDs (Performance Enhancing Drugs)</a:t>
            </a:r>
            <a:endParaRPr lang="en-US" sz="2000" b="1">
              <a:ea typeface="Calibri"/>
              <a:cs typeface="Calibri"/>
            </a:endParaRPr>
          </a:p>
          <a:p>
            <a:r>
              <a:rPr lang="en-US" sz="2000" b="1"/>
              <a:t>Explanation</a:t>
            </a:r>
            <a:endParaRPr lang="en-US" sz="2000" b="1">
              <a:ea typeface="Calibri"/>
              <a:cs typeface="Calibri"/>
            </a:endParaRPr>
          </a:p>
          <a:p>
            <a:r>
              <a:rPr lang="en-US" sz="2000"/>
              <a:t>Drug use can have serious negative health effects such as heart problems, high blood pressure and injury risk. It may also result in bans from competition, preventing participation in health and fitness activities.</a:t>
            </a:r>
            <a:endParaRPr lang="en-US" sz="2000">
              <a:ea typeface="Calibri"/>
              <a:cs typeface="Calibri"/>
            </a:endParaRPr>
          </a:p>
          <a:p>
            <a:endParaRPr lang="en-US" sz="2000">
              <a:ea typeface="Calibri"/>
              <a:cs typeface="Calibri"/>
            </a:endParaRPr>
          </a:p>
          <a:p>
            <a:r>
              <a:rPr lang="en-US" sz="2000" b="1"/>
              <a:t>Lifestyle Factor 3: Lack of Sleep</a:t>
            </a:r>
            <a:endParaRPr lang="en-US" sz="2000" b="1">
              <a:ea typeface="Calibri"/>
              <a:cs typeface="Calibri"/>
            </a:endParaRPr>
          </a:p>
          <a:p>
            <a:r>
              <a:rPr lang="en-US" sz="2000" b="1"/>
              <a:t>Explanation</a:t>
            </a:r>
            <a:endParaRPr lang="en-US" sz="2000" b="1">
              <a:ea typeface="Calibri"/>
              <a:cs typeface="Calibri"/>
            </a:endParaRPr>
          </a:p>
          <a:p>
            <a:r>
              <a:rPr lang="en-US" sz="2000"/>
              <a:t>Insufficient sleep can reduce concentration, reaction time and recovery. This can lead to poorer performance and increase the risk of injury during exercise.</a:t>
            </a:r>
            <a:endParaRPr lang="en-US" sz="2000">
              <a:ea typeface="Calibri"/>
              <a:cs typeface="Calibri"/>
            </a:endParaRPr>
          </a:p>
          <a:p>
            <a:pPr algn="ctr"/>
            <a:endParaRPr lang="en-US"/>
          </a:p>
        </p:txBody>
      </p:sp>
      <p:sp>
        <p:nvSpPr>
          <p:cNvPr id="6" name="TextBox 5">
            <a:extLst>
              <a:ext uri="{FF2B5EF4-FFF2-40B4-BE49-F238E27FC236}">
                <a16:creationId xmlns:a16="http://schemas.microsoft.com/office/drawing/2014/main" id="{9163818B-CE41-640A-4BC4-F56DF4934D43}"/>
              </a:ext>
            </a:extLst>
          </p:cNvPr>
          <p:cNvSpPr txBox="1"/>
          <p:nvPr/>
        </p:nvSpPr>
        <p:spPr>
          <a:xfrm>
            <a:off x="2055318" y="390799"/>
            <a:ext cx="781600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NEGATIVE LIFESTYLE FACTORS </a:t>
            </a:r>
          </a:p>
          <a:p>
            <a:pPr algn="ctr"/>
            <a:r>
              <a:rPr lang="en-US" sz="2400" b="1">
                <a:solidFill>
                  <a:schemeClr val="bg1"/>
                </a:solidFill>
                <a:ea typeface="Calibri"/>
                <a:cs typeface="Calibri"/>
              </a:rPr>
              <a:t>Model Answer [6 Marks]</a:t>
            </a:r>
            <a:endParaRPr lang="en-US" sz="2400">
              <a:solidFill>
                <a:schemeClr val="bg1"/>
              </a:solidFill>
              <a:ea typeface="Calibri"/>
              <a:cs typeface="Calibri"/>
            </a:endParaRPr>
          </a:p>
        </p:txBody>
      </p:sp>
    </p:spTree>
    <p:extLst>
      <p:ext uri="{BB962C8B-B14F-4D97-AF65-F5344CB8AC3E}">
        <p14:creationId xmlns:p14="http://schemas.microsoft.com/office/powerpoint/2010/main" val="280891075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6DDAD-0FE5-C568-2A9D-9DA85AE53F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F56977-DA87-E680-FE21-E162AFAC4231}"/>
              </a:ext>
            </a:extLst>
          </p:cNvPr>
          <p:cNvSpPr>
            <a:spLocks noGrp="1"/>
          </p:cNvSpPr>
          <p:nvPr>
            <p:ph type="title"/>
          </p:nvPr>
        </p:nvSpPr>
        <p:spPr>
          <a:xfrm>
            <a:off x="438652" y="446423"/>
            <a:ext cx="11321568"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38E01683-887B-7C9D-CC59-E2FC7DFFD165}"/>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80A8FC10-EAA7-5BE2-26B3-E97EB6541D03}"/>
              </a:ext>
            </a:extLst>
          </p:cNvPr>
          <p:cNvSpPr txBox="1"/>
          <p:nvPr/>
        </p:nvSpPr>
        <p:spPr>
          <a:xfrm>
            <a:off x="202558" y="1933937"/>
            <a:ext cx="11796530" cy="19697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ea typeface="+mn-lt"/>
                <a:cs typeface="+mn-lt"/>
              </a:rPr>
              <a:t>Alcohol can cause dehydration, which may reduce performance during exercise. It can also slow reaction time and impair balance and coordination, making it more difficult to perform skills effectively and safely.</a:t>
            </a:r>
            <a:endParaRPr lang="en-US"/>
          </a:p>
          <a:p>
            <a:endParaRPr lang="en-US" sz="2000" b="1">
              <a:ea typeface="Calibri"/>
              <a:cs typeface="Calibri"/>
            </a:endParaRPr>
          </a:p>
          <a:p>
            <a:pPr algn="ctr"/>
            <a:endParaRPr lang="en-US"/>
          </a:p>
        </p:txBody>
      </p:sp>
      <p:sp>
        <p:nvSpPr>
          <p:cNvPr id="6" name="TextBox 5">
            <a:extLst>
              <a:ext uri="{FF2B5EF4-FFF2-40B4-BE49-F238E27FC236}">
                <a16:creationId xmlns:a16="http://schemas.microsoft.com/office/drawing/2014/main" id="{BADDF6A9-41BD-0A95-7D98-0D670EAC5F87}"/>
              </a:ext>
            </a:extLst>
          </p:cNvPr>
          <p:cNvSpPr txBox="1"/>
          <p:nvPr/>
        </p:nvSpPr>
        <p:spPr>
          <a:xfrm>
            <a:off x="1322255" y="246115"/>
            <a:ext cx="9552203"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mn-lt"/>
                <a:cs typeface="+mn-lt"/>
              </a:rPr>
              <a:t>Explain how drinking alcohol could negatively affect performance in health and fitness activities. [2 Marks]</a:t>
            </a:r>
            <a:r>
              <a:rPr lang="en-US" sz="3200">
                <a:solidFill>
                  <a:schemeClr val="bg1"/>
                </a:solidFill>
                <a:ea typeface="Calibri"/>
                <a:cs typeface="Calibri"/>
              </a:rPr>
              <a:t> </a:t>
            </a:r>
            <a:endParaRPr lang="en-US">
              <a:solidFill>
                <a:schemeClr val="bg1"/>
              </a:solidFill>
            </a:endParaRPr>
          </a:p>
          <a:p>
            <a:pPr algn="ctr"/>
            <a:endParaRPr lang="en-US" sz="2400" b="1">
              <a:solidFill>
                <a:schemeClr val="bg1"/>
              </a:solidFill>
              <a:ea typeface="Calibri"/>
              <a:cs typeface="Calibri"/>
            </a:endParaRPr>
          </a:p>
        </p:txBody>
      </p:sp>
    </p:spTree>
    <p:extLst>
      <p:ext uri="{BB962C8B-B14F-4D97-AF65-F5344CB8AC3E}">
        <p14:creationId xmlns:p14="http://schemas.microsoft.com/office/powerpoint/2010/main" val="30971743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15E2C-4D83-2215-9ADD-D20C0B1DE7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705A58-8DB7-9D70-F6F0-839D28BE7080}"/>
              </a:ext>
            </a:extLst>
          </p:cNvPr>
          <p:cNvSpPr>
            <a:spLocks noGrp="1"/>
          </p:cNvSpPr>
          <p:nvPr>
            <p:ph type="title"/>
          </p:nvPr>
        </p:nvSpPr>
        <p:spPr>
          <a:xfrm>
            <a:off x="438652" y="446423"/>
            <a:ext cx="11321568"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55C04ADC-21DC-654F-A23A-882A411421DC}"/>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21451E1A-EDA9-AFDF-8FEF-3E7DE49817C6}"/>
              </a:ext>
            </a:extLst>
          </p:cNvPr>
          <p:cNvSpPr txBox="1"/>
          <p:nvPr/>
        </p:nvSpPr>
        <p:spPr>
          <a:xfrm>
            <a:off x="1322255" y="246115"/>
            <a:ext cx="955220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NEGATIVE LIFESTYLE FACTORS  </a:t>
            </a:r>
            <a:endParaRPr lang="en-US">
              <a:solidFill>
                <a:schemeClr val="bg1"/>
              </a:solidFill>
            </a:endParaRPr>
          </a:p>
          <a:p>
            <a:pPr algn="ctr"/>
            <a:endParaRPr lang="en-US" sz="2400" b="1">
              <a:solidFill>
                <a:schemeClr val="bg1"/>
              </a:solidFill>
              <a:ea typeface="Calibri"/>
              <a:cs typeface="Calibri"/>
            </a:endParaRPr>
          </a:p>
        </p:txBody>
      </p:sp>
      <p:pic>
        <p:nvPicPr>
          <p:cNvPr id="4" name="Picture 3" descr="A list of black and white text&#10;&#10;AI-generated content may be incorrect.">
            <a:extLst>
              <a:ext uri="{FF2B5EF4-FFF2-40B4-BE49-F238E27FC236}">
                <a16:creationId xmlns:a16="http://schemas.microsoft.com/office/drawing/2014/main" id="{C237EB0B-F229-6D5C-9292-CEE78F2298DB}"/>
              </a:ext>
            </a:extLst>
          </p:cNvPr>
          <p:cNvPicPr>
            <a:picLocks noChangeAspect="1"/>
          </p:cNvPicPr>
          <p:nvPr/>
        </p:nvPicPr>
        <p:blipFill>
          <a:blip r:embed="rId2"/>
          <a:stretch>
            <a:fillRect/>
          </a:stretch>
        </p:blipFill>
        <p:spPr>
          <a:xfrm>
            <a:off x="1300706" y="975469"/>
            <a:ext cx="9561652" cy="5177138"/>
          </a:xfrm>
          <a:prstGeom prst="rect">
            <a:avLst/>
          </a:prstGeom>
        </p:spPr>
      </p:pic>
    </p:spTree>
    <p:extLst>
      <p:ext uri="{BB962C8B-B14F-4D97-AF65-F5344CB8AC3E}">
        <p14:creationId xmlns:p14="http://schemas.microsoft.com/office/powerpoint/2010/main" val="167952806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1E5E3-F3A8-854E-77E0-DAE50033A1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513935-3C9B-8472-2CD9-C7276D7F2C63}"/>
              </a:ext>
            </a:extLst>
          </p:cNvPr>
          <p:cNvSpPr>
            <a:spLocks noGrp="1"/>
          </p:cNvSpPr>
          <p:nvPr>
            <p:ph type="title"/>
          </p:nvPr>
        </p:nvSpPr>
        <p:spPr>
          <a:xfrm>
            <a:off x="438652" y="446423"/>
            <a:ext cx="11321568"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B845F5A2-9E73-CAC9-2B66-C4A1A47E5BFB}"/>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7C2401DA-41A4-8AA7-56E5-F15111F671ED}"/>
              </a:ext>
            </a:extLst>
          </p:cNvPr>
          <p:cNvSpPr txBox="1"/>
          <p:nvPr/>
        </p:nvSpPr>
        <p:spPr>
          <a:xfrm>
            <a:off x="1322255" y="246115"/>
            <a:ext cx="9552203"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solidFill>
                  <a:schemeClr val="bg1"/>
                </a:solidFill>
                <a:ea typeface="Calibri"/>
                <a:cs typeface="Calibri"/>
              </a:rPr>
              <a:t>Give three reasons why an individual would keep a food diary when they are completing a health and fitness programme. [3 marks]</a:t>
            </a:r>
            <a:r>
              <a:rPr lang="en-US" sz="2400">
                <a:solidFill>
                  <a:schemeClr val="bg1"/>
                </a:solidFill>
                <a:ea typeface="Calibri"/>
                <a:cs typeface="Calibri"/>
              </a:rPr>
              <a:t> </a:t>
            </a:r>
          </a:p>
          <a:p>
            <a:pPr algn="ctr"/>
            <a:endParaRPr lang="en-US" sz="2400" b="1">
              <a:solidFill>
                <a:schemeClr val="bg1"/>
              </a:solidFill>
              <a:ea typeface="Calibri"/>
              <a:cs typeface="Calibri"/>
            </a:endParaRPr>
          </a:p>
        </p:txBody>
      </p:sp>
      <p:sp>
        <p:nvSpPr>
          <p:cNvPr id="5" name="TextBox 4">
            <a:extLst>
              <a:ext uri="{FF2B5EF4-FFF2-40B4-BE49-F238E27FC236}">
                <a16:creationId xmlns:a16="http://schemas.microsoft.com/office/drawing/2014/main" id="{C18A4765-0E00-9285-473E-050E4655F797}"/>
              </a:ext>
            </a:extLst>
          </p:cNvPr>
          <p:cNvSpPr txBox="1"/>
          <p:nvPr/>
        </p:nvSpPr>
        <p:spPr>
          <a:xfrm>
            <a:off x="299014" y="1712089"/>
            <a:ext cx="11700074"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t>Model Answers</a:t>
            </a:r>
            <a:endParaRPr lang="en-US" sz="2400" b="1">
              <a:ea typeface="Calibri"/>
              <a:cs typeface="Calibri"/>
            </a:endParaRPr>
          </a:p>
          <a:p>
            <a:pPr>
              <a:buFont typeface=""/>
              <a:buAutoNum type="arabicPeriod"/>
            </a:pPr>
            <a:r>
              <a:rPr lang="en-US" sz="2400" b="1"/>
              <a:t>To monitor the types of food and drink consumed.</a:t>
            </a:r>
            <a:r>
              <a:rPr lang="en-US" sz="2400"/>
              <a:t> </a:t>
            </a:r>
            <a:endParaRPr lang="en-US" sz="2400">
              <a:ea typeface="Calibri"/>
              <a:cs typeface="Calibri"/>
            </a:endParaRPr>
          </a:p>
          <a:p>
            <a:pPr>
              <a:buFont typeface=""/>
              <a:buAutoNum type="arabicPeriod"/>
            </a:pPr>
            <a:r>
              <a:rPr lang="en-US" sz="2400" b="1"/>
              <a:t>To identify unhealthy eating habits that may need improving.</a:t>
            </a:r>
            <a:r>
              <a:rPr lang="en-US" sz="2400"/>
              <a:t> </a:t>
            </a:r>
            <a:endParaRPr lang="en-US" sz="2400">
              <a:ea typeface="Calibri"/>
              <a:cs typeface="Calibri"/>
            </a:endParaRPr>
          </a:p>
          <a:p>
            <a:pPr>
              <a:buFont typeface=""/>
              <a:buAutoNum type="arabicPeriod"/>
            </a:pPr>
            <a:r>
              <a:rPr lang="en-US" sz="2400" b="1"/>
              <a:t>To check whether their diet supports their health and fitness goals.</a:t>
            </a:r>
            <a:r>
              <a:rPr lang="en-US" sz="2400"/>
              <a:t> </a:t>
            </a:r>
            <a:endParaRPr lang="en-US" sz="2400">
              <a:ea typeface="Calibri"/>
              <a:cs typeface="Calibri"/>
            </a:endParaRPr>
          </a:p>
          <a:p>
            <a:endParaRPr lang="en-US" sz="2400">
              <a:ea typeface="Calibri"/>
              <a:cs typeface="Calibri"/>
            </a:endParaRPr>
          </a:p>
          <a:p>
            <a:r>
              <a:rPr lang="en-US" sz="2400" b="1"/>
              <a:t>Other Acceptable Answers</a:t>
            </a:r>
            <a:endParaRPr lang="en-US" sz="2400" b="1">
              <a:ea typeface="Calibri"/>
              <a:cs typeface="Calibri"/>
            </a:endParaRPr>
          </a:p>
          <a:p>
            <a:pPr>
              <a:buFont typeface=""/>
              <a:buChar char="•"/>
            </a:pPr>
            <a:r>
              <a:rPr lang="en-US" sz="2400"/>
              <a:t>Track calorie intake. </a:t>
            </a:r>
            <a:endParaRPr lang="en-US" sz="2400">
              <a:ea typeface="Calibri"/>
              <a:cs typeface="Calibri"/>
            </a:endParaRPr>
          </a:p>
          <a:p>
            <a:pPr>
              <a:buFont typeface=""/>
              <a:buChar char="•"/>
            </a:pPr>
            <a:r>
              <a:rPr lang="en-US" sz="2400"/>
              <a:t>Monitor nutrient intake. </a:t>
            </a:r>
            <a:endParaRPr lang="en-US" sz="2400">
              <a:ea typeface="Calibri"/>
              <a:cs typeface="Calibri"/>
            </a:endParaRPr>
          </a:p>
          <a:p>
            <a:pPr>
              <a:buFont typeface=""/>
              <a:buChar char="•"/>
            </a:pPr>
            <a:r>
              <a:rPr lang="en-US" sz="2400"/>
              <a:t>Identify skipped meals. </a:t>
            </a:r>
            <a:endParaRPr lang="en-US" sz="2400">
              <a:ea typeface="Calibri"/>
              <a:cs typeface="Calibri"/>
            </a:endParaRPr>
          </a:p>
          <a:p>
            <a:pPr>
              <a:buFont typeface=""/>
              <a:buChar char="•"/>
            </a:pPr>
            <a:r>
              <a:rPr lang="en-US" sz="2400"/>
              <a:t>Monitor hydration levels. </a:t>
            </a:r>
            <a:endParaRPr lang="en-US" sz="2400">
              <a:ea typeface="Calibri"/>
              <a:cs typeface="Calibri"/>
            </a:endParaRPr>
          </a:p>
          <a:p>
            <a:pPr>
              <a:buFont typeface=""/>
              <a:buChar char="•"/>
            </a:pPr>
            <a:r>
              <a:rPr lang="en-US" sz="2400"/>
              <a:t>Help plan dietary improvements. </a:t>
            </a:r>
            <a:endParaRPr lang="en-US" sz="2400">
              <a:ea typeface="Calibri"/>
              <a:cs typeface="Calibri"/>
            </a:endParaRPr>
          </a:p>
          <a:p>
            <a:pPr>
              <a:buFont typeface=""/>
              <a:buChar char="•"/>
            </a:pPr>
            <a:r>
              <a:rPr lang="en-US" sz="2400"/>
              <a:t>Measure progress towards goals.</a:t>
            </a:r>
            <a:endParaRPr lang="en-US" sz="2400">
              <a:ea typeface="Calibri"/>
              <a:cs typeface="Calibri"/>
            </a:endParaRPr>
          </a:p>
          <a:p>
            <a:pPr algn="ctr"/>
            <a:endParaRPr lang="en-US"/>
          </a:p>
        </p:txBody>
      </p:sp>
    </p:spTree>
    <p:extLst>
      <p:ext uri="{BB962C8B-B14F-4D97-AF65-F5344CB8AC3E}">
        <p14:creationId xmlns:p14="http://schemas.microsoft.com/office/powerpoint/2010/main" val="48745329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5C16D-D369-49F8-B978-544F201F53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DBED14-053A-005A-06E4-4B40BE1E2902}"/>
              </a:ext>
            </a:extLst>
          </p:cNvPr>
          <p:cNvSpPr>
            <a:spLocks noGrp="1"/>
          </p:cNvSpPr>
          <p:nvPr>
            <p:ph type="title"/>
          </p:nvPr>
        </p:nvSpPr>
        <p:spPr>
          <a:xfrm>
            <a:off x="274678" y="446423"/>
            <a:ext cx="11485542"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620CA9AC-4DA0-3902-5F14-59B405CBC3FE}"/>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FC9146B6-A6A8-4314-CC2E-41E4F3E636EA}"/>
              </a:ext>
            </a:extLst>
          </p:cNvPr>
          <p:cNvSpPr txBox="1"/>
          <p:nvPr/>
        </p:nvSpPr>
        <p:spPr>
          <a:xfrm>
            <a:off x="1322255" y="246115"/>
            <a:ext cx="955220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WARM UP &amp; COOL DOWN  </a:t>
            </a:r>
            <a:endParaRPr lang="en-US" sz="3200">
              <a:solidFill>
                <a:schemeClr val="bg1"/>
              </a:solidFill>
            </a:endParaRPr>
          </a:p>
          <a:p>
            <a:pPr algn="ctr"/>
            <a:endParaRPr lang="en-US" sz="2400" b="1">
              <a:solidFill>
                <a:schemeClr val="bg1"/>
              </a:solidFill>
              <a:ea typeface="Calibri"/>
              <a:cs typeface="Calibri"/>
            </a:endParaRPr>
          </a:p>
        </p:txBody>
      </p:sp>
      <p:sp>
        <p:nvSpPr>
          <p:cNvPr id="5" name="TextBox 4">
            <a:extLst>
              <a:ext uri="{FF2B5EF4-FFF2-40B4-BE49-F238E27FC236}">
                <a16:creationId xmlns:a16="http://schemas.microsoft.com/office/drawing/2014/main" id="{E0D04B91-3780-D43F-A758-FE16AE68A778}"/>
              </a:ext>
            </a:extLst>
          </p:cNvPr>
          <p:cNvSpPr txBox="1"/>
          <p:nvPr/>
        </p:nvSpPr>
        <p:spPr>
          <a:xfrm>
            <a:off x="482279" y="2001456"/>
            <a:ext cx="1112134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t>Model Answers [2 Marks Each]</a:t>
            </a:r>
            <a:endParaRPr lang="en-US" sz="2400" b="1">
              <a:ea typeface="Calibri"/>
              <a:cs typeface="Calibri"/>
            </a:endParaRPr>
          </a:p>
          <a:p>
            <a:endParaRPr lang="en-US" sz="2400" b="1">
              <a:ea typeface="Calibri"/>
              <a:cs typeface="Calibri"/>
            </a:endParaRPr>
          </a:p>
          <a:p>
            <a:r>
              <a:rPr lang="en-US" sz="2400" b="1"/>
              <a:t>Warm-Up</a:t>
            </a:r>
            <a:endParaRPr lang="en-US" sz="2400" b="1">
              <a:ea typeface="Calibri"/>
              <a:cs typeface="Calibri"/>
            </a:endParaRPr>
          </a:p>
          <a:p>
            <a:r>
              <a:rPr lang="en-US" sz="2400" b="1"/>
              <a:t>Phase: </a:t>
            </a:r>
            <a:r>
              <a:rPr lang="en-US" sz="2400"/>
              <a:t>Pulse raiser</a:t>
            </a:r>
            <a:endParaRPr lang="en-US" sz="2400">
              <a:ea typeface="Calibri"/>
              <a:cs typeface="Calibri"/>
            </a:endParaRPr>
          </a:p>
          <a:p>
            <a:r>
              <a:rPr lang="en-US" sz="2400" b="1"/>
              <a:t>Practical example: </a:t>
            </a:r>
            <a:r>
              <a:rPr lang="en-US" sz="2400"/>
              <a:t>Light jogging around the training area.</a:t>
            </a:r>
            <a:endParaRPr lang="en-US" sz="2400">
              <a:ea typeface="Calibri"/>
              <a:cs typeface="Calibri"/>
            </a:endParaRPr>
          </a:p>
          <a:p>
            <a:endParaRPr lang="en-US" sz="2400">
              <a:ea typeface="Calibri"/>
              <a:cs typeface="Calibri"/>
            </a:endParaRPr>
          </a:p>
          <a:p>
            <a:r>
              <a:rPr lang="en-US" sz="2400" b="1"/>
              <a:t>Cool-Down</a:t>
            </a:r>
            <a:endParaRPr lang="en-US" sz="2400" b="1">
              <a:ea typeface="Calibri"/>
              <a:cs typeface="Calibri"/>
            </a:endParaRPr>
          </a:p>
          <a:p>
            <a:r>
              <a:rPr lang="en-US" sz="2400" b="1"/>
              <a:t>Phase: </a:t>
            </a:r>
            <a:r>
              <a:rPr lang="en-US" sz="2400"/>
              <a:t>Stretching</a:t>
            </a:r>
            <a:endParaRPr lang="en-US" sz="2400">
              <a:ea typeface="Calibri"/>
              <a:cs typeface="Calibri"/>
            </a:endParaRPr>
          </a:p>
          <a:p>
            <a:r>
              <a:rPr lang="en-US" sz="2400" b="1"/>
              <a:t>Practical example: </a:t>
            </a:r>
            <a:r>
              <a:rPr lang="en-US" sz="2400"/>
              <a:t>Holding a hamstring stretch for 15–30 seconds.</a:t>
            </a:r>
            <a:endParaRPr lang="en-US" sz="2400">
              <a:ea typeface="Calibri"/>
              <a:cs typeface="Calibri"/>
            </a:endParaRPr>
          </a:p>
          <a:p>
            <a:pPr algn="ctr"/>
            <a:endParaRPr lang="en-US"/>
          </a:p>
        </p:txBody>
      </p:sp>
    </p:spTree>
    <p:extLst>
      <p:ext uri="{BB962C8B-B14F-4D97-AF65-F5344CB8AC3E}">
        <p14:creationId xmlns:p14="http://schemas.microsoft.com/office/powerpoint/2010/main" val="74821624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F81D0-2585-432D-8E24-4D1EB60969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F02ADC-7472-ABCE-37C1-4446A11E9B3F}"/>
              </a:ext>
            </a:extLst>
          </p:cNvPr>
          <p:cNvSpPr>
            <a:spLocks noGrp="1"/>
          </p:cNvSpPr>
          <p:nvPr>
            <p:ph type="title"/>
          </p:nvPr>
        </p:nvSpPr>
        <p:spPr>
          <a:xfrm>
            <a:off x="274678" y="446423"/>
            <a:ext cx="11485542"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D742A746-D833-6032-C4BD-3DB079B1586D}"/>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9BA3928D-0936-8AFD-3C56-B2FCB2FFDC56}"/>
              </a:ext>
            </a:extLst>
          </p:cNvPr>
          <p:cNvSpPr txBox="1"/>
          <p:nvPr/>
        </p:nvSpPr>
        <p:spPr>
          <a:xfrm>
            <a:off x="1322255" y="246115"/>
            <a:ext cx="955220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WARM UP &amp; COOL DOWN  </a:t>
            </a:r>
            <a:endParaRPr lang="en-US" sz="3200">
              <a:solidFill>
                <a:schemeClr val="bg1"/>
              </a:solidFill>
            </a:endParaRPr>
          </a:p>
          <a:p>
            <a:pPr algn="ctr"/>
            <a:endParaRPr lang="en-US" sz="2400" b="1">
              <a:solidFill>
                <a:schemeClr val="bg1"/>
              </a:solidFill>
              <a:ea typeface="Calibri"/>
              <a:cs typeface="Calibri"/>
            </a:endParaRPr>
          </a:p>
        </p:txBody>
      </p:sp>
      <p:pic>
        <p:nvPicPr>
          <p:cNvPr id="7" name="Picture 6" descr="A screenshot of a white background&#10;&#10;AI-generated content may be incorrect.">
            <a:extLst>
              <a:ext uri="{FF2B5EF4-FFF2-40B4-BE49-F238E27FC236}">
                <a16:creationId xmlns:a16="http://schemas.microsoft.com/office/drawing/2014/main" id="{A26EF9CC-8A39-E7C4-884E-A1B06AD1A02F}"/>
              </a:ext>
            </a:extLst>
          </p:cNvPr>
          <p:cNvPicPr>
            <a:picLocks noChangeAspect="1"/>
          </p:cNvPicPr>
          <p:nvPr/>
        </p:nvPicPr>
        <p:blipFill>
          <a:blip r:embed="rId2"/>
          <a:stretch>
            <a:fillRect/>
          </a:stretch>
        </p:blipFill>
        <p:spPr>
          <a:xfrm>
            <a:off x="1788831" y="1839411"/>
            <a:ext cx="8450362" cy="3757912"/>
          </a:xfrm>
          <a:prstGeom prst="rect">
            <a:avLst/>
          </a:prstGeom>
        </p:spPr>
      </p:pic>
    </p:spTree>
    <p:extLst>
      <p:ext uri="{BB962C8B-B14F-4D97-AF65-F5344CB8AC3E}">
        <p14:creationId xmlns:p14="http://schemas.microsoft.com/office/powerpoint/2010/main" val="158977247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40FE3-556A-3483-B7D5-F33929FEC1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E0B00A-1A5B-6937-1C58-9BB3D30797D0}"/>
              </a:ext>
            </a:extLst>
          </p:cNvPr>
          <p:cNvSpPr>
            <a:spLocks noGrp="1"/>
          </p:cNvSpPr>
          <p:nvPr>
            <p:ph type="title"/>
          </p:nvPr>
        </p:nvSpPr>
        <p:spPr>
          <a:xfrm>
            <a:off x="274678" y="446423"/>
            <a:ext cx="11485542"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32D6CCDF-FEFD-6F75-5F73-66C39C216C79}"/>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E2A54E47-317B-EC02-7AA5-11F13A0CECEA}"/>
              </a:ext>
            </a:extLst>
          </p:cNvPr>
          <p:cNvSpPr txBox="1"/>
          <p:nvPr/>
        </p:nvSpPr>
        <p:spPr>
          <a:xfrm>
            <a:off x="1322255" y="246115"/>
            <a:ext cx="955220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HEALTH &amp; SAFTEY CONSIDERATIONS </a:t>
            </a:r>
            <a:endParaRPr lang="en-US" sz="3200">
              <a:solidFill>
                <a:schemeClr val="bg1"/>
              </a:solidFill>
            </a:endParaRPr>
          </a:p>
          <a:p>
            <a:pPr algn="ctr"/>
            <a:endParaRPr lang="en-US" sz="2400" b="1">
              <a:solidFill>
                <a:schemeClr val="bg1"/>
              </a:solidFill>
              <a:ea typeface="Calibri"/>
              <a:cs typeface="Calibri"/>
            </a:endParaRPr>
          </a:p>
        </p:txBody>
      </p:sp>
      <p:sp>
        <p:nvSpPr>
          <p:cNvPr id="4" name="TextBox 3">
            <a:extLst>
              <a:ext uri="{FF2B5EF4-FFF2-40B4-BE49-F238E27FC236}">
                <a16:creationId xmlns:a16="http://schemas.microsoft.com/office/drawing/2014/main" id="{32359667-589F-8BCB-50DB-C3F571D13B41}"/>
              </a:ext>
            </a:extLst>
          </p:cNvPr>
          <p:cNvSpPr txBox="1"/>
          <p:nvPr/>
        </p:nvSpPr>
        <p:spPr>
          <a:xfrm>
            <a:off x="463170" y="1838208"/>
            <a:ext cx="11463469" cy="46027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9" name="TextBox 8">
            <a:extLst>
              <a:ext uri="{FF2B5EF4-FFF2-40B4-BE49-F238E27FC236}">
                <a16:creationId xmlns:a16="http://schemas.microsoft.com/office/drawing/2014/main" id="{E0E3845B-2CA5-BE91-383F-ADB15176134E}"/>
              </a:ext>
            </a:extLst>
          </p:cNvPr>
          <p:cNvSpPr txBox="1"/>
          <p:nvPr/>
        </p:nvSpPr>
        <p:spPr>
          <a:xfrm>
            <a:off x="289368" y="1972520"/>
            <a:ext cx="11632556"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t>Model Answer [4 Marks]</a:t>
            </a:r>
            <a:endParaRPr lang="en-US" sz="2200" b="1">
              <a:ea typeface="Calibri"/>
              <a:cs typeface="Calibri"/>
            </a:endParaRPr>
          </a:p>
          <a:p>
            <a:endParaRPr lang="en-US" sz="2200" b="1">
              <a:ea typeface="Calibri"/>
              <a:cs typeface="Calibri"/>
            </a:endParaRPr>
          </a:p>
          <a:p>
            <a:r>
              <a:rPr lang="en-US" sz="2200" b="1"/>
              <a:t>Health and Safety Consideration 1:Warm-up and cool-down</a:t>
            </a:r>
            <a:endParaRPr lang="en-US" sz="2200" b="1">
              <a:ea typeface="Calibri"/>
              <a:cs typeface="Calibri"/>
            </a:endParaRPr>
          </a:p>
          <a:p>
            <a:endParaRPr lang="en-US" sz="2200" b="1"/>
          </a:p>
          <a:p>
            <a:r>
              <a:rPr lang="en-US" sz="2200" b="1"/>
              <a:t>Explanation: </a:t>
            </a:r>
            <a:r>
              <a:rPr lang="en-US" sz="2200"/>
              <a:t>Lily should include a warm-up before training and a cool-down afterwards. This will prepare the muscles for exercise and help reduce the risk of injury when lifting weights.</a:t>
            </a:r>
            <a:endParaRPr lang="en-US" sz="2200">
              <a:ea typeface="Calibri"/>
              <a:cs typeface="Calibri"/>
            </a:endParaRPr>
          </a:p>
          <a:p>
            <a:endParaRPr lang="en-US" sz="2200">
              <a:ea typeface="Calibri"/>
              <a:cs typeface="Calibri"/>
            </a:endParaRPr>
          </a:p>
          <a:p>
            <a:r>
              <a:rPr lang="en-US" sz="2200" b="1"/>
              <a:t>Health and Safety Consideration 2: Correct lifting technique</a:t>
            </a:r>
            <a:endParaRPr lang="en-US" sz="2200" b="1">
              <a:ea typeface="Calibri"/>
              <a:cs typeface="Calibri"/>
            </a:endParaRPr>
          </a:p>
          <a:p>
            <a:endParaRPr lang="en-US" sz="2200" b="1"/>
          </a:p>
          <a:p>
            <a:r>
              <a:rPr lang="en-US" sz="2200" b="1"/>
              <a:t>Explanation: </a:t>
            </a:r>
            <a:r>
              <a:rPr lang="en-US" sz="2200"/>
              <a:t>Lily should ensure the client uses the correct technique when performing exercises. This will help reduce the risk of strains or injuries and allow the exercises to be completed safely.</a:t>
            </a:r>
            <a:endParaRPr lang="en-US" sz="2200">
              <a:ea typeface="Calibri"/>
              <a:cs typeface="Calibri"/>
            </a:endParaRPr>
          </a:p>
          <a:p>
            <a:pPr algn="ctr"/>
            <a:endParaRPr lang="en-US"/>
          </a:p>
        </p:txBody>
      </p:sp>
    </p:spTree>
    <p:extLst>
      <p:ext uri="{BB962C8B-B14F-4D97-AF65-F5344CB8AC3E}">
        <p14:creationId xmlns:p14="http://schemas.microsoft.com/office/powerpoint/2010/main" val="378009742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1A116-A56E-062A-42E4-2A38DF1ED9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F30C42-D31B-5195-02AD-341E4FE4DCAA}"/>
              </a:ext>
            </a:extLst>
          </p:cNvPr>
          <p:cNvSpPr>
            <a:spLocks noGrp="1"/>
          </p:cNvSpPr>
          <p:nvPr>
            <p:ph type="title"/>
          </p:nvPr>
        </p:nvSpPr>
        <p:spPr>
          <a:xfrm>
            <a:off x="274678" y="446423"/>
            <a:ext cx="11485542"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6228FEE6-C8F6-8771-2CE8-7F8FBB518544}"/>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4F47B85F-014E-8CA6-A95A-C90068FC90DB}"/>
              </a:ext>
            </a:extLst>
          </p:cNvPr>
          <p:cNvSpPr txBox="1"/>
          <p:nvPr/>
        </p:nvSpPr>
        <p:spPr>
          <a:xfrm>
            <a:off x="1322255" y="246115"/>
            <a:ext cx="955220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HEALTH &amp; SAFTEY CONSIDERATIONS </a:t>
            </a:r>
            <a:endParaRPr lang="en-US" sz="3200">
              <a:solidFill>
                <a:schemeClr val="bg1"/>
              </a:solidFill>
            </a:endParaRPr>
          </a:p>
          <a:p>
            <a:pPr algn="ctr"/>
            <a:endParaRPr lang="en-US" sz="2400" b="1">
              <a:solidFill>
                <a:schemeClr val="bg1"/>
              </a:solidFill>
              <a:ea typeface="Calibri"/>
              <a:cs typeface="Calibri"/>
            </a:endParaRPr>
          </a:p>
        </p:txBody>
      </p:sp>
      <p:sp>
        <p:nvSpPr>
          <p:cNvPr id="4" name="TextBox 3">
            <a:extLst>
              <a:ext uri="{FF2B5EF4-FFF2-40B4-BE49-F238E27FC236}">
                <a16:creationId xmlns:a16="http://schemas.microsoft.com/office/drawing/2014/main" id="{F30B225D-61E8-0A2F-4F1B-9D42A89764BE}"/>
              </a:ext>
            </a:extLst>
          </p:cNvPr>
          <p:cNvSpPr txBox="1"/>
          <p:nvPr/>
        </p:nvSpPr>
        <p:spPr>
          <a:xfrm>
            <a:off x="463170" y="1838208"/>
            <a:ext cx="11463469" cy="46027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4" descr="A screenshot of a white screen&#10;&#10;AI-generated content may be incorrect.">
            <a:extLst>
              <a:ext uri="{FF2B5EF4-FFF2-40B4-BE49-F238E27FC236}">
                <a16:creationId xmlns:a16="http://schemas.microsoft.com/office/drawing/2014/main" id="{5A06EF70-C6D9-7ACB-CBC1-964C0BAFB85D}"/>
              </a:ext>
            </a:extLst>
          </p:cNvPr>
          <p:cNvPicPr>
            <a:picLocks noChangeAspect="1"/>
          </p:cNvPicPr>
          <p:nvPr/>
        </p:nvPicPr>
        <p:blipFill>
          <a:blip r:embed="rId2"/>
          <a:stretch>
            <a:fillRect/>
          </a:stretch>
        </p:blipFill>
        <p:spPr>
          <a:xfrm>
            <a:off x="2415070" y="1676400"/>
            <a:ext cx="7882721" cy="4720542"/>
          </a:xfrm>
          <a:prstGeom prst="rect">
            <a:avLst/>
          </a:prstGeom>
        </p:spPr>
      </p:pic>
    </p:spTree>
    <p:extLst>
      <p:ext uri="{BB962C8B-B14F-4D97-AF65-F5344CB8AC3E}">
        <p14:creationId xmlns:p14="http://schemas.microsoft.com/office/powerpoint/2010/main" val="29602857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EFBB3-11E8-C6AF-B387-24FB442116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962D46-1D6C-DBF3-CDB2-755AAF49136F}"/>
              </a:ext>
            </a:extLst>
          </p:cNvPr>
          <p:cNvSpPr>
            <a:spLocks noGrp="1"/>
          </p:cNvSpPr>
          <p:nvPr>
            <p:ph type="title"/>
          </p:nvPr>
        </p:nvSpPr>
        <p:spPr>
          <a:xfrm>
            <a:off x="274678" y="446423"/>
            <a:ext cx="11485542" cy="1039091"/>
          </a:xfrm>
        </p:spPr>
        <p:txBody>
          <a:bodyPr vert="horz" lIns="91440" tIns="45720" rIns="91440" bIns="45720" rtlCol="0" anchor="ctr">
            <a:noAutofit/>
          </a:bodyPr>
          <a:lstStyle/>
          <a:p>
            <a:pPr algn="ctr"/>
            <a:br>
              <a:rPr lang="en-US" sz="3200">
                <a:latin typeface="Avenir Medium"/>
                <a:ea typeface="Calibri"/>
                <a:cs typeface="Calibri"/>
              </a:rPr>
            </a:br>
            <a:endParaRPr lang="en-US" sz="3200">
              <a:latin typeface="Calibri"/>
              <a:ea typeface="Calibri"/>
              <a:cs typeface="Calibri"/>
            </a:endParaRPr>
          </a:p>
          <a:p>
            <a:pPr algn="ctr"/>
            <a:endParaRPr lang="en-US" sz="3200">
              <a:latin typeface="Calibri"/>
              <a:ea typeface="Calibri"/>
              <a:cs typeface="Calibri"/>
            </a:endParaRPr>
          </a:p>
        </p:txBody>
      </p:sp>
      <p:sp>
        <p:nvSpPr>
          <p:cNvPr id="3" name="TextBox 2">
            <a:extLst>
              <a:ext uri="{FF2B5EF4-FFF2-40B4-BE49-F238E27FC236}">
                <a16:creationId xmlns:a16="http://schemas.microsoft.com/office/drawing/2014/main" id="{8F9A7771-10F7-4B19-6381-CD36DBC4B98C}"/>
              </a:ext>
            </a:extLst>
          </p:cNvPr>
          <p:cNvSpPr txBox="1"/>
          <p:nvPr/>
        </p:nvSpPr>
        <p:spPr>
          <a:xfrm>
            <a:off x="1288192" y="2243481"/>
            <a:ext cx="10146328" cy="35895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A78F6E46-B8D4-5A7B-14C6-A65C22BD5FB7}"/>
              </a:ext>
            </a:extLst>
          </p:cNvPr>
          <p:cNvSpPr txBox="1"/>
          <p:nvPr/>
        </p:nvSpPr>
        <p:spPr>
          <a:xfrm>
            <a:off x="1322255" y="246115"/>
            <a:ext cx="955220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solidFill>
                  <a:schemeClr val="bg1"/>
                </a:solidFill>
                <a:ea typeface="Calibri"/>
                <a:cs typeface="Calibri"/>
              </a:rPr>
              <a:t>NUTRIENT: PROTEIN </a:t>
            </a:r>
            <a:endParaRPr lang="en-US" sz="3200">
              <a:solidFill>
                <a:schemeClr val="bg1"/>
              </a:solidFill>
            </a:endParaRPr>
          </a:p>
          <a:p>
            <a:pPr algn="ctr"/>
            <a:endParaRPr lang="en-US" sz="2400" b="1">
              <a:solidFill>
                <a:schemeClr val="bg1"/>
              </a:solidFill>
              <a:ea typeface="Calibri"/>
              <a:cs typeface="Calibri"/>
            </a:endParaRPr>
          </a:p>
        </p:txBody>
      </p:sp>
      <p:sp>
        <p:nvSpPr>
          <p:cNvPr id="4" name="TextBox 3">
            <a:extLst>
              <a:ext uri="{FF2B5EF4-FFF2-40B4-BE49-F238E27FC236}">
                <a16:creationId xmlns:a16="http://schemas.microsoft.com/office/drawing/2014/main" id="{3830007D-C075-93E5-ED96-FE6D34D7D22E}"/>
              </a:ext>
            </a:extLst>
          </p:cNvPr>
          <p:cNvSpPr txBox="1"/>
          <p:nvPr/>
        </p:nvSpPr>
        <p:spPr>
          <a:xfrm>
            <a:off x="463170" y="1838208"/>
            <a:ext cx="11463469" cy="46027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9" name="TextBox 8">
            <a:extLst>
              <a:ext uri="{FF2B5EF4-FFF2-40B4-BE49-F238E27FC236}">
                <a16:creationId xmlns:a16="http://schemas.microsoft.com/office/drawing/2014/main" id="{53A217EE-7648-76A2-9907-357471966BF9}"/>
              </a:ext>
            </a:extLst>
          </p:cNvPr>
          <p:cNvSpPr txBox="1"/>
          <p:nvPr/>
        </p:nvSpPr>
        <p:spPr>
          <a:xfrm>
            <a:off x="289368" y="1972520"/>
            <a:ext cx="1163255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200" b="1">
              <a:ea typeface="Calibri"/>
              <a:cs typeface="Calibri"/>
            </a:endParaRPr>
          </a:p>
          <a:p>
            <a:pPr algn="ctr"/>
            <a:endParaRPr lang="en-US"/>
          </a:p>
        </p:txBody>
      </p:sp>
      <p:sp>
        <p:nvSpPr>
          <p:cNvPr id="7" name="TextBox 6">
            <a:extLst>
              <a:ext uri="{FF2B5EF4-FFF2-40B4-BE49-F238E27FC236}">
                <a16:creationId xmlns:a16="http://schemas.microsoft.com/office/drawing/2014/main" id="{BEACBCAF-75E1-3E94-A655-3CAF75FADBA2}"/>
              </a:ext>
            </a:extLst>
          </p:cNvPr>
          <p:cNvSpPr txBox="1"/>
          <p:nvPr/>
        </p:nvSpPr>
        <p:spPr>
          <a:xfrm>
            <a:off x="462988" y="2136493"/>
            <a:ext cx="11285315"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t>Model Answer [3 Marks]</a:t>
            </a:r>
            <a:endParaRPr lang="en-US" sz="2400" b="1">
              <a:ea typeface="Calibri"/>
              <a:cs typeface="Calibri"/>
            </a:endParaRPr>
          </a:p>
          <a:p>
            <a:endParaRPr lang="en-US" sz="2400" b="1"/>
          </a:p>
          <a:p>
            <a:pPr marL="342900" indent="-342900">
              <a:buFont typeface="Arial"/>
              <a:buChar char="•"/>
            </a:pPr>
            <a:r>
              <a:rPr lang="en-US" sz="2400"/>
              <a:t>A high-protein diet is important for Lily's client because she wants to increase her </a:t>
            </a:r>
            <a:r>
              <a:rPr lang="en-US" sz="2400" b="1"/>
              <a:t>muscular strength</a:t>
            </a:r>
            <a:r>
              <a:rPr lang="en-US" sz="2400"/>
              <a:t>. </a:t>
            </a:r>
            <a:endParaRPr lang="en-US" sz="2400">
              <a:ea typeface="Calibri" panose="020F0502020204030204"/>
              <a:cs typeface="Calibri" panose="020F0502020204030204"/>
            </a:endParaRPr>
          </a:p>
          <a:p>
            <a:pPr marL="342900" indent="-342900">
              <a:buFont typeface="Arial"/>
              <a:buChar char="•"/>
            </a:pPr>
            <a:r>
              <a:rPr lang="en-US" sz="2400"/>
              <a:t>Protein helps to </a:t>
            </a:r>
            <a:r>
              <a:rPr lang="en-US" sz="2400" b="1"/>
              <a:t>repair and rebuild muscle tissue</a:t>
            </a:r>
            <a:r>
              <a:rPr lang="en-US" sz="2400"/>
              <a:t> after training. </a:t>
            </a:r>
            <a:endParaRPr lang="en-US" sz="2400">
              <a:ea typeface="Calibri" panose="020F0502020204030204"/>
              <a:cs typeface="Calibri" panose="020F0502020204030204"/>
            </a:endParaRPr>
          </a:p>
          <a:p>
            <a:pPr marL="342900" indent="-342900">
              <a:buFont typeface="Arial"/>
              <a:buChar char="•"/>
            </a:pPr>
            <a:r>
              <a:rPr lang="en-US" sz="2400"/>
              <a:t>This supports muscle growth and recovery, allowing the client to train consistently and become stronger over time.</a:t>
            </a:r>
            <a:endParaRPr lang="en-US" sz="2400">
              <a:ea typeface="Calibri"/>
              <a:cs typeface="Calibri"/>
            </a:endParaRPr>
          </a:p>
          <a:p>
            <a:pPr algn="ctr"/>
            <a:endParaRPr lang="en-US"/>
          </a:p>
        </p:txBody>
      </p:sp>
    </p:spTree>
    <p:extLst>
      <p:ext uri="{BB962C8B-B14F-4D97-AF65-F5344CB8AC3E}">
        <p14:creationId xmlns:p14="http://schemas.microsoft.com/office/powerpoint/2010/main" val="169178128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65514" y="50301"/>
            <a:ext cx="8635300" cy="452693"/>
          </a:xfrm>
        </p:spPr>
        <p:txBody>
          <a:bodyPr>
            <a:noAutofit/>
          </a:bodyPr>
          <a:lstStyle/>
          <a:p>
            <a:r>
              <a:rPr lang="en-US" sz="2000"/>
              <a:t>Key terms and words -      GCSE P.E Team Challenge</a:t>
            </a:r>
          </a:p>
        </p:txBody>
      </p:sp>
      <p:graphicFrame>
        <p:nvGraphicFramePr>
          <p:cNvPr id="4" name="Table 3"/>
          <p:cNvGraphicFramePr>
            <a:graphicFrameLocks noGrp="1"/>
          </p:cNvGraphicFramePr>
          <p:nvPr>
            <p:extLst>
              <p:ext uri="{D42A27DB-BD31-4B8C-83A1-F6EECF244321}">
                <p14:modId xmlns:p14="http://schemas.microsoft.com/office/powerpoint/2010/main" val="4221160002"/>
              </p:ext>
            </p:extLst>
          </p:nvPr>
        </p:nvGraphicFramePr>
        <p:xfrm>
          <a:off x="-1" y="-1"/>
          <a:ext cx="12192000" cy="6954250"/>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438400">
                  <a:extLst>
                    <a:ext uri="{9D8B030D-6E8A-4147-A177-3AD203B41FA5}">
                      <a16:colId xmlns:a16="http://schemas.microsoft.com/office/drawing/2014/main" val="20001"/>
                    </a:ext>
                  </a:extLst>
                </a:gridCol>
                <a:gridCol w="2438400">
                  <a:extLst>
                    <a:ext uri="{9D8B030D-6E8A-4147-A177-3AD203B41FA5}">
                      <a16:colId xmlns:a16="http://schemas.microsoft.com/office/drawing/2014/main" val="20002"/>
                    </a:ext>
                  </a:extLst>
                </a:gridCol>
                <a:gridCol w="2438400">
                  <a:extLst>
                    <a:ext uri="{9D8B030D-6E8A-4147-A177-3AD203B41FA5}">
                      <a16:colId xmlns:a16="http://schemas.microsoft.com/office/drawing/2014/main" val="20003"/>
                    </a:ext>
                  </a:extLst>
                </a:gridCol>
                <a:gridCol w="2438400">
                  <a:extLst>
                    <a:ext uri="{9D8B030D-6E8A-4147-A177-3AD203B41FA5}">
                      <a16:colId xmlns:a16="http://schemas.microsoft.com/office/drawing/2014/main" val="20004"/>
                    </a:ext>
                  </a:extLst>
                </a:gridCol>
              </a:tblGrid>
              <a:tr h="1449415">
                <a:tc>
                  <a:txBody>
                    <a:bodyPr/>
                    <a:lstStyle/>
                    <a:p>
                      <a:pPr algn="ctr"/>
                      <a:r>
                        <a:rPr lang="en-US" sz="1400" b="1" baseline="0">
                          <a:solidFill>
                            <a:schemeClr val="tx1"/>
                          </a:solidFill>
                        </a:rPr>
                        <a:t>State the three types of muscle?</a:t>
                      </a:r>
                      <a:endParaRPr lang="en-US" sz="1400" b="1">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6"/>
                    </a:solidFill>
                  </a:tcPr>
                </a:tc>
                <a:tc>
                  <a:txBody>
                    <a:bodyPr/>
                    <a:lstStyle/>
                    <a:p>
                      <a:pPr algn="ctr"/>
                      <a:r>
                        <a:rPr lang="en-US" sz="1400" b="1">
                          <a:solidFill>
                            <a:schemeClr val="tx1"/>
                          </a:solidFill>
                        </a:rPr>
                        <a:t>State two immediate short term effects of exercise on the respiratory system?</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92D050"/>
                    </a:solidFill>
                  </a:tcPr>
                </a:tc>
                <a:tc>
                  <a:txBody>
                    <a:bodyPr/>
                    <a:lstStyle/>
                    <a:p>
                      <a:pPr algn="ctr"/>
                      <a:r>
                        <a:rPr lang="en-US" sz="1400" b="1">
                          <a:solidFill>
                            <a:schemeClr val="tx1"/>
                          </a:solidFill>
                        </a:rPr>
                        <a:t>State 5 muscles in the body?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0000"/>
                    </a:solidFill>
                  </a:tcPr>
                </a:tc>
                <a:tc>
                  <a:txBody>
                    <a:bodyPr/>
                    <a:lstStyle/>
                    <a:p>
                      <a:pPr algn="ctr"/>
                      <a:r>
                        <a:rPr lang="en-US" sz="1400" b="1">
                          <a:solidFill>
                            <a:schemeClr val="tx1"/>
                          </a:solidFill>
                        </a:rPr>
                        <a:t>What is the equation for aerobic respiration?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B0F0"/>
                    </a:solidFill>
                  </a:tcPr>
                </a:tc>
                <a:tc>
                  <a:txBody>
                    <a:bodyPr/>
                    <a:lstStyle/>
                    <a:p>
                      <a:pPr algn="ctr"/>
                      <a:r>
                        <a:rPr lang="en-US" sz="1400" b="1">
                          <a:solidFill>
                            <a:schemeClr val="tx1"/>
                          </a:solidFill>
                        </a:rPr>
                        <a:t>Describe what is meant by</a:t>
                      </a:r>
                      <a:r>
                        <a:rPr lang="en-US" sz="1400" b="1" baseline="0">
                          <a:solidFill>
                            <a:schemeClr val="tx1"/>
                          </a:solidFill>
                        </a:rPr>
                        <a:t> vascular shunting? </a:t>
                      </a:r>
                      <a:endParaRPr lang="en-US" sz="1400" b="1">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1281403">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1">
                          <a:solidFill>
                            <a:schemeClr val="tx1"/>
                          </a:solidFill>
                        </a:rPr>
                        <a:t>What is an antagonistic pair?</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92D050"/>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1">
                          <a:solidFill>
                            <a:schemeClr val="tx1"/>
                          </a:solidFill>
                        </a:rPr>
                        <a:t>Describe the function of intercostal muscles during exhalation?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r>
                        <a:rPr lang="en-US" sz="1400" b="1">
                          <a:solidFill>
                            <a:schemeClr val="tx1"/>
                          </a:solidFill>
                        </a:rPr>
                        <a:t>Give examples of isotonic contractions in sport?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6"/>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1">
                          <a:solidFill>
                            <a:schemeClr val="tx1"/>
                          </a:solidFill>
                        </a:rPr>
                        <a:t>What happens to the ribs during exhalation?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92D050"/>
                    </a:solidFill>
                  </a:tcPr>
                </a:tc>
                <a:tc>
                  <a:txBody>
                    <a:bodyPr/>
                    <a:lstStyle/>
                    <a:p>
                      <a:pPr algn="ctr"/>
                      <a:r>
                        <a:rPr lang="en-US" sz="1400" b="1">
                          <a:solidFill>
                            <a:schemeClr val="tx1"/>
                          </a:solidFill>
                        </a:rPr>
                        <a:t>Describe the differences between vasodilation and vasoconstriction?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extLst>
                  <a:ext uri="{0D108BD9-81ED-4DB2-BD59-A6C34878D82A}">
                    <a16:rowId xmlns:a16="http://schemas.microsoft.com/office/drawing/2014/main" val="10001"/>
                  </a:ext>
                </a:extLst>
              </a:tr>
              <a:tr h="1298433">
                <a:tc>
                  <a:txBody>
                    <a:bodyPr/>
                    <a:lstStyle/>
                    <a:p>
                      <a:pPr algn="ctr"/>
                      <a:r>
                        <a:rPr lang="en-US" sz="1400" b="1">
                          <a:solidFill>
                            <a:schemeClr val="tx1"/>
                          </a:solidFill>
                        </a:rPr>
                        <a:t>What does isometric contraction mean?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1">
                          <a:solidFill>
                            <a:schemeClr val="tx1"/>
                          </a:solidFill>
                        </a:rPr>
                        <a:t>Define gaseous exchange?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0000"/>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1">
                          <a:solidFill>
                            <a:schemeClr val="tx1"/>
                          </a:solidFill>
                        </a:rPr>
                        <a:t>What are the two types of muscle fibres?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92D050"/>
                    </a:solidFill>
                  </a:tcPr>
                </a:tc>
                <a:tc>
                  <a:txBody>
                    <a:bodyPr/>
                    <a:lstStyle/>
                    <a:p>
                      <a:pPr algn="ctr"/>
                      <a:r>
                        <a:rPr lang="en-US" sz="1400" b="1">
                          <a:solidFill>
                            <a:schemeClr val="tx1"/>
                          </a:solidFill>
                        </a:rPr>
                        <a:t>Define diffusion?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0000"/>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1400" b="1">
                          <a:solidFill>
                            <a:schemeClr val="tx1"/>
                          </a:solidFill>
                        </a:rPr>
                        <a:t>What is the equation for anaerobic respiration?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6"/>
                    </a:solidFill>
                  </a:tcPr>
                </a:tc>
                <a:extLst>
                  <a:ext uri="{0D108BD9-81ED-4DB2-BD59-A6C34878D82A}">
                    <a16:rowId xmlns:a16="http://schemas.microsoft.com/office/drawing/2014/main" val="10002"/>
                  </a:ext>
                </a:extLst>
              </a:tr>
              <a:tr h="1540003">
                <a:tc>
                  <a:txBody>
                    <a:bodyPr/>
                    <a:lstStyle/>
                    <a:p>
                      <a:pPr algn="ctr"/>
                      <a:r>
                        <a:rPr lang="en-US" sz="1400" b="1">
                          <a:solidFill>
                            <a:schemeClr val="tx1"/>
                          </a:solidFill>
                        </a:rPr>
                        <a:t>State the characteristics of type 2 muscle fibre types?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0000"/>
                    </a:solidFill>
                  </a:tcPr>
                </a:tc>
                <a:tc>
                  <a:txBody>
                    <a:bodyPr/>
                    <a:lstStyle/>
                    <a:p>
                      <a:pPr algn="ctr"/>
                      <a:r>
                        <a:rPr lang="en-US" sz="1400" b="1">
                          <a:solidFill>
                            <a:schemeClr val="tx1"/>
                          </a:solidFill>
                        </a:rPr>
                        <a:t>What is tidal volume?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6"/>
                    </a:solidFill>
                  </a:tcPr>
                </a:tc>
                <a:tc>
                  <a:txBody>
                    <a:bodyPr/>
                    <a:lstStyle/>
                    <a:p>
                      <a:pPr algn="ctr"/>
                      <a:r>
                        <a:rPr lang="en-US" sz="1400" b="1">
                          <a:solidFill>
                            <a:schemeClr val="tx1"/>
                          </a:solidFill>
                        </a:rPr>
                        <a:t>State</a:t>
                      </a:r>
                      <a:r>
                        <a:rPr lang="en-US" sz="1400" b="1" baseline="0">
                          <a:solidFill>
                            <a:schemeClr val="tx1"/>
                          </a:solidFill>
                        </a:rPr>
                        <a:t> the two muscles that flex the elbow and knee?</a:t>
                      </a:r>
                      <a:endParaRPr lang="en-US" sz="1400" b="1">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B0F0"/>
                    </a:solidFill>
                  </a:tcPr>
                </a:tc>
                <a:tc>
                  <a:txBody>
                    <a:bodyPr/>
                    <a:lstStyle/>
                    <a:p>
                      <a:pPr algn="ctr"/>
                      <a:r>
                        <a:rPr lang="en-US" sz="1400" b="1">
                          <a:solidFill>
                            <a:schemeClr val="tx1"/>
                          </a:solidFill>
                        </a:rPr>
                        <a:t>What is residual volume?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r>
                        <a:rPr lang="en-US" sz="1400" b="1">
                          <a:solidFill>
                            <a:schemeClr val="tx1"/>
                          </a:solidFill>
                        </a:rPr>
                        <a:t>List</a:t>
                      </a:r>
                      <a:r>
                        <a:rPr lang="en-US" sz="1400" b="1" baseline="0">
                          <a:solidFill>
                            <a:schemeClr val="tx1"/>
                          </a:solidFill>
                        </a:rPr>
                        <a:t> the cardiac cycle in the correct order starting with the vena cava?</a:t>
                      </a:r>
                      <a:endParaRPr lang="en-US" sz="1400" b="1">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B0F0"/>
                    </a:solidFill>
                  </a:tcPr>
                </a:tc>
                <a:extLst>
                  <a:ext uri="{0D108BD9-81ED-4DB2-BD59-A6C34878D82A}">
                    <a16:rowId xmlns:a16="http://schemas.microsoft.com/office/drawing/2014/main" val="10003"/>
                  </a:ext>
                </a:extLst>
              </a:tr>
              <a:tr h="1384996">
                <a:tc>
                  <a:txBody>
                    <a:bodyPr/>
                    <a:lstStyle/>
                    <a:p>
                      <a:pPr algn="ctr"/>
                      <a:r>
                        <a:rPr lang="en-US" sz="1400" b="1">
                          <a:solidFill>
                            <a:schemeClr val="tx1"/>
                          </a:solidFill>
                        </a:rPr>
                        <a:t>State the two muscles that extend the elbow and knee?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6"/>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1400" b="1">
                          <a:solidFill>
                            <a:schemeClr val="tx1"/>
                          </a:solidFill>
                        </a:rPr>
                        <a:t>Which fitness test measures reaction time?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r>
                        <a:rPr lang="en-US" sz="1400" b="1">
                          <a:solidFill>
                            <a:schemeClr val="tx1"/>
                          </a:solidFill>
                        </a:rPr>
                        <a:t>Which test measures power?</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0000"/>
                    </a:solidFill>
                  </a:tcPr>
                </a:tc>
                <a:tc>
                  <a:txBody>
                    <a:bodyPr/>
                    <a:lstStyle/>
                    <a:p>
                      <a:pPr algn="ctr"/>
                      <a:r>
                        <a:rPr lang="en-US" sz="1400" b="1">
                          <a:solidFill>
                            <a:schemeClr val="tx1"/>
                          </a:solidFill>
                        </a:rPr>
                        <a:t>Which test measures body composition?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92D050"/>
                    </a:solidFill>
                  </a:tcPr>
                </a:tc>
                <a:tc>
                  <a:txBody>
                    <a:bodyPr/>
                    <a:lstStyle/>
                    <a:p>
                      <a:pPr algn="ctr"/>
                      <a:r>
                        <a:rPr lang="en-US" sz="1400" b="1">
                          <a:solidFill>
                            <a:schemeClr val="tx1"/>
                          </a:solidFill>
                        </a:rPr>
                        <a:t>What is the equation to work out an</a:t>
                      </a:r>
                      <a:r>
                        <a:rPr lang="en-US" sz="1400" b="1" baseline="0">
                          <a:solidFill>
                            <a:schemeClr val="tx1"/>
                          </a:solidFill>
                        </a:rPr>
                        <a:t> persons maximum heart rate?</a:t>
                      </a:r>
                      <a:endParaRPr lang="en-US" sz="1400" b="1">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49182644"/>
      </p:ext>
    </p:extLst>
  </p:cSld>
  <p:clrMapOvr>
    <a:masterClrMapping/>
  </p:clrMapOvr>
</p:sld>
</file>

<file path=ppt/theme/theme1.xml><?xml version="1.0" encoding="utf-8"?>
<a:theme xmlns:a="http://schemas.openxmlformats.org/drawingml/2006/main" name="6_Office Theme">
  <a:themeElements>
    <a:clrScheme name="Custom 2">
      <a:dk1>
        <a:srgbClr val="000000"/>
      </a:dk1>
      <a:lt1>
        <a:srgbClr val="FFFFFF"/>
      </a:lt1>
      <a:dk2>
        <a:srgbClr val="094098"/>
      </a:dk2>
      <a:lt2>
        <a:srgbClr val="E7E6E6"/>
      </a:lt2>
      <a:accent1>
        <a:srgbClr val="E76C97"/>
      </a:accent1>
      <a:accent2>
        <a:srgbClr val="FF806B"/>
      </a:accent2>
      <a:accent3>
        <a:srgbClr val="FFBB59"/>
      </a:accent3>
      <a:accent4>
        <a:srgbClr val="F9F871"/>
      </a:accent4>
      <a:accent5>
        <a:srgbClr val="4BBC8E"/>
      </a:accent5>
      <a:accent6>
        <a:srgbClr val="039590"/>
      </a:accent6>
      <a:hlink>
        <a:srgbClr val="03CC90"/>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334705A-B01D-6848-9CD1-0B4F0793FFFC}" vid="{217391A0-944D-E549-9B2A-CCB56E1A831F}"/>
    </a:ext>
  </a:extLst>
</a:theme>
</file>

<file path=ppt/theme/theme2.xml><?xml version="1.0" encoding="utf-8"?>
<a:theme xmlns:a="http://schemas.openxmlformats.org/drawingml/2006/main" name="2_Office Theme">
  <a:themeElements>
    <a:clrScheme name="Custom 2">
      <a:dk1>
        <a:srgbClr val="000000"/>
      </a:dk1>
      <a:lt1>
        <a:srgbClr val="FFFFFF"/>
      </a:lt1>
      <a:dk2>
        <a:srgbClr val="094098"/>
      </a:dk2>
      <a:lt2>
        <a:srgbClr val="E7E6E6"/>
      </a:lt2>
      <a:accent1>
        <a:srgbClr val="E76C97"/>
      </a:accent1>
      <a:accent2>
        <a:srgbClr val="FF806B"/>
      </a:accent2>
      <a:accent3>
        <a:srgbClr val="FFBB59"/>
      </a:accent3>
      <a:accent4>
        <a:srgbClr val="F9F871"/>
      </a:accent4>
      <a:accent5>
        <a:srgbClr val="4BBC8E"/>
      </a:accent5>
      <a:accent6>
        <a:srgbClr val="039590"/>
      </a:accent6>
      <a:hlink>
        <a:srgbClr val="03CC90"/>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334705A-B01D-6848-9CD1-0B4F0793FFFC}" vid="{217391A0-944D-E549-9B2A-CCB56E1A831F}"/>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ee0f7eaf-71c8-49e5-86dd-a7aca38c6c9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683455C55626E448274D6BED93E330D" ma:contentTypeVersion="11" ma:contentTypeDescription="Create a new document." ma:contentTypeScope="" ma:versionID="7b4fb15add1fff9db18c66211e14c219">
  <xsd:schema xmlns:xsd="http://www.w3.org/2001/XMLSchema" xmlns:xs="http://www.w3.org/2001/XMLSchema" xmlns:p="http://schemas.microsoft.com/office/2006/metadata/properties" xmlns:ns3="ee0f7eaf-71c8-49e5-86dd-a7aca38c6c97" xmlns:ns4="d009506d-e544-44fe-824f-b3677a548d81" targetNamespace="http://schemas.microsoft.com/office/2006/metadata/properties" ma:root="true" ma:fieldsID="8c60da049a44b5ce875d77793a8f95ce" ns3:_="" ns4:_="">
    <xsd:import namespace="ee0f7eaf-71c8-49e5-86dd-a7aca38c6c97"/>
    <xsd:import namespace="d009506d-e544-44fe-824f-b3677a548d8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_activity"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e0f7eaf-71c8-49e5-86dd-a7aca38c6c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_activity" ma:index="17" nillable="true" ma:displayName="_activity" ma:hidden="true" ma:internalName="_activity">
      <xsd:simpleType>
        <xsd:restriction base="dms:Note"/>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009506d-e544-44fe-824f-b3677a548d8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8DEDC07-05C3-4834-B3CB-6C71B266CA1F}">
  <ds:schemaRefs>
    <ds:schemaRef ds:uri="d009506d-e544-44fe-824f-b3677a548d81"/>
    <ds:schemaRef ds:uri="ee0f7eaf-71c8-49e5-86dd-a7aca38c6c9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4FC3458-C402-42FB-B424-298DCD6D5FAE}">
  <ds:schemaRefs>
    <ds:schemaRef ds:uri="http://schemas.microsoft.com/sharepoint/v3/contenttype/forms"/>
  </ds:schemaRefs>
</ds:datastoreItem>
</file>

<file path=customXml/itemProps3.xml><?xml version="1.0" encoding="utf-8"?>
<ds:datastoreItem xmlns:ds="http://schemas.openxmlformats.org/officeDocument/2006/customXml" ds:itemID="{C8ADEDB3-AC6B-4B95-BB10-419E1F853DCC}">
  <ds:schemaRefs>
    <ds:schemaRef ds:uri="d009506d-e544-44fe-824f-b3677a548d81"/>
    <ds:schemaRef ds:uri="ee0f7eaf-71c8-49e5-86dd-a7aca38c6c9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4774</Words>
  <Application>Microsoft Office PowerPoint</Application>
  <PresentationFormat>Widescreen</PresentationFormat>
  <Paragraphs>666</Paragraphs>
  <Slides>88</Slides>
  <Notes>0</Notes>
  <HiddenSlides>0</HiddenSlides>
  <MMClips>0</MMClips>
  <ScaleCrop>false</ScaleCrop>
  <HeadingPairs>
    <vt:vector size="4" baseType="variant">
      <vt:variant>
        <vt:lpstr>Theme</vt:lpstr>
      </vt:variant>
      <vt:variant>
        <vt:i4>3</vt:i4>
      </vt:variant>
      <vt:variant>
        <vt:lpstr>Slide Titles</vt:lpstr>
      </vt:variant>
      <vt:variant>
        <vt:i4>88</vt:i4>
      </vt:variant>
    </vt:vector>
  </HeadingPairs>
  <TitlesOfParts>
    <vt:vector size="91" baseType="lpstr">
      <vt:lpstr>6_Office Theme</vt:lpstr>
      <vt:lpstr>2_Office Theme</vt:lpstr>
      <vt:lpstr>3_Office Theme</vt:lpstr>
      <vt:lpstr>NCFE EA 2026</vt:lpstr>
      <vt:lpstr>NCFE EA 2026</vt:lpstr>
      <vt:lpstr>Sentence starters</vt:lpstr>
      <vt:lpstr> </vt:lpstr>
      <vt:lpstr>Name two bones that are in the APPENDICULAR SKELETON. [2]  </vt:lpstr>
      <vt:lpstr>Name one bone in the AXIAL SKELETON. [1]</vt:lpstr>
      <vt:lpstr>Identify and describe two FUNCTIONS OF THE SKELETON [4] </vt:lpstr>
      <vt:lpstr>Identify and describe two FUNCTIONS OF THE SKELETON [4] </vt:lpstr>
      <vt:lpstr>Give one example of each of the following TYPES OF BONES. [3]</vt:lpstr>
      <vt:lpstr>Give the meaning of the term 'joint'. [1]</vt:lpstr>
      <vt:lpstr>Fixed joints are a type of joint. Identify two other types of joint and state a location in the body where each is found (4)</vt:lpstr>
      <vt:lpstr>State three different types of SYNOVIAL joints (3 marks)</vt:lpstr>
      <vt:lpstr>JOINT ACTIONS / MOVEMENT AT A JOINT</vt:lpstr>
      <vt:lpstr>Identify the JOINT ACTION of the hip (2 marks)</vt:lpstr>
      <vt:lpstr>JOINT ACTIONS </vt:lpstr>
      <vt:lpstr>PowerPoint Presentation</vt:lpstr>
      <vt:lpstr>SYNOVIAL JOINT STRUCTURES </vt:lpstr>
      <vt:lpstr>STRUCTURE OF THE SPINE </vt:lpstr>
      <vt:lpstr>REGIONS OF THE SPINE </vt:lpstr>
      <vt:lpstr>POSTURE </vt:lpstr>
      <vt:lpstr>POSTURE </vt:lpstr>
      <vt:lpstr>TYPES OF MUSCLE (NOT MUSCLE FIBRE TYPES 1 or 2) </vt:lpstr>
      <vt:lpstr>Names of muscles  </vt:lpstr>
      <vt:lpstr>Names of muscles  </vt:lpstr>
      <vt:lpstr>Define the term 'agonist' and 'antagonist'. </vt:lpstr>
      <vt:lpstr>ANTAGONIST MUSCLES </vt:lpstr>
      <vt:lpstr>MUSCLE CONTRACTIONS </vt:lpstr>
      <vt:lpstr>TYPES OF CONTRACTION </vt:lpstr>
      <vt:lpstr>MUSCLE CONTRACTIONS </vt:lpstr>
      <vt:lpstr>MUSCLE FIBRE TYPES </vt:lpstr>
      <vt:lpstr>STRUCTURE OF RESPIRATORY SYSTEM </vt:lpstr>
      <vt:lpstr>STRUCTURE OF RESPIRATORY SYSTEM </vt:lpstr>
      <vt:lpstr>PowerPoint Presentation</vt:lpstr>
      <vt:lpstr>RESPIRATORY MEASUREMENTS </vt:lpstr>
      <vt:lpstr>BLOOD VESSELS  </vt:lpstr>
      <vt:lpstr>Outline the vascular shunt process. [2]</vt:lpstr>
      <vt:lpstr>Give two ways that the vascular shunt process helps an individual doing health and fitness activities. [2]</vt:lpstr>
      <vt:lpstr>CARDIOVASCULAR MEASUREMENTS </vt:lpstr>
      <vt:lpstr>BLOOD PRESSURE </vt:lpstr>
      <vt:lpstr>Factors Affecting Blood Pressure </vt:lpstr>
      <vt:lpstr>Structure of the Heart </vt:lpstr>
      <vt:lpstr>Energy Systems </vt:lpstr>
      <vt:lpstr>Energy Systems </vt:lpstr>
      <vt:lpstr>SHORT TERM EFFECTS OF EXERCISE  </vt:lpstr>
      <vt:lpstr>SHORT TERM EFFECTS OF EXERCISE  </vt:lpstr>
      <vt:lpstr>LONG TERM EFFECTS OF EXERCISE  </vt:lpstr>
      <vt:lpstr>BODY SHAPE </vt:lpstr>
      <vt:lpstr>HEALTH RELATED COMPONENTS OF FITNESS (5)   </vt:lpstr>
      <vt:lpstr>SKILL RELATED COMPONENTS OF FITNESS  (6) </vt:lpstr>
      <vt:lpstr>COMPONENTS OF FITNESS   </vt:lpstr>
      <vt:lpstr>COMPONENTS OF FITNESS   </vt:lpstr>
      <vt:lpstr>COMPONENTS OF FITNESS   </vt:lpstr>
      <vt:lpstr>COMPONENTS OF FITNESS   </vt:lpstr>
      <vt:lpstr>MUSCULAR STRENGTH  </vt:lpstr>
      <vt:lpstr>MUSCULAR STRENGTH  </vt:lpstr>
      <vt:lpstr>Components of Fitness </vt:lpstr>
      <vt:lpstr>Model Answer (Cardiovascular Endurance)</vt:lpstr>
      <vt:lpstr>Components of Fitness (9 MARKER)</vt:lpstr>
      <vt:lpstr>Components of Fitness (9 MARKER)</vt:lpstr>
      <vt:lpstr>Model Answer  (9 MARKER)</vt:lpstr>
      <vt:lpstr>Model Answer  (9 MARKER)</vt:lpstr>
      <vt:lpstr>PRINCIPLES OF TRAINING (SPORT)</vt:lpstr>
      <vt:lpstr>PRINCIPLES OF TRAINING (6 Mark Question)</vt:lpstr>
      <vt:lpstr>PRINCIPLES OF TRAINING (6 Mark Question)</vt:lpstr>
      <vt:lpstr>PRINCIPLES OF TRAINING (6 Mark Question)</vt:lpstr>
      <vt:lpstr>PRINCIPLES OF TRAINING (SPORT)</vt:lpstr>
      <vt:lpstr>PRINCIPLES OF TRAINING: Model 6-Mark Response</vt:lpstr>
      <vt:lpstr>PRINCIPLES OF OVERLOAD: FITT </vt:lpstr>
      <vt:lpstr>Jacob can currently run 1 mile in 10 minutes. Explain how Jacob could use the FITT principles to try and run 1 mile in a quicker time. [6 marks] </vt:lpstr>
      <vt:lpstr>METHODS OF TRAINING  </vt:lpstr>
      <vt:lpstr>METHODS OF TRAINING  </vt:lpstr>
      <vt:lpstr>  </vt:lpstr>
      <vt:lpstr>  </vt:lpstr>
      <vt:lpstr>NUTRITION   </vt:lpstr>
      <vt:lpstr>NUTRITION   </vt:lpstr>
      <vt:lpstr>REST &amp; RECOVERY   </vt:lpstr>
      <vt:lpstr>REST &amp; RECOVERY  Model Answer [4 Marks]  </vt:lpstr>
      <vt:lpstr>  </vt:lpstr>
      <vt:lpstr>  </vt:lpstr>
      <vt:lpstr>  </vt:lpstr>
      <vt:lpstr>  </vt:lpstr>
      <vt:lpstr>  </vt:lpstr>
      <vt:lpstr>  </vt:lpstr>
      <vt:lpstr>  </vt:lpstr>
      <vt:lpstr>  </vt:lpstr>
      <vt:lpstr>  </vt:lpstr>
      <vt:lpstr>  </vt:lpstr>
      <vt:lpstr>Key terms and words -      GCSE P.E Team Challenge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1.4.5 – Blood pressure</dc:title>
  <dc:creator>Chris Mason</dc:creator>
  <cp:lastModifiedBy>Mrs K Bytyqi</cp:lastModifiedBy>
  <cp:revision>281</cp:revision>
  <dcterms:created xsi:type="dcterms:W3CDTF">2023-01-20T08:32:41Z</dcterms:created>
  <dcterms:modified xsi:type="dcterms:W3CDTF">2026-07-07T12:43:13Z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0x0101001683455C55626E448274D6BED93E330D</vt:lpwstr>
  </property>
</Properties>
</file>