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 id="2147483684" r:id="rId3"/>
  </p:sldMasterIdLst>
  <p:handoutMasterIdLst>
    <p:handoutMasterId r:id="rId6"/>
  </p:handoutMasterIdLst>
  <p:sldIdLst>
    <p:sldId id="256" r:id="rId4"/>
    <p:sldId id="260" r:id="rId5"/>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3020" autoAdjust="0"/>
    <p:restoredTop sz="94660"/>
  </p:normalViewPr>
  <p:slideViewPr>
    <p:cSldViewPr snapToGrid="0">
      <p:cViewPr varScale="1">
        <p:scale>
          <a:sx n="49" d="100"/>
          <a:sy n="49" d="100"/>
        </p:scale>
        <p:origin x="1944" y="66"/>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FDAF94C7-7202-498D-965A-7FAC7CF7DD6A}"/>
    <pc:docChg chg="custSel modSld">
      <pc:chgData name="Mrs L Webster" userId="e46f0a3f-fc4e-4d7b-94a6-4acf829689c1" providerId="ADAL" clId="{FDAF94C7-7202-498D-965A-7FAC7CF7DD6A}" dt="2024-09-07T20:55:56.870" v="7"/>
      <pc:docMkLst>
        <pc:docMk/>
      </pc:docMkLst>
      <pc:sldChg chg="addSp modSp mod">
        <pc:chgData name="Mrs L Webster" userId="e46f0a3f-fc4e-4d7b-94a6-4acf829689c1" providerId="ADAL" clId="{FDAF94C7-7202-498D-965A-7FAC7CF7DD6A}" dt="2024-09-07T20:55:27.397" v="1" actId="1076"/>
        <pc:sldMkLst>
          <pc:docMk/>
          <pc:sldMk cId="1978265811" sldId="256"/>
        </pc:sldMkLst>
        <pc:picChg chg="add mod">
          <ac:chgData name="Mrs L Webster" userId="e46f0a3f-fc4e-4d7b-94a6-4acf829689c1" providerId="ADAL" clId="{FDAF94C7-7202-498D-965A-7FAC7CF7DD6A}" dt="2024-09-07T20:55:27.397" v="1" actId="1076"/>
          <ac:picMkLst>
            <pc:docMk/>
            <pc:sldMk cId="1978265811" sldId="256"/>
            <ac:picMk id="37" creationId="{1E73F703-1B1E-4683-898C-491839AA68C1}"/>
          </ac:picMkLst>
        </pc:picChg>
      </pc:sldChg>
      <pc:sldChg chg="addSp delSp modSp mod">
        <pc:chgData name="Mrs L Webster" userId="e46f0a3f-fc4e-4d7b-94a6-4acf829689c1" providerId="ADAL" clId="{FDAF94C7-7202-498D-965A-7FAC7CF7DD6A}" dt="2024-09-07T20:55:56.870" v="7"/>
        <pc:sldMkLst>
          <pc:docMk/>
          <pc:sldMk cId="1151489850" sldId="260"/>
        </pc:sldMkLst>
        <pc:spChg chg="add mod">
          <ac:chgData name="Mrs L Webster" userId="e46f0a3f-fc4e-4d7b-94a6-4acf829689c1" providerId="ADAL" clId="{FDAF94C7-7202-498D-965A-7FAC7CF7DD6A}" dt="2024-09-07T20:55:56.870" v="7"/>
          <ac:spMkLst>
            <pc:docMk/>
            <pc:sldMk cId="1151489850" sldId="260"/>
            <ac:spMk id="25" creationId="{62BF46FD-4D8A-4A56-A5A1-A881FD712F33}"/>
          </ac:spMkLst>
        </pc:spChg>
        <pc:spChg chg="del mod">
          <ac:chgData name="Mrs L Webster" userId="e46f0a3f-fc4e-4d7b-94a6-4acf829689c1" providerId="ADAL" clId="{FDAF94C7-7202-498D-965A-7FAC7CF7DD6A}" dt="2024-09-07T20:55:56.632" v="6" actId="478"/>
          <ac:spMkLst>
            <pc:docMk/>
            <pc:sldMk cId="1151489850" sldId="260"/>
            <ac:spMk id="46" creationId="{F4502A26-6D7E-4DAC-AC4C-F1594B2EEE44}"/>
          </ac:spMkLst>
        </pc:spChg>
        <pc:picChg chg="add mod">
          <ac:chgData name="Mrs L Webster" userId="e46f0a3f-fc4e-4d7b-94a6-4acf829689c1" providerId="ADAL" clId="{FDAF94C7-7202-498D-965A-7FAC7CF7DD6A}" dt="2024-09-07T20:55:31.847" v="3" actId="1076"/>
          <ac:picMkLst>
            <pc:docMk/>
            <pc:sldMk cId="1151489850" sldId="260"/>
            <ac:picMk id="24" creationId="{1E73F703-1B1E-4683-898C-491839AA68C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EFEF40-A21C-4A00-A874-DCF1F232E9CE}"/>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a:extLst>
              <a:ext uri="{FF2B5EF4-FFF2-40B4-BE49-F238E27FC236}">
                <a16:creationId xmlns:a16="http://schemas.microsoft.com/office/drawing/2014/main" id="{1FA7BF91-FFAB-45B7-BC70-6EDB068E21C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E8346C-E77F-43BE-91F8-CF6E9E22AD4D}" type="datetimeFigureOut">
              <a:rPr lang="en-GB" smtClean="0"/>
              <a:t>07/09/2024</a:t>
            </a:fld>
            <a:endParaRPr lang="en-GB"/>
          </a:p>
        </p:txBody>
      </p:sp>
      <p:sp>
        <p:nvSpPr>
          <p:cNvPr id="4" name="Footer Placeholder 3">
            <a:extLst>
              <a:ext uri="{FF2B5EF4-FFF2-40B4-BE49-F238E27FC236}">
                <a16:creationId xmlns:a16="http://schemas.microsoft.com/office/drawing/2014/main" id="{90741AC3-8F2E-4ABB-9C23-92BFFEA7D17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658BBA9-DC26-4331-BE96-B9E53AA0764D}"/>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4DA4F99-D6F8-4B63-9C62-69498D388FEA}" type="slidenum">
              <a:rPr lang="en-GB" smtClean="0"/>
              <a:t>‹#›</a:t>
            </a:fld>
            <a:endParaRPr lang="en-GB"/>
          </a:p>
        </p:txBody>
      </p:sp>
    </p:spTree>
    <p:extLst>
      <p:ext uri="{BB962C8B-B14F-4D97-AF65-F5344CB8AC3E}">
        <p14:creationId xmlns:p14="http://schemas.microsoft.com/office/powerpoint/2010/main" val="318120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991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05718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60978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83064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808048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5776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17915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05176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2563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525119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07/09/2024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6948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5EEC-E562-49F6-BC64-FA5EB607E0A0}"/>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44664-B843-43DB-8B5D-52C1BC2AD447}"/>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1758BD-7C9B-4CA7-B778-32937E7B3926}"/>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4F253C6F-5AB8-42AC-A2BF-98D6BC5E4629}"/>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7C0E371-7E36-4D54-B0A1-6C3782C9C2AB}"/>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91780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BCF6-BA2C-46E9-8090-0EAAACDB1ED5}"/>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4E321-4D21-418E-8487-AF88F702FC21}"/>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573E7-B0E3-4D8D-A050-B25CF1D571D4}"/>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A845CA8D-3B7E-4958-95F0-513D9776F7FB}"/>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60F7715-024F-47D4-9FE9-14260D3189B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289445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26EE6-DCC1-4E7B-837D-2B87C9501864}"/>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5AE7-05C7-4671-94FA-652FA29393B4}"/>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7D699-57E3-4753-AF28-374354040B5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F2AF975A-27E1-4F7F-AD97-025AF735CE9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DA74525-D860-4482-A3F4-1D9184BA5E4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53720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6AD0-5FC9-48CB-AC54-B175DF393CDA}"/>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8E0CD-A388-4C4B-9E5E-7AED4B819164}"/>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39AF2E-E5A5-479D-B636-5D76F9737B23}"/>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F8904B-7BD1-426E-A741-702C99C5BD7E}"/>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6" name="Footer Placeholder 5">
            <a:extLst>
              <a:ext uri="{FF2B5EF4-FFF2-40B4-BE49-F238E27FC236}">
                <a16:creationId xmlns:a16="http://schemas.microsoft.com/office/drawing/2014/main" id="{284579C7-0FF9-4CA1-8B12-783399C9888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73BF12-2270-48B0-B703-012D1E6ABEC6}"/>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2633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DDD63-DA65-47FB-AC3C-CF7FA17DEDDB}"/>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640E8B-33E4-47FA-BEF3-56626F60799B}"/>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5FE6-6E20-4544-8EDF-D6C0CA6B307E}"/>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901B31-2C60-41B4-B10D-18A7F849124A}"/>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B2CFE0-7FAF-4D18-AA84-9755C9EC759A}"/>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A1BBEF-9EB1-4689-8DD7-F8E6D235A829}"/>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8" name="Footer Placeholder 7">
            <a:extLst>
              <a:ext uri="{FF2B5EF4-FFF2-40B4-BE49-F238E27FC236}">
                <a16:creationId xmlns:a16="http://schemas.microsoft.com/office/drawing/2014/main" id="{0920FBCE-2BF9-4056-887D-4FFC2CC024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2B20E7E-F141-42D6-8A4E-3AFBEEC1B01E}"/>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857321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0EDC6-A6B2-4DE5-A1BB-BF2D05701BCE}"/>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DC7527-81D8-4C6C-B4EF-921612A3969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4" name="Footer Placeholder 3">
            <a:extLst>
              <a:ext uri="{FF2B5EF4-FFF2-40B4-BE49-F238E27FC236}">
                <a16:creationId xmlns:a16="http://schemas.microsoft.com/office/drawing/2014/main" id="{0650A254-E313-4E01-AEE2-D45A101E096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E887B78F-8CE4-4660-A40F-E71B756F5C20}"/>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95302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FC8BB8-DF65-49E5-B5EE-0F65D7FF95F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3" name="Footer Placeholder 2">
            <a:extLst>
              <a:ext uri="{FF2B5EF4-FFF2-40B4-BE49-F238E27FC236}">
                <a16:creationId xmlns:a16="http://schemas.microsoft.com/office/drawing/2014/main" id="{26671CAC-769F-4075-B720-E54F2BDF45D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195AB53-ABF2-471E-B8F3-15FCB8539C79}"/>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03097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42AD-3F36-4EEE-9585-4CF37F7AC827}"/>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54A5E8-612F-4C1F-AF16-B3DAA30F7B83}"/>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D21989-09A8-42A8-855E-EA52B19BC72E}"/>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A4DB-7411-46B6-8546-2B0D2C52EDA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6" name="Footer Placeholder 5">
            <a:extLst>
              <a:ext uri="{FF2B5EF4-FFF2-40B4-BE49-F238E27FC236}">
                <a16:creationId xmlns:a16="http://schemas.microsoft.com/office/drawing/2014/main" id="{B073F197-AE99-4251-87B1-44593368FF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C8A3C2F-B50D-4144-8451-1FF5CB9BE501}"/>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757774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491B-E6B1-4707-8FE7-E3A3531818E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FD6CFB-CC6F-4A9E-8ED1-A4790B7C69A8}"/>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0E4A2-A63E-4D16-925B-BFF3CB95BB29}"/>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E1BFA1-D406-4FC9-922C-31FF1FEA4E8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6" name="Footer Placeholder 5">
            <a:extLst>
              <a:ext uri="{FF2B5EF4-FFF2-40B4-BE49-F238E27FC236}">
                <a16:creationId xmlns:a16="http://schemas.microsoft.com/office/drawing/2014/main" id="{C3759FF9-9112-4C09-9B38-ADC5D31CD73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688B8BD-32F8-4F92-A94F-07CFF9B9940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377218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5C83-1349-4ACE-8DCB-31CD573975B4}"/>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CB60BC-6A20-4384-9775-E6A33EE2F94F}"/>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DD14E-D457-4F11-A5D3-F0E95D963DF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B056594A-3921-4802-907C-42087ED82BD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B244439-8578-4DDD-AABC-3285CC785C7A}"/>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1914476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4FC68-D8B4-423B-9D6F-ACAB46B90DC0}"/>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CFFBD-71BB-4B98-BC32-1E990C7E88D9}"/>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4216A0-15D2-456E-9432-8A4E2F553ED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07/09/2024</a:t>
            </a:fld>
            <a:endParaRPr lang="en-GB"/>
          </a:p>
        </p:txBody>
      </p:sp>
      <p:sp>
        <p:nvSpPr>
          <p:cNvPr id="5" name="Footer Placeholder 4">
            <a:extLst>
              <a:ext uri="{FF2B5EF4-FFF2-40B4-BE49-F238E27FC236}">
                <a16:creationId xmlns:a16="http://schemas.microsoft.com/office/drawing/2014/main" id="{FF34B8B9-17C9-466D-B63E-F4B69FC9ADE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1F8BFD5-A658-455D-AC4C-0AA45B72AD9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8615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FEED-2FC3-4AAE-AC87-18357C566027}"/>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9AE39E-D66D-4636-88AF-670EE2C9DF36}"/>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BC252B-3F83-45D0-BB5F-DF30077B4918}"/>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B2516F8F-8F4D-4388-8580-3806EF46B83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3A8DA86-A7B9-4B59-9B97-0BDCB830D6A5}"/>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74710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5055-66C0-4F8E-BFAA-DF27CF92CD5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60A626-81A2-450F-A4B3-6153897A3DE5}"/>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D9FD3-E9C1-432D-848B-80B274C33EAB}"/>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2C40A4E7-E500-488E-8791-C9285B35F423}"/>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3B87D33-556C-4B93-99A5-ECEBE34E0ECB}"/>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389982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E264-E72B-4C23-80EC-F936016E8DD6}"/>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9F55C-3F38-4604-A4A7-7642131F5392}"/>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82A875-0D7E-419C-863E-304D11FB89F6}"/>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8E9FCA24-BC18-4999-827D-ADA9AD84602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4801C55-4E45-4FDC-BA5F-3D7E31C47846}"/>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20008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E3B08-C617-4958-9105-A1AD1E611C72}"/>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35413-E865-48CE-95EB-5F0C94747B53}"/>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7FE958-680D-47C0-8160-C0ED50C6B3A1}"/>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825FEC-1872-4ED6-B013-E7A66C4A200E}"/>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6" name="Footer Placeholder 5">
            <a:extLst>
              <a:ext uri="{FF2B5EF4-FFF2-40B4-BE49-F238E27FC236}">
                <a16:creationId xmlns:a16="http://schemas.microsoft.com/office/drawing/2014/main" id="{AD9D5E9D-3CB8-44A9-9FDD-16E12B73ECC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96194ED-DD98-43F4-B27B-FA14E1599FFD}"/>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1476102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C2E9-2A87-45D6-B889-A494802CEF30}"/>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DE066-B922-4196-BFEA-23B530F94C0D}"/>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0C9AB8-1865-4282-B855-423842D8C8CC}"/>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5F2FF2-EFB1-4C2E-B389-758049E65AB0}"/>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326404D-3BA0-495C-81F2-35B39DB83C46}"/>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7862DE-59FA-475E-AAC9-976F20E9FA6D}"/>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8" name="Footer Placeholder 7">
            <a:extLst>
              <a:ext uri="{FF2B5EF4-FFF2-40B4-BE49-F238E27FC236}">
                <a16:creationId xmlns:a16="http://schemas.microsoft.com/office/drawing/2014/main" id="{F5BDD548-E37F-4516-B8D6-E69940D2404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4F06894-34E7-40CE-A38D-F3821BE7A092}"/>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969144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99AF-09D2-4CC9-8D7A-1B994C767E9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9F678-A12D-4FDB-A097-BF19D1D1E405}"/>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4" name="Footer Placeholder 3">
            <a:extLst>
              <a:ext uri="{FF2B5EF4-FFF2-40B4-BE49-F238E27FC236}">
                <a16:creationId xmlns:a16="http://schemas.microsoft.com/office/drawing/2014/main" id="{8F4DBF1E-01A3-4D89-99F1-1C03E056F2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A4C1CF46-FB39-4DD9-BE63-7D02D2D7AFAF}"/>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89272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231D2-5235-44DC-B8FD-069375078052}"/>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3" name="Footer Placeholder 2">
            <a:extLst>
              <a:ext uri="{FF2B5EF4-FFF2-40B4-BE49-F238E27FC236}">
                <a16:creationId xmlns:a16="http://schemas.microsoft.com/office/drawing/2014/main" id="{5A52C4B4-AC78-41DA-ACB4-1D11354AF2AC}"/>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965F2EF-8FF1-4215-9800-85D3E434D3EC}"/>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769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FA5B-71C6-409F-85FF-F578D5E65DC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B04C18-0CC6-42F0-B725-19C550F98ED8}"/>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86FB2-EB35-4099-8564-B2E2850ACD00}"/>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DB8926-643B-4411-899D-6723B6612243}"/>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6" name="Footer Placeholder 5">
            <a:extLst>
              <a:ext uri="{FF2B5EF4-FFF2-40B4-BE49-F238E27FC236}">
                <a16:creationId xmlns:a16="http://schemas.microsoft.com/office/drawing/2014/main" id="{6EF23968-B7ED-41A6-82FA-21BC6A1236A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AEC9D9-5D25-4BE0-8191-8EB7FD795E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3069584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2E20-678A-4CED-A82B-4C932665B89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3EB448-B51A-40CC-8DCD-3D4A6EC8F4BE}"/>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4106F-4598-4BFD-9C3D-AACDDF0F4756}"/>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6081B6-8733-479D-9568-8494882624F1}"/>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6" name="Footer Placeholder 5">
            <a:extLst>
              <a:ext uri="{FF2B5EF4-FFF2-40B4-BE49-F238E27FC236}">
                <a16:creationId xmlns:a16="http://schemas.microsoft.com/office/drawing/2014/main" id="{75B26794-5226-44AB-9CE4-CB154FB70A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1468FD43-12AB-4D4F-A09B-BF9F495A43B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8125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53A86-7B88-4A91-8F83-EC141FE8FC83}"/>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727ED-0EA1-4F85-B560-DAFBA4E23758}"/>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34081-A281-4960-B084-4A62838D844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DC4459CD-7A5F-49F2-A51C-758108FE0D0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44DEE2-BDCD-403D-9C48-F3AC09E1EC1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5431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66C6C-B759-47A7-B78D-7D63F5413E0B}"/>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BBFCB-88AD-46F2-89F0-D2DFD26C3EB0}"/>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202A2-08C5-4039-A226-D22D6DCB6F3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07/09/2024</a:t>
            </a:fld>
            <a:endParaRPr lang="en-GB"/>
          </a:p>
        </p:txBody>
      </p:sp>
      <p:sp>
        <p:nvSpPr>
          <p:cNvPr id="5" name="Footer Placeholder 4">
            <a:extLst>
              <a:ext uri="{FF2B5EF4-FFF2-40B4-BE49-F238E27FC236}">
                <a16:creationId xmlns:a16="http://schemas.microsoft.com/office/drawing/2014/main" id="{371ACC32-354B-4195-BDAE-2AA1923A7C9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58CAB47-7C09-41FD-BD2B-F6A9353CFC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659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C8D89F67-49FE-40BB-A42D-90D2444C5E58}"/>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9" name="Rectangle 8">
            <a:extLst>
              <a:ext uri="{FF2B5EF4-FFF2-40B4-BE49-F238E27FC236}">
                <a16:creationId xmlns:a16="http://schemas.microsoft.com/office/drawing/2014/main" id="{27E5911A-F259-4DA9-8B79-A5195BD20F8D}"/>
              </a:ext>
            </a:extLst>
          </p:cNvPr>
          <p:cNvSpPr/>
          <p:nvPr userDrawn="1"/>
        </p:nvSpPr>
        <p:spPr>
          <a:xfrm>
            <a:off x="172277" y="992402"/>
            <a:ext cx="2017470"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22BF107-535B-4A75-B65C-D03F4BFDEEDB}"/>
              </a:ext>
            </a:extLst>
          </p:cNvPr>
          <p:cNvSpPr/>
          <p:nvPr userDrawn="1"/>
        </p:nvSpPr>
        <p:spPr>
          <a:xfrm>
            <a:off x="2238734" y="992402"/>
            <a:ext cx="4547073"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48558E3-3E2A-4274-A6C8-44EB2AFB766C}"/>
              </a:ext>
            </a:extLst>
          </p:cNvPr>
          <p:cNvSpPr/>
          <p:nvPr userDrawn="1"/>
        </p:nvSpPr>
        <p:spPr>
          <a:xfrm>
            <a:off x="172277" y="2808840"/>
            <a:ext cx="2955934" cy="1040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EFD51B7-14BE-4B12-B951-B94E70E48885}"/>
              </a:ext>
            </a:extLst>
          </p:cNvPr>
          <p:cNvSpPr txBox="1"/>
          <p:nvPr userDrawn="1"/>
        </p:nvSpPr>
        <p:spPr>
          <a:xfrm>
            <a:off x="154314"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Essential knowledge</a:t>
            </a:r>
          </a:p>
        </p:txBody>
      </p:sp>
      <p:sp>
        <p:nvSpPr>
          <p:cNvPr id="13" name="TextBox 12">
            <a:extLst>
              <a:ext uri="{FF2B5EF4-FFF2-40B4-BE49-F238E27FC236}">
                <a16:creationId xmlns:a16="http://schemas.microsoft.com/office/drawing/2014/main" id="{393F09F9-2E91-4B21-8A16-971021B1849E}"/>
              </a:ext>
            </a:extLst>
          </p:cNvPr>
          <p:cNvSpPr txBox="1"/>
          <p:nvPr userDrawn="1"/>
        </p:nvSpPr>
        <p:spPr>
          <a:xfrm>
            <a:off x="2220771" y="99240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4" name="TextBox 13">
            <a:extLst>
              <a:ext uri="{FF2B5EF4-FFF2-40B4-BE49-F238E27FC236}">
                <a16:creationId xmlns:a16="http://schemas.microsoft.com/office/drawing/2014/main" id="{D158B688-CCE1-49C4-A105-36B01B3EED53}"/>
              </a:ext>
            </a:extLst>
          </p:cNvPr>
          <p:cNvSpPr txBox="1"/>
          <p:nvPr userDrawn="1"/>
        </p:nvSpPr>
        <p:spPr>
          <a:xfrm>
            <a:off x="154314" y="2846896"/>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20501639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502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E023F107-8F90-4705-AE91-FBF4DEACE105}"/>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8" name="Rectangle 7">
            <a:extLst>
              <a:ext uri="{FF2B5EF4-FFF2-40B4-BE49-F238E27FC236}">
                <a16:creationId xmlns:a16="http://schemas.microsoft.com/office/drawing/2014/main" id="{8C31F8D7-901E-4BB2-8B46-14E46DAA5A73}"/>
              </a:ext>
            </a:extLst>
          </p:cNvPr>
          <p:cNvSpPr/>
          <p:nvPr userDrawn="1"/>
        </p:nvSpPr>
        <p:spPr>
          <a:xfrm>
            <a:off x="136180" y="992402"/>
            <a:ext cx="2937971" cy="28817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318ABD-8916-45A1-8C41-0817F2739D01}"/>
              </a:ext>
            </a:extLst>
          </p:cNvPr>
          <p:cNvSpPr/>
          <p:nvPr userDrawn="1"/>
        </p:nvSpPr>
        <p:spPr>
          <a:xfrm>
            <a:off x="3128211" y="992402"/>
            <a:ext cx="3657596"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75630C4-7497-4E5A-9063-F438F3D11249}"/>
              </a:ext>
            </a:extLst>
          </p:cNvPr>
          <p:cNvSpPr txBox="1"/>
          <p:nvPr userDrawn="1"/>
        </p:nvSpPr>
        <p:spPr>
          <a:xfrm>
            <a:off x="3110248"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3" name="TextBox 12">
            <a:extLst>
              <a:ext uri="{FF2B5EF4-FFF2-40B4-BE49-F238E27FC236}">
                <a16:creationId xmlns:a16="http://schemas.microsoft.com/office/drawing/2014/main" id="{EC5638A2-F124-4150-9B46-E69FACED56EA}"/>
              </a:ext>
            </a:extLst>
          </p:cNvPr>
          <p:cNvSpPr txBox="1"/>
          <p:nvPr userDrawn="1"/>
        </p:nvSpPr>
        <p:spPr>
          <a:xfrm>
            <a:off x="172277" y="1023291"/>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32020929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5.tmp"/><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6.jpg"/><Relationship Id="rId1" Type="http://schemas.openxmlformats.org/officeDocument/2006/relationships/slideLayout" Target="../slideLayouts/slideLayout2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D7560014-635B-E896-4FA4-7317B674DD82}"/>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Product of prime factors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20E215D-9F3E-4631-B86D-8A4FDAAF9C5B}"/>
              </a:ext>
            </a:extLst>
          </p:cNvPr>
          <p:cNvSpPr txBox="1"/>
          <p:nvPr/>
        </p:nvSpPr>
        <p:spPr>
          <a:xfrm>
            <a:off x="2069432" y="120316"/>
            <a:ext cx="4559968"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10 − Using Number</a:t>
            </a:r>
          </a:p>
          <a:p>
            <a:pPr algn="r"/>
            <a:r>
              <a:rPr lang="en-GB" dirty="0">
                <a:latin typeface="Arial" panose="020B0604020202020204" pitchFamily="34" charset="0"/>
                <a:cs typeface="Arial" panose="020B0604020202020204" pitchFamily="34" charset="0"/>
              </a:rPr>
              <a:t>Types of number and sequences</a:t>
            </a:r>
          </a:p>
        </p:txBody>
      </p:sp>
      <p:sp>
        <p:nvSpPr>
          <p:cNvPr id="8" name="TextBox 7">
            <a:extLst>
              <a:ext uri="{FF2B5EF4-FFF2-40B4-BE49-F238E27FC236}">
                <a16:creationId xmlns:a16="http://schemas.microsoft.com/office/drawing/2014/main" id="{20FF8DCB-FF1E-4235-9152-4D69AC5D285B}"/>
              </a:ext>
            </a:extLst>
          </p:cNvPr>
          <p:cNvSpPr txBox="1"/>
          <p:nvPr/>
        </p:nvSpPr>
        <p:spPr>
          <a:xfrm>
            <a:off x="172136" y="3108012"/>
            <a:ext cx="2142696" cy="600164"/>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Sequences (Y8)</a:t>
            </a:r>
          </a:p>
          <a:p>
            <a:r>
              <a:rPr lang="en-GB" sz="1100" dirty="0">
                <a:latin typeface="Arial" panose="020B0604020202020204" pitchFamily="34" charset="0"/>
                <a:cs typeface="Arial" panose="020B0604020202020204" pitchFamily="34" charset="0"/>
              </a:rPr>
              <a:t>Testing Conjectures (Y9)</a:t>
            </a:r>
          </a:p>
          <a:p>
            <a:r>
              <a:rPr lang="en-GB" sz="1100" dirty="0">
                <a:latin typeface="Arial" panose="020B0604020202020204" pitchFamily="34" charset="0"/>
                <a:cs typeface="Arial" panose="020B0604020202020204" pitchFamily="34" charset="0"/>
              </a:rPr>
              <a:t>Prime numbers and proofs (Y7)</a:t>
            </a:r>
          </a:p>
        </p:txBody>
      </p:sp>
      <p:sp>
        <p:nvSpPr>
          <p:cNvPr id="11" name="TextBox 10">
            <a:extLst>
              <a:ext uri="{FF2B5EF4-FFF2-40B4-BE49-F238E27FC236}">
                <a16:creationId xmlns:a16="http://schemas.microsoft.com/office/drawing/2014/main" id="{D204D5E5-6C98-4E9F-B694-8F9A2F949A99}"/>
              </a:ext>
            </a:extLst>
          </p:cNvPr>
          <p:cNvSpPr txBox="1"/>
          <p:nvPr/>
        </p:nvSpPr>
        <p:spPr>
          <a:xfrm>
            <a:off x="3224529" y="2808004"/>
            <a:ext cx="3546974" cy="1046440"/>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Prime numbers</a:t>
            </a:r>
          </a:p>
          <a:p>
            <a:r>
              <a:rPr lang="en-GB" sz="1100" dirty="0">
                <a:latin typeface="Arial" panose="020B0604020202020204" pitchFamily="34" charset="0"/>
                <a:cs typeface="Arial" panose="020B0604020202020204" pitchFamily="34" charset="0"/>
              </a:rPr>
              <a:t>A prime number is an integer that has only two factors, itself and 1. </a:t>
            </a:r>
          </a:p>
          <a:p>
            <a:endParaRPr lang="en-GB" sz="7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2 is the only even prime number.</a:t>
            </a:r>
          </a:p>
        </p:txBody>
      </p:sp>
      <p:sp>
        <p:nvSpPr>
          <p:cNvPr id="2" name="TextBox 1">
            <a:extLst>
              <a:ext uri="{FF2B5EF4-FFF2-40B4-BE49-F238E27FC236}">
                <a16:creationId xmlns:a16="http://schemas.microsoft.com/office/drawing/2014/main" id="{3E6506CC-F1AC-DF25-AC96-D17735FD4265}"/>
              </a:ext>
            </a:extLst>
          </p:cNvPr>
          <p:cNvSpPr txBox="1"/>
          <p:nvPr/>
        </p:nvSpPr>
        <p:spPr>
          <a:xfrm>
            <a:off x="115329" y="1276864"/>
            <a:ext cx="2166551" cy="1446550"/>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 </a:t>
            </a:r>
            <a:r>
              <a:rPr lang="en-GB" sz="1100" dirty="0">
                <a:solidFill>
                  <a:srgbClr val="000000"/>
                </a:solidFill>
                <a:latin typeface="Arial" panose="020B0604020202020204" pitchFamily="34" charset="0"/>
                <a:cs typeface="Arial" panose="020B0604020202020204" pitchFamily="34" charset="0"/>
              </a:rPr>
              <a:t>F</a:t>
            </a:r>
            <a:r>
              <a:rPr lang="en-GB" sz="1100" dirty="0">
                <a:solidFill>
                  <a:srgbClr val="000000"/>
                </a:solidFill>
                <a:effectLst/>
                <a:latin typeface="Arial" panose="020B0604020202020204" pitchFamily="34" charset="0"/>
                <a:cs typeface="Arial" panose="020B0604020202020204" pitchFamily="34" charset="0"/>
              </a:rPr>
              <a:t>actors and multiples</a:t>
            </a:r>
          </a:p>
          <a:p>
            <a:r>
              <a:rPr lang="en-GB" sz="1100" dirty="0">
                <a:solidFill>
                  <a:srgbClr val="000000"/>
                </a:solidFill>
                <a:effectLst/>
                <a:latin typeface="Arial" panose="020B0604020202020204" pitchFamily="34" charset="0"/>
                <a:cs typeface="Arial" panose="020B0604020202020204" pitchFamily="34" charset="0"/>
              </a:rPr>
              <a:t>• Express numbers as a </a:t>
            </a:r>
          </a:p>
          <a:p>
            <a:r>
              <a:rPr lang="en-GB" sz="1100" dirty="0">
                <a:solidFill>
                  <a:srgbClr val="000000"/>
                </a:solidFill>
                <a:latin typeface="Arial" panose="020B0604020202020204" pitchFamily="34" charset="0"/>
                <a:cs typeface="Arial" panose="020B0604020202020204" pitchFamily="34" charset="0"/>
              </a:rPr>
              <a:t>   </a:t>
            </a:r>
            <a:r>
              <a:rPr lang="en-GB" sz="1100" dirty="0">
                <a:solidFill>
                  <a:srgbClr val="000000"/>
                </a:solidFill>
                <a:effectLst/>
                <a:latin typeface="Arial" panose="020B0604020202020204" pitchFamily="34" charset="0"/>
                <a:cs typeface="Arial" panose="020B0604020202020204" pitchFamily="34" charset="0"/>
              </a:rPr>
              <a:t>product of primes</a:t>
            </a:r>
          </a:p>
          <a:p>
            <a:r>
              <a:rPr lang="en-GB" sz="1100" dirty="0">
                <a:solidFill>
                  <a:srgbClr val="000000"/>
                </a:solidFill>
                <a:effectLst/>
                <a:latin typeface="Arial" panose="020B0604020202020204" pitchFamily="34" charset="0"/>
                <a:cs typeface="Arial" panose="020B0604020202020204" pitchFamily="34" charset="0"/>
              </a:rPr>
              <a:t>• Find the HCF and LCM</a:t>
            </a:r>
          </a:p>
          <a:p>
            <a:r>
              <a:rPr lang="en-GB" sz="1100" dirty="0">
                <a:solidFill>
                  <a:srgbClr val="000000"/>
                </a:solidFill>
                <a:effectLst/>
                <a:latin typeface="Arial" panose="020B0604020202020204" pitchFamily="34" charset="0"/>
                <a:cs typeface="Arial" panose="020B0604020202020204" pitchFamily="34" charset="0"/>
              </a:rPr>
              <a:t>• Describe, continue and</a:t>
            </a:r>
          </a:p>
          <a:p>
            <a:r>
              <a:rPr lang="en-GB" sz="1100" dirty="0">
                <a:solidFill>
                  <a:srgbClr val="000000"/>
                </a:solidFill>
                <a:latin typeface="Arial" panose="020B0604020202020204" pitchFamily="34" charset="0"/>
                <a:cs typeface="Arial" panose="020B0604020202020204" pitchFamily="34" charset="0"/>
              </a:rPr>
              <a:t> </a:t>
            </a:r>
            <a:r>
              <a:rPr lang="en-GB" sz="1100" dirty="0">
                <a:solidFill>
                  <a:srgbClr val="000000"/>
                </a:solidFill>
                <a:effectLst/>
                <a:latin typeface="Arial" panose="020B0604020202020204" pitchFamily="34" charset="0"/>
                <a:cs typeface="Arial" panose="020B0604020202020204" pitchFamily="34" charset="0"/>
              </a:rPr>
              <a:t> explore sequences</a:t>
            </a:r>
          </a:p>
          <a:p>
            <a:r>
              <a:rPr lang="en-GB" sz="1100" dirty="0">
                <a:solidFill>
                  <a:srgbClr val="000000"/>
                </a:solidFill>
                <a:effectLst/>
                <a:latin typeface="Arial" panose="020B0604020202020204" pitchFamily="34" charset="0"/>
                <a:cs typeface="Arial" panose="020B0604020202020204" pitchFamily="34" charset="0"/>
              </a:rPr>
              <a:t>• Find the nth term of a linear</a:t>
            </a:r>
          </a:p>
          <a:p>
            <a:r>
              <a:rPr lang="en-GB" sz="1100" dirty="0">
                <a:solidFill>
                  <a:srgbClr val="000000"/>
                </a:solidFill>
                <a:latin typeface="Arial" panose="020B0604020202020204" pitchFamily="34" charset="0"/>
                <a:cs typeface="Arial" panose="020B0604020202020204" pitchFamily="34" charset="0"/>
              </a:rPr>
              <a:t>  </a:t>
            </a:r>
            <a:r>
              <a:rPr lang="en-GB" sz="1100" dirty="0">
                <a:solidFill>
                  <a:srgbClr val="000000"/>
                </a:solidFill>
                <a:effectLst/>
                <a:latin typeface="Arial" panose="020B0604020202020204" pitchFamily="34" charset="0"/>
                <a:cs typeface="Arial" panose="020B0604020202020204" pitchFamily="34" charset="0"/>
              </a:rPr>
              <a:t> sequence</a:t>
            </a:r>
          </a:p>
        </p:txBody>
      </p:sp>
      <p:sp>
        <p:nvSpPr>
          <p:cNvPr id="9" name="TextBox 8">
            <a:extLst>
              <a:ext uri="{FF2B5EF4-FFF2-40B4-BE49-F238E27FC236}">
                <a16:creationId xmlns:a16="http://schemas.microsoft.com/office/drawing/2014/main" id="{C2CA747A-CE3D-6773-9496-251F47BF8190}"/>
              </a:ext>
            </a:extLst>
          </p:cNvPr>
          <p:cNvSpPr txBox="1"/>
          <p:nvPr/>
        </p:nvSpPr>
        <p:spPr>
          <a:xfrm>
            <a:off x="2203620" y="1190804"/>
            <a:ext cx="4584358" cy="1615827"/>
          </a:xfrm>
          <a:prstGeom prst="rect">
            <a:avLst/>
          </a:prstGeom>
          <a:noFill/>
        </p:spPr>
        <p:txBody>
          <a:bodyPr wrap="square" rtlCol="0">
            <a:spAutoFit/>
          </a:bodyPr>
          <a:lstStyle/>
          <a:p>
            <a:r>
              <a:rPr lang="en-GB" sz="1100" b="1" dirty="0">
                <a:solidFill>
                  <a:srgbClr val="000000"/>
                </a:solidFill>
                <a:effectLst/>
                <a:latin typeface="Arial" panose="020B0604020202020204" pitchFamily="34" charset="0"/>
                <a:cs typeface="Arial" panose="020B0604020202020204" pitchFamily="34" charset="0"/>
              </a:rPr>
              <a:t>Factor</a:t>
            </a:r>
            <a:r>
              <a:rPr lang="en-GB" sz="1100" dirty="0">
                <a:solidFill>
                  <a:srgbClr val="000000"/>
                </a:solidFill>
                <a:effectLst/>
                <a:latin typeface="Arial" panose="020B0604020202020204" pitchFamily="34" charset="0"/>
                <a:cs typeface="Arial" panose="020B0604020202020204" pitchFamily="34" charset="0"/>
              </a:rPr>
              <a:t>: numbers we multiply together to make another number</a:t>
            </a:r>
          </a:p>
          <a:p>
            <a:r>
              <a:rPr lang="en-GB" sz="1100" b="1" dirty="0">
                <a:solidFill>
                  <a:srgbClr val="000000"/>
                </a:solidFill>
                <a:effectLst/>
                <a:latin typeface="Arial" panose="020B0604020202020204" pitchFamily="34" charset="0"/>
                <a:cs typeface="Arial" panose="020B0604020202020204" pitchFamily="34" charset="0"/>
              </a:rPr>
              <a:t>Multiple</a:t>
            </a:r>
            <a:r>
              <a:rPr lang="en-GB" sz="1100" dirty="0">
                <a:solidFill>
                  <a:srgbClr val="000000"/>
                </a:solidFill>
                <a:effectLst/>
                <a:latin typeface="Arial" panose="020B0604020202020204" pitchFamily="34" charset="0"/>
                <a:cs typeface="Arial" panose="020B0604020202020204" pitchFamily="34" charset="0"/>
              </a:rPr>
              <a:t>: the result of multiplying a number by an integer.</a:t>
            </a:r>
          </a:p>
          <a:p>
            <a:r>
              <a:rPr lang="en-GB" sz="1100" b="1" dirty="0">
                <a:solidFill>
                  <a:srgbClr val="000000"/>
                </a:solidFill>
                <a:effectLst/>
                <a:latin typeface="Arial" panose="020B0604020202020204" pitchFamily="34" charset="0"/>
                <a:cs typeface="Arial" panose="020B0604020202020204" pitchFamily="34" charset="0"/>
              </a:rPr>
              <a:t>HCF: highest common factor</a:t>
            </a:r>
            <a:r>
              <a:rPr lang="en-GB" sz="1100" dirty="0">
                <a:solidFill>
                  <a:srgbClr val="000000"/>
                </a:solidFill>
                <a:effectLst/>
                <a:latin typeface="Arial" panose="020B0604020202020204" pitchFamily="34" charset="0"/>
                <a:cs typeface="Arial" panose="020B0604020202020204" pitchFamily="34" charset="0"/>
              </a:rPr>
              <a:t>. The biggest factor that numbers share.</a:t>
            </a:r>
          </a:p>
          <a:p>
            <a:r>
              <a:rPr lang="en-GB" sz="1100" b="1" dirty="0">
                <a:solidFill>
                  <a:srgbClr val="000000"/>
                </a:solidFill>
                <a:effectLst/>
                <a:latin typeface="Arial" panose="020B0604020202020204" pitchFamily="34" charset="0"/>
                <a:cs typeface="Arial" panose="020B0604020202020204" pitchFamily="34" charset="0"/>
              </a:rPr>
              <a:t>LCM: lowest common multiple. </a:t>
            </a:r>
            <a:r>
              <a:rPr lang="en-GB" sz="1100" dirty="0">
                <a:solidFill>
                  <a:srgbClr val="000000"/>
                </a:solidFill>
                <a:effectLst/>
                <a:latin typeface="Arial" panose="020B0604020202020204" pitchFamily="34" charset="0"/>
                <a:cs typeface="Arial" panose="020B0604020202020204" pitchFamily="34" charset="0"/>
              </a:rPr>
              <a:t>The first multiple numbers share.</a:t>
            </a:r>
          </a:p>
          <a:p>
            <a:r>
              <a:rPr lang="en-GB" sz="1100" b="1" dirty="0">
                <a:solidFill>
                  <a:srgbClr val="000000"/>
                </a:solidFill>
                <a:effectLst/>
                <a:latin typeface="Arial" panose="020B0604020202020204" pitchFamily="34" charset="0"/>
                <a:cs typeface="Arial" panose="020B0604020202020204" pitchFamily="34" charset="0"/>
              </a:rPr>
              <a:t>Arithmetic</a:t>
            </a:r>
            <a:r>
              <a:rPr lang="en-GB" sz="1100" dirty="0">
                <a:solidFill>
                  <a:srgbClr val="000000"/>
                </a:solidFill>
                <a:effectLst/>
                <a:latin typeface="Arial" panose="020B0604020202020204" pitchFamily="34" charset="0"/>
                <a:cs typeface="Arial" panose="020B0604020202020204" pitchFamily="34" charset="0"/>
              </a:rPr>
              <a:t>: a sequence where the difference between the terms is constant.</a:t>
            </a:r>
          </a:p>
          <a:p>
            <a:r>
              <a:rPr lang="en-GB" sz="1100" b="1" dirty="0">
                <a:solidFill>
                  <a:srgbClr val="000000"/>
                </a:solidFill>
                <a:effectLst/>
                <a:latin typeface="Arial" panose="020B0604020202020204" pitchFamily="34" charset="0"/>
                <a:cs typeface="Arial" panose="020B0604020202020204" pitchFamily="34" charset="0"/>
              </a:rPr>
              <a:t>Geometric</a:t>
            </a:r>
            <a:r>
              <a:rPr lang="en-GB" sz="1100" dirty="0">
                <a:solidFill>
                  <a:srgbClr val="000000"/>
                </a:solidFill>
                <a:effectLst/>
                <a:latin typeface="Arial" panose="020B0604020202020204" pitchFamily="34" charset="0"/>
                <a:cs typeface="Arial" panose="020B0604020202020204" pitchFamily="34" charset="0"/>
              </a:rPr>
              <a:t>: a sequence where each term is found by multiplying the previous term by a fixed, non-zero number.</a:t>
            </a:r>
          </a:p>
          <a:p>
            <a:r>
              <a:rPr lang="en-GB" sz="1100" b="1" dirty="0">
                <a:solidFill>
                  <a:srgbClr val="000000"/>
                </a:solidFill>
                <a:effectLst/>
                <a:latin typeface="Arial" panose="020B0604020202020204" pitchFamily="34" charset="0"/>
                <a:cs typeface="Arial" panose="020B0604020202020204" pitchFamily="34" charset="0"/>
              </a:rPr>
              <a:t>Sequence</a:t>
            </a:r>
            <a:r>
              <a:rPr lang="en-GB" sz="1100" dirty="0">
                <a:solidFill>
                  <a:srgbClr val="000000"/>
                </a:solidFill>
                <a:effectLst/>
                <a:latin typeface="Arial" panose="020B0604020202020204" pitchFamily="34" charset="0"/>
                <a:cs typeface="Arial" panose="020B0604020202020204" pitchFamily="34" charset="0"/>
              </a:rPr>
              <a:t>: items or numbers put in a pre-determined order</a:t>
            </a:r>
          </a:p>
        </p:txBody>
      </p:sp>
      <p:sp>
        <p:nvSpPr>
          <p:cNvPr id="13" name="TextBox 12">
            <a:extLst>
              <a:ext uri="{FF2B5EF4-FFF2-40B4-BE49-F238E27FC236}">
                <a16:creationId xmlns:a16="http://schemas.microsoft.com/office/drawing/2014/main" id="{50B85AD9-FD17-8A15-A730-D283061A02D2}"/>
              </a:ext>
            </a:extLst>
          </p:cNvPr>
          <p:cNvSpPr txBox="1"/>
          <p:nvPr/>
        </p:nvSpPr>
        <p:spPr>
          <a:xfrm>
            <a:off x="172410" y="3924231"/>
            <a:ext cx="2941494"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Multiples</a:t>
            </a:r>
          </a:p>
          <a:p>
            <a:r>
              <a:rPr lang="en-GB" sz="1100" dirty="0">
                <a:latin typeface="Arial" panose="020B0604020202020204" pitchFamily="34" charset="0"/>
                <a:cs typeface="Arial" panose="020B0604020202020204" pitchFamily="34" charset="0"/>
              </a:rPr>
              <a:t>Multiples are the ‘times table’ of a given number.</a:t>
            </a:r>
          </a:p>
          <a:p>
            <a:r>
              <a:rPr lang="en-GB" sz="5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These are the first 5 </a:t>
            </a:r>
          </a:p>
          <a:p>
            <a:r>
              <a:rPr lang="en-GB" sz="1100" dirty="0">
                <a:latin typeface="Arial" panose="020B0604020202020204" pitchFamily="34" charset="0"/>
                <a:cs typeface="Arial" panose="020B0604020202020204" pitchFamily="34" charset="0"/>
              </a:rPr>
              <a:t>                                      multiples of 3.</a:t>
            </a:r>
          </a:p>
          <a:p>
            <a:endParaRPr lang="en-GB"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145FCE8A-A349-BD3F-ABE0-F181CF5DED68}"/>
              </a:ext>
            </a:extLst>
          </p:cNvPr>
          <p:cNvSpPr txBox="1"/>
          <p:nvPr/>
        </p:nvSpPr>
        <p:spPr>
          <a:xfrm>
            <a:off x="3512852" y="5089884"/>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LCM – Lowest Common Multiple</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C5F79393-EB4C-DE86-F86E-7E60D8AF96AC}"/>
              </a:ext>
            </a:extLst>
          </p:cNvPr>
          <p:cNvSpPr txBox="1"/>
          <p:nvPr/>
        </p:nvSpPr>
        <p:spPr>
          <a:xfrm>
            <a:off x="3501079" y="5366950"/>
            <a:ext cx="3097429" cy="430887"/>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The lowest common multiple is the lowest multiple shared by two or more numbers</a:t>
            </a:r>
          </a:p>
        </p:txBody>
      </p:sp>
      <p:sp>
        <p:nvSpPr>
          <p:cNvPr id="45" name="TextBox 44">
            <a:extLst>
              <a:ext uri="{FF2B5EF4-FFF2-40B4-BE49-F238E27FC236}">
                <a16:creationId xmlns:a16="http://schemas.microsoft.com/office/drawing/2014/main" id="{9678AFD8-62DD-DA48-FDFD-CFB6CBD60B82}"/>
              </a:ext>
            </a:extLst>
          </p:cNvPr>
          <p:cNvSpPr txBox="1"/>
          <p:nvPr/>
        </p:nvSpPr>
        <p:spPr>
          <a:xfrm>
            <a:off x="3512114" y="7298150"/>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HCF – Highest Common factor</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D6464DD6-8DB0-8873-ED12-2B728F356A55}"/>
              </a:ext>
            </a:extLst>
          </p:cNvPr>
          <p:cNvSpPr txBox="1"/>
          <p:nvPr/>
        </p:nvSpPr>
        <p:spPr>
          <a:xfrm>
            <a:off x="3504459" y="7501075"/>
            <a:ext cx="3229973" cy="2123658"/>
          </a:xfrm>
          <a:prstGeom prst="rect">
            <a:avLst/>
          </a:prstGeom>
          <a:noFill/>
        </p:spPr>
        <p:txBody>
          <a:bodyPr wrap="square" rtlCol="0">
            <a:spAutoFit/>
          </a:bodyPr>
          <a:lstStyle/>
          <a:p>
            <a:r>
              <a:rPr lang="en-US" sz="1100" dirty="0">
                <a:latin typeface="Arial" panose="020B0604020202020204" pitchFamily="34" charset="0"/>
                <a:cs typeface="Arial" panose="020B0604020202020204" pitchFamily="34" charset="0"/>
              </a:rPr>
              <a:t>The HCF of two numbers is the largest number which will divide exactly into both of them.</a:t>
            </a:r>
          </a:p>
          <a:p>
            <a:endParaRPr lang="en-US" sz="1100" b="0" i="0" dirty="0">
              <a:solidFill>
                <a:srgbClr val="363639"/>
              </a:solidFill>
              <a:effectLst/>
              <a:highlight>
                <a:srgbClr val="FFFFFF"/>
              </a:highlight>
              <a:latin typeface="Arial" panose="020B0604020202020204" pitchFamily="34" charset="0"/>
              <a:cs typeface="Arial" panose="020B0604020202020204" pitchFamily="34" charset="0"/>
            </a:endParaRPr>
          </a:p>
          <a:p>
            <a:endParaRPr lang="en-US" sz="1100" dirty="0">
              <a:solidFill>
                <a:srgbClr val="363639"/>
              </a:solidFill>
              <a:highlight>
                <a:srgbClr val="FFFFFF"/>
              </a:highlight>
              <a:latin typeface="Arial" panose="020B0604020202020204" pitchFamily="34" charset="0"/>
              <a:cs typeface="Arial" panose="020B0604020202020204" pitchFamily="34" charset="0"/>
            </a:endParaRPr>
          </a:p>
          <a:p>
            <a:endParaRPr lang="en-US" sz="1100" b="0" i="0" dirty="0">
              <a:solidFill>
                <a:srgbClr val="363639"/>
              </a:solidFill>
              <a:effectLst/>
              <a:highlight>
                <a:srgbClr val="FFFFFF"/>
              </a:highlight>
              <a:latin typeface="Arial" panose="020B0604020202020204" pitchFamily="34" charset="0"/>
              <a:cs typeface="Arial" panose="020B0604020202020204" pitchFamily="34" charset="0"/>
            </a:endParaRPr>
          </a:p>
          <a:p>
            <a:endParaRPr lang="en-US" sz="1100" dirty="0">
              <a:solidFill>
                <a:srgbClr val="363639"/>
              </a:solidFill>
              <a:highlight>
                <a:srgbClr val="FFFFFF"/>
              </a:highlight>
              <a:latin typeface="Arial" panose="020B0604020202020204" pitchFamily="34" charset="0"/>
              <a:cs typeface="Arial" panose="020B0604020202020204" pitchFamily="34" charset="0"/>
            </a:endParaRPr>
          </a:p>
          <a:p>
            <a:endParaRPr lang="en-US" sz="1100" b="0" i="0" dirty="0">
              <a:solidFill>
                <a:srgbClr val="363639"/>
              </a:solidFill>
              <a:effectLst/>
              <a:highlight>
                <a:srgbClr val="FFFFFF"/>
              </a:highlight>
              <a:latin typeface="Arial" panose="020B0604020202020204" pitchFamily="34" charset="0"/>
              <a:cs typeface="Arial" panose="020B0604020202020204" pitchFamily="34" charset="0"/>
            </a:endParaRPr>
          </a:p>
          <a:p>
            <a:endParaRPr lang="en-US" sz="1100" dirty="0">
              <a:solidFill>
                <a:srgbClr val="363639"/>
              </a:solidFill>
              <a:highlight>
                <a:srgbClr val="FFFFFF"/>
              </a:highlight>
              <a:latin typeface="Arial" panose="020B0604020202020204" pitchFamily="34" charset="0"/>
              <a:cs typeface="Arial" panose="020B0604020202020204" pitchFamily="34" charset="0"/>
            </a:endParaRPr>
          </a:p>
          <a:p>
            <a:endParaRPr lang="en-US" sz="1100" b="0" i="0" dirty="0">
              <a:solidFill>
                <a:srgbClr val="363639"/>
              </a:solidFill>
              <a:effectLst/>
              <a:highlight>
                <a:srgbClr val="FFFFFF"/>
              </a:highlight>
              <a:latin typeface="Arial" panose="020B0604020202020204" pitchFamily="34" charset="0"/>
              <a:cs typeface="Arial" panose="020B0604020202020204" pitchFamily="34" charset="0"/>
            </a:endParaRPr>
          </a:p>
          <a:p>
            <a:endParaRPr lang="en-US" sz="1100" dirty="0">
              <a:solidFill>
                <a:srgbClr val="363639"/>
              </a:solidFill>
              <a:highlight>
                <a:srgbClr val="FFFFFF"/>
              </a:highlight>
              <a:latin typeface="Arial" panose="020B0604020202020204" pitchFamily="34" charset="0"/>
              <a:cs typeface="Arial" panose="020B0604020202020204" pitchFamily="34" charset="0"/>
            </a:endParaRPr>
          </a:p>
          <a:p>
            <a:endParaRPr lang="en-GB" sz="1100" dirty="0">
              <a:solidFill>
                <a:srgbClr val="363639"/>
              </a:solidFill>
              <a:highlight>
                <a:srgbClr val="FFFFFF"/>
              </a:highlight>
              <a:latin typeface="Arial" panose="020B0604020202020204" pitchFamily="34" charset="0"/>
              <a:cs typeface="Arial" panose="020B0604020202020204" pitchFamily="34" charset="0"/>
            </a:endParaRPr>
          </a:p>
          <a:p>
            <a:r>
              <a:rPr lang="en-GB" sz="1100" b="0" i="0" dirty="0">
                <a:solidFill>
                  <a:srgbClr val="363639"/>
                </a:solidFill>
                <a:effectLst/>
                <a:highlight>
                  <a:srgbClr val="FFFFFF"/>
                </a:highlight>
                <a:latin typeface="Arial" panose="020B0604020202020204" pitchFamily="34" charset="0"/>
                <a:cs typeface="Arial" panose="020B0604020202020204" pitchFamily="34" charset="0"/>
              </a:rPr>
              <a:t>The HCF of 18 and 30 is 6.</a:t>
            </a:r>
            <a:endParaRPr lang="en-US"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sp>
        <p:nvSpPr>
          <p:cNvPr id="75" name="TextBox 74">
            <a:extLst>
              <a:ext uri="{FF2B5EF4-FFF2-40B4-BE49-F238E27FC236}">
                <a16:creationId xmlns:a16="http://schemas.microsoft.com/office/drawing/2014/main" id="{4D7E2B1C-253A-BBC3-ADFD-8AF659762718}"/>
              </a:ext>
            </a:extLst>
          </p:cNvPr>
          <p:cNvSpPr txBox="1"/>
          <p:nvPr/>
        </p:nvSpPr>
        <p:spPr>
          <a:xfrm>
            <a:off x="184610" y="8954529"/>
            <a:ext cx="3192904" cy="769441"/>
          </a:xfrm>
          <a:prstGeom prst="rect">
            <a:avLst/>
          </a:prstGeom>
          <a:noFill/>
        </p:spPr>
        <p:txBody>
          <a:bodyPr wrap="square" rtlCol="0">
            <a:spAutoFit/>
          </a:bodyPr>
          <a:lstStyle/>
          <a:p>
            <a:pPr algn="l" fontAlgn="base"/>
            <a:r>
              <a:rPr lang="en-GB" sz="1100" b="0" i="0" dirty="0">
                <a:solidFill>
                  <a:srgbClr val="212529"/>
                </a:solidFill>
                <a:effectLst/>
                <a:highlight>
                  <a:srgbClr val="FFFFFF"/>
                </a:highlight>
                <a:latin typeface="Arial" panose="020B0604020202020204" pitchFamily="34" charset="0"/>
                <a:cs typeface="Arial" panose="020B0604020202020204" pitchFamily="34" charset="0"/>
              </a:rPr>
              <a:t>All three prime factor trees represent the same decomposition, i.e. the prime factors that multiply together to make the original number, e.g.</a:t>
            </a:r>
            <a:r>
              <a:rPr lang="en-GB" sz="1100" dirty="0">
                <a:solidFill>
                  <a:srgbClr val="212529"/>
                </a:solidFill>
                <a:highlight>
                  <a:srgbClr val="FFFFFF"/>
                </a:highlight>
                <a:latin typeface="Arial" panose="020B0604020202020204" pitchFamily="34" charset="0"/>
                <a:cs typeface="Arial" panose="020B0604020202020204" pitchFamily="34" charset="0"/>
              </a:rPr>
              <a:t> </a:t>
            </a:r>
            <a:r>
              <a:rPr lang="en-GB" sz="1100" b="0" i="0" dirty="0">
                <a:solidFill>
                  <a:srgbClr val="212529"/>
                </a:solidFill>
                <a:effectLst/>
                <a:highlight>
                  <a:srgbClr val="FFFFFF"/>
                </a:highlight>
                <a:latin typeface="Arial" panose="020B0604020202020204" pitchFamily="34" charset="0"/>
                <a:cs typeface="Arial" panose="020B0604020202020204" pitchFamily="34" charset="0"/>
              </a:rPr>
              <a:t>30 = 2 × 3 × 5</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A4395EA-66DF-2252-C24B-9FC472A9CD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288" y="7600950"/>
            <a:ext cx="2953895" cy="1361818"/>
          </a:xfrm>
          <a:prstGeom prst="rect">
            <a:avLst/>
          </a:prstGeom>
        </p:spPr>
      </p:pic>
      <p:sp>
        <p:nvSpPr>
          <p:cNvPr id="6" name="Rectangle 5">
            <a:extLst>
              <a:ext uri="{FF2B5EF4-FFF2-40B4-BE49-F238E27FC236}">
                <a16:creationId xmlns:a16="http://schemas.microsoft.com/office/drawing/2014/main" id="{38BE8999-CF2D-704E-C29A-AB2683A7B213}"/>
              </a:ext>
            </a:extLst>
          </p:cNvPr>
          <p:cNvSpPr/>
          <p:nvPr/>
        </p:nvSpPr>
        <p:spPr>
          <a:xfrm>
            <a:off x="1869990" y="7554097"/>
            <a:ext cx="329514" cy="247135"/>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 name="TextBox 24">
            <a:extLst>
              <a:ext uri="{FF2B5EF4-FFF2-40B4-BE49-F238E27FC236}">
                <a16:creationId xmlns:a16="http://schemas.microsoft.com/office/drawing/2014/main" id="{554D0676-FE1C-2A1E-5F39-DD818CD45905}"/>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Arithmetic and Geometric sequences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F30D6203-9B40-919C-DB2A-60480431024C}"/>
              </a:ext>
            </a:extLst>
          </p:cNvPr>
          <p:cNvSpPr txBox="1"/>
          <p:nvPr/>
        </p:nvSpPr>
        <p:spPr>
          <a:xfrm>
            <a:off x="168874" y="5371069"/>
            <a:ext cx="3220995" cy="261610"/>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                                          change by a common</a:t>
            </a:r>
          </a:p>
        </p:txBody>
      </p:sp>
      <p:sp>
        <p:nvSpPr>
          <p:cNvPr id="29" name="Rounded Rectangle 28">
            <a:extLst>
              <a:ext uri="{FF2B5EF4-FFF2-40B4-BE49-F238E27FC236}">
                <a16:creationId xmlns:a16="http://schemas.microsoft.com/office/drawing/2014/main" id="{73F4BB3F-E269-EE5D-0168-F3488F54C5DE}"/>
              </a:ext>
            </a:extLst>
          </p:cNvPr>
          <p:cNvSpPr/>
          <p:nvPr/>
        </p:nvSpPr>
        <p:spPr>
          <a:xfrm>
            <a:off x="234779" y="5375190"/>
            <a:ext cx="1573428" cy="230659"/>
          </a:xfrm>
          <a:prstGeom prst="roundRect">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tx1"/>
                </a:solidFill>
                <a:latin typeface="Arial" panose="020B0604020202020204" pitchFamily="34" charset="0"/>
                <a:cs typeface="Arial" panose="020B0604020202020204" pitchFamily="34" charset="0"/>
              </a:rPr>
              <a:t>Arithmetic Sequences</a:t>
            </a:r>
          </a:p>
        </p:txBody>
      </p:sp>
      <p:sp>
        <p:nvSpPr>
          <p:cNvPr id="31" name="TextBox 30">
            <a:extLst>
              <a:ext uri="{FF2B5EF4-FFF2-40B4-BE49-F238E27FC236}">
                <a16:creationId xmlns:a16="http://schemas.microsoft.com/office/drawing/2014/main" id="{28F16679-00D7-B651-E6E2-81A0A336D9A5}"/>
              </a:ext>
            </a:extLst>
          </p:cNvPr>
          <p:cNvSpPr txBox="1"/>
          <p:nvPr/>
        </p:nvSpPr>
        <p:spPr>
          <a:xfrm>
            <a:off x="181231" y="5589371"/>
            <a:ext cx="3220995" cy="430887"/>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difference. This is found by addition or subtraction between terms (e.g. 3, 7, 11, 15 …).</a:t>
            </a:r>
          </a:p>
        </p:txBody>
      </p:sp>
      <p:sp>
        <p:nvSpPr>
          <p:cNvPr id="32" name="TextBox 31">
            <a:extLst>
              <a:ext uri="{FF2B5EF4-FFF2-40B4-BE49-F238E27FC236}">
                <a16:creationId xmlns:a16="http://schemas.microsoft.com/office/drawing/2014/main" id="{AF38F5B6-2558-9F6D-13D1-B20BDC23281C}"/>
              </a:ext>
            </a:extLst>
          </p:cNvPr>
          <p:cNvSpPr txBox="1"/>
          <p:nvPr/>
        </p:nvSpPr>
        <p:spPr>
          <a:xfrm>
            <a:off x="189469" y="6017739"/>
            <a:ext cx="3220995" cy="261610"/>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                                            change by a common</a:t>
            </a:r>
          </a:p>
        </p:txBody>
      </p:sp>
      <p:sp>
        <p:nvSpPr>
          <p:cNvPr id="33" name="Rounded Rectangle 32">
            <a:extLst>
              <a:ext uri="{FF2B5EF4-FFF2-40B4-BE49-F238E27FC236}">
                <a16:creationId xmlns:a16="http://schemas.microsoft.com/office/drawing/2014/main" id="{AEC6DDC0-6198-1A69-7311-FBE3F3965EEE}"/>
              </a:ext>
            </a:extLst>
          </p:cNvPr>
          <p:cNvSpPr/>
          <p:nvPr/>
        </p:nvSpPr>
        <p:spPr>
          <a:xfrm>
            <a:off x="255374" y="6021860"/>
            <a:ext cx="1643448" cy="230659"/>
          </a:xfrm>
          <a:prstGeom prst="roundRect">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tx1"/>
                </a:solidFill>
                <a:latin typeface="Arial" panose="020B0604020202020204" pitchFamily="34" charset="0"/>
                <a:cs typeface="Arial" panose="020B0604020202020204" pitchFamily="34" charset="0"/>
              </a:rPr>
              <a:t>Geometric Sequences</a:t>
            </a:r>
          </a:p>
        </p:txBody>
      </p:sp>
      <p:sp>
        <p:nvSpPr>
          <p:cNvPr id="36" name="TextBox 35">
            <a:extLst>
              <a:ext uri="{FF2B5EF4-FFF2-40B4-BE49-F238E27FC236}">
                <a16:creationId xmlns:a16="http://schemas.microsoft.com/office/drawing/2014/main" id="{567B912E-7BDE-9967-6A95-91ACDB16E67D}"/>
              </a:ext>
            </a:extLst>
          </p:cNvPr>
          <p:cNvSpPr txBox="1"/>
          <p:nvPr/>
        </p:nvSpPr>
        <p:spPr>
          <a:xfrm>
            <a:off x="201826" y="6236041"/>
            <a:ext cx="3220995" cy="938719"/>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ratio. This is found by multiplication or division between terms (e.g. 2, 4, 8, 16, 32 …).</a:t>
            </a:r>
          </a:p>
          <a:p>
            <a:endParaRPr lang="en-GB" sz="1100" dirty="0">
              <a:solidFill>
                <a:srgbClr val="000000"/>
              </a:solidFill>
              <a:latin typeface="Arial" panose="020B0604020202020204" pitchFamily="34" charset="0"/>
              <a:cs typeface="Arial" panose="020B0604020202020204" pitchFamily="34" charset="0"/>
            </a:endParaRPr>
          </a:p>
          <a:p>
            <a:r>
              <a:rPr lang="en-GB" sz="1100" b="1" dirty="0">
                <a:solidFill>
                  <a:srgbClr val="000000"/>
                </a:solidFill>
                <a:effectLst/>
                <a:latin typeface="Arial" panose="020B0604020202020204" pitchFamily="34" charset="0"/>
                <a:cs typeface="Arial" panose="020B0604020202020204" pitchFamily="34" charset="0"/>
              </a:rPr>
              <a:t>Term to term rule</a:t>
            </a:r>
            <a:r>
              <a:rPr lang="en-GB" sz="1100" dirty="0">
                <a:solidFill>
                  <a:srgbClr val="000000"/>
                </a:solidFill>
                <a:effectLst/>
                <a:latin typeface="Arial" panose="020B0604020202020204" pitchFamily="34" charset="0"/>
                <a:cs typeface="Arial" panose="020B0604020202020204" pitchFamily="34" charset="0"/>
              </a:rPr>
              <a:t> – How you get from one term (number in the sequence) to the text term.</a:t>
            </a:r>
            <a:endParaRPr lang="en-GB" sz="1100" b="1" dirty="0">
              <a:solidFill>
                <a:srgbClr val="000000"/>
              </a:solidFill>
              <a:effectLst/>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228B7D1C-C1B5-A5DF-A7A1-A92EAE002D76}"/>
              </a:ext>
            </a:extLst>
          </p:cNvPr>
          <p:cNvSpPr txBox="1"/>
          <p:nvPr/>
        </p:nvSpPr>
        <p:spPr>
          <a:xfrm>
            <a:off x="3241003" y="3920112"/>
            <a:ext cx="3538738"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Factors</a:t>
            </a:r>
          </a:p>
          <a:p>
            <a:r>
              <a:rPr lang="en-GB" sz="1100" dirty="0">
                <a:latin typeface="Arial" panose="020B0604020202020204" pitchFamily="34" charset="0"/>
                <a:cs typeface="Arial" panose="020B0604020202020204" pitchFamily="34" charset="0"/>
              </a:rPr>
              <a:t>A factor is </a:t>
            </a:r>
            <a:r>
              <a:rPr lang="en-GB" sz="1100" i="0" u="none" strike="noStrike" dirty="0">
                <a:effectLst/>
                <a:latin typeface="arial" panose="020B0604020202020204" pitchFamily="34" charset="0"/>
              </a:rPr>
              <a:t>one of two or more numbers that divides into a number without a remainder.</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9" name="Rounded Rectangle 48">
            <a:extLst>
              <a:ext uri="{FF2B5EF4-FFF2-40B4-BE49-F238E27FC236}">
                <a16:creationId xmlns:a16="http://schemas.microsoft.com/office/drawing/2014/main" id="{D7EC7198-C112-3DCD-FF72-327208EF987C}"/>
              </a:ext>
            </a:extLst>
          </p:cNvPr>
          <p:cNvSpPr/>
          <p:nvPr/>
        </p:nvSpPr>
        <p:spPr>
          <a:xfrm>
            <a:off x="3352801" y="4555525"/>
            <a:ext cx="1037967" cy="387178"/>
          </a:xfrm>
          <a:prstGeom prst="roundRect">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u="sng" dirty="0">
                <a:solidFill>
                  <a:schemeClr val="tx1"/>
                </a:solidFill>
                <a:latin typeface="Arial" panose="020B0604020202020204" pitchFamily="34" charset="0"/>
                <a:cs typeface="Arial" panose="020B0604020202020204" pitchFamily="34" charset="0"/>
              </a:rPr>
              <a:t>Factors of 10</a:t>
            </a:r>
          </a:p>
          <a:p>
            <a:pPr algn="ctr"/>
            <a:r>
              <a:rPr lang="en-US" sz="1100" dirty="0">
                <a:solidFill>
                  <a:schemeClr val="tx1"/>
                </a:solidFill>
                <a:latin typeface="Arial" panose="020B0604020202020204" pitchFamily="34" charset="0"/>
                <a:cs typeface="Arial" panose="020B0604020202020204" pitchFamily="34" charset="0"/>
              </a:rPr>
              <a:t>1, 2, 5, 10</a:t>
            </a:r>
          </a:p>
        </p:txBody>
      </p:sp>
      <p:sp>
        <p:nvSpPr>
          <p:cNvPr id="50" name="Rounded Rectangle 49">
            <a:extLst>
              <a:ext uri="{FF2B5EF4-FFF2-40B4-BE49-F238E27FC236}">
                <a16:creationId xmlns:a16="http://schemas.microsoft.com/office/drawing/2014/main" id="{6FD1AF37-4371-B84F-8B95-F6BE601C9997}"/>
              </a:ext>
            </a:extLst>
          </p:cNvPr>
          <p:cNvSpPr/>
          <p:nvPr/>
        </p:nvSpPr>
        <p:spPr>
          <a:xfrm>
            <a:off x="4543168" y="4543168"/>
            <a:ext cx="1536356" cy="387178"/>
          </a:xfrm>
          <a:prstGeom prst="roundRect">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u="sng" dirty="0">
                <a:solidFill>
                  <a:schemeClr val="tx1"/>
                </a:solidFill>
                <a:latin typeface="Arial" panose="020B0604020202020204" pitchFamily="34" charset="0"/>
                <a:cs typeface="Arial" panose="020B0604020202020204" pitchFamily="34" charset="0"/>
              </a:rPr>
              <a:t>Factors of 24</a:t>
            </a:r>
          </a:p>
          <a:p>
            <a:pPr algn="ctr"/>
            <a:r>
              <a:rPr lang="en-US" sz="1100" dirty="0">
                <a:solidFill>
                  <a:schemeClr val="tx1"/>
                </a:solidFill>
                <a:latin typeface="Arial" panose="020B0604020202020204" pitchFamily="34" charset="0"/>
                <a:cs typeface="Arial" panose="020B0604020202020204" pitchFamily="34" charset="0"/>
              </a:rPr>
              <a:t>1, 2, 3, 4, 6, 8, 12, 24</a:t>
            </a:r>
          </a:p>
        </p:txBody>
      </p:sp>
      <p:sp>
        <p:nvSpPr>
          <p:cNvPr id="51" name="Rounded Rectangle 50">
            <a:extLst>
              <a:ext uri="{FF2B5EF4-FFF2-40B4-BE49-F238E27FC236}">
                <a16:creationId xmlns:a16="http://schemas.microsoft.com/office/drawing/2014/main" id="{BAC6BA47-6AB3-131C-6601-968E6F0E15FC}"/>
              </a:ext>
            </a:extLst>
          </p:cNvPr>
          <p:cNvSpPr/>
          <p:nvPr/>
        </p:nvSpPr>
        <p:spPr>
          <a:xfrm>
            <a:off x="243018" y="4485503"/>
            <a:ext cx="1313933" cy="251254"/>
          </a:xfrm>
          <a:prstGeom prst="roundRect">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tx1"/>
                </a:solidFill>
                <a:latin typeface="Arial" panose="020B0604020202020204" pitchFamily="34" charset="0"/>
                <a:cs typeface="Arial" panose="020B0604020202020204" pitchFamily="34" charset="0"/>
              </a:rPr>
              <a:t>3, 6, 9, 12, 15, …</a:t>
            </a:r>
          </a:p>
        </p:txBody>
      </p:sp>
      <p:sp>
        <p:nvSpPr>
          <p:cNvPr id="56" name="Rounded Rectangle 55">
            <a:extLst>
              <a:ext uri="{FF2B5EF4-FFF2-40B4-BE49-F238E27FC236}">
                <a16:creationId xmlns:a16="http://schemas.microsoft.com/office/drawing/2014/main" id="{97BECD7D-4856-E31D-DEE3-2FC41EF0D3C8}"/>
              </a:ext>
            </a:extLst>
          </p:cNvPr>
          <p:cNvSpPr/>
          <p:nvPr/>
        </p:nvSpPr>
        <p:spPr>
          <a:xfrm>
            <a:off x="3315731" y="3373395"/>
            <a:ext cx="2318950" cy="230659"/>
          </a:xfrm>
          <a:prstGeom prst="roundRect">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tx1"/>
                </a:solidFill>
                <a:latin typeface="Arial" panose="020B0604020202020204" pitchFamily="34" charset="0"/>
                <a:cs typeface="Arial" panose="020B0604020202020204" pitchFamily="34" charset="0"/>
              </a:rPr>
              <a:t>2, 3, 5, 7, 11, 13, 17, 19, 23, 29 …</a:t>
            </a:r>
          </a:p>
        </p:txBody>
      </p:sp>
      <p:pic>
        <p:nvPicPr>
          <p:cNvPr id="58" name="Picture 57">
            <a:extLst>
              <a:ext uri="{FF2B5EF4-FFF2-40B4-BE49-F238E27FC236}">
                <a16:creationId xmlns:a16="http://schemas.microsoft.com/office/drawing/2014/main" id="{0CA55D7A-17A4-B70C-824D-7C9945BFD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8172" y="5814023"/>
            <a:ext cx="2034748" cy="1231977"/>
          </a:xfrm>
          <a:prstGeom prst="rect">
            <a:avLst/>
          </a:prstGeom>
        </p:spPr>
      </p:pic>
      <p:pic>
        <p:nvPicPr>
          <p:cNvPr id="64" name="Picture 63">
            <a:extLst>
              <a:ext uri="{FF2B5EF4-FFF2-40B4-BE49-F238E27FC236}">
                <a16:creationId xmlns:a16="http://schemas.microsoft.com/office/drawing/2014/main" id="{A2A70AD9-3F4B-2B5F-9770-30FB3E204C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1281" y="7910213"/>
            <a:ext cx="2347623" cy="1406782"/>
          </a:xfrm>
          <a:prstGeom prst="rect">
            <a:avLst/>
          </a:prstGeom>
        </p:spPr>
      </p:pic>
      <p:sp>
        <p:nvSpPr>
          <p:cNvPr id="65" name="TextBox 64">
            <a:extLst>
              <a:ext uri="{FF2B5EF4-FFF2-40B4-BE49-F238E27FC236}">
                <a16:creationId xmlns:a16="http://schemas.microsoft.com/office/drawing/2014/main" id="{C3C82D83-E9DF-8C68-886F-B3E43C5D5593}"/>
              </a:ext>
            </a:extLst>
          </p:cNvPr>
          <p:cNvSpPr txBox="1"/>
          <p:nvPr/>
        </p:nvSpPr>
        <p:spPr>
          <a:xfrm>
            <a:off x="5527589" y="6656171"/>
            <a:ext cx="1145061" cy="430887"/>
          </a:xfrm>
          <a:prstGeom prst="rect">
            <a:avLst/>
          </a:prstGeom>
          <a:noFill/>
        </p:spPr>
        <p:txBody>
          <a:bodyPr wrap="square" rtlCol="0">
            <a:spAutoFit/>
          </a:bodyPr>
          <a:lstStyle/>
          <a:p>
            <a:r>
              <a:rPr lang="en-GB" sz="1100" dirty="0">
                <a:solidFill>
                  <a:srgbClr val="000000"/>
                </a:solidFill>
                <a:effectLst/>
                <a:latin typeface="Arial" panose="020B0604020202020204" pitchFamily="34" charset="0"/>
                <a:cs typeface="Arial" panose="020B0604020202020204" pitchFamily="34" charset="0"/>
              </a:rPr>
              <a:t>The LCM </a:t>
            </a:r>
            <a:r>
              <a:rPr lang="en-GB" sz="1100" dirty="0">
                <a:solidFill>
                  <a:srgbClr val="000000"/>
                </a:solidFill>
                <a:latin typeface="Arial" panose="020B0604020202020204" pitchFamily="34" charset="0"/>
                <a:cs typeface="Arial" panose="020B0604020202020204" pitchFamily="34" charset="0"/>
              </a:rPr>
              <a:t>of 18 and 30 is 90.</a:t>
            </a:r>
            <a:endParaRPr lang="en-GB" sz="1100" dirty="0">
              <a:solidFill>
                <a:srgbClr val="000000"/>
              </a:solidFill>
              <a:effectLst/>
              <a:latin typeface="Arial" panose="020B0604020202020204" pitchFamily="34" charset="0"/>
              <a:cs typeface="Arial" panose="020B0604020202020204" pitchFamily="34" charset="0"/>
            </a:endParaRPr>
          </a:p>
        </p:txBody>
      </p:sp>
      <p:pic>
        <p:nvPicPr>
          <p:cNvPr id="37" name="Picture 36">
            <a:extLst>
              <a:ext uri="{FF2B5EF4-FFF2-40B4-BE49-F238E27FC236}">
                <a16:creationId xmlns:a16="http://schemas.microsoft.com/office/drawing/2014/main" id="{1E73F703-1B1E-4683-898C-491839AA68C1}"/>
              </a:ext>
            </a:extLst>
          </p:cNvPr>
          <p:cNvPicPr>
            <a:picLocks noChangeAspect="1"/>
          </p:cNvPicPr>
          <p:nvPr/>
        </p:nvPicPr>
        <p:blipFill>
          <a:blip r:embed="rId5"/>
          <a:stretch>
            <a:fillRect/>
          </a:stretch>
        </p:blipFill>
        <p:spPr>
          <a:xfrm>
            <a:off x="116382" y="49952"/>
            <a:ext cx="2266786" cy="860216"/>
          </a:xfrm>
          <a:prstGeom prst="rect">
            <a:avLst/>
          </a:prstGeom>
        </p:spPr>
      </p:pic>
    </p:spTree>
    <p:extLst>
      <p:ext uri="{BB962C8B-B14F-4D97-AF65-F5344CB8AC3E}">
        <p14:creationId xmlns:p14="http://schemas.microsoft.com/office/powerpoint/2010/main" val="1978265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9FD47A8-94F5-EB39-4A2A-23E2FB56F66F}"/>
              </a:ext>
            </a:extLst>
          </p:cNvPr>
          <p:cNvSpPr txBox="1"/>
          <p:nvPr/>
        </p:nvSpPr>
        <p:spPr>
          <a:xfrm>
            <a:off x="3140015" y="2824480"/>
            <a:ext cx="3631488" cy="1046440"/>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Prime Numbers</a:t>
            </a:r>
          </a:p>
          <a:p>
            <a:endParaRPr lang="en-GB" sz="500" b="1" u="sng" dirty="0">
              <a:latin typeface="Arial" panose="020B0604020202020204" pitchFamily="34"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cs typeface="Arial" panose="020B0604020202020204" pitchFamily="34" charset="0"/>
              </a:rPr>
              <a:t>Which is the only even prime number?</a:t>
            </a:r>
          </a:p>
          <a:p>
            <a:pPr marL="228600" indent="-228600">
              <a:buFont typeface="+mj-lt"/>
              <a:buAutoNum type="arabicPeriod"/>
            </a:pPr>
            <a:r>
              <a:rPr lang="en-GB" sz="1100" dirty="0">
                <a:latin typeface="Arial" panose="020B0604020202020204" pitchFamily="34" charset="0"/>
                <a:cs typeface="Arial" panose="020B0604020202020204" pitchFamily="34" charset="0"/>
              </a:rPr>
              <a:t>List all the prime numbers less than 30.</a:t>
            </a:r>
          </a:p>
          <a:p>
            <a:pPr marL="228600" indent="-228600">
              <a:buFont typeface="+mj-lt"/>
              <a:buAutoNum type="arabicPeriod"/>
            </a:pPr>
            <a:r>
              <a:rPr lang="en-GB" sz="1100" dirty="0">
                <a:latin typeface="Arial" panose="020B0604020202020204" pitchFamily="34" charset="0"/>
                <a:cs typeface="Arial" panose="020B0604020202020204" pitchFamily="34" charset="0"/>
              </a:rPr>
              <a:t>How many factors does a prime number have?</a:t>
            </a:r>
          </a:p>
          <a:p>
            <a:pPr marL="228600" indent="-228600">
              <a:buFont typeface="+mj-lt"/>
              <a:buAutoNum type="arabicPeriod"/>
            </a:pPr>
            <a:r>
              <a:rPr lang="en-GB" sz="1100" dirty="0">
                <a:latin typeface="Arial" panose="020B0604020202020204" pitchFamily="34" charset="0"/>
                <a:cs typeface="Arial" panose="020B0604020202020204" pitchFamily="34" charset="0"/>
              </a:rPr>
              <a:t>What is the product of the first 3 prime numbers?</a:t>
            </a:r>
          </a:p>
          <a:p>
            <a:pPr marL="228600" indent="-228600">
              <a:buFont typeface="+mj-lt"/>
              <a:buAutoNum type="arabicPeriod"/>
            </a:pPr>
            <a:endParaRPr lang="en-GB" sz="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73414F7-A228-3B90-0993-D3A60E658521}"/>
              </a:ext>
            </a:extLst>
          </p:cNvPr>
          <p:cNvSpPr txBox="1"/>
          <p:nvPr/>
        </p:nvSpPr>
        <p:spPr>
          <a:xfrm>
            <a:off x="3183925" y="1330410"/>
            <a:ext cx="3529913" cy="1426031"/>
          </a:xfrm>
          <a:prstGeom prst="rect">
            <a:avLst/>
          </a:prstGeom>
          <a:noFill/>
        </p:spPr>
        <p:txBody>
          <a:bodyPr wrap="square" rtlCol="0">
            <a:spAutoFit/>
          </a:bodyPr>
          <a:lstStyle/>
          <a:p>
            <a:pPr>
              <a:lnSpc>
                <a:spcPts val="1250"/>
              </a:lnSpc>
            </a:pPr>
            <a:r>
              <a:rPr lang="en-GB" sz="1100" dirty="0">
                <a:latin typeface="Arial" panose="020B0604020202020204" pitchFamily="34" charset="0"/>
                <a:cs typeface="Arial" panose="020B0604020202020204" pitchFamily="34" charset="0"/>
              </a:rPr>
              <a:t>Use cover, look, write, check to write the definitions …</a:t>
            </a:r>
            <a:endParaRPr lang="en-GB" sz="1100" b="1" i="1" dirty="0">
              <a:latin typeface="Arial" panose="020B0604020202020204" pitchFamily="34" charset="0"/>
              <a:cs typeface="Arial" panose="020B0604020202020204" pitchFamily="34" charset="0"/>
            </a:endParaRPr>
          </a:p>
          <a:p>
            <a:pPr>
              <a:lnSpc>
                <a:spcPts val="1250"/>
              </a:lnSpc>
            </a:pPr>
            <a:r>
              <a:rPr lang="en-US" sz="1100" dirty="0">
                <a:latin typeface="Arial" panose="020B0604020202020204" pitchFamily="34" charset="0"/>
                <a:cs typeface="Arial" panose="020B0604020202020204" pitchFamily="34" charset="0"/>
              </a:rPr>
              <a:t>Factor:</a:t>
            </a:r>
          </a:p>
          <a:p>
            <a:pPr>
              <a:lnSpc>
                <a:spcPts val="1250"/>
              </a:lnSpc>
            </a:pPr>
            <a:r>
              <a:rPr lang="en-US" sz="1100" dirty="0">
                <a:latin typeface="Arial" panose="020B0604020202020204" pitchFamily="34" charset="0"/>
                <a:cs typeface="Arial" panose="020B0604020202020204" pitchFamily="34" charset="0"/>
              </a:rPr>
              <a:t>Multiple:</a:t>
            </a:r>
          </a:p>
          <a:p>
            <a:pPr>
              <a:lnSpc>
                <a:spcPts val="1250"/>
              </a:lnSpc>
            </a:pPr>
            <a:r>
              <a:rPr lang="en-US" sz="1100" dirty="0">
                <a:latin typeface="Arial" panose="020B0604020202020204" pitchFamily="34" charset="0"/>
                <a:cs typeface="Arial" panose="020B0604020202020204" pitchFamily="34" charset="0"/>
              </a:rPr>
              <a:t>Highest Common Factor:</a:t>
            </a:r>
          </a:p>
          <a:p>
            <a:pPr>
              <a:lnSpc>
                <a:spcPts val="1250"/>
              </a:lnSpc>
            </a:pPr>
            <a:r>
              <a:rPr lang="en-US" sz="1100" dirty="0">
                <a:latin typeface="Arial" panose="020B0604020202020204" pitchFamily="34" charset="0"/>
                <a:cs typeface="Arial" panose="020B0604020202020204" pitchFamily="34" charset="0"/>
              </a:rPr>
              <a:t>Lowest Common Multiple:</a:t>
            </a:r>
          </a:p>
          <a:p>
            <a:pPr>
              <a:lnSpc>
                <a:spcPts val="1250"/>
              </a:lnSpc>
            </a:pPr>
            <a:r>
              <a:rPr lang="en-US" sz="1100" dirty="0">
                <a:latin typeface="Arial" panose="020B0604020202020204" pitchFamily="34" charset="0"/>
                <a:cs typeface="Arial" panose="020B0604020202020204" pitchFamily="34" charset="0"/>
              </a:rPr>
              <a:t>Sequence:</a:t>
            </a:r>
          </a:p>
          <a:p>
            <a:pPr>
              <a:lnSpc>
                <a:spcPts val="1250"/>
              </a:lnSpc>
            </a:pPr>
            <a:r>
              <a:rPr lang="en-US" sz="1100" dirty="0">
                <a:latin typeface="Arial" panose="020B0604020202020204" pitchFamily="34" charset="0"/>
                <a:cs typeface="Arial" panose="020B0604020202020204" pitchFamily="34" charset="0"/>
              </a:rPr>
              <a:t>Arithmetic Sequence:</a:t>
            </a:r>
          </a:p>
          <a:p>
            <a:pPr>
              <a:lnSpc>
                <a:spcPts val="1250"/>
              </a:lnSpc>
            </a:pPr>
            <a:r>
              <a:rPr lang="en-US" sz="1100" dirty="0">
                <a:latin typeface="Arial" panose="020B0604020202020204" pitchFamily="34" charset="0"/>
                <a:cs typeface="Arial" panose="020B0604020202020204" pitchFamily="34" charset="0"/>
              </a:rPr>
              <a:t>Geometric Sequence:</a:t>
            </a:r>
          </a:p>
        </p:txBody>
      </p:sp>
      <p:sp>
        <p:nvSpPr>
          <p:cNvPr id="12" name="TextBox 11">
            <a:extLst>
              <a:ext uri="{FF2B5EF4-FFF2-40B4-BE49-F238E27FC236}">
                <a16:creationId xmlns:a16="http://schemas.microsoft.com/office/drawing/2014/main" id="{31FF1781-4446-2FC0-D76C-41C699B7A763}"/>
              </a:ext>
            </a:extLst>
          </p:cNvPr>
          <p:cNvSpPr txBox="1"/>
          <p:nvPr/>
        </p:nvSpPr>
        <p:spPr>
          <a:xfrm>
            <a:off x="172409" y="3924231"/>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Multiples</a:t>
            </a:r>
            <a:r>
              <a:rPr lang="en-GB" sz="1100" b="1" dirty="0">
                <a:latin typeface="Arial" panose="020B0604020202020204" pitchFamily="34" charset="0"/>
                <a:cs typeface="Arial" panose="020B0604020202020204" pitchFamily="34" charset="0"/>
              </a:rPr>
              <a:t>                                                              </a:t>
            </a:r>
            <a:r>
              <a:rPr lang="en-GB" sz="1100" b="1" u="sng" dirty="0">
                <a:latin typeface="Arial" panose="020B0604020202020204" pitchFamily="34" charset="0"/>
                <a:cs typeface="Arial" panose="020B0604020202020204" pitchFamily="34" charset="0"/>
              </a:rPr>
              <a:t>Factors</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7418D34B-2B59-CAE9-A18E-289E913BE5F6}"/>
              </a:ext>
            </a:extLst>
          </p:cNvPr>
          <p:cNvSpPr txBox="1"/>
          <p:nvPr/>
        </p:nvSpPr>
        <p:spPr>
          <a:xfrm>
            <a:off x="164756" y="4135393"/>
            <a:ext cx="2899719" cy="938719"/>
          </a:xfrm>
          <a:prstGeom prst="rect">
            <a:avLst/>
          </a:prstGeom>
          <a:noFill/>
        </p:spPr>
        <p:txBody>
          <a:bodyPr wrap="square" rtlCol="0">
            <a:spAutoFit/>
          </a:bodyPr>
          <a:lstStyle/>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List the first five multiples of 6.</a:t>
            </a: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What is the 5</a:t>
            </a:r>
            <a:r>
              <a:rPr lang="en-GB" sz="1100" baseline="30000" dirty="0">
                <a:solidFill>
                  <a:srgbClr val="363639"/>
                </a:solidFill>
                <a:highlight>
                  <a:srgbClr val="FFFFFF"/>
                </a:highlight>
                <a:latin typeface="Arial" panose="020B0604020202020204" pitchFamily="34" charset="0"/>
                <a:cs typeface="Arial" panose="020B0604020202020204" pitchFamily="34" charset="0"/>
              </a:rPr>
              <a:t>th</a:t>
            </a:r>
            <a:r>
              <a:rPr lang="en-GB" sz="1100" dirty="0">
                <a:solidFill>
                  <a:srgbClr val="363639"/>
                </a:solidFill>
                <a:highlight>
                  <a:srgbClr val="FFFFFF"/>
                </a:highlight>
                <a:latin typeface="Arial" panose="020B0604020202020204" pitchFamily="34" charset="0"/>
                <a:cs typeface="Arial" panose="020B0604020202020204" pitchFamily="34" charset="0"/>
              </a:rPr>
              <a:t> multiple of 5?</a:t>
            </a: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What is the 8</a:t>
            </a:r>
            <a:r>
              <a:rPr lang="en-GB" sz="1100" b="0" i="0" baseline="30000" dirty="0">
                <a:solidFill>
                  <a:srgbClr val="363639"/>
                </a:solidFill>
                <a:effectLst/>
                <a:highlight>
                  <a:srgbClr val="FFFFFF"/>
                </a:highlight>
                <a:latin typeface="Arial" panose="020B0604020202020204" pitchFamily="34" charset="0"/>
                <a:cs typeface="Arial" panose="020B0604020202020204" pitchFamily="34" charset="0"/>
              </a:rPr>
              <a:t>th</a:t>
            </a:r>
            <a:r>
              <a:rPr lang="en-GB" sz="1100" b="0" i="0" dirty="0">
                <a:solidFill>
                  <a:srgbClr val="363639"/>
                </a:solidFill>
                <a:effectLst/>
                <a:highlight>
                  <a:srgbClr val="FFFFFF"/>
                </a:highlight>
                <a:latin typeface="Arial" panose="020B0604020202020204" pitchFamily="34" charset="0"/>
                <a:cs typeface="Arial" panose="020B0604020202020204" pitchFamily="34" charset="0"/>
              </a:rPr>
              <a:t> </a:t>
            </a:r>
            <a:r>
              <a:rPr lang="en-GB" sz="1100" dirty="0">
                <a:solidFill>
                  <a:srgbClr val="363639"/>
                </a:solidFill>
                <a:highlight>
                  <a:srgbClr val="FFFFFF"/>
                </a:highlight>
                <a:latin typeface="Arial" panose="020B0604020202020204" pitchFamily="34" charset="0"/>
                <a:cs typeface="Arial" panose="020B0604020202020204" pitchFamily="34" charset="0"/>
              </a:rPr>
              <a:t>multiple of 3?</a:t>
            </a: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The 5</a:t>
            </a:r>
            <a:r>
              <a:rPr lang="en-GB" sz="1100" b="0" i="0" baseline="30000" dirty="0">
                <a:solidFill>
                  <a:srgbClr val="363639"/>
                </a:solidFill>
                <a:effectLst/>
                <a:highlight>
                  <a:srgbClr val="FFFFFF"/>
                </a:highlight>
                <a:latin typeface="Arial" panose="020B0604020202020204" pitchFamily="34" charset="0"/>
                <a:cs typeface="Arial" panose="020B0604020202020204" pitchFamily="34" charset="0"/>
              </a:rPr>
              <a:t>th</a:t>
            </a:r>
            <a:r>
              <a:rPr lang="en-GB" sz="1100" b="0" i="0" dirty="0">
                <a:solidFill>
                  <a:srgbClr val="363639"/>
                </a:solidFill>
                <a:effectLst/>
                <a:highlight>
                  <a:srgbClr val="FFFFFF"/>
                </a:highlight>
                <a:latin typeface="Arial" panose="020B0604020202020204" pitchFamily="34" charset="0"/>
                <a:cs typeface="Arial" panose="020B0604020202020204" pitchFamily="34" charset="0"/>
              </a:rPr>
              <a:t> multiple of 4 is the s</a:t>
            </a:r>
            <a:r>
              <a:rPr lang="en-GB" sz="1100" dirty="0">
                <a:solidFill>
                  <a:srgbClr val="363639"/>
                </a:solidFill>
                <a:highlight>
                  <a:srgbClr val="FFFFFF"/>
                </a:highlight>
                <a:latin typeface="Arial" panose="020B0604020202020204" pitchFamily="34" charset="0"/>
                <a:cs typeface="Arial" panose="020B0604020202020204" pitchFamily="34" charset="0"/>
              </a:rPr>
              <a:t>ame as which multiple of 10?</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DCC07BB3-4718-112C-9013-7E20E8875064}"/>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Arithmetic and Geometric sequences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1357E96C-E69E-F65F-BC35-EBF9A4FC8CE9}"/>
              </a:ext>
            </a:extLst>
          </p:cNvPr>
          <p:cNvSpPr txBox="1"/>
          <p:nvPr/>
        </p:nvSpPr>
        <p:spPr>
          <a:xfrm>
            <a:off x="172994" y="5305165"/>
            <a:ext cx="3188044" cy="195438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What are the term to term rules of the following sequences, and what are the next two terms in each sequence?</a:t>
            </a:r>
          </a:p>
          <a:p>
            <a:endParaRPr lang="en-GB" sz="1100" dirty="0">
              <a:latin typeface="Arial" panose="020B0604020202020204" pitchFamily="34" charset="0"/>
              <a:cs typeface="Arial" panose="020B0604020202020204" pitchFamily="34" charset="0"/>
            </a:endParaRP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5, 12, 1</a:t>
            </a:r>
            <a:r>
              <a:rPr lang="en-GB" sz="1100" dirty="0">
                <a:solidFill>
                  <a:srgbClr val="363639"/>
                </a:solidFill>
                <a:highlight>
                  <a:srgbClr val="FFFFFF"/>
                </a:highlight>
                <a:latin typeface="Arial" panose="020B0604020202020204" pitchFamily="34" charset="0"/>
                <a:cs typeface="Arial" panose="020B0604020202020204" pitchFamily="34" charset="0"/>
              </a:rPr>
              <a:t>9, 26 …</a:t>
            </a: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69, 57, 45, 33 …</a:t>
            </a: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3, 9, 27, 81, 243 …</a:t>
            </a:r>
            <a:r>
              <a:rPr lang="en-GB" sz="1100" b="0" i="0" dirty="0">
                <a:solidFill>
                  <a:srgbClr val="363639"/>
                </a:solidFill>
                <a:effectLst/>
                <a:highlight>
                  <a:srgbClr val="FFFFFF"/>
                </a:highlight>
                <a:latin typeface="Arial" panose="020B0604020202020204" pitchFamily="34" charset="0"/>
                <a:cs typeface="Arial" panose="020B0604020202020204" pitchFamily="34" charset="0"/>
              </a:rPr>
              <a:t> </a:t>
            </a: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128, 64, 32, 16, 8 …</a:t>
            </a:r>
          </a:p>
          <a:p>
            <a:pPr marL="228600" indent="-228600">
              <a:buFont typeface="+mj-lt"/>
              <a:buAutoNum type="arabicPeriod"/>
            </a:pPr>
            <a:endParaRPr lang="en-GB" sz="1100" dirty="0">
              <a:solidFill>
                <a:srgbClr val="363639"/>
              </a:solidFill>
              <a:highlight>
                <a:srgbClr val="FFFFFF"/>
              </a:highlight>
              <a:latin typeface="Arial" panose="020B0604020202020204" pitchFamily="34" charset="0"/>
              <a:cs typeface="Arial" panose="020B0604020202020204" pitchFamily="34" charset="0"/>
            </a:endParaRPr>
          </a:p>
          <a:p>
            <a:r>
              <a:rPr lang="en-GB" sz="1100" dirty="0">
                <a:solidFill>
                  <a:srgbClr val="363639"/>
                </a:solidFill>
                <a:highlight>
                  <a:srgbClr val="FFFFFF"/>
                </a:highlight>
                <a:latin typeface="Arial" panose="020B0604020202020204" pitchFamily="34" charset="0"/>
                <a:cs typeface="Arial" panose="020B0604020202020204" pitchFamily="34" charset="0"/>
              </a:rPr>
              <a:t>Create examples of arithmetic and geometric sequences of your own.</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E348699A-A7D9-142D-6560-6A9F1D3EFE4A}"/>
              </a:ext>
            </a:extLst>
          </p:cNvPr>
          <p:cNvSpPr txBox="1"/>
          <p:nvPr/>
        </p:nvSpPr>
        <p:spPr>
          <a:xfrm>
            <a:off x="3512852" y="5089884"/>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LCM – Lowest Common Multiple</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2FDA79F7-4EB6-CB1B-51A9-1AD37AA89F18}"/>
              </a:ext>
            </a:extLst>
          </p:cNvPr>
          <p:cNvSpPr txBox="1"/>
          <p:nvPr/>
        </p:nvSpPr>
        <p:spPr>
          <a:xfrm>
            <a:off x="3525795" y="5346355"/>
            <a:ext cx="3212756" cy="1785104"/>
          </a:xfrm>
          <a:prstGeom prst="rect">
            <a:avLst/>
          </a:prstGeom>
          <a:noFill/>
        </p:spPr>
        <p:txBody>
          <a:bodyPr wrap="square" rtlCol="0">
            <a:spAutoFit/>
          </a:bodyPr>
          <a:lstStyle/>
          <a:p>
            <a:pPr marL="228600" indent="-228600">
              <a:buFont typeface="+mj-lt"/>
              <a:buAutoNum type="arabicPeriod"/>
            </a:pPr>
            <a:r>
              <a:rPr lang="en-GB" sz="1100" dirty="0">
                <a:latin typeface="Arial" panose="020B0604020202020204" pitchFamily="34" charset="0"/>
                <a:cs typeface="Arial" panose="020B0604020202020204" pitchFamily="34" charset="0"/>
              </a:rPr>
              <a:t>What is the LCM of 6 and 8?</a:t>
            </a:r>
          </a:p>
          <a:p>
            <a:pPr marL="228600" indent="-228600">
              <a:buFont typeface="+mj-lt"/>
              <a:buAutoNum type="arabicPeriod"/>
            </a:pPr>
            <a:r>
              <a:rPr lang="en-GB" sz="1100" dirty="0">
                <a:latin typeface="Arial" panose="020B0604020202020204" pitchFamily="34" charset="0"/>
                <a:cs typeface="Arial" panose="020B0604020202020204" pitchFamily="34" charset="0"/>
              </a:rPr>
              <a:t>What is the LCM of 15 and 45?</a:t>
            </a:r>
          </a:p>
          <a:p>
            <a:pPr marL="228600" indent="-228600">
              <a:buFont typeface="+mj-lt"/>
              <a:buAutoNum type="arabicPeriod"/>
            </a:pPr>
            <a:r>
              <a:rPr lang="en-GB" sz="1100" dirty="0">
                <a:latin typeface="Arial" panose="020B0604020202020204" pitchFamily="34" charset="0"/>
                <a:cs typeface="Arial" panose="020B0604020202020204" pitchFamily="34" charset="0"/>
              </a:rPr>
              <a:t>What is the LCM of 12, 20 and 44?</a:t>
            </a:r>
          </a:p>
          <a:p>
            <a:pPr marL="228600" indent="-228600">
              <a:buFont typeface="+mj-lt"/>
              <a:buAutoNum type="arabicPeriod"/>
            </a:pPr>
            <a:r>
              <a:rPr lang="en-GB" sz="1100" dirty="0">
                <a:latin typeface="Arial" panose="020B0604020202020204" pitchFamily="34" charset="0"/>
                <a:cs typeface="Arial" panose="020B0604020202020204" pitchFamily="34" charset="0"/>
              </a:rPr>
              <a:t>A toad croaks every 8 seconds. A frog croaks every 6 seconds. They both croak at the same time. After how many seconds will they next both croak at the same time? </a:t>
            </a:r>
          </a:p>
          <a:p>
            <a:pPr marL="228600" indent="-228600">
              <a:buFont typeface="+mj-lt"/>
              <a:buAutoNum type="arabicPeriod"/>
            </a:pPr>
            <a:r>
              <a:rPr lang="en-GB" sz="1100" dirty="0">
                <a:latin typeface="Arial" panose="020B0604020202020204" pitchFamily="34" charset="0"/>
                <a:cs typeface="Arial" panose="020B0604020202020204" pitchFamily="34" charset="0"/>
              </a:rPr>
              <a:t>The lowest common multiple of two numbers is 70. Both numbers are less than 20. Write down two possible numbers. </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412ACEF6-290D-FE68-0B65-B3AC66D96A47}"/>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Product of prime factors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9F9CB12E-3C05-4224-DC7D-A04C36AB5584}"/>
              </a:ext>
            </a:extLst>
          </p:cNvPr>
          <p:cNvSpPr txBox="1"/>
          <p:nvPr/>
        </p:nvSpPr>
        <p:spPr>
          <a:xfrm>
            <a:off x="172253" y="7496959"/>
            <a:ext cx="3197023"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Complete the prime factorisation tree to find the prime factors of 60.</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615262C4-0A37-AD15-FEAD-8B5AAF419B52}"/>
              </a:ext>
            </a:extLst>
          </p:cNvPr>
          <p:cNvSpPr txBox="1"/>
          <p:nvPr/>
        </p:nvSpPr>
        <p:spPr>
          <a:xfrm>
            <a:off x="3512114" y="7298150"/>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HCF – Highest Common Factor</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55" name="TextBox 54">
            <a:extLst>
              <a:ext uri="{FF2B5EF4-FFF2-40B4-BE49-F238E27FC236}">
                <a16:creationId xmlns:a16="http://schemas.microsoft.com/office/drawing/2014/main" id="{B2C640F4-31B5-63B5-B064-670003E651BB}"/>
              </a:ext>
            </a:extLst>
          </p:cNvPr>
          <p:cNvSpPr txBox="1"/>
          <p:nvPr/>
        </p:nvSpPr>
        <p:spPr>
          <a:xfrm>
            <a:off x="1720112" y="7769041"/>
            <a:ext cx="1858373" cy="1615827"/>
          </a:xfrm>
          <a:prstGeom prst="rect">
            <a:avLst/>
          </a:prstGeom>
          <a:noFill/>
        </p:spPr>
        <p:txBody>
          <a:bodyPr wrap="square" rtlCol="0">
            <a:spAutoFit/>
          </a:bodyPr>
          <a:lstStyle/>
          <a:p>
            <a:r>
              <a:rPr lang="en-GB" sz="1100" dirty="0">
                <a:solidFill>
                  <a:srgbClr val="363639"/>
                </a:solidFill>
                <a:highlight>
                  <a:srgbClr val="FFFFFF"/>
                </a:highlight>
                <a:latin typeface="Arial" panose="020B0604020202020204" pitchFamily="34" charset="0"/>
                <a:cs typeface="Arial" panose="020B0604020202020204" pitchFamily="34" charset="0"/>
              </a:rPr>
              <a:t>Use the same method to find the prime factors of:</a:t>
            </a:r>
          </a:p>
          <a:p>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20</a:t>
            </a: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64</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120</a:t>
            </a: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180</a:t>
            </a: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420</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a:p>
            <a:pPr marL="228600" indent="-228600">
              <a:buFont typeface="+mj-lt"/>
              <a:buAutoNum type="arabicPeriod"/>
            </a:pP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02C644D-B821-ED37-4981-C556DACB13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594" y="7907977"/>
            <a:ext cx="1528074" cy="1680881"/>
          </a:xfrm>
          <a:prstGeom prst="rect">
            <a:avLst/>
          </a:prstGeom>
        </p:spPr>
      </p:pic>
      <p:sp>
        <p:nvSpPr>
          <p:cNvPr id="4" name="TextBox 3">
            <a:extLst>
              <a:ext uri="{FF2B5EF4-FFF2-40B4-BE49-F238E27FC236}">
                <a16:creationId xmlns:a16="http://schemas.microsoft.com/office/drawing/2014/main" id="{89B746D4-60D4-9F07-2F08-EE0C449B1076}"/>
              </a:ext>
            </a:extLst>
          </p:cNvPr>
          <p:cNvSpPr txBox="1"/>
          <p:nvPr/>
        </p:nvSpPr>
        <p:spPr>
          <a:xfrm>
            <a:off x="3529914" y="7558214"/>
            <a:ext cx="3212756" cy="2123658"/>
          </a:xfrm>
          <a:prstGeom prst="rect">
            <a:avLst/>
          </a:prstGeom>
          <a:noFill/>
        </p:spPr>
        <p:txBody>
          <a:bodyPr wrap="square" rtlCol="0">
            <a:spAutoFit/>
          </a:bodyPr>
          <a:lstStyle/>
          <a:p>
            <a:pPr marL="228600" indent="-228600">
              <a:buFont typeface="+mj-lt"/>
              <a:buAutoNum type="arabicPeriod"/>
            </a:pPr>
            <a:r>
              <a:rPr lang="en-GB" sz="1100" dirty="0">
                <a:latin typeface="Arial" panose="020B0604020202020204" pitchFamily="34" charset="0"/>
                <a:cs typeface="Arial" panose="020B0604020202020204" pitchFamily="34" charset="0"/>
              </a:rPr>
              <a:t>What is the HCF of 18 and 32?</a:t>
            </a:r>
          </a:p>
          <a:p>
            <a:pPr marL="228600" indent="-228600">
              <a:buFont typeface="+mj-lt"/>
              <a:buAutoNum type="arabicPeriod"/>
            </a:pPr>
            <a:r>
              <a:rPr lang="en-GB" sz="1100" dirty="0">
                <a:latin typeface="Arial" panose="020B0604020202020204" pitchFamily="34" charset="0"/>
                <a:cs typeface="Arial" panose="020B0604020202020204" pitchFamily="34" charset="0"/>
              </a:rPr>
              <a:t>What is the HCF of 21 and 27?</a:t>
            </a:r>
          </a:p>
          <a:p>
            <a:pPr marL="228600" indent="-228600">
              <a:buFont typeface="+mj-lt"/>
              <a:buAutoNum type="arabicPeriod"/>
            </a:pPr>
            <a:r>
              <a:rPr lang="en-GB" sz="1100" dirty="0">
                <a:latin typeface="Arial" panose="020B0604020202020204" pitchFamily="34" charset="0"/>
                <a:cs typeface="Arial" panose="020B0604020202020204" pitchFamily="34" charset="0"/>
              </a:rPr>
              <a:t>What is the HCF of 17 and 23?</a:t>
            </a:r>
          </a:p>
          <a:p>
            <a:pPr marL="228600" indent="-228600">
              <a:buFont typeface="+mj-lt"/>
              <a:buAutoNum type="arabicPeriod"/>
            </a:pPr>
            <a:r>
              <a:rPr lang="en-GB" sz="1100" dirty="0">
                <a:latin typeface="Arial" panose="020B0604020202020204" pitchFamily="34" charset="0"/>
                <a:cs typeface="Arial" panose="020B0604020202020204" pitchFamily="34" charset="0"/>
              </a:rPr>
              <a:t>What is the HCF of 12, 24 and 30?</a:t>
            </a:r>
          </a:p>
          <a:p>
            <a:pPr marL="228600" indent="-228600">
              <a:buFont typeface="+mj-lt"/>
              <a:buAutoNum type="arabicPeriod"/>
            </a:pPr>
            <a:r>
              <a:rPr lang="en-GB" sz="1100" dirty="0">
                <a:latin typeface="Arial" panose="020B0604020202020204" pitchFamily="34" charset="0"/>
                <a:cs typeface="Arial" panose="020B0604020202020204" pitchFamily="34" charset="0"/>
              </a:rPr>
              <a:t>Alannah has two lengths of ribbon. One length of ribbon is 36cm long and the other length is 45cm long. Alannah wants to cut lengths of ribbon into shorter lengths that are of equal length. Alannah does not want any ribbon left over. What is the longest possible length for each of the shorter lengths of ribbon? </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AB6D7D9-4FF1-5813-3788-2F01AF9D7203}"/>
              </a:ext>
            </a:extLst>
          </p:cNvPr>
          <p:cNvSpPr txBox="1"/>
          <p:nvPr/>
        </p:nvSpPr>
        <p:spPr>
          <a:xfrm>
            <a:off x="3142734" y="4131274"/>
            <a:ext cx="3579342" cy="769441"/>
          </a:xfrm>
          <a:prstGeom prst="rect">
            <a:avLst/>
          </a:prstGeom>
          <a:noFill/>
        </p:spPr>
        <p:txBody>
          <a:bodyPr wrap="square" rtlCol="0">
            <a:spAutoFit/>
          </a:bodyPr>
          <a:lstStyle/>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List the factors of 32.</a:t>
            </a:r>
          </a:p>
          <a:p>
            <a:pPr marL="228600" indent="-228600">
              <a:buFont typeface="+mj-lt"/>
              <a:buAutoNum type="arabicPeriod"/>
            </a:pPr>
            <a:r>
              <a:rPr lang="en-GB" sz="1100" b="0" i="0" dirty="0">
                <a:solidFill>
                  <a:srgbClr val="363639"/>
                </a:solidFill>
                <a:effectLst/>
                <a:highlight>
                  <a:srgbClr val="FFFFFF"/>
                </a:highlight>
                <a:latin typeface="Arial" panose="020B0604020202020204" pitchFamily="34" charset="0"/>
                <a:cs typeface="Arial" panose="020B0604020202020204" pitchFamily="34" charset="0"/>
              </a:rPr>
              <a:t>List the factors of 64.</a:t>
            </a:r>
          </a:p>
          <a:p>
            <a:pPr marL="228600" indent="-228600">
              <a:buFont typeface="+mj-lt"/>
              <a:buAutoNum type="arabicPeriod"/>
            </a:pPr>
            <a:r>
              <a:rPr lang="en-GB" sz="1100" dirty="0">
                <a:solidFill>
                  <a:srgbClr val="363639"/>
                </a:solidFill>
                <a:highlight>
                  <a:srgbClr val="FFFFFF"/>
                </a:highlight>
                <a:latin typeface="Arial" panose="020B0604020202020204" pitchFamily="34" charset="0"/>
                <a:cs typeface="Arial" panose="020B0604020202020204" pitchFamily="34" charset="0"/>
              </a:rPr>
              <a:t>The factors of an odd number are all odd. True or false?</a:t>
            </a:r>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7" name="Rounded Rectangle 6">
                <a:extLst>
                  <a:ext uri="{FF2B5EF4-FFF2-40B4-BE49-F238E27FC236}">
                    <a16:creationId xmlns:a16="http://schemas.microsoft.com/office/drawing/2014/main" id="{7092EA60-FFC1-BD30-A2BC-5F7E31BFECDE}"/>
                  </a:ext>
                </a:extLst>
              </p:cNvPr>
              <p:cNvSpPr/>
              <p:nvPr/>
            </p:nvSpPr>
            <p:spPr>
              <a:xfrm>
                <a:off x="319385" y="1737298"/>
                <a:ext cx="389072" cy="313923"/>
              </a:xfrm>
              <a:prstGeom prst="roundRect">
                <a:avLst/>
              </a:prstGeom>
              <a:solidFill>
                <a:schemeClr val="accent6">
                  <a:lumMod val="40000"/>
                  <a:lumOff val="60000"/>
                </a:schemeClr>
              </a:soli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14:m>
                  <m:oMathPara xmlns:m="http://schemas.openxmlformats.org/officeDocument/2006/math">
                    <m:oMathParaPr>
                      <m:jc m:val="centerGroup"/>
                    </m:oMathParaPr>
                    <m:oMath xmlns:m="http://schemas.openxmlformats.org/officeDocument/2006/math">
                      <m:r>
                        <m:rPr>
                          <m:nor/>
                        </m:rPr>
                        <a:rPr lang="en-GB" sz="1200" b="0" i="0" dirty="0" smtClean="0">
                          <a:solidFill>
                            <a:prstClr val="black"/>
                          </a:solidFill>
                          <a:latin typeface="Calibri" panose="020F0502020204030204" pitchFamily="34" charset="0"/>
                          <a:cs typeface="Calibri" panose="020F0502020204030204" pitchFamily="34" charset="0"/>
                        </a:rPr>
                        <m:t>10</m:t>
                      </m:r>
                      <m:r>
                        <a:rPr lang="en-GB" sz="1200" b="0" i="1" dirty="0" smtClean="0">
                          <a:solidFill>
                            <a:prstClr val="black"/>
                          </a:solidFill>
                          <a:latin typeface="Cambria Math" panose="02040503050406030204" pitchFamily="18" charset="0"/>
                          <a:cs typeface="Calibri" panose="020F0502020204030204" pitchFamily="34" charset="0"/>
                        </a:rPr>
                        <m:t>𝑐</m:t>
                      </m:r>
                    </m:oMath>
                  </m:oMathPara>
                </a14:m>
                <a:endParaRPr lang="en-GB" sz="1200" dirty="0">
                  <a:solidFill>
                    <a:prstClr val="black"/>
                  </a:solidFill>
                  <a:latin typeface="Calibri" panose="020F0502020204030204" pitchFamily="34" charset="0"/>
                  <a:cs typeface="Calibri" panose="020F0502020204030204" pitchFamily="34" charset="0"/>
                </a:endParaRPr>
              </a:p>
            </p:txBody>
          </p:sp>
        </mc:Choice>
        <mc:Fallback xmlns="">
          <p:sp>
            <p:nvSpPr>
              <p:cNvPr id="7" name="Rounded Rectangle 6">
                <a:extLst>
                  <a:ext uri="{FF2B5EF4-FFF2-40B4-BE49-F238E27FC236}">
                    <a16:creationId xmlns:a16="http://schemas.microsoft.com/office/drawing/2014/main" id="{7092EA60-FFC1-BD30-A2BC-5F7E31BFECDE}"/>
                  </a:ext>
                </a:extLst>
              </p:cNvPr>
              <p:cNvSpPr>
                <a:spLocks noRot="1" noChangeAspect="1" noMove="1" noResize="1" noEditPoints="1" noAdjustHandles="1" noChangeArrowheads="1" noChangeShapeType="1" noTextEdit="1"/>
              </p:cNvSpPr>
              <p:nvPr/>
            </p:nvSpPr>
            <p:spPr>
              <a:xfrm>
                <a:off x="319385" y="1737298"/>
                <a:ext cx="389072" cy="313923"/>
              </a:xfrm>
              <a:prstGeom prst="roundRect">
                <a:avLst/>
              </a:prstGeom>
              <a:blipFill>
                <a:blip r:embed="rId3"/>
                <a:stretch>
                  <a:fillRect/>
                </a:stretch>
              </a:blipFill>
              <a:ln w="25400">
                <a:solidFill>
                  <a:srgbClr val="00B05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ounded Rectangle 7">
                <a:extLst>
                  <a:ext uri="{FF2B5EF4-FFF2-40B4-BE49-F238E27FC236}">
                    <a16:creationId xmlns:a16="http://schemas.microsoft.com/office/drawing/2014/main" id="{3FD30049-9533-83EC-16A9-4C8D43F6ED4F}"/>
                  </a:ext>
                </a:extLst>
              </p:cNvPr>
              <p:cNvSpPr/>
              <p:nvPr/>
            </p:nvSpPr>
            <p:spPr>
              <a:xfrm>
                <a:off x="801279" y="1739826"/>
                <a:ext cx="656822" cy="313923"/>
              </a:xfrm>
              <a:prstGeom prst="roundRect">
                <a:avLst/>
              </a:prstGeom>
              <a:solidFill>
                <a:schemeClr val="accent6">
                  <a:lumMod val="40000"/>
                  <a:lumOff val="60000"/>
                </a:schemeClr>
              </a:soli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14:m>
                  <m:oMathPara xmlns:m="http://schemas.openxmlformats.org/officeDocument/2006/math">
                    <m:oMathParaPr>
                      <m:jc m:val="centerGroup"/>
                    </m:oMathParaPr>
                    <m:oMath xmlns:m="http://schemas.openxmlformats.org/officeDocument/2006/math">
                      <m:r>
                        <m:rPr>
                          <m:nor/>
                        </m:rPr>
                        <a:rPr lang="en-GB" sz="1200" dirty="0" smtClean="0">
                          <a:solidFill>
                            <a:prstClr val="black"/>
                          </a:solidFill>
                          <a:latin typeface="Calibri" panose="020F0502020204030204" pitchFamily="34" charset="0"/>
                          <a:cs typeface="Calibri" panose="020F0502020204030204" pitchFamily="34" charset="0"/>
                        </a:rPr>
                        <m:t>2</m:t>
                      </m:r>
                      <m:r>
                        <a:rPr lang="en-GB" sz="1200" b="0" i="1" dirty="0" smtClean="0">
                          <a:solidFill>
                            <a:prstClr val="black"/>
                          </a:solidFill>
                          <a:latin typeface="Cambria Math" panose="02040503050406030204" pitchFamily="18" charset="0"/>
                          <a:cs typeface="Calibri" panose="020F0502020204030204" pitchFamily="34" charset="0"/>
                        </a:rPr>
                        <m:t>𝑐</m:t>
                      </m:r>
                      <m:r>
                        <a:rPr lang="en-GB" sz="1200" b="0" i="1" dirty="0" smtClean="0">
                          <a:solidFill>
                            <a:prstClr val="black"/>
                          </a:solidFill>
                          <a:latin typeface="Cambria Math" panose="02040503050406030204" pitchFamily="18" charset="0"/>
                          <a:cs typeface="Calibri" panose="020F0502020204030204" pitchFamily="34" charset="0"/>
                        </a:rPr>
                        <m:t>+</m:t>
                      </m:r>
                      <m:r>
                        <m:rPr>
                          <m:nor/>
                        </m:rPr>
                        <a:rPr lang="en-GB" sz="1200" b="0" i="0" dirty="0" smtClean="0">
                          <a:solidFill>
                            <a:prstClr val="black"/>
                          </a:solidFill>
                          <a:latin typeface="Calibri" panose="020F0502020204030204" pitchFamily="34" charset="0"/>
                          <a:cs typeface="Calibri" panose="020F0502020204030204" pitchFamily="34" charset="0"/>
                        </a:rPr>
                        <m:t>2</m:t>
                      </m:r>
                    </m:oMath>
                  </m:oMathPara>
                </a14:m>
                <a:endParaRPr lang="en-GB" sz="1200" dirty="0">
                  <a:solidFill>
                    <a:prstClr val="black"/>
                  </a:solidFill>
                  <a:latin typeface="Calibri" panose="020F0502020204030204" pitchFamily="34" charset="0"/>
                  <a:cs typeface="Calibri" panose="020F0502020204030204" pitchFamily="34" charset="0"/>
                </a:endParaRPr>
              </a:p>
            </p:txBody>
          </p:sp>
        </mc:Choice>
        <mc:Fallback xmlns="">
          <p:sp>
            <p:nvSpPr>
              <p:cNvPr id="8" name="Rounded Rectangle 7">
                <a:extLst>
                  <a:ext uri="{FF2B5EF4-FFF2-40B4-BE49-F238E27FC236}">
                    <a16:creationId xmlns:a16="http://schemas.microsoft.com/office/drawing/2014/main" id="{3FD30049-9533-83EC-16A9-4C8D43F6ED4F}"/>
                  </a:ext>
                </a:extLst>
              </p:cNvPr>
              <p:cNvSpPr>
                <a:spLocks noRot="1" noChangeAspect="1" noMove="1" noResize="1" noEditPoints="1" noAdjustHandles="1" noChangeArrowheads="1" noChangeShapeType="1" noTextEdit="1"/>
              </p:cNvSpPr>
              <p:nvPr/>
            </p:nvSpPr>
            <p:spPr>
              <a:xfrm>
                <a:off x="801279" y="1739826"/>
                <a:ext cx="656822" cy="313923"/>
              </a:xfrm>
              <a:prstGeom prst="roundRect">
                <a:avLst/>
              </a:prstGeom>
              <a:blipFill>
                <a:blip r:embed="rId4"/>
                <a:stretch>
                  <a:fillRect/>
                </a:stretch>
              </a:blipFill>
              <a:ln w="25400">
                <a:solidFill>
                  <a:srgbClr val="00B05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ounded Rectangle 12">
                <a:extLst>
                  <a:ext uri="{FF2B5EF4-FFF2-40B4-BE49-F238E27FC236}">
                    <a16:creationId xmlns:a16="http://schemas.microsoft.com/office/drawing/2014/main" id="{AEF651C3-A842-9547-430C-C6FE1C7F5E3C}"/>
                  </a:ext>
                </a:extLst>
              </p:cNvPr>
              <p:cNvSpPr/>
              <p:nvPr/>
            </p:nvSpPr>
            <p:spPr>
              <a:xfrm>
                <a:off x="1547310" y="1734116"/>
                <a:ext cx="561579" cy="313923"/>
              </a:xfrm>
              <a:prstGeom prst="roundRect">
                <a:avLst/>
              </a:prstGeom>
              <a:solidFill>
                <a:schemeClr val="accent6">
                  <a:lumMod val="40000"/>
                  <a:lumOff val="60000"/>
                </a:schemeClr>
              </a:soli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14:m>
                  <m:oMathPara xmlns:m="http://schemas.openxmlformats.org/officeDocument/2006/math">
                    <m:oMathParaPr>
                      <m:jc m:val="centerGroup"/>
                    </m:oMathParaPr>
                    <m:oMath xmlns:m="http://schemas.openxmlformats.org/officeDocument/2006/math">
                      <m:r>
                        <a:rPr lang="en-GB" sz="1200" b="0" i="1" dirty="0" smtClean="0">
                          <a:solidFill>
                            <a:prstClr val="black"/>
                          </a:solidFill>
                          <a:latin typeface="Cambria Math" panose="02040503050406030204" pitchFamily="18" charset="0"/>
                          <a:cs typeface="Calibri" panose="020F0502020204030204" pitchFamily="34" charset="0"/>
                        </a:rPr>
                        <m:t>𝑐</m:t>
                      </m:r>
                      <m:r>
                        <a:rPr lang="en-GB" sz="1200" b="0" i="1" dirty="0" smtClean="0">
                          <a:solidFill>
                            <a:prstClr val="black"/>
                          </a:solidFill>
                          <a:latin typeface="Cambria Math" panose="02040503050406030204" pitchFamily="18" charset="0"/>
                          <a:cs typeface="Calibri" panose="020F0502020204030204" pitchFamily="34" charset="0"/>
                        </a:rPr>
                        <m:t>+</m:t>
                      </m:r>
                      <m:r>
                        <m:rPr>
                          <m:nor/>
                        </m:rPr>
                        <a:rPr lang="en-GB" sz="1200" b="0" i="0" dirty="0" smtClean="0">
                          <a:solidFill>
                            <a:prstClr val="black"/>
                          </a:solidFill>
                          <a:latin typeface="Calibri" panose="020F0502020204030204" pitchFamily="34" charset="0"/>
                          <a:cs typeface="Calibri" panose="020F0502020204030204" pitchFamily="34" charset="0"/>
                        </a:rPr>
                        <m:t>7</m:t>
                      </m:r>
                    </m:oMath>
                  </m:oMathPara>
                </a14:m>
                <a:endParaRPr lang="en-GB" sz="1200" dirty="0">
                  <a:solidFill>
                    <a:prstClr val="black"/>
                  </a:solidFill>
                  <a:latin typeface="Calibri" panose="020F0502020204030204" pitchFamily="34" charset="0"/>
                  <a:cs typeface="Calibri" panose="020F0502020204030204" pitchFamily="34" charset="0"/>
                </a:endParaRPr>
              </a:p>
            </p:txBody>
          </p:sp>
        </mc:Choice>
        <mc:Fallback xmlns="">
          <p:sp>
            <p:nvSpPr>
              <p:cNvPr id="13" name="Rounded Rectangle 12">
                <a:extLst>
                  <a:ext uri="{FF2B5EF4-FFF2-40B4-BE49-F238E27FC236}">
                    <a16:creationId xmlns:a16="http://schemas.microsoft.com/office/drawing/2014/main" id="{AEF651C3-A842-9547-430C-C6FE1C7F5E3C}"/>
                  </a:ext>
                </a:extLst>
              </p:cNvPr>
              <p:cNvSpPr>
                <a:spLocks noRot="1" noChangeAspect="1" noMove="1" noResize="1" noEditPoints="1" noAdjustHandles="1" noChangeArrowheads="1" noChangeShapeType="1" noTextEdit="1"/>
              </p:cNvSpPr>
              <p:nvPr/>
            </p:nvSpPr>
            <p:spPr>
              <a:xfrm>
                <a:off x="1547310" y="1734116"/>
                <a:ext cx="561579" cy="313923"/>
              </a:xfrm>
              <a:prstGeom prst="roundRect">
                <a:avLst/>
              </a:prstGeom>
              <a:blipFill>
                <a:blip r:embed="rId5"/>
                <a:stretch>
                  <a:fillRect/>
                </a:stretch>
              </a:blipFill>
              <a:ln w="25400">
                <a:solidFill>
                  <a:srgbClr val="00B05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ounded Rectangle 14">
                <a:extLst>
                  <a:ext uri="{FF2B5EF4-FFF2-40B4-BE49-F238E27FC236}">
                    <a16:creationId xmlns:a16="http://schemas.microsoft.com/office/drawing/2014/main" id="{D00D46A4-ACB5-1467-C8A9-8EF748C373ED}"/>
                  </a:ext>
                </a:extLst>
              </p:cNvPr>
              <p:cNvSpPr/>
              <p:nvPr/>
            </p:nvSpPr>
            <p:spPr>
              <a:xfrm>
                <a:off x="2194492" y="1727095"/>
                <a:ext cx="639326" cy="313923"/>
              </a:xfrm>
              <a:prstGeom prst="roundRect">
                <a:avLst/>
              </a:prstGeom>
              <a:solidFill>
                <a:schemeClr val="accent6">
                  <a:lumMod val="40000"/>
                  <a:lumOff val="60000"/>
                </a:schemeClr>
              </a:soli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r>
                        <m:rPr>
                          <m:nor/>
                        </m:rPr>
                        <a:rPr lang="en-GB" sz="1200" b="0" i="0" dirty="0" smtClean="0">
                          <a:solidFill>
                            <a:prstClr val="black"/>
                          </a:solidFill>
                          <a:latin typeface="Calibri" panose="020F0502020204030204" pitchFamily="34" charset="0"/>
                          <a:cs typeface="Calibri" panose="020F0502020204030204" pitchFamily="34" charset="0"/>
                        </a:rPr>
                        <m:t>6</m:t>
                      </m:r>
                      <m:r>
                        <a:rPr lang="en-GB" sz="1200" b="0" i="1" dirty="0" smtClean="0">
                          <a:solidFill>
                            <a:prstClr val="black"/>
                          </a:solidFill>
                          <a:latin typeface="Cambria Math" panose="02040503050406030204" pitchFamily="18" charset="0"/>
                          <a:cs typeface="Calibri" panose="020F0502020204030204" pitchFamily="34" charset="0"/>
                        </a:rPr>
                        <m:t>𝑐</m:t>
                      </m:r>
                      <m:r>
                        <a:rPr lang="en-GB" sz="1200" i="1" dirty="0">
                          <a:solidFill>
                            <a:prstClr val="black"/>
                          </a:solidFill>
                          <a:latin typeface="Cambria Math" panose="02040503050406030204" pitchFamily="18" charset="0"/>
                          <a:cs typeface="Calibri" panose="020F0502020204030204" pitchFamily="34" charset="0"/>
                        </a:rPr>
                        <m:t>+</m:t>
                      </m:r>
                      <m:r>
                        <m:rPr>
                          <m:nor/>
                        </m:rPr>
                        <a:rPr lang="en-GB" sz="1200" b="0" i="0" dirty="0" smtClean="0">
                          <a:solidFill>
                            <a:prstClr val="black"/>
                          </a:solidFill>
                          <a:latin typeface="Calibri" panose="020F0502020204030204" pitchFamily="34" charset="0"/>
                          <a:cs typeface="Calibri" panose="020F0502020204030204" pitchFamily="34" charset="0"/>
                        </a:rPr>
                        <m:t>3</m:t>
                      </m:r>
                    </m:oMath>
                  </m:oMathPara>
                </a14:m>
                <a:endParaRPr lang="en-GB" sz="1200" dirty="0">
                  <a:solidFill>
                    <a:prstClr val="black"/>
                  </a:solidFill>
                  <a:latin typeface="Calibri" panose="020F0502020204030204" pitchFamily="34" charset="0"/>
                  <a:cs typeface="Calibri" panose="020F0502020204030204" pitchFamily="34" charset="0"/>
                </a:endParaRPr>
              </a:p>
            </p:txBody>
          </p:sp>
        </mc:Choice>
        <mc:Fallback xmlns="">
          <p:sp>
            <p:nvSpPr>
              <p:cNvPr id="15" name="Rounded Rectangle 14">
                <a:extLst>
                  <a:ext uri="{FF2B5EF4-FFF2-40B4-BE49-F238E27FC236}">
                    <a16:creationId xmlns:a16="http://schemas.microsoft.com/office/drawing/2014/main" id="{D00D46A4-ACB5-1467-C8A9-8EF748C373ED}"/>
                  </a:ext>
                </a:extLst>
              </p:cNvPr>
              <p:cNvSpPr>
                <a:spLocks noRot="1" noChangeAspect="1" noMove="1" noResize="1" noEditPoints="1" noAdjustHandles="1" noChangeArrowheads="1" noChangeShapeType="1" noTextEdit="1"/>
              </p:cNvSpPr>
              <p:nvPr/>
            </p:nvSpPr>
            <p:spPr>
              <a:xfrm>
                <a:off x="2194492" y="1727095"/>
                <a:ext cx="639326" cy="313923"/>
              </a:xfrm>
              <a:prstGeom prst="roundRect">
                <a:avLst/>
              </a:prstGeom>
              <a:blipFill>
                <a:blip r:embed="rId6"/>
                <a:stretch>
                  <a:fillRect/>
                </a:stretch>
              </a:blipFill>
              <a:ln w="25400">
                <a:solidFill>
                  <a:srgbClr val="00B05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1CE4E296-DBCF-4D51-241C-2E3DB1F0B639}"/>
                  </a:ext>
                </a:extLst>
              </p:cNvPr>
              <p:cNvSpPr txBox="1"/>
              <p:nvPr/>
            </p:nvSpPr>
            <p:spPr>
              <a:xfrm>
                <a:off x="144161" y="1256267"/>
                <a:ext cx="2870888" cy="1446550"/>
              </a:xfrm>
              <a:prstGeom prst="rect">
                <a:avLst/>
              </a:prstGeom>
              <a:noFill/>
            </p:spPr>
            <p:txBody>
              <a:bodyPr wrap="square" rtlCol="0">
                <a:spAutoFit/>
              </a:bodyPr>
              <a:lstStyle/>
              <a:p>
                <a14:m>
                  <m:oMath xmlns:m="http://schemas.openxmlformats.org/officeDocument/2006/math">
                    <m:r>
                      <a:rPr lang="en-US" sz="1100" i="1" dirty="0" smtClean="0">
                        <a:latin typeface="Cambria Math" panose="02040503050406030204" pitchFamily="18" charset="0"/>
                        <a:cs typeface="Arial" panose="020B0604020202020204" pitchFamily="34" charset="0"/>
                      </a:rPr>
                      <m:t>𝑐</m:t>
                    </m:r>
                  </m:oMath>
                </a14:m>
                <a:r>
                  <a:rPr lang="en-GB" sz="1100" dirty="0">
                    <a:latin typeface="Arial" panose="020B0604020202020204" pitchFamily="34" charset="0"/>
                    <a:cs typeface="Arial" panose="020B0604020202020204" pitchFamily="34" charset="0"/>
                  </a:rPr>
                  <a:t> is an integer. Are the following even, odd, or is it impossible to tell?</a:t>
                </a:r>
              </a:p>
              <a:p>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a:p>
                <a:endParaRPr lang="en-GB" sz="1100" dirty="0">
                  <a:solidFill>
                    <a:srgbClr val="363639"/>
                  </a:solidFill>
                  <a:highlight>
                    <a:srgbClr val="FFFFFF"/>
                  </a:highlight>
                  <a:latin typeface="Arial" panose="020B0604020202020204" pitchFamily="34" charset="0"/>
                  <a:cs typeface="Arial" panose="020B0604020202020204" pitchFamily="34" charset="0"/>
                </a:endParaRPr>
              </a:p>
              <a:p>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Generate the first 5 terms of the sequences using the position-to-term rule given.</a:t>
                </a:r>
              </a:p>
              <a:p>
                <a:endParaRPr lang="en-GB" sz="1100" b="0" i="0" dirty="0">
                  <a:solidFill>
                    <a:srgbClr val="363639"/>
                  </a:solidFill>
                  <a:effectLst/>
                  <a:highlight>
                    <a:srgbClr val="FFFFFF"/>
                  </a:highlight>
                  <a:latin typeface="Arial" panose="020B0604020202020204" pitchFamily="34" charset="0"/>
                  <a:cs typeface="Arial" panose="020B0604020202020204" pitchFamily="34" charset="0"/>
                </a:endParaRPr>
              </a:p>
            </p:txBody>
          </p:sp>
        </mc:Choice>
        <mc:Fallback xmlns="">
          <p:sp>
            <p:nvSpPr>
              <p:cNvPr id="18" name="TextBox 17">
                <a:extLst>
                  <a:ext uri="{FF2B5EF4-FFF2-40B4-BE49-F238E27FC236}">
                    <a16:creationId xmlns:a16="http://schemas.microsoft.com/office/drawing/2014/main" id="{1CE4E296-DBCF-4D51-241C-2E3DB1F0B639}"/>
                  </a:ext>
                </a:extLst>
              </p:cNvPr>
              <p:cNvSpPr txBox="1">
                <a:spLocks noRot="1" noChangeAspect="1" noMove="1" noResize="1" noEditPoints="1" noAdjustHandles="1" noChangeArrowheads="1" noChangeShapeType="1" noTextEdit="1"/>
              </p:cNvSpPr>
              <p:nvPr/>
            </p:nvSpPr>
            <p:spPr>
              <a:xfrm>
                <a:off x="144161" y="1256267"/>
                <a:ext cx="2870888" cy="1446550"/>
              </a:xfrm>
              <a:prstGeom prst="rect">
                <a:avLst/>
              </a:prstGeom>
              <a:blipFill>
                <a:blip r:embed="rId7"/>
                <a:stretch>
                  <a:fillRect t="-422" r="-637"/>
                </a:stretch>
              </a:blipFill>
            </p:spPr>
            <p:txBody>
              <a:bodyPr/>
              <a:lstStyle/>
              <a:p>
                <a:r>
                  <a:rPr lang="en-US">
                    <a:noFill/>
                  </a:rPr>
                  <a:t> </a:t>
                </a:r>
              </a:p>
            </p:txBody>
          </p:sp>
        </mc:Fallback>
      </mc:AlternateContent>
      <p:pic>
        <p:nvPicPr>
          <p:cNvPr id="22" name="Picture 21">
            <a:extLst>
              <a:ext uri="{FF2B5EF4-FFF2-40B4-BE49-F238E27FC236}">
                <a16:creationId xmlns:a16="http://schemas.microsoft.com/office/drawing/2014/main" id="{43A60E91-72E0-F3A4-0AB6-32350E52E42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4886" y="2541555"/>
            <a:ext cx="2067698" cy="1304710"/>
          </a:xfrm>
          <a:prstGeom prst="rect">
            <a:avLst/>
          </a:prstGeom>
        </p:spPr>
      </p:pic>
      <p:pic>
        <p:nvPicPr>
          <p:cNvPr id="24" name="Picture 23">
            <a:extLst>
              <a:ext uri="{FF2B5EF4-FFF2-40B4-BE49-F238E27FC236}">
                <a16:creationId xmlns:a16="http://schemas.microsoft.com/office/drawing/2014/main" id="{1E73F703-1B1E-4683-898C-491839AA68C1}"/>
              </a:ext>
            </a:extLst>
          </p:cNvPr>
          <p:cNvPicPr>
            <a:picLocks noChangeAspect="1"/>
          </p:cNvPicPr>
          <p:nvPr/>
        </p:nvPicPr>
        <p:blipFill>
          <a:blip r:embed="rId9"/>
          <a:stretch>
            <a:fillRect/>
          </a:stretch>
        </p:blipFill>
        <p:spPr>
          <a:xfrm>
            <a:off x="63712" y="53187"/>
            <a:ext cx="2266786" cy="860216"/>
          </a:xfrm>
          <a:prstGeom prst="rect">
            <a:avLst/>
          </a:prstGeom>
        </p:spPr>
      </p:pic>
      <p:sp>
        <p:nvSpPr>
          <p:cNvPr id="25" name="TextBox 24">
            <a:extLst>
              <a:ext uri="{FF2B5EF4-FFF2-40B4-BE49-F238E27FC236}">
                <a16:creationId xmlns:a16="http://schemas.microsoft.com/office/drawing/2014/main" id="{62BF46FD-4D8A-4A56-A5A1-A881FD712F33}"/>
              </a:ext>
            </a:extLst>
          </p:cNvPr>
          <p:cNvSpPr txBox="1"/>
          <p:nvPr/>
        </p:nvSpPr>
        <p:spPr>
          <a:xfrm>
            <a:off x="2069432" y="120316"/>
            <a:ext cx="4559968"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10 − Using Number</a:t>
            </a:r>
          </a:p>
          <a:p>
            <a:pPr algn="r"/>
            <a:r>
              <a:rPr lang="en-GB" dirty="0">
                <a:latin typeface="Arial" panose="020B0604020202020204" pitchFamily="34" charset="0"/>
                <a:cs typeface="Arial" panose="020B0604020202020204" pitchFamily="34" charset="0"/>
              </a:rPr>
              <a:t>Types of number and sequences</a:t>
            </a:r>
          </a:p>
        </p:txBody>
      </p:sp>
    </p:spTree>
    <p:extLst>
      <p:ext uri="{BB962C8B-B14F-4D97-AF65-F5344CB8AC3E}">
        <p14:creationId xmlns:p14="http://schemas.microsoft.com/office/powerpoint/2010/main" val="115148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7"/>
                                        </p:tgtEl>
                                      </p:cBhvr>
                                    </p:animEffect>
                                    <p:animScale>
                                      <p:cBhvr>
                                        <p:cTn id="7" dur="250" autoRev="1" fill="hold"/>
                                        <p:tgtEl>
                                          <p:spTgt spid="7"/>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8"/>
                                        </p:tgtEl>
                                      </p:cBhvr>
                                    </p:animEffect>
                                    <p:animScale>
                                      <p:cBhvr>
                                        <p:cTn id="12" dur="250" autoRev="1" fill="hold"/>
                                        <p:tgtEl>
                                          <p:spTgt spid="8"/>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13"/>
                                        </p:tgtEl>
                                      </p:cBhvr>
                                    </p:animEffect>
                                    <p:animScale>
                                      <p:cBhvr>
                                        <p:cTn id="17" dur="250" autoRev="1" fill="hold"/>
                                        <p:tgtEl>
                                          <p:spTgt spid="13"/>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15"/>
                                        </p:tgtEl>
                                      </p:cBhvr>
                                    </p:animEffect>
                                    <p:animScale>
                                      <p:cBhvr>
                                        <p:cTn id="22" dur="2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3" grpId="0" animBg="1"/>
      <p:bldP spid="15" grpId="0" animBg="1"/>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4782</TotalTime>
  <Words>972</Words>
  <Application>Microsoft Office PowerPoint</Application>
  <PresentationFormat>A4 Paper (210x297 mm)</PresentationFormat>
  <Paragraphs>210</Paragraphs>
  <Slides>2</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vt:i4>
      </vt:variant>
    </vt:vector>
  </HeadingPairs>
  <TitlesOfParts>
    <vt:vector size="10" baseType="lpstr">
      <vt:lpstr>arial</vt:lpstr>
      <vt:lpstr>arial</vt:lpstr>
      <vt:lpstr>Calibri</vt:lpstr>
      <vt:lpstr>Calibri Light</vt:lpstr>
      <vt:lpstr>Cambria Math</vt:lpstr>
      <vt:lpstr>Office Theme</vt:lpstr>
      <vt:lpstr>1_Custom Design</vt:lpstr>
      <vt:lpstr>Custom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56</cp:revision>
  <cp:lastPrinted>2024-01-25T09:05:04Z</cp:lastPrinted>
  <dcterms:created xsi:type="dcterms:W3CDTF">2024-01-23T10:53:54Z</dcterms:created>
  <dcterms:modified xsi:type="dcterms:W3CDTF">2024-09-07T20:56:00Z</dcterms:modified>
</cp:coreProperties>
</file>