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02" r:id="rId5"/>
    <p:sldId id="304" r:id="rId6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FC5F1"/>
    <a:srgbClr val="B4E9FA"/>
    <a:srgbClr val="FFFFFF"/>
    <a:srgbClr val="1C3F93"/>
    <a:srgbClr val="4454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6D1C559-A611-419C-88D7-D7E06137A23A}" v="12" dt="2026-04-02T12:51:31.5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45" autoAdjust="0"/>
    <p:restoredTop sz="94660"/>
  </p:normalViewPr>
  <p:slideViewPr>
    <p:cSldViewPr snapToGrid="0">
      <p:cViewPr>
        <p:scale>
          <a:sx n="75" d="100"/>
          <a:sy n="75" d="100"/>
        </p:scale>
        <p:origin x="1224" y="-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C Jordan" userId="237bfc60-c66c-4244-bb4c-5a54885ff51a" providerId="ADAL" clId="{26122448-C1C6-44C0-8E55-12BB0FD61511}"/>
    <pc:docChg chg="undo custSel addSld delSld modSld">
      <pc:chgData name="Miss C Jordan" userId="237bfc60-c66c-4244-bb4c-5a54885ff51a" providerId="ADAL" clId="{26122448-C1C6-44C0-8E55-12BB0FD61511}" dt="2026-03-30T15:22:07.568" v="971" actId="14100"/>
      <pc:docMkLst>
        <pc:docMk/>
      </pc:docMkLst>
      <pc:sldChg chg="addSp delSp modSp mod">
        <pc:chgData name="Miss C Jordan" userId="237bfc60-c66c-4244-bb4c-5a54885ff51a" providerId="ADAL" clId="{26122448-C1C6-44C0-8E55-12BB0FD61511}" dt="2026-03-30T15:15:51.819" v="559" actId="14100"/>
        <pc:sldMkLst>
          <pc:docMk/>
          <pc:sldMk cId="326273470" sldId="302"/>
        </pc:sldMkLst>
        <pc:spChg chg="add mod">
          <ac:chgData name="Miss C Jordan" userId="237bfc60-c66c-4244-bb4c-5a54885ff51a" providerId="ADAL" clId="{26122448-C1C6-44C0-8E55-12BB0FD61511}" dt="2026-03-30T15:15:51.819" v="559" actId="14100"/>
          <ac:spMkLst>
            <pc:docMk/>
            <pc:sldMk cId="326273470" sldId="302"/>
            <ac:spMk id="3" creationId="{6C084D8C-5998-785B-E90F-2E043D44390C}"/>
          </ac:spMkLst>
        </pc:spChg>
        <pc:spChg chg="mod">
          <ac:chgData name="Miss C Jordan" userId="237bfc60-c66c-4244-bb4c-5a54885ff51a" providerId="ADAL" clId="{26122448-C1C6-44C0-8E55-12BB0FD61511}" dt="2026-03-30T15:12:31.858" v="316" actId="14100"/>
          <ac:spMkLst>
            <pc:docMk/>
            <pc:sldMk cId="326273470" sldId="302"/>
            <ac:spMk id="4" creationId="{FBCFEE71-AE2F-BA63-F2C3-B5C2AA9E1108}"/>
          </ac:spMkLst>
        </pc:spChg>
        <pc:spChg chg="mod">
          <ac:chgData name="Miss C Jordan" userId="237bfc60-c66c-4244-bb4c-5a54885ff51a" providerId="ADAL" clId="{26122448-C1C6-44C0-8E55-12BB0FD61511}" dt="2026-03-30T15:11:11.218" v="236" actId="14100"/>
          <ac:spMkLst>
            <pc:docMk/>
            <pc:sldMk cId="326273470" sldId="302"/>
            <ac:spMk id="5" creationId="{CFF52D73-9F1C-F84C-AD46-E9DD9BC0E657}"/>
          </ac:spMkLst>
        </pc:spChg>
        <pc:spChg chg="mod">
          <ac:chgData name="Miss C Jordan" userId="237bfc60-c66c-4244-bb4c-5a54885ff51a" providerId="ADAL" clId="{26122448-C1C6-44C0-8E55-12BB0FD61511}" dt="2026-03-30T15:14:16.564" v="443" actId="14100"/>
          <ac:spMkLst>
            <pc:docMk/>
            <pc:sldMk cId="326273470" sldId="302"/>
            <ac:spMk id="6" creationId="{A88F07E0-D227-325F-C56A-CA905298C420}"/>
          </ac:spMkLst>
        </pc:spChg>
        <pc:spChg chg="mod">
          <ac:chgData name="Miss C Jordan" userId="237bfc60-c66c-4244-bb4c-5a54885ff51a" providerId="ADAL" clId="{26122448-C1C6-44C0-8E55-12BB0FD61511}" dt="2026-03-30T15:07:13.820" v="83" actId="20577"/>
          <ac:spMkLst>
            <pc:docMk/>
            <pc:sldMk cId="326273470" sldId="302"/>
            <ac:spMk id="7" creationId="{2B8161C1-84DD-9661-D0EA-91306CA08168}"/>
          </ac:spMkLst>
        </pc:spChg>
        <pc:spChg chg="mod">
          <ac:chgData name="Miss C Jordan" userId="237bfc60-c66c-4244-bb4c-5a54885ff51a" providerId="ADAL" clId="{26122448-C1C6-44C0-8E55-12BB0FD61511}" dt="2026-03-30T15:12:27.586" v="315" actId="1076"/>
          <ac:spMkLst>
            <pc:docMk/>
            <pc:sldMk cId="326273470" sldId="302"/>
            <ac:spMk id="12" creationId="{5D739408-8FB2-9075-2DE4-890019B2C8AF}"/>
          </ac:spMkLst>
        </pc:spChg>
      </pc:sldChg>
      <pc:sldChg chg="addSp delSp modSp add del mod">
        <pc:chgData name="Miss C Jordan" userId="237bfc60-c66c-4244-bb4c-5a54885ff51a" providerId="ADAL" clId="{26122448-C1C6-44C0-8E55-12BB0FD61511}" dt="2026-03-30T15:22:07.568" v="971" actId="14100"/>
        <pc:sldMkLst>
          <pc:docMk/>
          <pc:sldMk cId="1908834636" sldId="304"/>
        </pc:sldMkLst>
        <pc:spChg chg="mod">
          <ac:chgData name="Miss C Jordan" userId="237bfc60-c66c-4244-bb4c-5a54885ff51a" providerId="ADAL" clId="{26122448-C1C6-44C0-8E55-12BB0FD61511}" dt="2026-03-30T15:16:46.368" v="650" actId="14100"/>
          <ac:spMkLst>
            <pc:docMk/>
            <pc:sldMk cId="1908834636" sldId="304"/>
            <ac:spMk id="4" creationId="{3F312EB7-6E5D-09BC-6D71-329154ABD889}"/>
          </ac:spMkLst>
        </pc:spChg>
        <pc:spChg chg="mod">
          <ac:chgData name="Miss C Jordan" userId="237bfc60-c66c-4244-bb4c-5a54885ff51a" providerId="ADAL" clId="{26122448-C1C6-44C0-8E55-12BB0FD61511}" dt="2026-03-30T15:20:03.652" v="957" actId="20577"/>
          <ac:spMkLst>
            <pc:docMk/>
            <pc:sldMk cId="1908834636" sldId="304"/>
            <ac:spMk id="5" creationId="{3FD02067-B6DD-3293-82F3-036D894C8F07}"/>
          </ac:spMkLst>
        </pc:spChg>
        <pc:spChg chg="mod">
          <ac:chgData name="Miss C Jordan" userId="237bfc60-c66c-4244-bb4c-5a54885ff51a" providerId="ADAL" clId="{26122448-C1C6-44C0-8E55-12BB0FD61511}" dt="2026-03-30T15:22:07.568" v="971" actId="14100"/>
          <ac:spMkLst>
            <pc:docMk/>
            <pc:sldMk cId="1908834636" sldId="304"/>
            <ac:spMk id="6" creationId="{4BF0A701-7213-5394-9C6A-6B911C2B33B7}"/>
          </ac:spMkLst>
        </pc:spChg>
        <pc:spChg chg="mod">
          <ac:chgData name="Miss C Jordan" userId="237bfc60-c66c-4244-bb4c-5a54885ff51a" providerId="ADAL" clId="{26122448-C1C6-44C0-8E55-12BB0FD61511}" dt="2026-03-30T15:18:52.478" v="907" actId="20577"/>
          <ac:spMkLst>
            <pc:docMk/>
            <pc:sldMk cId="1908834636" sldId="304"/>
            <ac:spMk id="12" creationId="{5A7A3F77-3BF7-8A60-E25F-A3C8222A2DB3}"/>
          </ac:spMkLst>
        </pc:spChg>
      </pc:sldChg>
    </pc:docChg>
  </pc:docChgLst>
  <pc:docChgLst>
    <pc:chgData name="Miss C Morrison" userId="4b3ecf94-75e9-4b68-8955-6669999d133b" providerId="ADAL" clId="{6E941FD2-AF9C-40E6-9A62-077CFBBB2D99}"/>
    <pc:docChg chg="undo redo custSel modSld">
      <pc:chgData name="Miss C Morrison" userId="4b3ecf94-75e9-4b68-8955-6669999d133b" providerId="ADAL" clId="{6E941FD2-AF9C-40E6-9A62-077CFBBB2D99}" dt="2026-04-02T12:54:07.960" v="415" actId="255"/>
      <pc:docMkLst>
        <pc:docMk/>
      </pc:docMkLst>
      <pc:sldChg chg="addSp delSp modSp mod">
        <pc:chgData name="Miss C Morrison" userId="4b3ecf94-75e9-4b68-8955-6669999d133b" providerId="ADAL" clId="{6E941FD2-AF9C-40E6-9A62-077CFBBB2D99}" dt="2026-04-02T12:54:07.960" v="415" actId="255"/>
        <pc:sldMkLst>
          <pc:docMk/>
          <pc:sldMk cId="326273470" sldId="302"/>
        </pc:sldMkLst>
        <pc:spChg chg="mod">
          <ac:chgData name="Miss C Morrison" userId="4b3ecf94-75e9-4b68-8955-6669999d133b" providerId="ADAL" clId="{6E941FD2-AF9C-40E6-9A62-077CFBBB2D99}" dt="2026-04-02T12:37:44.578" v="252" actId="113"/>
          <ac:spMkLst>
            <pc:docMk/>
            <pc:sldMk cId="326273470" sldId="302"/>
            <ac:spMk id="3" creationId="{6C084D8C-5998-785B-E90F-2E043D44390C}"/>
          </ac:spMkLst>
        </pc:spChg>
        <pc:spChg chg="mod">
          <ac:chgData name="Miss C Morrison" userId="4b3ecf94-75e9-4b68-8955-6669999d133b" providerId="ADAL" clId="{6E941FD2-AF9C-40E6-9A62-077CFBBB2D99}" dt="2026-04-02T12:31:41.934" v="159" actId="14100"/>
          <ac:spMkLst>
            <pc:docMk/>
            <pc:sldMk cId="326273470" sldId="302"/>
            <ac:spMk id="4" creationId="{FBCFEE71-AE2F-BA63-F2C3-B5C2AA9E1108}"/>
          </ac:spMkLst>
        </pc:spChg>
        <pc:spChg chg="mod">
          <ac:chgData name="Miss C Morrison" userId="4b3ecf94-75e9-4b68-8955-6669999d133b" providerId="ADAL" clId="{6E941FD2-AF9C-40E6-9A62-077CFBBB2D99}" dt="2026-04-02T12:32:20.720" v="168" actId="14100"/>
          <ac:spMkLst>
            <pc:docMk/>
            <pc:sldMk cId="326273470" sldId="302"/>
            <ac:spMk id="5" creationId="{CFF52D73-9F1C-F84C-AD46-E9DD9BC0E657}"/>
          </ac:spMkLst>
        </pc:spChg>
        <pc:spChg chg="mod">
          <ac:chgData name="Miss C Morrison" userId="4b3ecf94-75e9-4b68-8955-6669999d133b" providerId="ADAL" clId="{6E941FD2-AF9C-40E6-9A62-077CFBBB2D99}" dt="2026-04-02T12:34:57.696" v="216" actId="113"/>
          <ac:spMkLst>
            <pc:docMk/>
            <pc:sldMk cId="326273470" sldId="302"/>
            <ac:spMk id="6" creationId="{A88F07E0-D227-325F-C56A-CA905298C420}"/>
          </ac:spMkLst>
        </pc:spChg>
        <pc:spChg chg="add">
          <ac:chgData name="Miss C Morrison" userId="4b3ecf94-75e9-4b68-8955-6669999d133b" providerId="ADAL" clId="{6E941FD2-AF9C-40E6-9A62-077CFBBB2D99}" dt="2026-04-02T12:29:59.674" v="116"/>
          <ac:spMkLst>
            <pc:docMk/>
            <pc:sldMk cId="326273470" sldId="302"/>
            <ac:spMk id="8" creationId="{5253CAF1-FCFC-BBA6-A88C-D451CC0E7CF4}"/>
          </ac:spMkLst>
        </pc:spChg>
        <pc:spChg chg="add del mod">
          <ac:chgData name="Miss C Morrison" userId="4b3ecf94-75e9-4b68-8955-6669999d133b" providerId="ADAL" clId="{6E941FD2-AF9C-40E6-9A62-077CFBBB2D99}" dt="2026-04-02T12:30:12.301" v="119" actId="478"/>
          <ac:spMkLst>
            <pc:docMk/>
            <pc:sldMk cId="326273470" sldId="302"/>
            <ac:spMk id="9" creationId="{C2D4C267-C716-FC60-BAD9-A231FD53FF4E}"/>
          </ac:spMkLst>
        </pc:spChg>
        <pc:spChg chg="mod">
          <ac:chgData name="Miss C Morrison" userId="4b3ecf94-75e9-4b68-8955-6669999d133b" providerId="ADAL" clId="{6E941FD2-AF9C-40E6-9A62-077CFBBB2D99}" dt="2026-04-02T12:32:31.199" v="170" actId="14100"/>
          <ac:spMkLst>
            <pc:docMk/>
            <pc:sldMk cId="326273470" sldId="302"/>
            <ac:spMk id="12" creationId="{5D739408-8FB2-9075-2DE4-890019B2C8AF}"/>
          </ac:spMkLst>
        </pc:spChg>
        <pc:spChg chg="mod">
          <ac:chgData name="Miss C Morrison" userId="4b3ecf94-75e9-4b68-8955-6669999d133b" providerId="ADAL" clId="{6E941FD2-AF9C-40E6-9A62-077CFBBB2D99}" dt="2026-04-02T12:54:07.960" v="415" actId="255"/>
          <ac:spMkLst>
            <pc:docMk/>
            <pc:sldMk cId="326273470" sldId="302"/>
            <ac:spMk id="22" creationId="{62B0BB2E-A89E-F9D8-4E20-5B090563527C}"/>
          </ac:spMkLst>
        </pc:spChg>
      </pc:sldChg>
      <pc:sldChg chg="addSp delSp modSp mod">
        <pc:chgData name="Miss C Morrison" userId="4b3ecf94-75e9-4b68-8955-6669999d133b" providerId="ADAL" clId="{6E941FD2-AF9C-40E6-9A62-077CFBBB2D99}" dt="2026-04-02T12:53:58.356" v="414" actId="255"/>
        <pc:sldMkLst>
          <pc:docMk/>
          <pc:sldMk cId="1908834636" sldId="304"/>
        </pc:sldMkLst>
        <pc:spChg chg="mod">
          <ac:chgData name="Miss C Morrison" userId="4b3ecf94-75e9-4b68-8955-6669999d133b" providerId="ADAL" clId="{6E941FD2-AF9C-40E6-9A62-077CFBBB2D99}" dt="2026-04-02T12:53:45.351" v="413" actId="255"/>
          <ac:spMkLst>
            <pc:docMk/>
            <pc:sldMk cId="1908834636" sldId="304"/>
            <ac:spMk id="4" creationId="{3F312EB7-6E5D-09BC-6D71-329154ABD889}"/>
          </ac:spMkLst>
        </pc:spChg>
        <pc:spChg chg="mod">
          <ac:chgData name="Miss C Morrison" userId="4b3ecf94-75e9-4b68-8955-6669999d133b" providerId="ADAL" clId="{6E941FD2-AF9C-40E6-9A62-077CFBBB2D99}" dt="2026-04-02T12:53:45.351" v="413" actId="255"/>
          <ac:spMkLst>
            <pc:docMk/>
            <pc:sldMk cId="1908834636" sldId="304"/>
            <ac:spMk id="5" creationId="{3FD02067-B6DD-3293-82F3-036D894C8F07}"/>
          </ac:spMkLst>
        </pc:spChg>
        <pc:spChg chg="mod">
          <ac:chgData name="Miss C Morrison" userId="4b3ecf94-75e9-4b68-8955-6669999d133b" providerId="ADAL" clId="{6E941FD2-AF9C-40E6-9A62-077CFBBB2D99}" dt="2026-04-02T12:53:45.351" v="413" actId="255"/>
          <ac:spMkLst>
            <pc:docMk/>
            <pc:sldMk cId="1908834636" sldId="304"/>
            <ac:spMk id="6" creationId="{4BF0A701-7213-5394-9C6A-6B911C2B33B7}"/>
          </ac:spMkLst>
        </pc:spChg>
        <pc:spChg chg="mod">
          <ac:chgData name="Miss C Morrison" userId="4b3ecf94-75e9-4b68-8955-6669999d133b" providerId="ADAL" clId="{6E941FD2-AF9C-40E6-9A62-077CFBBB2D99}" dt="2026-04-02T12:53:45.351" v="413" actId="255"/>
          <ac:spMkLst>
            <pc:docMk/>
            <pc:sldMk cId="1908834636" sldId="304"/>
            <ac:spMk id="12" creationId="{5A7A3F77-3BF7-8A60-E25F-A3C8222A2DB3}"/>
          </ac:spMkLst>
        </pc:spChg>
        <pc:spChg chg="add mod">
          <ac:chgData name="Miss C Morrison" userId="4b3ecf94-75e9-4b68-8955-6669999d133b" providerId="ADAL" clId="{6E941FD2-AF9C-40E6-9A62-077CFBBB2D99}" dt="2026-04-02T12:53:45.351" v="413" actId="255"/>
          <ac:spMkLst>
            <pc:docMk/>
            <pc:sldMk cId="1908834636" sldId="304"/>
            <ac:spMk id="13" creationId="{D3B7E1B2-11D7-7D38-09A4-015FE645916F}"/>
          </ac:spMkLst>
        </pc:spChg>
        <pc:spChg chg="mod">
          <ac:chgData name="Miss C Morrison" userId="4b3ecf94-75e9-4b68-8955-6669999d133b" providerId="ADAL" clId="{6E941FD2-AF9C-40E6-9A62-077CFBBB2D99}" dt="2026-04-02T12:53:58.356" v="414" actId="255"/>
          <ac:spMkLst>
            <pc:docMk/>
            <pc:sldMk cId="1908834636" sldId="304"/>
            <ac:spMk id="22" creationId="{96143B66-16D4-B1CA-E817-B8232A10F430}"/>
          </ac:spMkLst>
        </pc:spChg>
        <pc:picChg chg="del">
          <ac:chgData name="Miss C Morrison" userId="4b3ecf94-75e9-4b68-8955-6669999d133b" providerId="ADAL" clId="{6E941FD2-AF9C-40E6-9A62-077CFBBB2D99}" dt="2026-04-02T12:26:50.577" v="97" actId="478"/>
          <ac:picMkLst>
            <pc:docMk/>
            <pc:sldMk cId="1908834636" sldId="304"/>
            <ac:picMk id="8" creationId="{1A4A6A25-A07B-A5AB-C8C5-D7D2108AD0A1}"/>
          </ac:picMkLst>
        </pc:picChg>
        <pc:picChg chg="del">
          <ac:chgData name="Miss C Morrison" userId="4b3ecf94-75e9-4b68-8955-6669999d133b" providerId="ADAL" clId="{6E941FD2-AF9C-40E6-9A62-077CFBBB2D99}" dt="2026-04-02T12:26:51.227" v="98" actId="478"/>
          <ac:picMkLst>
            <pc:docMk/>
            <pc:sldMk cId="1908834636" sldId="304"/>
            <ac:picMk id="9" creationId="{10B5A261-B2BF-0AA5-66ED-E00DDB2C9138}"/>
          </ac:picMkLst>
        </pc:picChg>
        <pc:picChg chg="del">
          <ac:chgData name="Miss C Morrison" userId="4b3ecf94-75e9-4b68-8955-6669999d133b" providerId="ADAL" clId="{6E941FD2-AF9C-40E6-9A62-077CFBBB2D99}" dt="2026-04-02T12:26:52.050" v="99" actId="478"/>
          <ac:picMkLst>
            <pc:docMk/>
            <pc:sldMk cId="1908834636" sldId="304"/>
            <ac:picMk id="11" creationId="{EF091699-2F77-299F-8ED8-244CFB7E94C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523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908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717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6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160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485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319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257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460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570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1C18-ACEC-4E17-9299-BC78FF441B79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09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011C18-ACEC-4E17-9299-BC78FF441B79}" type="datetimeFigureOut">
              <a:rPr lang="en-GB" smtClean="0"/>
              <a:t>02/04/2026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F0480-B432-4B2D-959A-EFDF7B26AB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6392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bbc.co.uk/bitesize/subjects/zrw76sg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bbc.co.uk/bitesize/subjects/zrw76s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62B0BB2E-A89E-F9D8-4E20-5B090563527C}"/>
              </a:ext>
            </a:extLst>
          </p:cNvPr>
          <p:cNvSpPr/>
          <p:nvPr/>
        </p:nvSpPr>
        <p:spPr>
          <a:xfrm>
            <a:off x="45991" y="6477326"/>
            <a:ext cx="6926309" cy="341776"/>
          </a:xfrm>
          <a:prstGeom prst="rect">
            <a:avLst/>
          </a:prstGeom>
          <a:solidFill>
            <a:srgbClr val="1C3F93"/>
          </a:solidFill>
          <a:ln>
            <a:solidFill>
              <a:srgbClr val="3FC5F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dirty="0"/>
              <a:t>Helpful </a:t>
            </a:r>
            <a:r>
              <a:rPr lang="en-GB" sz="1200" b="1" dirty="0">
                <a:solidFill>
                  <a:schemeClr val="bg1"/>
                </a:solidFill>
              </a:rPr>
              <a:t>revision - </a:t>
            </a:r>
            <a:r>
              <a:rPr lang="en-GB" sz="1200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KS3 Geography - BBC Bitesize</a:t>
            </a:r>
            <a:endParaRPr lang="en-GB" sz="1200" dirty="0">
              <a:solidFill>
                <a:schemeClr val="bg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BCFEE71-AE2F-BA63-F2C3-B5C2AA9E1108}"/>
              </a:ext>
            </a:extLst>
          </p:cNvPr>
          <p:cNvSpPr/>
          <p:nvPr/>
        </p:nvSpPr>
        <p:spPr>
          <a:xfrm>
            <a:off x="45991" y="648724"/>
            <a:ext cx="2468609" cy="4453992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800"/>
              </a:spcAft>
            </a:pPr>
            <a:r>
              <a:rPr lang="en-GB" sz="1150" b="1" dirty="0">
                <a:solidFill>
                  <a:schemeClr val="tx1"/>
                </a:solidFill>
              </a:rPr>
              <a:t>Key idea 1: </a:t>
            </a:r>
            <a:r>
              <a:rPr lang="en-GB" sz="1150" u="sng" dirty="0">
                <a:solidFill>
                  <a:schemeClr val="tx1"/>
                </a:solidFill>
              </a:rPr>
              <a:t>What is the North-South Divide at a global scale?</a:t>
            </a:r>
          </a:p>
          <a:p>
            <a:pPr>
              <a:spcAft>
                <a:spcPts val="800"/>
              </a:spcAft>
            </a:pPr>
            <a:r>
              <a:rPr lang="en-GB" sz="1150" dirty="0">
                <a:solidFill>
                  <a:schemeClr val="tx1"/>
                </a:solidFill>
              </a:rPr>
              <a:t>The </a:t>
            </a:r>
            <a:r>
              <a:rPr lang="en-GB" sz="1150" b="1" dirty="0">
                <a:solidFill>
                  <a:schemeClr val="tx1"/>
                </a:solidFill>
              </a:rPr>
              <a:t>North-South Divide </a:t>
            </a:r>
            <a:r>
              <a:rPr lang="en-GB" sz="1150" dirty="0">
                <a:solidFill>
                  <a:schemeClr val="tx1"/>
                </a:solidFill>
              </a:rPr>
              <a:t>shows differences in wealth and development between countries.</a:t>
            </a:r>
          </a:p>
          <a:p>
            <a:pPr>
              <a:spcAft>
                <a:spcPts val="800"/>
              </a:spcAft>
            </a:pPr>
            <a:r>
              <a:rPr lang="en-GB" sz="1150" dirty="0">
                <a:solidFill>
                  <a:schemeClr val="tx1"/>
                </a:solidFill>
              </a:rPr>
              <a:t>The </a:t>
            </a:r>
            <a:r>
              <a:rPr lang="en-GB" sz="1150" b="1" dirty="0">
                <a:solidFill>
                  <a:schemeClr val="tx1"/>
                </a:solidFill>
              </a:rPr>
              <a:t>Global North </a:t>
            </a:r>
            <a:r>
              <a:rPr lang="en-GB" sz="1150" dirty="0">
                <a:solidFill>
                  <a:schemeClr val="tx1"/>
                </a:solidFill>
              </a:rPr>
              <a:t>includes high income countries (HICs) such as the UK and USA, with high living standards, strong economies and good infrastructure. </a:t>
            </a:r>
          </a:p>
          <a:p>
            <a:pPr>
              <a:spcAft>
                <a:spcPts val="800"/>
              </a:spcAft>
            </a:pPr>
            <a:r>
              <a:rPr lang="en-GB" sz="1150" dirty="0">
                <a:solidFill>
                  <a:schemeClr val="tx1"/>
                </a:solidFill>
              </a:rPr>
              <a:t>The </a:t>
            </a:r>
            <a:r>
              <a:rPr lang="en-GB" sz="1150" b="1" dirty="0">
                <a:solidFill>
                  <a:schemeClr val="tx1"/>
                </a:solidFill>
              </a:rPr>
              <a:t>Global South </a:t>
            </a:r>
            <a:r>
              <a:rPr lang="en-GB" sz="1150" dirty="0">
                <a:solidFill>
                  <a:schemeClr val="tx1"/>
                </a:solidFill>
              </a:rPr>
              <a:t>includes low income countries (LICs), often in Africa, Asia and South America, where people may have lower incomes and poorer access to healthcare and education. </a:t>
            </a:r>
          </a:p>
          <a:p>
            <a:pPr>
              <a:spcAft>
                <a:spcPts val="800"/>
              </a:spcAft>
            </a:pPr>
            <a:r>
              <a:rPr lang="en-GB" sz="1150" dirty="0">
                <a:solidFill>
                  <a:schemeClr val="tx1"/>
                </a:solidFill>
              </a:rPr>
              <a:t>The divide is often shown using the </a:t>
            </a:r>
            <a:r>
              <a:rPr lang="en-GB" sz="1150" b="1" dirty="0">
                <a:solidFill>
                  <a:schemeClr val="tx1"/>
                </a:solidFill>
              </a:rPr>
              <a:t>Brandt Line </a:t>
            </a:r>
            <a:r>
              <a:rPr lang="en-GB" sz="1150" dirty="0">
                <a:solidFill>
                  <a:schemeClr val="tx1"/>
                </a:solidFill>
              </a:rPr>
              <a:t>(1980), which splits the world into a </a:t>
            </a:r>
            <a:r>
              <a:rPr lang="en-GB" sz="1150" b="1" dirty="0">
                <a:solidFill>
                  <a:schemeClr val="tx1"/>
                </a:solidFill>
              </a:rPr>
              <a:t>richer North and poorer South</a:t>
            </a:r>
            <a:r>
              <a:rPr lang="en-GB" sz="1150" dirty="0">
                <a:solidFill>
                  <a:schemeClr val="tx1"/>
                </a:solidFill>
              </a:rPr>
              <a:t>, although this is now considered </a:t>
            </a:r>
            <a:r>
              <a:rPr lang="en-GB" sz="1150" b="1" dirty="0">
                <a:solidFill>
                  <a:schemeClr val="tx1"/>
                </a:solidFill>
              </a:rPr>
              <a:t>too simplistic </a:t>
            </a:r>
            <a:r>
              <a:rPr lang="en-GB" sz="1150" dirty="0">
                <a:solidFill>
                  <a:schemeClr val="tx1"/>
                </a:solidFill>
              </a:rPr>
              <a:t>as countries like China and India have developed rapidly.</a:t>
            </a:r>
            <a:endParaRPr lang="en-GB" sz="115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FF52D73-9F1C-F84C-AD46-E9DD9BC0E657}"/>
              </a:ext>
            </a:extLst>
          </p:cNvPr>
          <p:cNvSpPr/>
          <p:nvPr/>
        </p:nvSpPr>
        <p:spPr>
          <a:xfrm>
            <a:off x="2619379" y="640520"/>
            <a:ext cx="2206621" cy="4462195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800"/>
              </a:spcAft>
            </a:pPr>
            <a:r>
              <a:rPr lang="en-GB" sz="1150" b="1" dirty="0">
                <a:solidFill>
                  <a:schemeClr val="tx1"/>
                </a:solidFill>
              </a:rPr>
              <a:t>Key idea 2: </a:t>
            </a:r>
            <a:r>
              <a:rPr lang="en-GB" sz="1150" u="sng" kern="100" dirty="0">
                <a:solidFill>
                  <a:schemeClr val="tx1"/>
                </a:solidFill>
                <a:cs typeface="Times New Roman" panose="02020603050405020304" pitchFamily="18" charset="0"/>
              </a:rPr>
              <a:t>Why are some countries richer than others?</a:t>
            </a:r>
            <a:endParaRPr lang="en-GB" sz="1150" u="sng" dirty="0">
              <a:solidFill>
                <a:schemeClr val="tx1"/>
              </a:solidFill>
            </a:endParaRPr>
          </a:p>
          <a:p>
            <a:pPr>
              <a:spcAft>
                <a:spcPts val="800"/>
              </a:spcAft>
            </a:pPr>
            <a:r>
              <a:rPr lang="en-GB" sz="1150" dirty="0">
                <a:solidFill>
                  <a:schemeClr val="tx1"/>
                </a:solidFill>
              </a:rPr>
              <a:t>Countries are richer due to a combination of </a:t>
            </a:r>
            <a:r>
              <a:rPr lang="en-GB" sz="1150" b="1" dirty="0">
                <a:solidFill>
                  <a:schemeClr val="tx1"/>
                </a:solidFill>
              </a:rPr>
              <a:t>physical</a:t>
            </a:r>
            <a:r>
              <a:rPr lang="en-GB" sz="1150" dirty="0">
                <a:solidFill>
                  <a:schemeClr val="tx1"/>
                </a:solidFill>
              </a:rPr>
              <a:t> and </a:t>
            </a:r>
            <a:r>
              <a:rPr lang="en-GB" sz="1150" b="1" dirty="0">
                <a:solidFill>
                  <a:schemeClr val="tx1"/>
                </a:solidFill>
              </a:rPr>
              <a:t>human factors</a:t>
            </a:r>
            <a:r>
              <a:rPr lang="en-GB" sz="1150" dirty="0">
                <a:solidFill>
                  <a:schemeClr val="tx1"/>
                </a:solidFill>
              </a:rPr>
              <a:t>. </a:t>
            </a:r>
          </a:p>
          <a:p>
            <a:pPr>
              <a:spcAft>
                <a:spcPts val="800"/>
              </a:spcAft>
            </a:pPr>
            <a:r>
              <a:rPr lang="en-GB" sz="1150" b="1" dirty="0">
                <a:solidFill>
                  <a:schemeClr val="tx1"/>
                </a:solidFill>
              </a:rPr>
              <a:t>Wealthier countries </a:t>
            </a:r>
            <a:r>
              <a:rPr lang="en-GB" sz="1150" dirty="0">
                <a:solidFill>
                  <a:schemeClr val="tx1"/>
                </a:solidFill>
              </a:rPr>
              <a:t>often </a:t>
            </a:r>
            <a:r>
              <a:rPr lang="en-GB" sz="1150" b="1" dirty="0">
                <a:solidFill>
                  <a:schemeClr val="tx1"/>
                </a:solidFill>
              </a:rPr>
              <a:t>industrialised earlier, developed strong infrastructure</a:t>
            </a:r>
            <a:r>
              <a:rPr lang="en-GB" sz="1150" dirty="0">
                <a:solidFill>
                  <a:schemeClr val="tx1"/>
                </a:solidFill>
              </a:rPr>
              <a:t> and </a:t>
            </a:r>
            <a:r>
              <a:rPr lang="en-GB" sz="1150" b="1" dirty="0">
                <a:solidFill>
                  <a:schemeClr val="tx1"/>
                </a:solidFill>
              </a:rPr>
              <a:t>have stable governments </a:t>
            </a:r>
            <a:r>
              <a:rPr lang="en-GB" sz="1150" dirty="0">
                <a:solidFill>
                  <a:schemeClr val="tx1"/>
                </a:solidFill>
              </a:rPr>
              <a:t>that </a:t>
            </a:r>
            <a:r>
              <a:rPr lang="en-GB" sz="1150" b="1" dirty="0">
                <a:solidFill>
                  <a:schemeClr val="tx1"/>
                </a:solidFill>
              </a:rPr>
              <a:t>attract investment</a:t>
            </a:r>
            <a:r>
              <a:rPr lang="en-GB" sz="1150" dirty="0">
                <a:solidFill>
                  <a:schemeClr val="tx1"/>
                </a:solidFill>
              </a:rPr>
              <a:t>. </a:t>
            </a:r>
          </a:p>
          <a:p>
            <a:pPr>
              <a:spcAft>
                <a:spcPts val="800"/>
              </a:spcAft>
            </a:pPr>
            <a:r>
              <a:rPr lang="en-GB" sz="1150" b="1" dirty="0">
                <a:solidFill>
                  <a:schemeClr val="tx1"/>
                </a:solidFill>
              </a:rPr>
              <a:t>Poorer countries </a:t>
            </a:r>
            <a:r>
              <a:rPr lang="en-GB" sz="1150" dirty="0">
                <a:solidFill>
                  <a:schemeClr val="tx1"/>
                </a:solidFill>
              </a:rPr>
              <a:t>may face challenges such as being </a:t>
            </a:r>
            <a:r>
              <a:rPr lang="en-GB" sz="1150" b="1" dirty="0">
                <a:solidFill>
                  <a:schemeClr val="tx1"/>
                </a:solidFill>
              </a:rPr>
              <a:t>landlocked</a:t>
            </a:r>
            <a:r>
              <a:rPr lang="en-GB" sz="1150" dirty="0">
                <a:solidFill>
                  <a:schemeClr val="tx1"/>
                </a:solidFill>
              </a:rPr>
              <a:t>, making trade more difficult, or experienced </a:t>
            </a:r>
            <a:r>
              <a:rPr lang="en-GB" sz="1150" b="1" dirty="0">
                <a:solidFill>
                  <a:schemeClr val="tx1"/>
                </a:solidFill>
              </a:rPr>
              <a:t>natural hazards </a:t>
            </a:r>
            <a:r>
              <a:rPr lang="en-GB" sz="1150" dirty="0">
                <a:solidFill>
                  <a:schemeClr val="tx1"/>
                </a:solidFill>
              </a:rPr>
              <a:t>that </a:t>
            </a:r>
            <a:r>
              <a:rPr lang="en-GB" sz="1150" b="1" dirty="0">
                <a:solidFill>
                  <a:schemeClr val="tx1"/>
                </a:solidFill>
              </a:rPr>
              <a:t>damage infrastructure</a:t>
            </a:r>
            <a:r>
              <a:rPr lang="en-GB" sz="1150" dirty="0">
                <a:solidFill>
                  <a:schemeClr val="tx1"/>
                </a:solidFill>
              </a:rPr>
              <a:t>. </a:t>
            </a:r>
          </a:p>
          <a:p>
            <a:pPr>
              <a:spcAft>
                <a:spcPts val="800"/>
              </a:spcAft>
            </a:pPr>
            <a:r>
              <a:rPr lang="en-GB" sz="1150" b="1" dirty="0">
                <a:solidFill>
                  <a:schemeClr val="tx1"/>
                </a:solidFill>
              </a:rPr>
              <a:t>Human factors </a:t>
            </a:r>
            <a:r>
              <a:rPr lang="en-GB" sz="1150" dirty="0">
                <a:solidFill>
                  <a:schemeClr val="tx1"/>
                </a:solidFill>
              </a:rPr>
              <a:t>such as </a:t>
            </a:r>
            <a:r>
              <a:rPr lang="en-GB" sz="1150" b="1" dirty="0">
                <a:solidFill>
                  <a:schemeClr val="tx1"/>
                </a:solidFill>
              </a:rPr>
              <a:t>education, corruption, conflict </a:t>
            </a:r>
            <a:r>
              <a:rPr lang="en-GB" sz="1150" dirty="0">
                <a:solidFill>
                  <a:schemeClr val="tx1"/>
                </a:solidFill>
              </a:rPr>
              <a:t>and</a:t>
            </a:r>
            <a:r>
              <a:rPr lang="en-GB" sz="1150" b="1" dirty="0">
                <a:solidFill>
                  <a:schemeClr val="tx1"/>
                </a:solidFill>
              </a:rPr>
              <a:t> colonial history</a:t>
            </a:r>
            <a:r>
              <a:rPr lang="en-GB" sz="1150" dirty="0">
                <a:solidFill>
                  <a:schemeClr val="tx1"/>
                </a:solidFill>
              </a:rPr>
              <a:t> also affect development by influencing economic growth and opportunities.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88F07E0-D227-325F-C56A-CA905298C420}"/>
              </a:ext>
            </a:extLst>
          </p:cNvPr>
          <p:cNvSpPr/>
          <p:nvPr/>
        </p:nvSpPr>
        <p:spPr>
          <a:xfrm>
            <a:off x="7077078" y="648724"/>
            <a:ext cx="1994599" cy="6157678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800"/>
              </a:spcAft>
              <a:buNone/>
            </a:pPr>
            <a:r>
              <a:rPr lang="en-GB" sz="1100" b="1" dirty="0">
                <a:solidFill>
                  <a:schemeClr val="tx1"/>
                </a:solidFill>
              </a:rPr>
              <a:t>Key idea 4: </a:t>
            </a:r>
            <a:r>
              <a:rPr lang="en-GB" sz="1100" u="sng" kern="100" dirty="0">
                <a:solidFill>
                  <a:schemeClr val="tx1"/>
                </a:solidFill>
                <a:cs typeface="Times New Roman" panose="02020603050405020304" pitchFamily="18" charset="0"/>
              </a:rPr>
              <a:t>How can development be measured?</a:t>
            </a:r>
          </a:p>
          <a:p>
            <a:pPr>
              <a:spcAft>
                <a:spcPts val="800"/>
              </a:spcAft>
              <a:buNone/>
            </a:pPr>
            <a:r>
              <a:rPr lang="en-GB" sz="1100" b="1" dirty="0">
                <a:solidFill>
                  <a:schemeClr val="tx1"/>
                </a:solidFill>
              </a:rPr>
              <a:t>Development</a:t>
            </a:r>
            <a:r>
              <a:rPr lang="en-GB" sz="1100" dirty="0">
                <a:solidFill>
                  <a:schemeClr val="tx1"/>
                </a:solidFill>
              </a:rPr>
              <a:t> is </a:t>
            </a:r>
            <a:r>
              <a:rPr lang="en-GB" sz="1100" b="1" dirty="0">
                <a:solidFill>
                  <a:schemeClr val="tx1"/>
                </a:solidFill>
              </a:rPr>
              <a:t>measured</a:t>
            </a:r>
            <a:r>
              <a:rPr lang="en-GB" sz="1100" dirty="0">
                <a:solidFill>
                  <a:schemeClr val="tx1"/>
                </a:solidFill>
              </a:rPr>
              <a:t> using a range of </a:t>
            </a:r>
            <a:r>
              <a:rPr lang="en-GB" sz="1100" b="1" dirty="0">
                <a:solidFill>
                  <a:schemeClr val="tx1"/>
                </a:solidFill>
              </a:rPr>
              <a:t>indicators. </a:t>
            </a:r>
          </a:p>
          <a:p>
            <a:pPr marL="88900" lvl="0" indent="-8890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100" b="1" dirty="0">
                <a:solidFill>
                  <a:schemeClr val="tx1"/>
                </a:solidFill>
              </a:rPr>
              <a:t>Gross Domestic Product (GDP)</a:t>
            </a:r>
            <a:r>
              <a:rPr lang="en-US" altLang="en-US" sz="1100" dirty="0">
                <a:solidFill>
                  <a:schemeClr val="tx1"/>
                </a:solidFill>
              </a:rPr>
              <a:t> - the total value of all goods and services produced in a country in one year. </a:t>
            </a:r>
          </a:p>
          <a:p>
            <a:pPr marL="88900" lvl="0" indent="-8890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100" b="1" dirty="0">
                <a:solidFill>
                  <a:schemeClr val="tx1"/>
                </a:solidFill>
              </a:rPr>
              <a:t>GDP per capita</a:t>
            </a:r>
            <a:r>
              <a:rPr lang="en-US" altLang="en-US" sz="1100" dirty="0">
                <a:solidFill>
                  <a:schemeClr val="tx1"/>
                </a:solidFill>
              </a:rPr>
              <a:t> - the average amount of money per person in a country (GDP divided by the population). It gives an idea of how wealthy a country is. </a:t>
            </a:r>
          </a:p>
          <a:p>
            <a:pPr marL="88900" lvl="0" indent="-8890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100" b="1" dirty="0">
                <a:solidFill>
                  <a:schemeClr val="tx1"/>
                </a:solidFill>
              </a:rPr>
              <a:t>Literacy rate</a:t>
            </a:r>
            <a:r>
              <a:rPr lang="en-US" altLang="en-US" sz="1100" dirty="0">
                <a:solidFill>
                  <a:schemeClr val="tx1"/>
                </a:solidFill>
              </a:rPr>
              <a:t> - the percentage of people who can read and write. </a:t>
            </a:r>
          </a:p>
          <a:p>
            <a:pPr marL="88900" lvl="0" indent="-8890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100" b="1" dirty="0">
                <a:solidFill>
                  <a:schemeClr val="tx1"/>
                </a:solidFill>
              </a:rPr>
              <a:t>Life expectancy</a:t>
            </a:r>
            <a:r>
              <a:rPr lang="en-US" altLang="en-US" sz="1100" dirty="0">
                <a:solidFill>
                  <a:schemeClr val="tx1"/>
                </a:solidFill>
              </a:rPr>
              <a:t> - the average number of years a person is expected to live. </a:t>
            </a:r>
          </a:p>
          <a:p>
            <a:pPr marL="88900" lvl="0" indent="-88900" defTabSz="9144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1100" b="1" dirty="0">
                <a:solidFill>
                  <a:schemeClr val="tx1"/>
                </a:solidFill>
              </a:rPr>
              <a:t>Human Development Index (HDI)</a:t>
            </a:r>
            <a:r>
              <a:rPr lang="en-US" altLang="en-US" sz="1100" dirty="0">
                <a:solidFill>
                  <a:schemeClr val="tx1"/>
                </a:solidFill>
              </a:rPr>
              <a:t> - a measure of development that combines </a:t>
            </a:r>
            <a:r>
              <a:rPr lang="en-US" altLang="en-US" sz="1100" b="1" dirty="0">
                <a:solidFill>
                  <a:schemeClr val="tx1"/>
                </a:solidFill>
              </a:rPr>
              <a:t>income (GDP per capita), education (literacy), and life expectancy</a:t>
            </a:r>
            <a:r>
              <a:rPr lang="en-US" altLang="en-US" sz="1100" dirty="0">
                <a:solidFill>
                  <a:schemeClr val="tx1"/>
                </a:solidFill>
              </a:rPr>
              <a:t> into a score between 0 and 1, </a:t>
            </a:r>
            <a:r>
              <a:rPr lang="en-GB" sz="1100" dirty="0">
                <a:solidFill>
                  <a:schemeClr val="tx1"/>
                </a:solidFill>
              </a:rPr>
              <a:t>giving a </a:t>
            </a:r>
            <a:r>
              <a:rPr lang="en-GB" sz="1100" b="1" dirty="0">
                <a:solidFill>
                  <a:schemeClr val="tx1"/>
                </a:solidFill>
              </a:rPr>
              <a:t>more balanced measure of development. 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sz="1100" dirty="0">
              <a:solidFill>
                <a:schemeClr val="tx1"/>
              </a:solidFill>
            </a:endParaRP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100" dirty="0">
                <a:solidFill>
                  <a:schemeClr val="tx1"/>
                </a:solidFill>
              </a:rPr>
              <a:t>However, </a:t>
            </a:r>
            <a:r>
              <a:rPr lang="en-GB" sz="1100" b="1" dirty="0">
                <a:solidFill>
                  <a:schemeClr val="tx1"/>
                </a:solidFill>
              </a:rPr>
              <a:t>all indicators use averages </a:t>
            </a:r>
            <a:r>
              <a:rPr lang="en-GB" sz="1100" dirty="0">
                <a:solidFill>
                  <a:schemeClr val="tx1"/>
                </a:solidFill>
              </a:rPr>
              <a:t>and can </a:t>
            </a:r>
            <a:r>
              <a:rPr lang="en-GB" sz="1100" b="1" dirty="0">
                <a:solidFill>
                  <a:schemeClr val="tx1"/>
                </a:solidFill>
              </a:rPr>
              <a:t>hide inequalities</a:t>
            </a:r>
            <a:r>
              <a:rPr lang="en-GB" sz="1100" dirty="0">
                <a:solidFill>
                  <a:schemeClr val="tx1"/>
                </a:solidFill>
              </a:rPr>
              <a:t> within countries, meaning </a:t>
            </a:r>
            <a:r>
              <a:rPr lang="en-GB" sz="1100" b="1" dirty="0">
                <a:solidFill>
                  <a:schemeClr val="tx1"/>
                </a:solidFill>
              </a:rPr>
              <a:t>no single measure gives a complete picture</a:t>
            </a:r>
            <a:r>
              <a:rPr lang="en-GB" sz="1100" dirty="0">
                <a:solidFill>
                  <a:schemeClr val="tx1"/>
                </a:solidFill>
              </a:rPr>
              <a:t>.</a:t>
            </a:r>
            <a:endParaRPr lang="en-GB" sz="1100" u="sng" kern="1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  <a:buNone/>
            </a:pPr>
            <a:endParaRPr lang="en-GB" sz="1100" kern="100" dirty="0">
              <a:solidFill>
                <a:schemeClr val="tx1"/>
              </a:solidFill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8161C1-84DD-9661-D0EA-91306CA08168}"/>
              </a:ext>
            </a:extLst>
          </p:cNvPr>
          <p:cNvSpPr/>
          <p:nvPr/>
        </p:nvSpPr>
        <p:spPr>
          <a:xfrm>
            <a:off x="45992" y="73752"/>
            <a:ext cx="2592434" cy="494284"/>
          </a:xfrm>
          <a:prstGeom prst="rect">
            <a:avLst/>
          </a:prstGeom>
          <a:solidFill>
            <a:srgbClr val="B4E9FA"/>
          </a:solidFill>
          <a:ln w="28575">
            <a:solidFill>
              <a:srgbClr val="00206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Big question: What causes regional variations in development?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D739408-8FB2-9075-2DE4-890019B2C8AF}"/>
              </a:ext>
            </a:extLst>
          </p:cNvPr>
          <p:cNvSpPr/>
          <p:nvPr/>
        </p:nvSpPr>
        <p:spPr>
          <a:xfrm>
            <a:off x="4930779" y="648724"/>
            <a:ext cx="2041521" cy="4453992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800"/>
              </a:spcAft>
              <a:buNone/>
            </a:pPr>
            <a:r>
              <a:rPr lang="en-GB" sz="1150" b="1" dirty="0">
                <a:solidFill>
                  <a:schemeClr val="tx1"/>
                </a:solidFill>
              </a:rPr>
              <a:t>Key idea 3</a:t>
            </a:r>
            <a:r>
              <a:rPr lang="en-GB" sz="1150" dirty="0">
                <a:solidFill>
                  <a:schemeClr val="tx1"/>
                </a:solidFill>
              </a:rPr>
              <a:t>: </a:t>
            </a:r>
            <a:r>
              <a:rPr lang="en-GB" sz="1150" u="sng" kern="100" dirty="0">
                <a:solidFill>
                  <a:schemeClr val="tx1"/>
                </a:solidFill>
                <a:cs typeface="Times New Roman" panose="02020603050405020304" pitchFamily="18" charset="0"/>
              </a:rPr>
              <a:t>How useful is the Brandt Line today?</a:t>
            </a:r>
            <a:endParaRPr lang="en-GB" sz="1150" u="sng" kern="100" dirty="0">
              <a:solidFill>
                <a:schemeClr val="tx1"/>
              </a:solidFill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en-GB" sz="1150" dirty="0">
                <a:solidFill>
                  <a:schemeClr val="tx1"/>
                </a:solidFill>
              </a:rPr>
              <a:t>The </a:t>
            </a:r>
            <a:r>
              <a:rPr lang="en-GB" sz="1150" b="1" dirty="0">
                <a:solidFill>
                  <a:schemeClr val="tx1"/>
                </a:solidFill>
              </a:rPr>
              <a:t>Brandt Line </a:t>
            </a:r>
            <a:r>
              <a:rPr lang="en-GB" sz="1150" dirty="0">
                <a:solidFill>
                  <a:schemeClr val="tx1"/>
                </a:solidFill>
              </a:rPr>
              <a:t>was created in </a:t>
            </a:r>
            <a:r>
              <a:rPr lang="en-GB" sz="1150" b="1" dirty="0">
                <a:solidFill>
                  <a:schemeClr val="tx1"/>
                </a:solidFill>
              </a:rPr>
              <a:t>1980</a:t>
            </a:r>
            <a:r>
              <a:rPr lang="en-GB" sz="1150" dirty="0">
                <a:solidFill>
                  <a:schemeClr val="tx1"/>
                </a:solidFill>
              </a:rPr>
              <a:t> to show the </a:t>
            </a:r>
            <a:r>
              <a:rPr lang="en-GB" sz="1150" b="1" dirty="0">
                <a:solidFill>
                  <a:schemeClr val="tx1"/>
                </a:solidFill>
              </a:rPr>
              <a:t>divide between richer</a:t>
            </a:r>
            <a:r>
              <a:rPr lang="en-GB" sz="1150" dirty="0">
                <a:solidFill>
                  <a:schemeClr val="tx1"/>
                </a:solidFill>
              </a:rPr>
              <a:t> and </a:t>
            </a:r>
            <a:r>
              <a:rPr lang="en-GB" sz="1150" b="1" dirty="0">
                <a:solidFill>
                  <a:schemeClr val="tx1"/>
                </a:solidFill>
              </a:rPr>
              <a:t>poorer countries</a:t>
            </a:r>
            <a:r>
              <a:rPr lang="en-GB" sz="1150" dirty="0">
                <a:solidFill>
                  <a:schemeClr val="tx1"/>
                </a:solidFill>
              </a:rPr>
              <a:t>. </a:t>
            </a:r>
          </a:p>
          <a:p>
            <a:pPr>
              <a:spcAft>
                <a:spcPts val="800"/>
              </a:spcAft>
            </a:pPr>
            <a:r>
              <a:rPr lang="en-GB" sz="1150" dirty="0">
                <a:solidFill>
                  <a:schemeClr val="tx1"/>
                </a:solidFill>
              </a:rPr>
              <a:t>It is </a:t>
            </a:r>
            <a:r>
              <a:rPr lang="en-GB" sz="1150" b="1" dirty="0">
                <a:solidFill>
                  <a:schemeClr val="tx1"/>
                </a:solidFill>
              </a:rPr>
              <a:t>useful</a:t>
            </a:r>
            <a:r>
              <a:rPr lang="en-GB" sz="1150" dirty="0">
                <a:solidFill>
                  <a:schemeClr val="tx1"/>
                </a:solidFill>
              </a:rPr>
              <a:t> for showing a </a:t>
            </a:r>
            <a:r>
              <a:rPr lang="en-GB" sz="1150" b="1" dirty="0">
                <a:solidFill>
                  <a:schemeClr val="tx1"/>
                </a:solidFill>
              </a:rPr>
              <a:t>general pattern of global inequality</a:t>
            </a:r>
            <a:r>
              <a:rPr lang="en-GB" sz="1150" dirty="0">
                <a:solidFill>
                  <a:schemeClr val="tx1"/>
                </a:solidFill>
              </a:rPr>
              <a:t>. </a:t>
            </a:r>
          </a:p>
          <a:p>
            <a:pPr>
              <a:spcAft>
                <a:spcPts val="800"/>
              </a:spcAft>
            </a:pPr>
            <a:r>
              <a:rPr lang="en-GB" sz="1150" dirty="0">
                <a:solidFill>
                  <a:schemeClr val="tx1"/>
                </a:solidFill>
              </a:rPr>
              <a:t>However, it is now </a:t>
            </a:r>
            <a:r>
              <a:rPr lang="en-GB" sz="1150" b="1" dirty="0">
                <a:solidFill>
                  <a:schemeClr val="tx1"/>
                </a:solidFill>
              </a:rPr>
              <a:t>outdated </a:t>
            </a:r>
            <a:r>
              <a:rPr lang="en-GB" sz="1150" dirty="0">
                <a:solidFill>
                  <a:schemeClr val="tx1"/>
                </a:solidFill>
              </a:rPr>
              <a:t>because many countries have developed rapidly and </a:t>
            </a:r>
            <a:r>
              <a:rPr lang="en-GB" sz="1150" b="1" dirty="0">
                <a:solidFill>
                  <a:schemeClr val="tx1"/>
                </a:solidFill>
              </a:rPr>
              <a:t>do not fit clearly </a:t>
            </a:r>
            <a:r>
              <a:rPr lang="en-GB" sz="1150" dirty="0">
                <a:solidFill>
                  <a:schemeClr val="tx1"/>
                </a:solidFill>
              </a:rPr>
              <a:t>into</a:t>
            </a:r>
            <a:r>
              <a:rPr lang="en-GB" sz="1150" b="1" dirty="0">
                <a:solidFill>
                  <a:schemeClr val="tx1"/>
                </a:solidFill>
              </a:rPr>
              <a:t> “rich”</a:t>
            </a:r>
            <a:r>
              <a:rPr lang="en-GB" sz="1150" dirty="0">
                <a:solidFill>
                  <a:schemeClr val="tx1"/>
                </a:solidFill>
              </a:rPr>
              <a:t> or</a:t>
            </a:r>
            <a:r>
              <a:rPr lang="en-GB" sz="1150" b="1" dirty="0">
                <a:solidFill>
                  <a:schemeClr val="tx1"/>
                </a:solidFill>
              </a:rPr>
              <a:t> “poor” </a:t>
            </a:r>
            <a:r>
              <a:rPr lang="en-GB" sz="1150" dirty="0">
                <a:solidFill>
                  <a:schemeClr val="tx1"/>
                </a:solidFill>
              </a:rPr>
              <a:t>categories. Countries such as </a:t>
            </a:r>
            <a:r>
              <a:rPr lang="en-GB" sz="1150" b="1" dirty="0">
                <a:solidFill>
                  <a:schemeClr val="tx1"/>
                </a:solidFill>
              </a:rPr>
              <a:t>China </a:t>
            </a:r>
            <a:r>
              <a:rPr lang="en-GB" sz="1150" dirty="0">
                <a:solidFill>
                  <a:schemeClr val="tx1"/>
                </a:solidFill>
              </a:rPr>
              <a:t>and </a:t>
            </a:r>
            <a:r>
              <a:rPr lang="en-GB" sz="1150" b="1" dirty="0">
                <a:solidFill>
                  <a:schemeClr val="tx1"/>
                </a:solidFill>
              </a:rPr>
              <a:t>India</a:t>
            </a:r>
            <a:r>
              <a:rPr lang="en-GB" sz="1150" dirty="0">
                <a:solidFill>
                  <a:schemeClr val="tx1"/>
                </a:solidFill>
              </a:rPr>
              <a:t> are now classified as </a:t>
            </a:r>
            <a:r>
              <a:rPr lang="en-GB" sz="1150" b="1" dirty="0">
                <a:solidFill>
                  <a:schemeClr val="tx1"/>
                </a:solidFill>
              </a:rPr>
              <a:t>NEEs</a:t>
            </a:r>
            <a:r>
              <a:rPr lang="en-GB" sz="1150" dirty="0">
                <a:solidFill>
                  <a:schemeClr val="tx1"/>
                </a:solidFill>
              </a:rPr>
              <a:t> (Newly Emerging Economies). Today, countries are more accurately grouped as HICs, NEEs and LICs, meaning the Brandt Line is </a:t>
            </a:r>
            <a:r>
              <a:rPr lang="en-GB" sz="1150" b="1" dirty="0">
                <a:solidFill>
                  <a:schemeClr val="tx1"/>
                </a:solidFill>
              </a:rPr>
              <a:t>too simplistic </a:t>
            </a:r>
            <a:r>
              <a:rPr lang="en-GB" sz="1150" dirty="0">
                <a:solidFill>
                  <a:schemeClr val="tx1"/>
                </a:solidFill>
              </a:rPr>
              <a:t>to fully explain global development patterns.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84A02E6-42F0-6878-BC6D-93EDAF60F161}"/>
              </a:ext>
            </a:extLst>
          </p:cNvPr>
          <p:cNvSpPr/>
          <p:nvPr/>
        </p:nvSpPr>
        <p:spPr>
          <a:xfrm>
            <a:off x="2743200" y="73751"/>
            <a:ext cx="4705351" cy="494284"/>
          </a:xfrm>
          <a:prstGeom prst="rect">
            <a:avLst/>
          </a:prstGeom>
          <a:solidFill>
            <a:srgbClr val="1C3F93"/>
          </a:solidFill>
          <a:ln w="19050">
            <a:solidFill>
              <a:srgbClr val="3FC5F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Year 8: Topic Three – The North-South Divide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Knowledge Organiser </a:t>
            </a:r>
            <a:endParaRPr lang="en-GB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FC0A7CF-A3FC-0CE6-49EF-B6B4BE2044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1448" y="0"/>
            <a:ext cx="1530229" cy="59746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C084D8C-5998-785B-E90F-2E043D44390C}"/>
              </a:ext>
            </a:extLst>
          </p:cNvPr>
          <p:cNvSpPr/>
          <p:nvPr/>
        </p:nvSpPr>
        <p:spPr>
          <a:xfrm>
            <a:off x="45991" y="5167000"/>
            <a:ext cx="6926310" cy="1208400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150" b="1" dirty="0">
                <a:solidFill>
                  <a:schemeClr val="tx1"/>
                </a:solidFill>
              </a:rPr>
              <a:t>Key idea 5: </a:t>
            </a:r>
            <a:r>
              <a:rPr lang="en-GB" sz="1150" u="sng" dirty="0">
                <a:solidFill>
                  <a:schemeClr val="tx1"/>
                </a:solidFill>
              </a:rPr>
              <a:t>Where do we find the North-South Divide in the UK</a:t>
            </a:r>
            <a:r>
              <a:rPr lang="en-GB" sz="1150" u="sng" kern="100" dirty="0">
                <a:solidFill>
                  <a:schemeClr val="tx1"/>
                </a:solidFill>
                <a:cs typeface="Times New Roman" panose="02020603050405020304" pitchFamily="18" charset="0"/>
              </a:rPr>
              <a:t>?</a:t>
            </a:r>
            <a:endParaRPr lang="en-GB" sz="1150" u="sng" dirty="0">
              <a:solidFill>
                <a:schemeClr val="tx1"/>
              </a:solidFill>
            </a:endParaRPr>
          </a:p>
          <a:p>
            <a:pPr>
              <a:spcAft>
                <a:spcPts val="600"/>
              </a:spcAft>
            </a:pPr>
            <a:r>
              <a:rPr lang="en-GB" sz="1150" dirty="0">
                <a:solidFill>
                  <a:schemeClr val="tx1"/>
                </a:solidFill>
              </a:rPr>
              <a:t>The </a:t>
            </a:r>
            <a:r>
              <a:rPr lang="en-GB" sz="1150" b="1" dirty="0">
                <a:solidFill>
                  <a:schemeClr val="tx1"/>
                </a:solidFill>
              </a:rPr>
              <a:t>North–South Divide </a:t>
            </a:r>
            <a:r>
              <a:rPr lang="en-GB" sz="1150" dirty="0">
                <a:solidFill>
                  <a:schemeClr val="tx1"/>
                </a:solidFill>
              </a:rPr>
              <a:t>also </a:t>
            </a:r>
            <a:r>
              <a:rPr lang="en-GB" sz="1150" b="1" dirty="0">
                <a:solidFill>
                  <a:schemeClr val="tx1"/>
                </a:solidFill>
              </a:rPr>
              <a:t>exists within the UK</a:t>
            </a:r>
            <a:r>
              <a:rPr lang="en-GB" sz="1150" dirty="0">
                <a:solidFill>
                  <a:schemeClr val="tx1"/>
                </a:solidFill>
              </a:rPr>
              <a:t>. The </a:t>
            </a:r>
            <a:r>
              <a:rPr lang="en-GB" sz="1150" b="1" dirty="0">
                <a:solidFill>
                  <a:schemeClr val="tx1"/>
                </a:solidFill>
              </a:rPr>
              <a:t>South of England</a:t>
            </a:r>
            <a:r>
              <a:rPr lang="en-GB" sz="1150" dirty="0">
                <a:solidFill>
                  <a:schemeClr val="tx1"/>
                </a:solidFill>
              </a:rPr>
              <a:t>, particularly London and the </a:t>
            </a:r>
            <a:r>
              <a:rPr lang="en-GB" sz="1150" b="1" dirty="0">
                <a:solidFill>
                  <a:schemeClr val="tx1"/>
                </a:solidFill>
              </a:rPr>
              <a:t>South-East</a:t>
            </a:r>
            <a:r>
              <a:rPr lang="en-GB" sz="1150" dirty="0">
                <a:solidFill>
                  <a:schemeClr val="tx1"/>
                </a:solidFill>
              </a:rPr>
              <a:t>, is </a:t>
            </a:r>
            <a:r>
              <a:rPr lang="en-GB" sz="1150" b="1" dirty="0">
                <a:solidFill>
                  <a:schemeClr val="tx1"/>
                </a:solidFill>
              </a:rPr>
              <a:t>generally wealthier</a:t>
            </a:r>
            <a:r>
              <a:rPr lang="en-GB" sz="1150" dirty="0">
                <a:solidFill>
                  <a:schemeClr val="tx1"/>
                </a:solidFill>
              </a:rPr>
              <a:t>, with </a:t>
            </a:r>
            <a:r>
              <a:rPr lang="en-GB" sz="1150" b="1" dirty="0">
                <a:solidFill>
                  <a:schemeClr val="tx1"/>
                </a:solidFill>
              </a:rPr>
              <a:t>higher incomes</a:t>
            </a:r>
            <a:r>
              <a:rPr lang="en-GB" sz="1150" dirty="0">
                <a:solidFill>
                  <a:schemeClr val="tx1"/>
                </a:solidFill>
              </a:rPr>
              <a:t>, </a:t>
            </a:r>
            <a:r>
              <a:rPr lang="en-GB" sz="1150" b="1" dirty="0">
                <a:solidFill>
                  <a:schemeClr val="tx1"/>
                </a:solidFill>
              </a:rPr>
              <a:t>more job opportunities </a:t>
            </a:r>
            <a:r>
              <a:rPr lang="en-GB" sz="1150" dirty="0">
                <a:solidFill>
                  <a:schemeClr val="tx1"/>
                </a:solidFill>
              </a:rPr>
              <a:t>and </a:t>
            </a:r>
            <a:r>
              <a:rPr lang="en-GB" sz="1150" b="1" dirty="0">
                <a:solidFill>
                  <a:schemeClr val="tx1"/>
                </a:solidFill>
              </a:rPr>
              <a:t>better access to services</a:t>
            </a:r>
            <a:r>
              <a:rPr lang="en-GB" sz="1150" dirty="0">
                <a:solidFill>
                  <a:schemeClr val="tx1"/>
                </a:solidFill>
              </a:rPr>
              <a:t>. </a:t>
            </a:r>
          </a:p>
          <a:p>
            <a:pPr>
              <a:spcAft>
                <a:spcPts val="600"/>
              </a:spcAft>
            </a:pPr>
            <a:r>
              <a:rPr lang="en-GB" sz="1150" dirty="0">
                <a:solidFill>
                  <a:schemeClr val="tx1"/>
                </a:solidFill>
              </a:rPr>
              <a:t>The </a:t>
            </a:r>
            <a:r>
              <a:rPr lang="en-GB" sz="1150" b="1" dirty="0">
                <a:solidFill>
                  <a:schemeClr val="tx1"/>
                </a:solidFill>
              </a:rPr>
              <a:t>North of England </a:t>
            </a:r>
            <a:r>
              <a:rPr lang="en-GB" sz="1150" dirty="0">
                <a:solidFill>
                  <a:schemeClr val="tx1"/>
                </a:solidFill>
              </a:rPr>
              <a:t>has experienced </a:t>
            </a:r>
            <a:r>
              <a:rPr lang="en-GB" sz="1150" b="1" dirty="0">
                <a:solidFill>
                  <a:schemeClr val="tx1"/>
                </a:solidFill>
              </a:rPr>
              <a:t>deindustrialisation </a:t>
            </a:r>
            <a:r>
              <a:rPr lang="en-GB" sz="1150" dirty="0">
                <a:solidFill>
                  <a:schemeClr val="tx1"/>
                </a:solidFill>
              </a:rPr>
              <a:t>over time, where </a:t>
            </a:r>
            <a:r>
              <a:rPr lang="en-GB" sz="1150" b="1" dirty="0">
                <a:solidFill>
                  <a:schemeClr val="tx1"/>
                </a:solidFill>
              </a:rPr>
              <a:t>traditional industries </a:t>
            </a:r>
            <a:r>
              <a:rPr lang="en-GB" sz="1150" dirty="0">
                <a:solidFill>
                  <a:schemeClr val="tx1"/>
                </a:solidFill>
              </a:rPr>
              <a:t>such as coal mining and manufacturing have </a:t>
            </a:r>
            <a:r>
              <a:rPr lang="en-GB" sz="1150" b="1" dirty="0">
                <a:solidFill>
                  <a:schemeClr val="tx1"/>
                </a:solidFill>
              </a:rPr>
              <a:t>declined.</a:t>
            </a:r>
            <a:r>
              <a:rPr lang="en-GB" sz="1150" dirty="0">
                <a:solidFill>
                  <a:schemeClr val="tx1"/>
                </a:solidFill>
              </a:rPr>
              <a:t> This has </a:t>
            </a:r>
            <a:r>
              <a:rPr lang="en-GB" sz="1150" b="1" dirty="0">
                <a:solidFill>
                  <a:schemeClr val="tx1"/>
                </a:solidFill>
              </a:rPr>
              <a:t>led to differences</a:t>
            </a:r>
            <a:r>
              <a:rPr lang="en-GB" sz="1150" dirty="0">
                <a:solidFill>
                  <a:schemeClr val="tx1"/>
                </a:solidFill>
              </a:rPr>
              <a:t> in </a:t>
            </a:r>
            <a:r>
              <a:rPr lang="en-GB" sz="1150" b="1" dirty="0">
                <a:solidFill>
                  <a:schemeClr val="tx1"/>
                </a:solidFill>
              </a:rPr>
              <a:t>employment, health, education </a:t>
            </a:r>
            <a:r>
              <a:rPr lang="en-GB" sz="1150" dirty="0">
                <a:solidFill>
                  <a:schemeClr val="tx1"/>
                </a:solidFill>
              </a:rPr>
              <a:t>and </a:t>
            </a:r>
            <a:r>
              <a:rPr lang="en-GB" sz="1150" b="1" dirty="0">
                <a:solidFill>
                  <a:schemeClr val="tx1"/>
                </a:solidFill>
              </a:rPr>
              <a:t>investment between regions.</a:t>
            </a:r>
          </a:p>
        </p:txBody>
      </p:sp>
    </p:spTree>
    <p:extLst>
      <p:ext uri="{BB962C8B-B14F-4D97-AF65-F5344CB8AC3E}">
        <p14:creationId xmlns:p14="http://schemas.microsoft.com/office/powerpoint/2010/main" val="3262734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FCE541-09DB-589A-F8A6-FF1037870B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96143B66-16D4-B1CA-E817-B8232A10F430}"/>
              </a:ext>
            </a:extLst>
          </p:cNvPr>
          <p:cNvSpPr/>
          <p:nvPr/>
        </p:nvSpPr>
        <p:spPr>
          <a:xfrm>
            <a:off x="45991" y="4965321"/>
            <a:ext cx="9025686" cy="341776"/>
          </a:xfrm>
          <a:prstGeom prst="rect">
            <a:avLst/>
          </a:prstGeom>
          <a:solidFill>
            <a:srgbClr val="1C3F93"/>
          </a:solidFill>
          <a:ln>
            <a:solidFill>
              <a:srgbClr val="3FC5F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dirty="0"/>
              <a:t>Helpful </a:t>
            </a:r>
            <a:r>
              <a:rPr lang="en-GB" sz="1200" b="1" dirty="0">
                <a:solidFill>
                  <a:schemeClr val="bg1"/>
                </a:solidFill>
              </a:rPr>
              <a:t>revision - </a:t>
            </a:r>
            <a:r>
              <a:rPr lang="en-GB" sz="1200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KS3 Geography - BBC Bitesize</a:t>
            </a:r>
            <a:endParaRPr lang="en-GB" sz="1200" dirty="0">
              <a:solidFill>
                <a:schemeClr val="bg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F312EB7-6E5D-09BC-6D71-329154ABD889}"/>
              </a:ext>
            </a:extLst>
          </p:cNvPr>
          <p:cNvSpPr/>
          <p:nvPr/>
        </p:nvSpPr>
        <p:spPr>
          <a:xfrm>
            <a:off x="68895" y="640521"/>
            <a:ext cx="2275653" cy="3728279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800"/>
              </a:spcAft>
            </a:pPr>
            <a:r>
              <a:rPr lang="en-GB" sz="1150" b="1" dirty="0">
                <a:solidFill>
                  <a:schemeClr val="tx1"/>
                </a:solidFill>
              </a:rPr>
              <a:t>Key idea 6: </a:t>
            </a:r>
            <a:r>
              <a:rPr lang="en-GB" sz="1150" u="sng" dirty="0">
                <a:solidFill>
                  <a:schemeClr val="tx1"/>
                </a:solidFill>
              </a:rPr>
              <a:t>What caused the economic divide in the UK?</a:t>
            </a:r>
          </a:p>
          <a:p>
            <a:pPr>
              <a:spcAft>
                <a:spcPts val="800"/>
              </a:spcAft>
            </a:pPr>
            <a:r>
              <a:rPr lang="en-GB" sz="1150" dirty="0">
                <a:solidFill>
                  <a:schemeClr val="tx1"/>
                </a:solidFill>
              </a:rPr>
              <a:t>The </a:t>
            </a:r>
            <a:r>
              <a:rPr lang="en-GB" sz="1150" b="1" dirty="0">
                <a:solidFill>
                  <a:schemeClr val="tx1"/>
                </a:solidFill>
              </a:rPr>
              <a:t>economic divide </a:t>
            </a:r>
            <a:r>
              <a:rPr lang="en-GB" sz="1150" dirty="0">
                <a:solidFill>
                  <a:schemeClr val="tx1"/>
                </a:solidFill>
              </a:rPr>
              <a:t>in the UK was largely </a:t>
            </a:r>
            <a:r>
              <a:rPr lang="en-GB" sz="1150" b="1" dirty="0">
                <a:solidFill>
                  <a:schemeClr val="tx1"/>
                </a:solidFill>
              </a:rPr>
              <a:t>caused by industrial decline in the North during the late 20th century.</a:t>
            </a:r>
            <a:r>
              <a:rPr lang="en-GB" sz="1150" dirty="0">
                <a:solidFill>
                  <a:schemeClr val="tx1"/>
                </a:solidFill>
              </a:rPr>
              <a:t> </a:t>
            </a:r>
          </a:p>
          <a:p>
            <a:pPr>
              <a:spcAft>
                <a:spcPts val="800"/>
              </a:spcAft>
            </a:pPr>
            <a:r>
              <a:rPr lang="en-GB" sz="1150" dirty="0">
                <a:solidFill>
                  <a:schemeClr val="tx1"/>
                </a:solidFill>
              </a:rPr>
              <a:t>Many factories, mines and heavy industries </a:t>
            </a:r>
            <a:r>
              <a:rPr lang="en-GB" sz="1150" b="1" dirty="0">
                <a:solidFill>
                  <a:schemeClr val="tx1"/>
                </a:solidFill>
              </a:rPr>
              <a:t>closed</a:t>
            </a:r>
            <a:r>
              <a:rPr lang="en-GB" sz="1150" dirty="0">
                <a:solidFill>
                  <a:schemeClr val="tx1"/>
                </a:solidFill>
              </a:rPr>
              <a:t>, </a:t>
            </a:r>
            <a:r>
              <a:rPr lang="en-GB" sz="1150" b="1" dirty="0">
                <a:solidFill>
                  <a:schemeClr val="tx1"/>
                </a:solidFill>
              </a:rPr>
              <a:t>leading to job losses</a:t>
            </a:r>
            <a:r>
              <a:rPr lang="en-GB" sz="1150" dirty="0">
                <a:solidFill>
                  <a:schemeClr val="tx1"/>
                </a:solidFill>
              </a:rPr>
              <a:t> and </a:t>
            </a:r>
            <a:r>
              <a:rPr lang="en-GB" sz="1150" b="1" dirty="0">
                <a:solidFill>
                  <a:schemeClr val="tx1"/>
                </a:solidFill>
              </a:rPr>
              <a:t>reduced economic activity.</a:t>
            </a:r>
            <a:r>
              <a:rPr lang="en-GB" sz="1150" dirty="0">
                <a:solidFill>
                  <a:schemeClr val="tx1"/>
                </a:solidFill>
              </a:rPr>
              <a:t> </a:t>
            </a:r>
          </a:p>
          <a:p>
            <a:pPr>
              <a:spcAft>
                <a:spcPts val="800"/>
              </a:spcAft>
            </a:pPr>
            <a:r>
              <a:rPr lang="en-GB" sz="1150" dirty="0">
                <a:solidFill>
                  <a:schemeClr val="tx1"/>
                </a:solidFill>
              </a:rPr>
              <a:t>In contrast, the </a:t>
            </a:r>
            <a:r>
              <a:rPr lang="en-GB" sz="1150" b="1" dirty="0">
                <a:solidFill>
                  <a:schemeClr val="tx1"/>
                </a:solidFill>
              </a:rPr>
              <a:t>South </a:t>
            </a:r>
            <a:r>
              <a:rPr lang="en-GB" sz="1150" dirty="0">
                <a:solidFill>
                  <a:schemeClr val="tx1"/>
                </a:solidFill>
              </a:rPr>
              <a:t>benefited from </a:t>
            </a:r>
            <a:r>
              <a:rPr lang="en-GB" sz="1150" b="1" dirty="0">
                <a:solidFill>
                  <a:schemeClr val="tx1"/>
                </a:solidFill>
              </a:rPr>
              <a:t>growth in the service </a:t>
            </a:r>
            <a:r>
              <a:rPr lang="en-GB" sz="1150" dirty="0">
                <a:solidFill>
                  <a:schemeClr val="tx1"/>
                </a:solidFill>
              </a:rPr>
              <a:t>and </a:t>
            </a:r>
            <a:r>
              <a:rPr lang="en-GB" sz="1150" b="1" dirty="0">
                <a:solidFill>
                  <a:schemeClr val="tx1"/>
                </a:solidFill>
              </a:rPr>
              <a:t>financial sectors</a:t>
            </a:r>
            <a:r>
              <a:rPr lang="en-GB" sz="1150" dirty="0">
                <a:solidFill>
                  <a:schemeClr val="tx1"/>
                </a:solidFill>
              </a:rPr>
              <a:t>, particularly in London. </a:t>
            </a:r>
          </a:p>
          <a:p>
            <a:pPr>
              <a:spcAft>
                <a:spcPts val="800"/>
              </a:spcAft>
            </a:pPr>
            <a:r>
              <a:rPr lang="en-GB" sz="1150" b="1" dirty="0">
                <a:solidFill>
                  <a:schemeClr val="tx1"/>
                </a:solidFill>
              </a:rPr>
              <a:t>Better transport links, investment </a:t>
            </a:r>
            <a:r>
              <a:rPr lang="en-GB" sz="1150" dirty="0">
                <a:solidFill>
                  <a:schemeClr val="tx1"/>
                </a:solidFill>
              </a:rPr>
              <a:t>and </a:t>
            </a:r>
            <a:r>
              <a:rPr lang="en-GB" sz="1150" b="1" dirty="0">
                <a:solidFill>
                  <a:schemeClr val="tx1"/>
                </a:solidFill>
              </a:rPr>
              <a:t>access to global markets </a:t>
            </a:r>
            <a:r>
              <a:rPr lang="en-GB" sz="1150" dirty="0">
                <a:solidFill>
                  <a:schemeClr val="tx1"/>
                </a:solidFill>
              </a:rPr>
              <a:t>have </a:t>
            </a:r>
            <a:r>
              <a:rPr lang="en-GB" sz="1150" b="1" dirty="0">
                <a:solidFill>
                  <a:schemeClr val="tx1"/>
                </a:solidFill>
              </a:rPr>
              <a:t>helped the South to grow </a:t>
            </a:r>
            <a:r>
              <a:rPr lang="en-GB" sz="1150" dirty="0">
                <a:solidFill>
                  <a:schemeClr val="tx1"/>
                </a:solidFill>
              </a:rPr>
              <a:t>more rapidly than the North.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FD02067-B6DD-3293-82F3-036D894C8F07}"/>
              </a:ext>
            </a:extLst>
          </p:cNvPr>
          <p:cNvSpPr/>
          <p:nvPr/>
        </p:nvSpPr>
        <p:spPr>
          <a:xfrm>
            <a:off x="2455708" y="652402"/>
            <a:ext cx="2275653" cy="3728279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800"/>
              </a:spcAft>
            </a:pPr>
            <a:r>
              <a:rPr lang="en-GB" sz="1150" b="1" dirty="0">
                <a:solidFill>
                  <a:schemeClr val="tx1"/>
                </a:solidFill>
              </a:rPr>
              <a:t>Key idea 7: </a:t>
            </a:r>
            <a:r>
              <a:rPr lang="en-GB" sz="1150" u="sng" kern="100" dirty="0">
                <a:solidFill>
                  <a:schemeClr val="tx1"/>
                </a:solidFill>
                <a:cs typeface="Times New Roman" panose="02020603050405020304" pitchFamily="18" charset="0"/>
              </a:rPr>
              <a:t>How does the North-South Divide affect people’s lives today?</a:t>
            </a:r>
            <a:endParaRPr lang="en-GB" sz="1150" u="sng" dirty="0">
              <a:solidFill>
                <a:schemeClr val="tx1"/>
              </a:solidFill>
            </a:endParaRPr>
          </a:p>
          <a:p>
            <a:pPr>
              <a:spcAft>
                <a:spcPts val="800"/>
              </a:spcAft>
            </a:pPr>
            <a:r>
              <a:rPr lang="en-GB" sz="1150" dirty="0">
                <a:solidFill>
                  <a:schemeClr val="tx1"/>
                </a:solidFill>
              </a:rPr>
              <a:t>The </a:t>
            </a:r>
            <a:r>
              <a:rPr lang="en-GB" sz="1150" b="1" dirty="0">
                <a:solidFill>
                  <a:schemeClr val="tx1"/>
                </a:solidFill>
              </a:rPr>
              <a:t>North-South Divide </a:t>
            </a:r>
            <a:r>
              <a:rPr lang="en-GB" sz="1150" dirty="0">
                <a:solidFill>
                  <a:schemeClr val="tx1"/>
                </a:solidFill>
              </a:rPr>
              <a:t>affects peoples.</a:t>
            </a:r>
            <a:r>
              <a:rPr lang="en-GB" sz="1150" b="1" dirty="0">
                <a:solidFill>
                  <a:schemeClr val="tx1"/>
                </a:solidFill>
              </a:rPr>
              <a:t> quality of life</a:t>
            </a:r>
            <a:r>
              <a:rPr lang="en-GB" sz="1150" dirty="0">
                <a:solidFill>
                  <a:schemeClr val="tx1"/>
                </a:solidFill>
              </a:rPr>
              <a:t> </a:t>
            </a:r>
          </a:p>
          <a:p>
            <a:pPr>
              <a:spcAft>
                <a:spcPts val="800"/>
              </a:spcAft>
            </a:pPr>
            <a:r>
              <a:rPr lang="en-GB" sz="1150" dirty="0">
                <a:solidFill>
                  <a:schemeClr val="tx1"/>
                </a:solidFill>
              </a:rPr>
              <a:t>In </a:t>
            </a:r>
            <a:r>
              <a:rPr lang="en-GB" sz="1150" b="1" dirty="0">
                <a:solidFill>
                  <a:schemeClr val="tx1"/>
                </a:solidFill>
              </a:rPr>
              <a:t>wealthier areas</a:t>
            </a:r>
            <a:r>
              <a:rPr lang="en-GB" sz="1150" dirty="0">
                <a:solidFill>
                  <a:schemeClr val="tx1"/>
                </a:solidFill>
              </a:rPr>
              <a:t>, people often have </a:t>
            </a:r>
            <a:r>
              <a:rPr lang="en-GB" sz="1150" b="1" dirty="0">
                <a:solidFill>
                  <a:schemeClr val="tx1"/>
                </a:solidFill>
              </a:rPr>
              <a:t>higher incomes, better access to healthcare </a:t>
            </a:r>
            <a:r>
              <a:rPr lang="en-GB" sz="1150" dirty="0">
                <a:solidFill>
                  <a:schemeClr val="tx1"/>
                </a:solidFill>
              </a:rPr>
              <a:t>and</a:t>
            </a:r>
            <a:r>
              <a:rPr lang="en-GB" sz="1150" b="1" dirty="0">
                <a:solidFill>
                  <a:schemeClr val="tx1"/>
                </a:solidFill>
              </a:rPr>
              <a:t> education</a:t>
            </a:r>
            <a:r>
              <a:rPr lang="en-GB" sz="1150" dirty="0">
                <a:solidFill>
                  <a:schemeClr val="tx1"/>
                </a:solidFill>
              </a:rPr>
              <a:t>, as well as </a:t>
            </a:r>
            <a:r>
              <a:rPr lang="en-GB" sz="1150" b="1" dirty="0">
                <a:solidFill>
                  <a:schemeClr val="tx1"/>
                </a:solidFill>
              </a:rPr>
              <a:t>more job opportunities</a:t>
            </a:r>
            <a:r>
              <a:rPr lang="en-GB" sz="1150" dirty="0">
                <a:solidFill>
                  <a:schemeClr val="tx1"/>
                </a:solidFill>
              </a:rPr>
              <a:t>. </a:t>
            </a:r>
          </a:p>
          <a:p>
            <a:pPr>
              <a:spcAft>
                <a:spcPts val="800"/>
              </a:spcAft>
            </a:pPr>
            <a:r>
              <a:rPr lang="en-GB" sz="1150" dirty="0">
                <a:solidFill>
                  <a:schemeClr val="tx1"/>
                </a:solidFill>
              </a:rPr>
              <a:t>In </a:t>
            </a:r>
            <a:r>
              <a:rPr lang="en-GB" sz="1150" b="1" dirty="0">
                <a:solidFill>
                  <a:schemeClr val="tx1"/>
                </a:solidFill>
              </a:rPr>
              <a:t>poorer regions</a:t>
            </a:r>
            <a:r>
              <a:rPr lang="en-GB" sz="1150" dirty="0">
                <a:solidFill>
                  <a:schemeClr val="tx1"/>
                </a:solidFill>
              </a:rPr>
              <a:t>, people may face </a:t>
            </a:r>
            <a:r>
              <a:rPr lang="en-GB" sz="1150" b="1" dirty="0">
                <a:solidFill>
                  <a:schemeClr val="tx1"/>
                </a:solidFill>
              </a:rPr>
              <a:t>higher unemployment, lower wages</a:t>
            </a:r>
            <a:r>
              <a:rPr lang="en-GB" sz="1150" dirty="0">
                <a:solidFill>
                  <a:schemeClr val="tx1"/>
                </a:solidFill>
              </a:rPr>
              <a:t> and </a:t>
            </a:r>
            <a:r>
              <a:rPr lang="en-GB" sz="1150" b="1" dirty="0">
                <a:solidFill>
                  <a:schemeClr val="tx1"/>
                </a:solidFill>
              </a:rPr>
              <a:t>poorer health outcomes. </a:t>
            </a:r>
          </a:p>
          <a:p>
            <a:pPr>
              <a:spcAft>
                <a:spcPts val="800"/>
              </a:spcAft>
            </a:pPr>
            <a:r>
              <a:rPr lang="en-GB" sz="1150" dirty="0">
                <a:solidFill>
                  <a:schemeClr val="tx1"/>
                </a:solidFill>
              </a:rPr>
              <a:t>These </a:t>
            </a:r>
            <a:r>
              <a:rPr lang="en-GB" sz="1150" b="1" dirty="0">
                <a:solidFill>
                  <a:schemeClr val="tx1"/>
                </a:solidFill>
              </a:rPr>
              <a:t>differences can affect life expectancy, housing quality </a:t>
            </a:r>
            <a:r>
              <a:rPr lang="en-GB" sz="1150" dirty="0">
                <a:solidFill>
                  <a:schemeClr val="tx1"/>
                </a:solidFill>
              </a:rPr>
              <a:t>and </a:t>
            </a:r>
            <a:r>
              <a:rPr lang="en-GB" sz="1150" b="1" dirty="0">
                <a:solidFill>
                  <a:schemeClr val="tx1"/>
                </a:solidFill>
              </a:rPr>
              <a:t>overall wellbeing</a:t>
            </a:r>
            <a:r>
              <a:rPr lang="en-GB" sz="1150" dirty="0">
                <a:solidFill>
                  <a:schemeClr val="tx1"/>
                </a:solidFill>
              </a:rPr>
              <a:t>, creating </a:t>
            </a:r>
            <a:r>
              <a:rPr lang="en-GB" sz="1150" b="1" dirty="0">
                <a:solidFill>
                  <a:schemeClr val="tx1"/>
                </a:solidFill>
              </a:rPr>
              <a:t>inequality</a:t>
            </a:r>
            <a:r>
              <a:rPr lang="en-GB" sz="1150" dirty="0">
                <a:solidFill>
                  <a:schemeClr val="tx1"/>
                </a:solidFill>
              </a:rPr>
              <a:t> within a country.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BF0A701-7213-5394-9C6A-6B911C2B33B7}"/>
              </a:ext>
            </a:extLst>
          </p:cNvPr>
          <p:cNvSpPr/>
          <p:nvPr/>
        </p:nvSpPr>
        <p:spPr>
          <a:xfrm>
            <a:off x="7229334" y="664281"/>
            <a:ext cx="1842343" cy="4210459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800"/>
              </a:spcAft>
              <a:buNone/>
            </a:pPr>
            <a:r>
              <a:rPr lang="en-GB" sz="1150" b="1" dirty="0">
                <a:solidFill>
                  <a:schemeClr val="tx1"/>
                </a:solidFill>
              </a:rPr>
              <a:t>Key idea 9: </a:t>
            </a:r>
            <a:r>
              <a:rPr lang="en-GB" sz="1150" u="sng" dirty="0">
                <a:solidFill>
                  <a:schemeClr val="tx1"/>
                </a:solidFill>
              </a:rPr>
              <a:t>Will the UK always be divided</a:t>
            </a:r>
            <a:r>
              <a:rPr lang="en-GB" sz="1150" u="sng" kern="100" dirty="0">
                <a:solidFill>
                  <a:schemeClr val="tx1"/>
                </a:solidFill>
                <a:cs typeface="Times New Roman" panose="02020603050405020304" pitchFamily="18" charset="0"/>
              </a:rPr>
              <a:t>?</a:t>
            </a:r>
          </a:p>
          <a:p>
            <a:pPr>
              <a:spcAft>
                <a:spcPts val="800"/>
              </a:spcAft>
              <a:buNone/>
            </a:pPr>
            <a:r>
              <a:rPr lang="en-GB" sz="1150" dirty="0">
                <a:solidFill>
                  <a:schemeClr val="tx1"/>
                </a:solidFill>
              </a:rPr>
              <a:t>The </a:t>
            </a:r>
            <a:r>
              <a:rPr lang="en-GB" sz="1150" b="1" dirty="0">
                <a:solidFill>
                  <a:schemeClr val="tx1"/>
                </a:solidFill>
              </a:rPr>
              <a:t>UK may never be completely equal</a:t>
            </a:r>
            <a:r>
              <a:rPr lang="en-GB" sz="1150" dirty="0">
                <a:solidFill>
                  <a:schemeClr val="tx1"/>
                </a:solidFill>
              </a:rPr>
              <a:t>, but the </a:t>
            </a:r>
            <a:r>
              <a:rPr lang="en-GB" sz="1150" b="1" dirty="0">
                <a:solidFill>
                  <a:schemeClr val="tx1"/>
                </a:solidFill>
              </a:rPr>
              <a:t>divide can be reduced over time. </a:t>
            </a:r>
          </a:p>
          <a:p>
            <a:pPr>
              <a:spcAft>
                <a:spcPts val="800"/>
              </a:spcAft>
              <a:buNone/>
            </a:pPr>
            <a:r>
              <a:rPr lang="en-GB" sz="1150" dirty="0">
                <a:solidFill>
                  <a:schemeClr val="tx1"/>
                </a:solidFill>
              </a:rPr>
              <a:t>Continued </a:t>
            </a:r>
            <a:r>
              <a:rPr lang="en-GB" sz="1150" b="1" dirty="0">
                <a:solidFill>
                  <a:schemeClr val="tx1"/>
                </a:solidFill>
              </a:rPr>
              <a:t>investment, improved infrastructure and better education </a:t>
            </a:r>
            <a:r>
              <a:rPr lang="en-GB" sz="1150" dirty="0">
                <a:solidFill>
                  <a:schemeClr val="tx1"/>
                </a:solidFill>
              </a:rPr>
              <a:t>can help poorer regions to develop. </a:t>
            </a:r>
          </a:p>
          <a:p>
            <a:pPr>
              <a:spcAft>
                <a:spcPts val="800"/>
              </a:spcAft>
              <a:buNone/>
            </a:pPr>
            <a:r>
              <a:rPr lang="en-GB" sz="1150" dirty="0">
                <a:solidFill>
                  <a:schemeClr val="tx1"/>
                </a:solidFill>
              </a:rPr>
              <a:t>However, </a:t>
            </a:r>
            <a:r>
              <a:rPr lang="en-GB" sz="1150" b="1" dirty="0">
                <a:solidFill>
                  <a:schemeClr val="tx1"/>
                </a:solidFill>
              </a:rPr>
              <a:t>change takes time </a:t>
            </a:r>
            <a:r>
              <a:rPr lang="en-GB" sz="1150" dirty="0">
                <a:solidFill>
                  <a:schemeClr val="tx1"/>
                </a:solidFill>
              </a:rPr>
              <a:t>and depends on </a:t>
            </a:r>
            <a:r>
              <a:rPr lang="en-GB" sz="1150" b="1" dirty="0">
                <a:solidFill>
                  <a:schemeClr val="tx1"/>
                </a:solidFill>
              </a:rPr>
              <a:t>government policies</a:t>
            </a:r>
            <a:r>
              <a:rPr lang="en-GB" sz="1150" dirty="0">
                <a:solidFill>
                  <a:schemeClr val="tx1"/>
                </a:solidFill>
              </a:rPr>
              <a:t>, </a:t>
            </a:r>
            <a:r>
              <a:rPr lang="en-GB" sz="1150" b="1" dirty="0">
                <a:solidFill>
                  <a:schemeClr val="tx1"/>
                </a:solidFill>
              </a:rPr>
              <a:t>economic conditions </a:t>
            </a:r>
            <a:r>
              <a:rPr lang="en-GB" sz="1150" dirty="0">
                <a:solidFill>
                  <a:schemeClr val="tx1"/>
                </a:solidFill>
              </a:rPr>
              <a:t>and </a:t>
            </a:r>
            <a:r>
              <a:rPr lang="en-GB" sz="1150" b="1" dirty="0">
                <a:solidFill>
                  <a:schemeClr val="tx1"/>
                </a:solidFill>
              </a:rPr>
              <a:t>global factors</a:t>
            </a:r>
            <a:r>
              <a:rPr lang="en-GB" sz="1150" dirty="0">
                <a:solidFill>
                  <a:schemeClr val="tx1"/>
                </a:solidFill>
              </a:rPr>
              <a:t>. </a:t>
            </a:r>
          </a:p>
          <a:p>
            <a:pPr>
              <a:spcAft>
                <a:spcPts val="800"/>
              </a:spcAft>
              <a:buNone/>
            </a:pPr>
            <a:r>
              <a:rPr lang="en-GB" sz="1150" dirty="0">
                <a:solidFill>
                  <a:schemeClr val="tx1"/>
                </a:solidFill>
              </a:rPr>
              <a:t>While </a:t>
            </a:r>
            <a:r>
              <a:rPr lang="en-GB" sz="1150" b="1" dirty="0">
                <a:solidFill>
                  <a:schemeClr val="tx1"/>
                </a:solidFill>
              </a:rPr>
              <a:t>some inequality is likely to remain</a:t>
            </a:r>
            <a:r>
              <a:rPr lang="en-GB" sz="1150" dirty="0">
                <a:solidFill>
                  <a:schemeClr val="tx1"/>
                </a:solidFill>
              </a:rPr>
              <a:t>, targeted </a:t>
            </a:r>
            <a:r>
              <a:rPr lang="en-GB" sz="1150" b="1" dirty="0">
                <a:solidFill>
                  <a:schemeClr val="tx1"/>
                </a:solidFill>
              </a:rPr>
              <a:t>strategies can create </a:t>
            </a:r>
            <a:r>
              <a:rPr lang="en-GB" sz="1150" dirty="0">
                <a:solidFill>
                  <a:schemeClr val="tx1"/>
                </a:solidFill>
              </a:rPr>
              <a:t>a </a:t>
            </a:r>
            <a:r>
              <a:rPr lang="en-GB" sz="1150" b="1" dirty="0">
                <a:solidFill>
                  <a:schemeClr val="tx1"/>
                </a:solidFill>
              </a:rPr>
              <a:t>more balanced </a:t>
            </a:r>
            <a:r>
              <a:rPr lang="en-GB" sz="1150" dirty="0">
                <a:solidFill>
                  <a:schemeClr val="tx1"/>
                </a:solidFill>
              </a:rPr>
              <a:t>and </a:t>
            </a:r>
            <a:r>
              <a:rPr lang="en-GB" sz="1150" b="1" dirty="0">
                <a:solidFill>
                  <a:schemeClr val="tx1"/>
                </a:solidFill>
              </a:rPr>
              <a:t>fair country.</a:t>
            </a:r>
            <a:endParaRPr lang="en-GB" sz="1150" b="1" kern="100" dirty="0">
              <a:solidFill>
                <a:schemeClr val="tx1"/>
              </a:solidFill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BFEE2B4-0551-C2CE-62F9-C828F6A4CF95}"/>
              </a:ext>
            </a:extLst>
          </p:cNvPr>
          <p:cNvSpPr/>
          <p:nvPr/>
        </p:nvSpPr>
        <p:spPr>
          <a:xfrm>
            <a:off x="45992" y="73752"/>
            <a:ext cx="2592434" cy="494284"/>
          </a:xfrm>
          <a:prstGeom prst="rect">
            <a:avLst/>
          </a:prstGeom>
          <a:solidFill>
            <a:srgbClr val="B4E9FA"/>
          </a:solidFill>
          <a:ln w="28575">
            <a:solidFill>
              <a:srgbClr val="002060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Big question: What causes regional variations in development?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A7A3F77-3BF7-8A60-E25F-A3C8222A2DB3}"/>
              </a:ext>
            </a:extLst>
          </p:cNvPr>
          <p:cNvSpPr/>
          <p:nvPr/>
        </p:nvSpPr>
        <p:spPr>
          <a:xfrm>
            <a:off x="4842521" y="652402"/>
            <a:ext cx="2275653" cy="4222338"/>
          </a:xfrm>
          <a:prstGeom prst="rect">
            <a:avLst/>
          </a:prstGeom>
          <a:solidFill>
            <a:schemeClr val="bg1"/>
          </a:solidFill>
          <a:ln w="28575">
            <a:solidFill>
              <a:srgbClr val="3FC5F1"/>
            </a:solidFill>
            <a:prstDash val="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spcAft>
                <a:spcPts val="800"/>
              </a:spcAft>
              <a:buNone/>
            </a:pPr>
            <a:r>
              <a:rPr lang="en-GB" sz="1150" b="1" dirty="0">
                <a:solidFill>
                  <a:schemeClr val="tx1"/>
                </a:solidFill>
              </a:rPr>
              <a:t>Key idea 8</a:t>
            </a:r>
            <a:r>
              <a:rPr lang="en-GB" sz="1150" dirty="0">
                <a:solidFill>
                  <a:schemeClr val="tx1"/>
                </a:solidFill>
              </a:rPr>
              <a:t>: </a:t>
            </a:r>
            <a:r>
              <a:rPr lang="en-GB" sz="1150" u="sng" kern="100" dirty="0">
                <a:solidFill>
                  <a:schemeClr val="tx1"/>
                </a:solidFill>
                <a:cs typeface="Times New Roman" panose="02020603050405020304" pitchFamily="18" charset="0"/>
              </a:rPr>
              <a:t>What is being done to close the UK’s North- South Divide?</a:t>
            </a:r>
          </a:p>
          <a:p>
            <a:pPr>
              <a:spcAft>
                <a:spcPts val="800"/>
              </a:spcAft>
              <a:buNone/>
            </a:pPr>
            <a:r>
              <a:rPr lang="en-GB" sz="1150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The </a:t>
            </a:r>
            <a:r>
              <a:rPr lang="en-GB" sz="1150" b="1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government</a:t>
            </a:r>
            <a:r>
              <a:rPr lang="en-GB" sz="1150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 is </a:t>
            </a:r>
            <a:r>
              <a:rPr lang="en-GB" sz="1150" b="1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trying to reduce the divide </a:t>
            </a:r>
            <a:r>
              <a:rPr lang="en-GB" sz="1150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through </a:t>
            </a:r>
            <a:r>
              <a:rPr lang="en-GB" sz="1150" b="1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regeneration projects</a:t>
            </a:r>
            <a:r>
              <a:rPr lang="en-GB" sz="1150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GB" sz="1150" b="1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investment </a:t>
            </a:r>
            <a:r>
              <a:rPr lang="en-GB" sz="1150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and </a:t>
            </a:r>
            <a:r>
              <a:rPr lang="en-GB" sz="1150" b="1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policies </a:t>
            </a:r>
            <a:r>
              <a:rPr lang="en-GB" sz="1150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such as “</a:t>
            </a:r>
            <a:r>
              <a:rPr lang="en-GB" sz="1150" b="1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Levelling Up</a:t>
            </a:r>
            <a:r>
              <a:rPr lang="en-GB" sz="1150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”. </a:t>
            </a:r>
          </a:p>
          <a:p>
            <a:pPr>
              <a:spcAft>
                <a:spcPts val="800"/>
              </a:spcAft>
              <a:buNone/>
            </a:pPr>
            <a:r>
              <a:rPr lang="en-GB" sz="1150" b="1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Investment in transport, housing </a:t>
            </a:r>
            <a:r>
              <a:rPr lang="en-GB" sz="1150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and </a:t>
            </a:r>
            <a:r>
              <a:rPr lang="en-GB" sz="1150" b="1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infrastructure</a:t>
            </a:r>
            <a:r>
              <a:rPr lang="en-GB" sz="1150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 aims to </a:t>
            </a:r>
            <a:r>
              <a:rPr lang="en-GB" sz="1150" b="1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improve connectivity</a:t>
            </a:r>
            <a:r>
              <a:rPr lang="en-GB" sz="1150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 and </a:t>
            </a:r>
            <a:r>
              <a:rPr lang="en-GB" sz="1150" b="1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attract businesses</a:t>
            </a:r>
            <a:r>
              <a:rPr lang="en-GB" sz="1150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 to </a:t>
            </a:r>
            <a:r>
              <a:rPr lang="en-GB" sz="1150" b="1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poorer regions</a:t>
            </a:r>
            <a:r>
              <a:rPr lang="en-GB" sz="1150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spcAft>
                <a:spcPts val="800"/>
              </a:spcAft>
              <a:buNone/>
            </a:pPr>
            <a:r>
              <a:rPr lang="en-GB" sz="1150" b="1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Education</a:t>
            </a:r>
            <a:r>
              <a:rPr lang="en-GB" sz="1150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 and </a:t>
            </a:r>
            <a:r>
              <a:rPr lang="en-GB" sz="1150" b="1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job training programmes</a:t>
            </a:r>
            <a:r>
              <a:rPr lang="en-GB" sz="1150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 help people </a:t>
            </a:r>
            <a:r>
              <a:rPr lang="en-GB" sz="1150" b="1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gain skills</a:t>
            </a:r>
            <a:r>
              <a:rPr lang="en-GB" sz="1150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 and </a:t>
            </a:r>
            <a:r>
              <a:rPr lang="en-GB" sz="1150" b="1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access better employment. </a:t>
            </a:r>
          </a:p>
          <a:p>
            <a:pPr>
              <a:spcAft>
                <a:spcPts val="800"/>
              </a:spcAft>
              <a:buNone/>
            </a:pPr>
            <a:r>
              <a:rPr lang="en-GB" sz="1150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These strategies aim to </a:t>
            </a:r>
            <a:r>
              <a:rPr lang="en-GB" sz="1150" b="1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create more equal opportunities </a:t>
            </a:r>
            <a:r>
              <a:rPr lang="en-GB" sz="1150" kern="100" dirty="0">
                <a:solidFill>
                  <a:schemeClr val="tx1"/>
                </a:solidFill>
                <a:ea typeface="Aptos" panose="020B0004020202020204" pitchFamily="34" charset="0"/>
                <a:cs typeface="Times New Roman" panose="02020603050405020304" pitchFamily="18" charset="0"/>
              </a:rPr>
              <a:t>across the UK.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423A542-2A03-A8DE-B55C-09ED08F0FFF0}"/>
              </a:ext>
            </a:extLst>
          </p:cNvPr>
          <p:cNvSpPr/>
          <p:nvPr/>
        </p:nvSpPr>
        <p:spPr>
          <a:xfrm>
            <a:off x="2743200" y="73751"/>
            <a:ext cx="4705351" cy="494284"/>
          </a:xfrm>
          <a:prstGeom prst="rect">
            <a:avLst/>
          </a:prstGeom>
          <a:solidFill>
            <a:srgbClr val="1C3F93"/>
          </a:solidFill>
          <a:ln w="19050">
            <a:solidFill>
              <a:srgbClr val="3FC5F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dirty="0">
                <a:solidFill>
                  <a:schemeClr val="bg1"/>
                </a:solidFill>
              </a:rPr>
              <a:t>Year 8: Topic Three – The North-South Divide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Knowledge Organiser </a:t>
            </a:r>
            <a:endParaRPr lang="en-GB" sz="1200" b="1" dirty="0">
              <a:solidFill>
                <a:schemeClr val="bg1"/>
              </a:solidFill>
              <a:ea typeface="Calibri"/>
              <a:cs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C154C7C-903D-EDC2-2B4A-98AD040405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1448" y="0"/>
            <a:ext cx="1530229" cy="59746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3B7E1B2-11D7-7D38-09A4-015FE645916F}"/>
              </a:ext>
            </a:extLst>
          </p:cNvPr>
          <p:cNvSpPr txBox="1"/>
          <p:nvPr/>
        </p:nvSpPr>
        <p:spPr>
          <a:xfrm>
            <a:off x="45991" y="4453166"/>
            <a:ext cx="4685369" cy="446276"/>
          </a:xfrm>
          <a:prstGeom prst="rect">
            <a:avLst/>
          </a:prstGeom>
          <a:noFill/>
          <a:ln w="28575">
            <a:solidFill>
              <a:srgbClr val="3FC5F1"/>
            </a:solidFill>
            <a:prstDash val="dash"/>
          </a:ln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en-GB" sz="1150" b="1" dirty="0">
                <a:solidFill>
                  <a:schemeClr val="tx1"/>
                </a:solidFill>
              </a:rPr>
              <a:t>Inequality</a:t>
            </a:r>
            <a:r>
              <a:rPr lang="en-GB" sz="1150" b="1" dirty="0"/>
              <a:t>:</a:t>
            </a:r>
            <a:r>
              <a:rPr lang="en-GB" sz="1150" dirty="0">
                <a:solidFill>
                  <a:schemeClr val="tx1"/>
                </a:solidFill>
              </a:rPr>
              <a:t> the </a:t>
            </a:r>
            <a:r>
              <a:rPr lang="en-GB" sz="1150" b="1" dirty="0">
                <a:solidFill>
                  <a:schemeClr val="tx1"/>
                </a:solidFill>
              </a:rPr>
              <a:t>unfair difference in wealth, opportunities, or quality of life between people or places</a:t>
            </a:r>
            <a:r>
              <a:rPr lang="en-GB" sz="1150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088346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9F3DA166B1C444DAD447859F87EACFE" ma:contentTypeVersion="39" ma:contentTypeDescription="Create a new document." ma:contentTypeScope="" ma:versionID="e6bc1a205cd63c2c32037a8abde0f88b">
  <xsd:schema xmlns:xsd="http://www.w3.org/2001/XMLSchema" xmlns:xs="http://www.w3.org/2001/XMLSchema" xmlns:p="http://schemas.microsoft.com/office/2006/metadata/properties" xmlns:ns3="943e7e0d-78f4-4e7a-97d4-778d2d77b8cb" xmlns:ns4="d8577cca-f599-4201-832a-5e77dde5debf" targetNamespace="http://schemas.microsoft.com/office/2006/metadata/properties" ma:root="true" ma:fieldsID="52cf70819e58ed618a7ca9c18a044f2c" ns3:_="" ns4:_="">
    <xsd:import namespace="943e7e0d-78f4-4e7a-97d4-778d2d77b8cb"/>
    <xsd:import namespace="d8577cca-f599-4201-832a-5e77dde5deb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NotebookType" minOccurs="0"/>
                <xsd:element ref="ns3:FolderType" minOccurs="0"/>
                <xsd:element ref="ns3:CultureName" minOccurs="0"/>
                <xsd:element ref="ns3:AppVersion" minOccurs="0"/>
                <xsd:element ref="ns3:TeamsChannelId" minOccurs="0"/>
                <xsd:element ref="ns3:Owner" minOccurs="0"/>
                <xsd:element ref="ns3:Math_Settings" minOccurs="0"/>
                <xsd:element ref="ns3:DefaultSectionNames" minOccurs="0"/>
                <xsd:element ref="ns3:Templates" minOccurs="0"/>
                <xsd:element ref="ns3:Teachers" minOccurs="0"/>
                <xsd:element ref="ns3:Students" minOccurs="0"/>
                <xsd:element ref="ns3:Student_Groups" minOccurs="0"/>
                <xsd:element ref="ns3:Distribution_Groups" minOccurs="0"/>
                <xsd:element ref="ns3:LMS_Mapping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3:IsNotebookLocked" minOccurs="0"/>
                <xsd:element ref="ns3:Teams_Channel_Section_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_activity" minOccurs="0"/>
                <xsd:element ref="ns3:MediaServiceOCR" minOccurs="0"/>
                <xsd:element ref="ns3:MediaServiceObjectDetectorVersions" minOccurs="0"/>
                <xsd:element ref="ns3:MediaServiceSearchProperties" minOccurs="0"/>
                <xsd:element ref="ns3:MediaServiceSystemTag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3e7e0d-78f4-4e7a-97d4-778d2d77b8c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NotebookType" ma:index="16" nillable="true" ma:displayName="Notebook Type" ma:internalName="NotebookType">
      <xsd:simpleType>
        <xsd:restriction base="dms:Text"/>
      </xsd:simpleType>
    </xsd:element>
    <xsd:element name="FolderType" ma:index="17" nillable="true" ma:displayName="Folder Type" ma:internalName="FolderType">
      <xsd:simpleType>
        <xsd:restriction base="dms:Text"/>
      </xsd:simpleType>
    </xsd:element>
    <xsd:element name="CultureName" ma:index="18" nillable="true" ma:displayName="Culture Name" ma:internalName="CultureName">
      <xsd:simpleType>
        <xsd:restriction base="dms:Text"/>
      </xsd:simpleType>
    </xsd:element>
    <xsd:element name="AppVersion" ma:index="19" nillable="true" ma:displayName="App Version" ma:internalName="AppVersion">
      <xsd:simpleType>
        <xsd:restriction base="dms:Text"/>
      </xsd:simpleType>
    </xsd:element>
    <xsd:element name="TeamsChannelId" ma:index="20" nillable="true" ma:displayName="Teams Channel Id" ma:internalName="TeamsChannelId">
      <xsd:simpleType>
        <xsd:restriction base="dms:Text"/>
      </xsd:simpleType>
    </xsd:element>
    <xsd:element name="Owner" ma:index="21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2" nillable="true" ma:displayName="Math Settings" ma:internalName="Math_Settings">
      <xsd:simpleType>
        <xsd:restriction base="dms:Text"/>
      </xsd:simpleType>
    </xsd:element>
    <xsd:element name="DefaultSectionNames" ma:index="23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4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5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26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27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28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29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30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31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32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3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4" nillable="true" ma:displayName="Is Collaboration Space Locked" ma:internalName="Is_Collaboration_Space_Locked">
      <xsd:simpleType>
        <xsd:restriction base="dms:Boolean"/>
      </xsd:simpleType>
    </xsd:element>
    <xsd:element name="IsNotebookLocked" ma:index="35" nillable="true" ma:displayName="Is Notebook Locked" ma:internalName="IsNotebookLocked">
      <xsd:simpleType>
        <xsd:restriction base="dms:Boolean"/>
      </xsd:simpleType>
    </xsd:element>
    <xsd:element name="Teams_Channel_Section_Location" ma:index="36" nillable="true" ma:displayName="Teams Channel Section Location" ma:internalName="Teams_Channel_Section_Location">
      <xsd:simpleType>
        <xsd:restriction base="dms:Text"/>
      </xsd:simpleType>
    </xsd:element>
    <xsd:element name="MediaLengthInSeconds" ma:index="40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41" nillable="true" ma:displayName="_activity" ma:hidden="true" ma:internalName="_activity">
      <xsd:simpleType>
        <xsd:restriction base="dms:Note"/>
      </xsd:simpleType>
    </xsd:element>
    <xsd:element name="MediaServiceOCR" ma:index="4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4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4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45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Location" ma:index="46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577cca-f599-4201-832a-5e77dde5debf" elementFormDefault="qualified">
    <xsd:import namespace="http://schemas.microsoft.com/office/2006/documentManagement/types"/>
    <xsd:import namespace="http://schemas.microsoft.com/office/infopath/2007/PartnerControls"/>
    <xsd:element name="SharedWithUsers" ma:index="3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3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ath_Settings xmlns="943e7e0d-78f4-4e7a-97d4-778d2d77b8cb" xsi:nil="true"/>
    <NotebookType xmlns="943e7e0d-78f4-4e7a-97d4-778d2d77b8cb" xsi:nil="true"/>
    <Distribution_Groups xmlns="943e7e0d-78f4-4e7a-97d4-778d2d77b8cb" xsi:nil="true"/>
    <LMS_Mappings xmlns="943e7e0d-78f4-4e7a-97d4-778d2d77b8cb" xsi:nil="true"/>
    <Teams_Channel_Section_Location xmlns="943e7e0d-78f4-4e7a-97d4-778d2d77b8cb" xsi:nil="true"/>
    <FolderType xmlns="943e7e0d-78f4-4e7a-97d4-778d2d77b8cb" xsi:nil="true"/>
    <Owner xmlns="943e7e0d-78f4-4e7a-97d4-778d2d77b8cb">
      <UserInfo>
        <DisplayName/>
        <AccountId xsi:nil="true"/>
        <AccountType/>
      </UserInfo>
    </Owner>
    <Student_Groups xmlns="943e7e0d-78f4-4e7a-97d4-778d2d77b8cb">
      <UserInfo>
        <DisplayName/>
        <AccountId xsi:nil="true"/>
        <AccountType/>
      </UserInfo>
    </Student_Groups>
    <Invited_Teachers xmlns="943e7e0d-78f4-4e7a-97d4-778d2d77b8cb" xsi:nil="true"/>
    <Invited_Students xmlns="943e7e0d-78f4-4e7a-97d4-778d2d77b8cb" xsi:nil="true"/>
    <DefaultSectionNames xmlns="943e7e0d-78f4-4e7a-97d4-778d2d77b8cb" xsi:nil="true"/>
    <Templates xmlns="943e7e0d-78f4-4e7a-97d4-778d2d77b8cb" xsi:nil="true"/>
    <Students xmlns="943e7e0d-78f4-4e7a-97d4-778d2d77b8cb">
      <UserInfo>
        <DisplayName/>
        <AccountId xsi:nil="true"/>
        <AccountType/>
      </UserInfo>
    </Students>
    <Is_Collaboration_Space_Locked xmlns="943e7e0d-78f4-4e7a-97d4-778d2d77b8cb" xsi:nil="true"/>
    <Self_Registration_Enabled xmlns="943e7e0d-78f4-4e7a-97d4-778d2d77b8cb" xsi:nil="true"/>
    <Has_Teacher_Only_SectionGroup xmlns="943e7e0d-78f4-4e7a-97d4-778d2d77b8cb" xsi:nil="true"/>
    <CultureName xmlns="943e7e0d-78f4-4e7a-97d4-778d2d77b8cb" xsi:nil="true"/>
    <TeamsChannelId xmlns="943e7e0d-78f4-4e7a-97d4-778d2d77b8cb" xsi:nil="true"/>
    <IsNotebookLocked xmlns="943e7e0d-78f4-4e7a-97d4-778d2d77b8cb" xsi:nil="true"/>
    <_activity xmlns="943e7e0d-78f4-4e7a-97d4-778d2d77b8cb" xsi:nil="true"/>
    <Teachers xmlns="943e7e0d-78f4-4e7a-97d4-778d2d77b8cb">
      <UserInfo>
        <DisplayName/>
        <AccountId xsi:nil="true"/>
        <AccountType/>
      </UserInfo>
    </Teachers>
    <AppVersion xmlns="943e7e0d-78f4-4e7a-97d4-778d2d77b8cb" xsi:nil="true"/>
  </documentManagement>
</p:properties>
</file>

<file path=customXml/itemProps1.xml><?xml version="1.0" encoding="utf-8"?>
<ds:datastoreItem xmlns:ds="http://schemas.openxmlformats.org/officeDocument/2006/customXml" ds:itemID="{BB1C74BC-19CB-41ED-9B65-D3883648B2E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5E596D1-F504-48B1-A036-55DBEDD4303B}">
  <ds:schemaRefs>
    <ds:schemaRef ds:uri="943e7e0d-78f4-4e7a-97d4-778d2d77b8cb"/>
    <ds:schemaRef ds:uri="d8577cca-f599-4201-832a-5e77dde5deb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A88C2129-B378-434E-804E-C43BDDEE1F9F}">
  <ds:schemaRefs>
    <ds:schemaRef ds:uri="d8577cca-f599-4201-832a-5e77dde5debf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purl.org/dc/dcmitype/"/>
    <ds:schemaRef ds:uri="http://purl.org/dc/terms/"/>
    <ds:schemaRef ds:uri="943e7e0d-78f4-4e7a-97d4-778d2d77b8cb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9845</TotalTime>
  <Words>998</Words>
  <Application>Microsoft Office PowerPoint</Application>
  <PresentationFormat>On-screen Show (4:3)</PresentationFormat>
  <Paragraphs>55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Aptos</vt:lpstr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J Langton</dc:creator>
  <cp:lastModifiedBy>Miss C Morrison</cp:lastModifiedBy>
  <cp:revision>9</cp:revision>
  <cp:lastPrinted>2024-11-05T08:13:02Z</cp:lastPrinted>
  <dcterms:created xsi:type="dcterms:W3CDTF">2024-09-02T20:50:34Z</dcterms:created>
  <dcterms:modified xsi:type="dcterms:W3CDTF">2026-04-02T12:54:10Z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0x01010059F3DA166B1C444DAD447859F87EACFE</vt:lpwstr>
  </property>
</Properties>
</file>