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96" r:id="rId5"/>
    <p:sldMasterId id="2147483684" r:id="rId6"/>
  </p:sldMasterIdLst>
  <p:handoutMasterIdLst>
    <p:handoutMasterId r:id="rId9"/>
  </p:handoutMasterIdLst>
  <p:sldIdLst>
    <p:sldId id="256" r:id="rId7"/>
    <p:sldId id="260" r:id="rId8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34FC12-556B-433A-B976-2FF8F2BF062C}" v="2" dt="2026-06-24T09:57:07.0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86" autoAdjust="0"/>
    <p:restoredTop sz="94660"/>
  </p:normalViewPr>
  <p:slideViewPr>
    <p:cSldViewPr snapToGrid="0">
      <p:cViewPr varScale="1">
        <p:scale>
          <a:sx n="51" d="100"/>
          <a:sy n="51" d="100"/>
        </p:scale>
        <p:origin x="200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2A4AE7FB-31BD-499C-9A9F-5CDFE41B6210}"/>
    <pc:docChg chg="modSld">
      <pc:chgData name="Mrs L Webster" userId="e46f0a3f-fc4e-4d7b-94a6-4acf829689c1" providerId="ADAL" clId="{2A4AE7FB-31BD-499C-9A9F-5CDFE41B6210}" dt="2026-06-24T09:57:07.088" v="1"/>
      <pc:docMkLst>
        <pc:docMk/>
      </pc:docMkLst>
      <pc:sldChg chg="addSp modSp">
        <pc:chgData name="Mrs L Webster" userId="e46f0a3f-fc4e-4d7b-94a6-4acf829689c1" providerId="ADAL" clId="{2A4AE7FB-31BD-499C-9A9F-5CDFE41B6210}" dt="2026-06-24T09:57:05.670" v="0"/>
        <pc:sldMkLst>
          <pc:docMk/>
          <pc:sldMk cId="1978265811" sldId="256"/>
        </pc:sldMkLst>
        <pc:picChg chg="add mod">
          <ac:chgData name="Mrs L Webster" userId="e46f0a3f-fc4e-4d7b-94a6-4acf829689c1" providerId="ADAL" clId="{2A4AE7FB-31BD-499C-9A9F-5CDFE41B6210}" dt="2026-06-24T09:57:05.670" v="0"/>
          <ac:picMkLst>
            <pc:docMk/>
            <pc:sldMk cId="1978265811" sldId="256"/>
            <ac:picMk id="9" creationId="{C43BF102-6DD1-38FF-BB2F-EEB775FD4F02}"/>
          </ac:picMkLst>
        </pc:picChg>
      </pc:sldChg>
      <pc:sldChg chg="addSp modSp">
        <pc:chgData name="Mrs L Webster" userId="e46f0a3f-fc4e-4d7b-94a6-4acf829689c1" providerId="ADAL" clId="{2A4AE7FB-31BD-499C-9A9F-5CDFE41B6210}" dt="2026-06-24T09:57:07.088" v="1"/>
        <pc:sldMkLst>
          <pc:docMk/>
          <pc:sldMk cId="1151489850" sldId="260"/>
        </pc:sldMkLst>
        <pc:picChg chg="add mod">
          <ac:chgData name="Mrs L Webster" userId="e46f0a3f-fc4e-4d7b-94a6-4acf829689c1" providerId="ADAL" clId="{2A4AE7FB-31BD-499C-9A9F-5CDFE41B6210}" dt="2026-06-24T09:57:07.088" v="1"/>
          <ac:picMkLst>
            <pc:docMk/>
            <pc:sldMk cId="1151489850" sldId="260"/>
            <ac:picMk id="3" creationId="{8ED2CA85-2C63-4B22-F87F-1B501EAB0D36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gif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7.png"/><Relationship Id="rId11" Type="http://schemas.openxmlformats.org/officeDocument/2006/relationships/image" Target="../media/image1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B322C3-A9EB-78E2-B47A-B4039BA2B2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0875" y="7989548"/>
            <a:ext cx="2535089" cy="78869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2069432" y="120316"/>
            <a:ext cx="4559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 – Equations &amp; Inequalities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8EC28A-65B1-4484-9A3D-928C75CA969E}"/>
              </a:ext>
            </a:extLst>
          </p:cNvPr>
          <p:cNvSpPr txBox="1"/>
          <p:nvPr/>
        </p:nvSpPr>
        <p:spPr>
          <a:xfrm>
            <a:off x="131872" y="1286909"/>
            <a:ext cx="2169361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Form expressions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Form and solve equations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Solve fractional equations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Form and solve inequalities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Understand and use inequalities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Inequalities on a number line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5C56F7-7B43-4A94-B33D-37F4C2C2552A}"/>
              </a:ext>
            </a:extLst>
          </p:cNvPr>
          <p:cNvSpPr txBox="1"/>
          <p:nvPr/>
        </p:nvSpPr>
        <p:spPr>
          <a:xfrm>
            <a:off x="2222354" y="1271268"/>
            <a:ext cx="457355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Inequality: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An inequality compares values, showing if one is greater than, less than, or equal to another.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Coefficient: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number used to multiply a variable.</a:t>
            </a:r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Variable: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symbol or letter than represents an unknown or changing value.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Equation: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An equation in a mathematical statement that uses an equals sign (=) to show that two expressions are equal in value.</a:t>
            </a:r>
            <a:endParaRPr lang="en-GB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82371" y="3175504"/>
            <a:ext cx="323215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Function machines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Bar modelling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Inverse operations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05B5EAE-8C36-4094-93B6-21D0475E476E}"/>
              </a:ext>
            </a:extLst>
          </p:cNvPr>
          <p:cNvSpPr txBox="1"/>
          <p:nvPr/>
        </p:nvSpPr>
        <p:spPr>
          <a:xfrm>
            <a:off x="3196679" y="2817154"/>
            <a:ext cx="3582606" cy="17389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Equations with unknowns on both sides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355215F-5BB8-0B13-01C8-7E7F59D5DBBC}"/>
              </a:ext>
            </a:extLst>
          </p:cNvPr>
          <p:cNvSpPr txBox="1"/>
          <p:nvPr/>
        </p:nvSpPr>
        <p:spPr>
          <a:xfrm>
            <a:off x="156992" y="3950456"/>
            <a:ext cx="2968593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Solve one &amp; two step equations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EB7A2EA-E2B3-0847-93A6-11965EE74176}"/>
              </a:ext>
            </a:extLst>
          </p:cNvPr>
          <p:cNvSpPr txBox="1"/>
          <p:nvPr/>
        </p:nvSpPr>
        <p:spPr>
          <a:xfrm>
            <a:off x="126512" y="8018150"/>
            <a:ext cx="2968593" cy="18158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Simple Inequalities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A606851C-F24B-6CFA-D280-DD52B43A7BE2}"/>
                  </a:ext>
                </a:extLst>
              </p:cNvPr>
              <p:cNvSpPr txBox="1"/>
              <p:nvPr/>
            </p:nvSpPr>
            <p:spPr>
              <a:xfrm>
                <a:off x="147389" y="8295845"/>
                <a:ext cx="2920007" cy="15234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&lt; less than        ≤ Less than or equal to</a:t>
                </a:r>
              </a:p>
              <a:p>
                <a:endParaRPr lang="en-GB" sz="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&gt; more than      ≥ more than or equal to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11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&lt; 10       "</a:t>
                </a:r>
                <a:r>
                  <a:rPr lang="en-US" sz="1100" dirty="0"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1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is a value less than 10"</a:t>
                </a:r>
              </a:p>
              <a:p>
                <a:endParaRPr lang="en-GB" sz="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10 &gt; x       "10 is more than </a:t>
                </a:r>
                <a14:m>
                  <m:oMath xmlns:m="http://schemas.openxmlformats.org/officeDocument/2006/math">
                    <m:r>
                      <a:rPr lang="en-US" sz="11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"</a:t>
                </a:r>
                <a:endParaRPr lang="en-GB" sz="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11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≤ 20       ”</a:t>
                </a:r>
                <a:r>
                  <a:rPr lang="en-US" sz="1100" dirty="0"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1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is less than or equal to 20”</a:t>
                </a:r>
              </a:p>
              <a:p>
                <a:endParaRPr lang="en-GB" sz="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≥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18      "</a:t>
                </a:r>
                <a:r>
                  <a:rPr lang="en-US" sz="1100" dirty="0"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1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is greater than or equal to 18”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A606851C-F24B-6CFA-D280-DD52B43A7B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389" y="8295845"/>
                <a:ext cx="2920007" cy="1523494"/>
              </a:xfrm>
              <a:prstGeom prst="rect">
                <a:avLst/>
              </a:prstGeom>
              <a:blipFill>
                <a:blip r:embed="rId3"/>
                <a:stretch>
                  <a:fillRect b="-16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TextBox 60">
            <a:extLst>
              <a:ext uri="{FF2B5EF4-FFF2-40B4-BE49-F238E27FC236}">
                <a16:creationId xmlns:a16="http://schemas.microsoft.com/office/drawing/2014/main" id="{959E7CF2-521B-CEC1-3BDE-2949A5C9CC8B}"/>
              </a:ext>
            </a:extLst>
          </p:cNvPr>
          <p:cNvSpPr txBox="1"/>
          <p:nvPr/>
        </p:nvSpPr>
        <p:spPr>
          <a:xfrm>
            <a:off x="3188364" y="7813102"/>
            <a:ext cx="3578194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Form and solve inequalities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BD17CA5-8D93-B565-D2BC-2D3186229882}"/>
                  </a:ext>
                </a:extLst>
              </p:cNvPr>
              <p:cNvSpPr txBox="1"/>
              <p:nvPr/>
            </p:nvSpPr>
            <p:spPr>
              <a:xfrm>
                <a:off x="3260090" y="8556609"/>
                <a:ext cx="3514783" cy="12157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Find the possible range of values</a:t>
                </a:r>
              </a:p>
              <a:p>
                <a:endParaRPr lang="en-GB" sz="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Form: 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→ ×3 → +2 → 11      </a:t>
                </a:r>
                <a14:m>
                  <m:oMath xmlns:m="http://schemas.openxmlformats.org/officeDocument/2006/math">
                    <m:r>
                      <a:rPr lang="en-US" sz="1100" b="0" i="0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  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3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+2&gt;11</m:t>
                    </m:r>
                  </m:oMath>
                </a14:m>
                <a:endParaRPr lang="en-US" sz="1100" b="0" dirty="0">
                  <a:latin typeface="Arial" panose="020B0604020202020204" pitchFamily="34" charset="0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endParaRPr lang="en-GB" sz="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Solve:  </a:t>
                </a:r>
                <a14:m>
                  <m:oMath xmlns:m="http://schemas.openxmlformats.org/officeDocument/2006/math">
                    <m:r>
                      <a:rPr lang="en-US" sz="11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← ÷3 ← −2 ← 11      </a:t>
                </a:r>
                <a14:m>
                  <m:oMath xmlns:m="http://schemas.openxmlformats.org/officeDocument/2006/math">
                    <m:r>
                      <a:rPr lang="en-US" sz="110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  </m:t>
                    </m:r>
                    <m:r>
                      <a:rPr lang="en-US" sz="11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&gt;3</m:t>
                    </m:r>
                  </m:oMath>
                </a14:m>
                <a:endParaRPr lang="en-US" sz="11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Check: </a:t>
                </a:r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This would suggest that any value bigger than 3 satisfies the inequality.</a:t>
                </a:r>
                <a:endParaRPr lang="en-GB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BD17CA5-8D93-B565-D2BC-2D31862298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0090" y="8556609"/>
                <a:ext cx="3514783" cy="1215717"/>
              </a:xfrm>
              <a:prstGeom prst="rect">
                <a:avLst/>
              </a:prstGeom>
              <a:blipFill>
                <a:blip r:embed="rId4"/>
                <a:stretch>
                  <a:fillRect b="-30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FFE8E56E-387C-9BD8-90B4-503E56B1C9EE}"/>
              </a:ext>
            </a:extLst>
          </p:cNvPr>
          <p:cNvSpPr txBox="1"/>
          <p:nvPr/>
        </p:nvSpPr>
        <p:spPr>
          <a:xfrm>
            <a:off x="3174512" y="4632099"/>
            <a:ext cx="3582606" cy="31085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Inequalities on a number line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D0B8C29-1052-5082-C547-1E8E6F2E64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9608" y="4989986"/>
            <a:ext cx="2498312" cy="26983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BEE1077-F377-9D3C-6EE3-461A52C809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9505" y="6639156"/>
            <a:ext cx="2876203" cy="116087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457A30B-AD73-E737-722D-21676C9E3C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5429" y="5511340"/>
            <a:ext cx="2825180" cy="106402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FBBF888-1DCE-A881-01AD-3EB14CD328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7695" y="4356975"/>
            <a:ext cx="2766558" cy="103945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3667535-5826-D226-C668-CAA28973FBE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28705" y="3836018"/>
            <a:ext cx="1450109" cy="694418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A372CCAC-C7E6-2D5F-B299-07A57E164D73}"/>
              </a:ext>
            </a:extLst>
          </p:cNvPr>
          <p:cNvSpPr txBox="1"/>
          <p:nvPr/>
        </p:nvSpPr>
        <p:spPr>
          <a:xfrm>
            <a:off x="3277477" y="3169963"/>
            <a:ext cx="1768348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To solve equations with unknowns on both sides, 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first move all the variable terms to one side by adding or subtracting the variable with the smallest coefficient.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64EA9CB6-0F49-9B01-BFAB-20A43A75F3F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71405" y="3127086"/>
            <a:ext cx="1532694" cy="688456"/>
          </a:xfrm>
          <a:prstGeom prst="rect">
            <a:avLst/>
          </a:prstGeom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1365EBC9-B31D-EEBC-C0C6-93B18FFA6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-411163"/>
            <a:ext cx="12700" cy="1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43BF102-6DD1-38FF-BB2F-EEB775FD4F0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>
            <a:extLst>
              <a:ext uri="{FF2B5EF4-FFF2-40B4-BE49-F238E27FC236}">
                <a16:creationId xmlns:a16="http://schemas.microsoft.com/office/drawing/2014/main" id="{A868FDDE-93ED-4F89-8F80-5FED0B9285B4}"/>
              </a:ext>
            </a:extLst>
          </p:cNvPr>
          <p:cNvSpPr txBox="1"/>
          <p:nvPr/>
        </p:nvSpPr>
        <p:spPr>
          <a:xfrm>
            <a:off x="187036" y="1319511"/>
            <a:ext cx="2899611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Function machines</a:t>
            </a:r>
          </a:p>
          <a:p>
            <a:endParaRPr lang="en-GB" sz="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1) Work out the output when the input is 8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2) Work out the output when the input is 2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3) Work out the input when the output is 26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4) Work out the input when the output is – 4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Inverse operations</a:t>
            </a:r>
          </a:p>
          <a:p>
            <a:endParaRPr lang="en-GB" sz="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inverse of addition is ___________</a:t>
            </a:r>
          </a:p>
          <a:p>
            <a:pPr marL="228600" indent="-228600">
              <a:buFont typeface="+mj-lt"/>
              <a:buAutoNum type="arabi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inverse of subtraction is _________</a:t>
            </a:r>
          </a:p>
          <a:p>
            <a:pPr marL="228600" indent="-228600">
              <a:buFont typeface="+mj-lt"/>
              <a:buAutoNum type="arabi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inverse of multiplication is _______</a:t>
            </a:r>
          </a:p>
          <a:p>
            <a:pPr marL="228600" indent="-228600">
              <a:buFont typeface="+mj-lt"/>
              <a:buAutoNum type="arabi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inverse of division is_ __________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2E64AE-5A54-4D87-B0E9-5435F8D5FF3D}"/>
              </a:ext>
            </a:extLst>
          </p:cNvPr>
          <p:cNvSpPr/>
          <p:nvPr/>
        </p:nvSpPr>
        <p:spPr>
          <a:xfrm>
            <a:off x="3200400" y="1294383"/>
            <a:ext cx="3429000" cy="12157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Define the key words:</a:t>
            </a:r>
          </a:p>
          <a:p>
            <a:endParaRPr lang="en-GB" sz="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Inequality:</a:t>
            </a:r>
          </a:p>
          <a:p>
            <a:r>
              <a:rPr lang="en-GB" sz="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Coefficient:</a:t>
            </a:r>
          </a:p>
          <a:p>
            <a:r>
              <a:rPr lang="en-GB" sz="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Variable:</a:t>
            </a:r>
          </a:p>
          <a:p>
            <a:endParaRPr lang="en-GB" sz="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Equation: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6D96249-5B4D-41E0-8876-3BF6C6DBCFE6}"/>
              </a:ext>
            </a:extLst>
          </p:cNvPr>
          <p:cNvSpPr txBox="1"/>
          <p:nvPr/>
        </p:nvSpPr>
        <p:spPr>
          <a:xfrm>
            <a:off x="2069432" y="120316"/>
            <a:ext cx="4559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 – Equations &amp; Inequalities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EF833E-841B-E3A3-D182-0295995723E1}"/>
              </a:ext>
            </a:extLst>
          </p:cNvPr>
          <p:cNvSpPr txBox="1"/>
          <p:nvPr/>
        </p:nvSpPr>
        <p:spPr>
          <a:xfrm>
            <a:off x="3196679" y="2817154"/>
            <a:ext cx="3582606" cy="17389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Equations with unknowns on both sides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9ED01B-F67F-F203-CDA1-3E780CF147CC}"/>
              </a:ext>
            </a:extLst>
          </p:cNvPr>
          <p:cNvSpPr txBox="1"/>
          <p:nvPr/>
        </p:nvSpPr>
        <p:spPr>
          <a:xfrm>
            <a:off x="156992" y="3950456"/>
            <a:ext cx="2968593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Solve one &amp; two step equations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AAA8AD-AF98-EDE6-BB51-DE82342A6FB5}"/>
              </a:ext>
            </a:extLst>
          </p:cNvPr>
          <p:cNvSpPr txBox="1"/>
          <p:nvPr/>
        </p:nvSpPr>
        <p:spPr>
          <a:xfrm>
            <a:off x="126512" y="8018150"/>
            <a:ext cx="2968593" cy="18158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Simple Inequalities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FB4B8EB-3021-F35A-9B45-F0A2D523623B}"/>
              </a:ext>
            </a:extLst>
          </p:cNvPr>
          <p:cNvSpPr txBox="1"/>
          <p:nvPr/>
        </p:nvSpPr>
        <p:spPr>
          <a:xfrm>
            <a:off x="147389" y="8295845"/>
            <a:ext cx="2920007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Write the following inequalities in words: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y &lt; 3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y ≥ 6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List the first 5 integers that satisfy the following inequalities: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 ≤ −2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 ≥ −6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B9D56A-6C01-948C-AA8D-E5235890A035}"/>
              </a:ext>
            </a:extLst>
          </p:cNvPr>
          <p:cNvSpPr txBox="1"/>
          <p:nvPr/>
        </p:nvSpPr>
        <p:spPr>
          <a:xfrm>
            <a:off x="3180051" y="7813102"/>
            <a:ext cx="3578194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Form and solve inequalities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7CB611-77EC-78E2-C5AC-F052B1C23483}"/>
              </a:ext>
            </a:extLst>
          </p:cNvPr>
          <p:cNvSpPr txBox="1"/>
          <p:nvPr/>
        </p:nvSpPr>
        <p:spPr>
          <a:xfrm>
            <a:off x="3174512" y="4632099"/>
            <a:ext cx="3582606" cy="31085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Inequalities on a number line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A2A4BF2-60A6-EE43-97F1-A57D8537BFEF}"/>
              </a:ext>
            </a:extLst>
          </p:cNvPr>
          <p:cNvSpPr txBox="1"/>
          <p:nvPr/>
        </p:nvSpPr>
        <p:spPr>
          <a:xfrm>
            <a:off x="3209244" y="8148986"/>
            <a:ext cx="3499127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Solve: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(a) x + 4 &gt; 9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(b) x - 3 &lt; 2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(c) 2x ≤ 14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(d) 3x - 5 &gt; 16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(e) 4x + 7&lt;11</a:t>
            </a:r>
            <a:endParaRPr lang="en-GB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Write down an inequality for the following: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(a) y is less than or equal to 1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(b) y is greater than or equal to -2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A5E5200-2A8C-A324-6765-97CDB24478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3033" y="5187226"/>
            <a:ext cx="2867891" cy="2471785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3112B69A-5D9B-F646-A527-6E4475274C9A}"/>
              </a:ext>
            </a:extLst>
          </p:cNvPr>
          <p:cNvSpPr txBox="1"/>
          <p:nvPr/>
        </p:nvSpPr>
        <p:spPr>
          <a:xfrm>
            <a:off x="3175992" y="4907023"/>
            <a:ext cx="34492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Match the inequalities to the correct number line.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532186B-EC4D-F56F-AAA9-F49A0596E1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143" y="1593502"/>
            <a:ext cx="2775066" cy="279941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210C7A70-DE4E-0B21-CCDB-142E4D184C84}"/>
              </a:ext>
            </a:extLst>
          </p:cNvPr>
          <p:cNvSpPr txBox="1"/>
          <p:nvPr/>
        </p:nvSpPr>
        <p:spPr>
          <a:xfrm>
            <a:off x="3207327" y="3092893"/>
            <a:ext cx="289961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Solve the following equations: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DD923912-DFFA-3560-CBFE-AEF79D9770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0285" y="3383629"/>
            <a:ext cx="1433543" cy="36541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A988E7D-6FBE-97A8-6DC7-CAE076E34B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7512" y="3396790"/>
            <a:ext cx="1602971" cy="3148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91FF119-42C1-EC31-80FA-ED0C7AFC87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5952" y="3722250"/>
            <a:ext cx="1527117" cy="37962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C0A00FC-5F62-DC8B-58AC-DC1E698FE4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91840" y="4051648"/>
            <a:ext cx="1809057" cy="42823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F18676FE-8773-F4F5-03F7-7A1E5AF10D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54138" y="3693163"/>
            <a:ext cx="1486708" cy="393830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1F315842-9857-9A91-6557-F64E00188D1A}"/>
              </a:ext>
            </a:extLst>
          </p:cNvPr>
          <p:cNvSpPr txBox="1"/>
          <p:nvPr/>
        </p:nvSpPr>
        <p:spPr>
          <a:xfrm>
            <a:off x="209204" y="4301009"/>
            <a:ext cx="289961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Solve the following equations: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6F106E17-C18F-A89F-80F2-CBBAD3A89C1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1539" y="4580312"/>
            <a:ext cx="2891039" cy="173239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BB029295-680B-18BC-19E1-9F3E74C757C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1816" y="6276109"/>
            <a:ext cx="2858400" cy="157212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ED2CA85-2C63-4B22-F87F-1B501EAB0D3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Props1.xml><?xml version="1.0" encoding="utf-8"?>
<ds:datastoreItem xmlns:ds="http://schemas.openxmlformats.org/officeDocument/2006/customXml" ds:itemID="{3CF4622D-DF80-470C-B9F2-CB36FF034BD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88F2BD3-8AF6-4B7B-BD70-A788A8C9974A}"/>
</file>

<file path=customXml/itemProps3.xml><?xml version="1.0" encoding="utf-8"?>
<ds:datastoreItem xmlns:ds="http://schemas.openxmlformats.org/officeDocument/2006/customXml" ds:itemID="{7D5ADC10-D8CC-4B87-AE66-BA888366366D}">
  <ds:schemaRefs>
    <ds:schemaRef ds:uri="http://schemas.microsoft.com/office/2006/metadata/properties"/>
    <ds:schemaRef ds:uri="http://schemas.microsoft.com/office/infopath/2007/PartnerControls"/>
    <ds:schemaRef ds:uri="25282912-017c-4221-86bb-52eb7cb208d2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purl.org/dc/dcmitype/"/>
    <ds:schemaRef ds:uri="http://purl.org/dc/terms/"/>
    <ds:schemaRef ds:uri="http://www.w3.org/XML/1998/namespace"/>
    <ds:schemaRef ds:uri="100964db-d436-474d-b180-2754017d274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9698</TotalTime>
  <Words>510</Words>
  <Application>Microsoft Office PowerPoint</Application>
  <PresentationFormat>A4 Paper (210x297 mm)</PresentationFormat>
  <Paragraphs>172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 Math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81</cp:revision>
  <cp:lastPrinted>2024-01-25T09:05:04Z</cp:lastPrinted>
  <dcterms:created xsi:type="dcterms:W3CDTF">2024-01-23T10:53:54Z</dcterms:created>
  <dcterms:modified xsi:type="dcterms:W3CDTF">2026-06-24T09:57:11Z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