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61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1100"/>
    <a:srgbClr val="1C4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20"/>
  </p:normalViewPr>
  <p:slideViewPr>
    <p:cSldViewPr snapToGrid="0" snapToObjects="1" showGuides="1">
      <p:cViewPr varScale="1">
        <p:scale>
          <a:sx n="82" d="100"/>
          <a:sy n="82" d="100"/>
        </p:scale>
        <p:origin x="1306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M Plant" userId="cdd6a917-fd24-4eee-924a-027dec89c281" providerId="ADAL" clId="{2D7738C5-EFBA-49FE-819C-F20EAF8CDFF9}"/>
    <pc:docChg chg="delSld">
      <pc:chgData name="Mr M Plant" userId="cdd6a917-fd24-4eee-924a-027dec89c281" providerId="ADAL" clId="{2D7738C5-EFBA-49FE-819C-F20EAF8CDFF9}" dt="2025-09-07T11:22:51.073" v="4" actId="47"/>
      <pc:docMkLst>
        <pc:docMk/>
      </pc:docMkLst>
      <pc:sldChg chg="del">
        <pc:chgData name="Mr M Plant" userId="cdd6a917-fd24-4eee-924a-027dec89c281" providerId="ADAL" clId="{2D7738C5-EFBA-49FE-819C-F20EAF8CDFF9}" dt="2025-09-07T11:22:49.301" v="0" actId="47"/>
        <pc:sldMkLst>
          <pc:docMk/>
          <pc:sldMk cId="0" sldId="256"/>
        </pc:sldMkLst>
      </pc:sldChg>
      <pc:sldChg chg="del">
        <pc:chgData name="Mr M Plant" userId="cdd6a917-fd24-4eee-924a-027dec89c281" providerId="ADAL" clId="{2D7738C5-EFBA-49FE-819C-F20EAF8CDFF9}" dt="2025-09-07T11:22:49.786" v="1" actId="47"/>
        <pc:sldMkLst>
          <pc:docMk/>
          <pc:sldMk cId="1166180662" sldId="262"/>
        </pc:sldMkLst>
      </pc:sldChg>
      <pc:sldChg chg="del">
        <pc:chgData name="Mr M Plant" userId="cdd6a917-fd24-4eee-924a-027dec89c281" providerId="ADAL" clId="{2D7738C5-EFBA-49FE-819C-F20EAF8CDFF9}" dt="2025-09-07T11:22:50.581" v="3" actId="47"/>
        <pc:sldMkLst>
          <pc:docMk/>
          <pc:sldMk cId="3513381360" sldId="263"/>
        </pc:sldMkLst>
      </pc:sldChg>
      <pc:sldChg chg="del">
        <pc:chgData name="Mr M Plant" userId="cdd6a917-fd24-4eee-924a-027dec89c281" providerId="ADAL" clId="{2D7738C5-EFBA-49FE-819C-F20EAF8CDFF9}" dt="2025-09-07T11:22:50.176" v="2" actId="47"/>
        <pc:sldMkLst>
          <pc:docMk/>
          <pc:sldMk cId="2295209584" sldId="264"/>
        </pc:sldMkLst>
      </pc:sldChg>
      <pc:sldChg chg="del">
        <pc:chgData name="Mr M Plant" userId="cdd6a917-fd24-4eee-924a-027dec89c281" providerId="ADAL" clId="{2D7738C5-EFBA-49FE-819C-F20EAF8CDFF9}" dt="2025-09-07T11:22:51.073" v="4" actId="47"/>
        <pc:sldMkLst>
          <pc:docMk/>
          <pc:sldMk cId="3747014925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366146-CDA1-234D-9E3B-FF9D9516E2D8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D5A42-EA12-B247-A435-615FCB1AB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16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DD5A42-EA12-B247-A435-615FCB1AB94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733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40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45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65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91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33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95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76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565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08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05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30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37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928F4C-1F00-CC1E-18BF-2DFA0F53A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9464" y="336"/>
            <a:ext cx="3879057" cy="543457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323D6D-9EA9-BC4D-9C90-925EE8FCF77F}"/>
              </a:ext>
            </a:extLst>
          </p:cNvPr>
          <p:cNvSpPr/>
          <p:nvPr/>
        </p:nvSpPr>
        <p:spPr>
          <a:xfrm>
            <a:off x="2263345" y="-21725"/>
            <a:ext cx="4771978" cy="7799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31AF05-0F09-6C4C-8273-DF0AE0D5F273}"/>
              </a:ext>
            </a:extLst>
          </p:cNvPr>
          <p:cNvSpPr txBox="1"/>
          <p:nvPr/>
        </p:nvSpPr>
        <p:spPr>
          <a:xfrm>
            <a:off x="2382447" y="-12953"/>
            <a:ext cx="47719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/>
              <a:t>Enquiry Question: - How effectively did the Normans conquer England?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94F5A62-E680-DA4E-9ADB-8C72D0274441}"/>
              </a:ext>
            </a:extLst>
          </p:cNvPr>
          <p:cNvCxnSpPr>
            <a:cxnSpLocks/>
          </p:cNvCxnSpPr>
          <p:nvPr/>
        </p:nvCxnSpPr>
        <p:spPr>
          <a:xfrm>
            <a:off x="8007643" y="199863"/>
            <a:ext cx="0" cy="51264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3CDE0E37-EE43-1B47-B6E0-72822E73B01D}"/>
              </a:ext>
            </a:extLst>
          </p:cNvPr>
          <p:cNvSpPr txBox="1"/>
          <p:nvPr/>
        </p:nvSpPr>
        <p:spPr>
          <a:xfrm>
            <a:off x="2279064" y="880337"/>
            <a:ext cx="7675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The Big Picture</a:t>
            </a:r>
            <a:endParaRPr lang="en-GB" sz="1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D15D842-AF38-CC47-A042-3E5F8498DB82}"/>
              </a:ext>
            </a:extLst>
          </p:cNvPr>
          <p:cNvSpPr txBox="1"/>
          <p:nvPr/>
        </p:nvSpPr>
        <p:spPr>
          <a:xfrm>
            <a:off x="2279064" y="1110147"/>
            <a:ext cx="439370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These are the key events, big themes and substantive knowledge which should be considered when teaching the Norman Conquest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A6EBD66-5013-FD41-BF2A-C6FBED019929}"/>
              </a:ext>
            </a:extLst>
          </p:cNvPr>
          <p:cNvSpPr txBox="1"/>
          <p:nvPr/>
        </p:nvSpPr>
        <p:spPr>
          <a:xfrm>
            <a:off x="44971" y="21438"/>
            <a:ext cx="4642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Key Vocabulary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265" y="341166"/>
            <a:ext cx="2250917" cy="63863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1.ECONOMY: Things to do with money in a society.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2.DOOMSDAY BOOK: - Book produced in 1086 to gather tax and landownership information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3.HARRYING: - Destruction of land and property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4. ANGLO-SAXON: A people that invaded England from Germany in the 400s AD.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5.VIKING: Raiders and invaders from Scandinavia from 800AD to 1100AD.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6. FYRD: - Saxon peasant soldier poorly armed and trained.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7. HUSCARL: - Professional Saxon soldier well equipped and trained.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8. Hauberk: - Commonly called chain-mail armour for Norman Knights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9. NORMAN: A people that lived in Northern France (Normandy) and invaded England in 1066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10. MEDIEVAL: Things to do with the Middle Ages (1000AD-1500AD</a:t>
            </a:r>
          </a:p>
          <a:p>
            <a:pPr>
              <a:spcAft>
                <a:spcPts val="300"/>
              </a:spcAft>
            </a:pPr>
            <a:r>
              <a:rPr lang="en-GB" sz="1200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11. Motte + Bailey CASTLE: place where rulers/lords would live in with their soldiers. </a:t>
            </a:r>
            <a:endParaRPr lang="en-GB" sz="1200" i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6C58D6-C849-2947-AF3E-EF4846518ED7}"/>
              </a:ext>
            </a:extLst>
          </p:cNvPr>
          <p:cNvSpPr txBox="1"/>
          <p:nvPr/>
        </p:nvSpPr>
        <p:spPr>
          <a:xfrm>
            <a:off x="2294079" y="2939601"/>
            <a:ext cx="3990816" cy="394723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12. KNIGHT: A professional soldier that was given land by a lord to rule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3. MONARCH: The king/queen of a country.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14. HEIR: Someone who will inherit your lands and titles after you die.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15..FEUDAL SYSTEM: A social hierarchy established by William the Conqueror in England.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16. HOMAGE: - Process of swearing an oath in return for land.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17.  POPE: The head of the Christian church.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18.MONASTERIES: A place where monks (men who dedicate their lives to God) live as a community with rules.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19. NOBILITY: People belonging to an upper class in society with a high social rank.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20. PEASANT: A labourer (often in farming) that is of low social class.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21. REBELLION: An uprising by people in a country against their rulers.</a:t>
            </a:r>
          </a:p>
        </p:txBody>
      </p:sp>
      <p:sp>
        <p:nvSpPr>
          <p:cNvPr id="68" name="Content Placeholder 4"/>
          <p:cNvSpPr txBox="1">
            <a:spLocks/>
          </p:cNvSpPr>
          <p:nvPr/>
        </p:nvSpPr>
        <p:spPr>
          <a:xfrm>
            <a:off x="3323514" y="1457988"/>
            <a:ext cx="1182999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Jan 1066</a:t>
            </a:r>
            <a:b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Death of King Edward</a:t>
            </a:r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Succession Crisis </a:t>
            </a:r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68F5E184-299E-2745-AE08-19279B133177}"/>
              </a:ext>
            </a:extLst>
          </p:cNvPr>
          <p:cNvCxnSpPr>
            <a:cxnSpLocks/>
            <a:stCxn id="93" idx="6"/>
            <a:endCxn id="71" idx="2"/>
          </p:cNvCxnSpPr>
          <p:nvPr/>
        </p:nvCxnSpPr>
        <p:spPr>
          <a:xfrm>
            <a:off x="3963807" y="2128678"/>
            <a:ext cx="2452874" cy="10637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>
            <a:extLst>
              <a:ext uri="{FF2B5EF4-FFF2-40B4-BE49-F238E27FC236}">
                <a16:creationId xmlns:a16="http://schemas.microsoft.com/office/drawing/2014/main" id="{596DCAD3-07A2-1E4D-9034-2A1CBCC78042}"/>
              </a:ext>
            </a:extLst>
          </p:cNvPr>
          <p:cNvSpPr/>
          <p:nvPr/>
        </p:nvSpPr>
        <p:spPr>
          <a:xfrm>
            <a:off x="2409227" y="2064086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EC590E7-6FE8-514C-B1E4-1FC396DC690E}"/>
              </a:ext>
            </a:extLst>
          </p:cNvPr>
          <p:cNvSpPr/>
          <p:nvPr/>
        </p:nvSpPr>
        <p:spPr>
          <a:xfrm>
            <a:off x="6416681" y="2067315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74" name="Content Placeholder 4"/>
          <p:cNvSpPr txBox="1">
            <a:spLocks/>
          </p:cNvSpPr>
          <p:nvPr/>
        </p:nvSpPr>
        <p:spPr>
          <a:xfrm>
            <a:off x="4432128" y="1460190"/>
            <a:ext cx="1154625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1067-71</a:t>
            </a:r>
            <a:b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Anglo Saxon </a:t>
            </a:r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Resistance</a:t>
            </a:r>
          </a:p>
        </p:txBody>
      </p:sp>
      <p:sp>
        <p:nvSpPr>
          <p:cNvPr id="75" name="Content Placeholder 4"/>
          <p:cNvSpPr txBox="1">
            <a:spLocks/>
          </p:cNvSpPr>
          <p:nvPr/>
        </p:nvSpPr>
        <p:spPr>
          <a:xfrm>
            <a:off x="2574299" y="2117188"/>
            <a:ext cx="1107391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Anglo Saxon England</a:t>
            </a:r>
          </a:p>
        </p:txBody>
      </p:sp>
      <p:sp>
        <p:nvSpPr>
          <p:cNvPr id="76" name="Content Placeholder 4"/>
          <p:cNvSpPr txBox="1">
            <a:spLocks/>
          </p:cNvSpPr>
          <p:nvPr/>
        </p:nvSpPr>
        <p:spPr>
          <a:xfrm>
            <a:off x="3935602" y="2337660"/>
            <a:ext cx="1218152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Oct 1066</a:t>
            </a:r>
            <a:b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 Norman Invasion </a:t>
            </a:r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Battle of Hastings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3873807" y="1889956"/>
            <a:ext cx="90000" cy="283722"/>
            <a:chOff x="774187" y="2577658"/>
            <a:chExt cx="90000" cy="28372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A470FBCE-E75E-FC46-8754-B570559213AA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2FE516D3-D720-FD44-A411-3B0CDBEA5C56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95" name="Straight Arrow Connector 94">
                <a:extLst>
                  <a:ext uri="{FF2B5EF4-FFF2-40B4-BE49-F238E27FC236}">
                    <a16:creationId xmlns:a16="http://schemas.microsoft.com/office/drawing/2014/main" id="{3DB50467-4890-3D42-BDED-6BFE46884B8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D6D2049E-5A0C-894C-A2F5-FF8E39FA2A84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/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4977448" y="1892158"/>
            <a:ext cx="90000" cy="283722"/>
            <a:chOff x="774187" y="2577658"/>
            <a:chExt cx="90000" cy="283722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A470FBCE-E75E-FC46-8754-B570559213AA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2FE516D3-D720-FD44-A411-3B0CDBEA5C56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91" name="Straight Arrow Connector 90">
                <a:extLst>
                  <a:ext uri="{FF2B5EF4-FFF2-40B4-BE49-F238E27FC236}">
                    <a16:creationId xmlns:a16="http://schemas.microsoft.com/office/drawing/2014/main" id="{3DB50467-4890-3D42-BDED-6BFE46884B8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D6D2049E-5A0C-894C-A2F5-FF8E39FA2A84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/>
              </a:p>
            </p:txBody>
          </p:sp>
        </p:grpSp>
      </p:grpSp>
      <p:grpSp>
        <p:nvGrpSpPr>
          <p:cNvPr id="80" name="Group 79"/>
          <p:cNvGrpSpPr/>
          <p:nvPr/>
        </p:nvGrpSpPr>
        <p:grpSpPr>
          <a:xfrm rot="10800000">
            <a:off x="4487453" y="2088252"/>
            <a:ext cx="90000" cy="283722"/>
            <a:chOff x="774187" y="2577658"/>
            <a:chExt cx="90000" cy="283722"/>
          </a:xfrm>
        </p:grpSpPr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A470FBCE-E75E-FC46-8754-B570559213AA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2FE516D3-D720-FD44-A411-3B0CDBEA5C56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83" name="Straight Arrow Connector 82">
                <a:extLst>
                  <a:ext uri="{FF2B5EF4-FFF2-40B4-BE49-F238E27FC236}">
                    <a16:creationId xmlns:a16="http://schemas.microsoft.com/office/drawing/2014/main" id="{3DB50467-4890-3D42-BDED-6BFE46884B8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D6D2049E-5A0C-894C-A2F5-FF8E39FA2A84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/>
              </a:p>
            </p:txBody>
          </p:sp>
        </p:grpSp>
      </p:grpSp>
      <p:sp>
        <p:nvSpPr>
          <p:cNvPr id="102" name="Content Placeholder 4"/>
          <p:cNvSpPr txBox="1">
            <a:spLocks/>
          </p:cNvSpPr>
          <p:nvPr/>
        </p:nvSpPr>
        <p:spPr>
          <a:xfrm>
            <a:off x="5071229" y="2335726"/>
            <a:ext cx="1107391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1071-1100</a:t>
            </a:r>
            <a:b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 </a:t>
            </a:r>
            <a:r>
              <a:rPr lang="en-GB" sz="800" dirty="0" err="1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Normanisation</a:t>
            </a: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of England</a:t>
            </a:r>
          </a:p>
        </p:txBody>
      </p:sp>
      <p:grpSp>
        <p:nvGrpSpPr>
          <p:cNvPr id="103" name="Group 102"/>
          <p:cNvGrpSpPr/>
          <p:nvPr/>
        </p:nvGrpSpPr>
        <p:grpSpPr>
          <a:xfrm rot="10800000">
            <a:off x="5579926" y="2091841"/>
            <a:ext cx="90000" cy="283722"/>
            <a:chOff x="774187" y="2577658"/>
            <a:chExt cx="90000" cy="283722"/>
          </a:xfrm>
        </p:grpSpPr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A470FBCE-E75E-FC46-8754-B570559213AA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2FE516D3-D720-FD44-A411-3B0CDBEA5C56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106" name="Straight Arrow Connector 105">
                <a:extLst>
                  <a:ext uri="{FF2B5EF4-FFF2-40B4-BE49-F238E27FC236}">
                    <a16:creationId xmlns:a16="http://schemas.microsoft.com/office/drawing/2014/main" id="{3DB50467-4890-3D42-BDED-6BFE46884B8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Oval 106">
                <a:extLst>
                  <a:ext uri="{FF2B5EF4-FFF2-40B4-BE49-F238E27FC236}">
                    <a16:creationId xmlns:a16="http://schemas.microsoft.com/office/drawing/2014/main" id="{D6D2049E-5A0C-894C-A2F5-FF8E39FA2A84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/>
              </a:p>
            </p:txBody>
          </p:sp>
        </p:grpSp>
      </p:grpSp>
      <p:sp>
        <p:nvSpPr>
          <p:cNvPr id="101" name="TextBox 100">
            <a:extLst>
              <a:ext uri="{FF2B5EF4-FFF2-40B4-BE49-F238E27FC236}">
                <a16:creationId xmlns:a16="http://schemas.microsoft.com/office/drawing/2014/main" id="{6A4E6A51-96E1-844D-A194-729CA7A72DCD}"/>
              </a:ext>
            </a:extLst>
          </p:cNvPr>
          <p:cNvSpPr txBox="1"/>
          <p:nvPr/>
        </p:nvSpPr>
        <p:spPr>
          <a:xfrm>
            <a:off x="-1887400" y="3127848"/>
            <a:ext cx="2983870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200" b="1" dirty="0">
              <a:ea typeface="Calibri"/>
              <a:cs typeface="Calibri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F6ED355C-0C69-BA49-993F-445441F614D9}"/>
              </a:ext>
            </a:extLst>
          </p:cNvPr>
          <p:cNvSpPr txBox="1"/>
          <p:nvPr/>
        </p:nvSpPr>
        <p:spPr>
          <a:xfrm>
            <a:off x="6237311" y="5282972"/>
            <a:ext cx="3598794" cy="142346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These primary sources are some of the useful source to utilise</a:t>
            </a:r>
          </a:p>
          <a:p>
            <a:pPr marL="171450" indent="-171450"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 Anglo Saxon Chronicle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written between 890-1100</a:t>
            </a:r>
          </a:p>
          <a:p>
            <a:pPr marL="171450" indent="-171450"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 Bayeux Tapestry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produced after the Norman Conquest</a:t>
            </a:r>
          </a:p>
          <a:p>
            <a:pPr marL="171450" indent="-171450"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 Domesday Book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produced in 1086</a:t>
            </a:r>
          </a:p>
        </p:txBody>
      </p:sp>
      <p:sp>
        <p:nvSpPr>
          <p:cNvPr id="109" name="Content Placeholder 4">
            <a:extLst>
              <a:ext uri="{FF2B5EF4-FFF2-40B4-BE49-F238E27FC236}">
                <a16:creationId xmlns:a16="http://schemas.microsoft.com/office/drawing/2014/main" id="{BB8C38CE-6ACA-C449-94D4-E107E8E45559}"/>
              </a:ext>
            </a:extLst>
          </p:cNvPr>
          <p:cNvSpPr txBox="1">
            <a:spLocks/>
          </p:cNvSpPr>
          <p:nvPr/>
        </p:nvSpPr>
        <p:spPr>
          <a:xfrm>
            <a:off x="5388637" y="1453592"/>
            <a:ext cx="1107391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1086</a:t>
            </a:r>
            <a:b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 Domesday </a:t>
            </a:r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Book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B23FE3BF-63BE-AE4A-8BDE-42D2DD548A98}"/>
              </a:ext>
            </a:extLst>
          </p:cNvPr>
          <p:cNvGrpSpPr/>
          <p:nvPr/>
        </p:nvGrpSpPr>
        <p:grpSpPr>
          <a:xfrm>
            <a:off x="5897333" y="1885560"/>
            <a:ext cx="90000" cy="283722"/>
            <a:chOff x="774187" y="2577658"/>
            <a:chExt cx="90000" cy="283722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D99A6FA1-9216-4D43-808F-59A42DAC01B9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E285D631-194B-0B43-9F16-7B4353CA70ED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113" name="Straight Arrow Connector 112">
                <a:extLst>
                  <a:ext uri="{FF2B5EF4-FFF2-40B4-BE49-F238E27FC236}">
                    <a16:creationId xmlns:a16="http://schemas.microsoft.com/office/drawing/2014/main" id="{223E32E9-800D-0043-8D94-5F494B51275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4" name="Oval 113">
                <a:extLst>
                  <a:ext uri="{FF2B5EF4-FFF2-40B4-BE49-F238E27FC236}">
                    <a16:creationId xmlns:a16="http://schemas.microsoft.com/office/drawing/2014/main" id="{400B1E86-94C6-EE4B-88EA-4F959346B9E3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/>
              </a:p>
            </p:txBody>
          </p:sp>
        </p:grpSp>
      </p:grp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30DE97EA-6608-1A4F-8246-C5869E0374D2}"/>
              </a:ext>
            </a:extLst>
          </p:cNvPr>
          <p:cNvCxnSpPr>
            <a:cxnSpLocks/>
            <a:stCxn id="70" idx="6"/>
            <a:endCxn id="93" idx="2"/>
          </p:cNvCxnSpPr>
          <p:nvPr/>
        </p:nvCxnSpPr>
        <p:spPr>
          <a:xfrm flipV="1">
            <a:off x="2553227" y="2128678"/>
            <a:ext cx="1320580" cy="7408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Content Placeholder 4">
            <a:extLst>
              <a:ext uri="{FF2B5EF4-FFF2-40B4-BE49-F238E27FC236}">
                <a16:creationId xmlns:a16="http://schemas.microsoft.com/office/drawing/2014/main" id="{81A34ABB-9C45-B64C-BE34-726EB4CBB0D2}"/>
              </a:ext>
            </a:extLst>
          </p:cNvPr>
          <p:cNvSpPr txBox="1">
            <a:spLocks/>
          </p:cNvSpPr>
          <p:nvPr/>
        </p:nvSpPr>
        <p:spPr>
          <a:xfrm>
            <a:off x="3031813" y="2328473"/>
            <a:ext cx="1218152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Oct 1065</a:t>
            </a:r>
            <a:br>
              <a:rPr lang="en-GB" sz="9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 Embassy to Normandy</a:t>
            </a:r>
          </a:p>
        </p:txBody>
      </p: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F3BD037A-6804-754B-B69C-214B81842947}"/>
              </a:ext>
            </a:extLst>
          </p:cNvPr>
          <p:cNvGrpSpPr/>
          <p:nvPr/>
        </p:nvGrpSpPr>
        <p:grpSpPr>
          <a:xfrm rot="10800000">
            <a:off x="3593444" y="2079065"/>
            <a:ext cx="90000" cy="283722"/>
            <a:chOff x="774187" y="2577658"/>
            <a:chExt cx="90000" cy="283722"/>
          </a:xfrm>
        </p:grpSpPr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848658D9-D0EC-0845-9E83-12AC62015A96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6396D79C-C05A-F547-A6A0-437848A639C2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122" name="Straight Arrow Connector 121">
                <a:extLst>
                  <a:ext uri="{FF2B5EF4-FFF2-40B4-BE49-F238E27FC236}">
                    <a16:creationId xmlns:a16="http://schemas.microsoft.com/office/drawing/2014/main" id="{59F8DD06-E177-6741-9C19-67D5DE880CC5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D542A1B5-A73A-AF4F-B04F-7254B567486D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1188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17479</TotalTime>
  <Words>443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Thornton</dc:creator>
  <cp:lastModifiedBy>Mr M Plant</cp:lastModifiedBy>
  <cp:revision>352</cp:revision>
  <cp:lastPrinted>2025-05-07T12:01:56Z</cp:lastPrinted>
  <dcterms:created xsi:type="dcterms:W3CDTF">2020-07-02T19:41:34Z</dcterms:created>
  <dcterms:modified xsi:type="dcterms:W3CDTF">2025-09-07T11:22:58Z</dcterms:modified>
</cp:coreProperties>
</file>