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  <p:sldMasterId id="2147483672" r:id="rId3"/>
  </p:sldMasterIdLst>
  <p:notesMasterIdLst>
    <p:notesMasterId r:id="rId6"/>
  </p:notesMasterIdLst>
  <p:sldIdLst>
    <p:sldId id="256" r:id="rId4"/>
    <p:sldId id="257" r:id="rId5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9" roundtripDataSignature="AMtx7mg25wNgGcgRVn8ZZIhNB0ttTNs74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2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customschemas.google.com/relationships/presentationmetadata" Target="meta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B3D1D702-B83D-4341-B4D5-4F39BD099122}"/>
    <pc:docChg chg="modSld">
      <pc:chgData name="Mrs L Webster" userId="e46f0a3f-fc4e-4d7b-94a6-4acf829689c1" providerId="ADAL" clId="{B3D1D702-B83D-4341-B4D5-4F39BD099122}" dt="2024-09-07T20:39:14.690" v="7" actId="1076"/>
      <pc:docMkLst>
        <pc:docMk/>
      </pc:docMkLst>
      <pc:sldChg chg="addSp modSp mod modNotes">
        <pc:chgData name="Mrs L Webster" userId="e46f0a3f-fc4e-4d7b-94a6-4acf829689c1" providerId="ADAL" clId="{B3D1D702-B83D-4341-B4D5-4F39BD099122}" dt="2024-09-07T20:39:01.868" v="2" actId="1076"/>
        <pc:sldMkLst>
          <pc:docMk/>
          <pc:sldMk cId="0" sldId="256"/>
        </pc:sldMkLst>
        <pc:spChg chg="mod">
          <ac:chgData name="Mrs L Webster" userId="e46f0a3f-fc4e-4d7b-94a6-4acf829689c1" providerId="ADAL" clId="{B3D1D702-B83D-4341-B4D5-4F39BD099122}" dt="2024-09-07T20:39:01.868" v="2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B3D1D702-B83D-4341-B4D5-4F39BD099122}" dt="2024-09-07T20:38:56.512" v="0"/>
          <ac:picMkLst>
            <pc:docMk/>
            <pc:sldMk cId="0" sldId="256"/>
            <ac:picMk id="43" creationId="{949EF1E7-C11C-4A9E-9658-E3E22CE83A13}"/>
          </ac:picMkLst>
        </pc:picChg>
      </pc:sldChg>
      <pc:sldChg chg="addSp modSp mod">
        <pc:chgData name="Mrs L Webster" userId="e46f0a3f-fc4e-4d7b-94a6-4acf829689c1" providerId="ADAL" clId="{B3D1D702-B83D-4341-B4D5-4F39BD099122}" dt="2024-09-07T20:39:14.690" v="7" actId="1076"/>
        <pc:sldMkLst>
          <pc:docMk/>
          <pc:sldMk cId="0" sldId="257"/>
        </pc:sldMkLst>
        <pc:spChg chg="mod">
          <ac:chgData name="Mrs L Webster" userId="e46f0a3f-fc4e-4d7b-94a6-4acf829689c1" providerId="ADAL" clId="{B3D1D702-B83D-4341-B4D5-4F39BD099122}" dt="2024-09-07T20:39:14.690" v="7" actId="1076"/>
          <ac:spMkLst>
            <pc:docMk/>
            <pc:sldMk cId="0" sldId="257"/>
            <ac:spMk id="272" creationId="{00000000-0000-0000-0000-000000000000}"/>
          </ac:spMkLst>
        </pc:spChg>
        <pc:picChg chg="add mod">
          <ac:chgData name="Mrs L Webster" userId="e46f0a3f-fc4e-4d7b-94a6-4acf829689c1" providerId="ADAL" clId="{B3D1D702-B83D-4341-B4D5-4F39BD099122}" dt="2024-09-07T20:39:08.424" v="5"/>
          <ac:picMkLst>
            <pc:docMk/>
            <pc:sldMk cId="0" sldId="257"/>
            <ac:picMk id="13" creationId="{67448CC7-4753-48F4-B3FA-48F891B5DF54}"/>
          </ac:picMkLst>
        </pc:picChg>
      </pc:sldChg>
    </pc:docChg>
  </pc:docChgLst>
  <pc:docChgLst>
    <pc:chgData name="Mrs L Webster" userId="e46f0a3f-fc4e-4d7b-94a6-4acf829689c1" providerId="ADAL" clId="{E2CC80FC-EA34-4431-A5F1-21F6EFC08926}"/>
    <pc:docChg chg="modSld">
      <pc:chgData name="Mrs L Webster" userId="e46f0a3f-fc4e-4d7b-94a6-4acf829689c1" providerId="ADAL" clId="{E2CC80FC-EA34-4431-A5F1-21F6EFC08926}" dt="2024-09-26T15:36:48.305" v="5" actId="20577"/>
      <pc:docMkLst>
        <pc:docMk/>
      </pc:docMkLst>
      <pc:sldChg chg="modSp mod">
        <pc:chgData name="Mrs L Webster" userId="e46f0a3f-fc4e-4d7b-94a6-4acf829689c1" providerId="ADAL" clId="{E2CC80FC-EA34-4431-A5F1-21F6EFC08926}" dt="2024-09-26T15:36:44.803" v="2" actId="20577"/>
        <pc:sldMkLst>
          <pc:docMk/>
          <pc:sldMk cId="0" sldId="256"/>
        </pc:sldMkLst>
        <pc:spChg chg="mod">
          <ac:chgData name="Mrs L Webster" userId="e46f0a3f-fc4e-4d7b-94a6-4acf829689c1" providerId="ADAL" clId="{E2CC80FC-EA34-4431-A5F1-21F6EFC08926}" dt="2024-09-26T15:36:44.803" v="2" actId="20577"/>
          <ac:spMkLst>
            <pc:docMk/>
            <pc:sldMk cId="0" sldId="256"/>
            <ac:spMk id="226" creationId="{00000000-0000-0000-0000-000000000000}"/>
          </ac:spMkLst>
        </pc:spChg>
      </pc:sldChg>
      <pc:sldChg chg="modSp mod">
        <pc:chgData name="Mrs L Webster" userId="e46f0a3f-fc4e-4d7b-94a6-4acf829689c1" providerId="ADAL" clId="{E2CC80FC-EA34-4431-A5F1-21F6EFC08926}" dt="2024-09-26T15:36:48.305" v="5" actId="20577"/>
        <pc:sldMkLst>
          <pc:docMk/>
          <pc:sldMk cId="0" sldId="257"/>
        </pc:sldMkLst>
        <pc:spChg chg="mod">
          <ac:chgData name="Mrs L Webster" userId="e46f0a3f-fc4e-4d7b-94a6-4acf829689c1" providerId="ADAL" clId="{E2CC80FC-EA34-4431-A5F1-21F6EFC08926}" dt="2024-09-26T15:36:48.305" v="5" actId="20577"/>
          <ac:spMkLst>
            <pc:docMk/>
            <pc:sldMk cId="0" sldId="257"/>
            <ac:spMk id="2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2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003296" y="195389"/>
            <a:ext cx="475205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11- Reasoning with Algebra- Forming and Solving Equations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43626" y="1248217"/>
            <a:ext cx="2246649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-Solve two-step equations and inequalities, including with brackets and with unknowns on both sides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-Form and solve equations and inequalities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-Rearrange formulae, both one and two step</a:t>
            </a:r>
            <a:endParaRPr/>
          </a:p>
        </p:txBody>
      </p:sp>
      <p:sp>
        <p:nvSpPr>
          <p:cNvPr id="228" name="Google Shape;228;p1"/>
          <p:cNvSpPr txBox="1"/>
          <p:nvPr/>
        </p:nvSpPr>
        <p:spPr>
          <a:xfrm>
            <a:off x="2218825" y="1201354"/>
            <a:ext cx="4582025" cy="1533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Inequality: </a:t>
            </a: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 inequality compares who values showing if one is greater than, less than or equal to another</a:t>
            </a:r>
            <a:endParaRPr/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Variable: </a:t>
            </a: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quantity that may change within the context of the problem</a:t>
            </a:r>
            <a:endParaRPr/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Rearrange: </a:t>
            </a: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Change the order</a:t>
            </a:r>
            <a:endParaRPr/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Inverse operation: </a:t>
            </a: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operation that reverses the action</a:t>
            </a:r>
            <a:endParaRPr/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Substitute: </a:t>
            </a: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replace a variable with a numerical value</a:t>
            </a:r>
            <a:endParaRPr/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Solve: </a:t>
            </a: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 a numerical value that satisfies an equation</a:t>
            </a:r>
            <a:endParaRPr/>
          </a:p>
        </p:txBody>
      </p:sp>
      <p:sp>
        <p:nvSpPr>
          <p:cNvPr id="229" name="Google Shape;229;p1"/>
          <p:cNvSpPr txBox="1"/>
          <p:nvPr/>
        </p:nvSpPr>
        <p:spPr>
          <a:xfrm>
            <a:off x="143627" y="3170155"/>
            <a:ext cx="29505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7- Equality and Equivalence</a:t>
            </a:r>
            <a:endParaRPr/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8- Brackets, Equations and Inequalities</a:t>
            </a:r>
            <a:endParaRPr/>
          </a:p>
        </p:txBody>
      </p:sp>
      <p:sp>
        <p:nvSpPr>
          <p:cNvPr id="230" name="Google Shape;230;p1"/>
          <p:cNvSpPr txBox="1"/>
          <p:nvPr/>
        </p:nvSpPr>
        <p:spPr>
          <a:xfrm>
            <a:off x="3193198" y="2792822"/>
            <a:ext cx="3582606" cy="2677656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Solving equations with brackets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1"/>
          <p:cNvSpPr/>
          <p:nvPr/>
        </p:nvSpPr>
        <p:spPr>
          <a:xfrm>
            <a:off x="5095493" y="3146530"/>
            <a:ext cx="962123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3(2x + 4) = 30</a:t>
            </a:r>
            <a:endParaRPr/>
          </a:p>
        </p:txBody>
      </p:sp>
      <p:pic>
        <p:nvPicPr>
          <p:cNvPr id="232" name="Google Shape;232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15884" y="3111328"/>
            <a:ext cx="1295183" cy="296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97309" y="3767860"/>
            <a:ext cx="1513758" cy="348134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1"/>
          <p:cNvSpPr/>
          <p:nvPr/>
        </p:nvSpPr>
        <p:spPr>
          <a:xfrm>
            <a:off x="4291820" y="3462457"/>
            <a:ext cx="1452506" cy="26161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Expand the brackets</a:t>
            </a:r>
            <a:endParaRPr/>
          </a:p>
        </p:txBody>
      </p:sp>
      <p:sp>
        <p:nvSpPr>
          <p:cNvPr id="235" name="Google Shape;235;p1"/>
          <p:cNvSpPr/>
          <p:nvPr/>
        </p:nvSpPr>
        <p:spPr>
          <a:xfrm>
            <a:off x="5182806" y="3986824"/>
            <a:ext cx="875561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6x + 12 = 30</a:t>
            </a:r>
            <a:endParaRPr/>
          </a:p>
        </p:txBody>
      </p:sp>
      <p:pic>
        <p:nvPicPr>
          <p:cNvPr id="236" name="Google Shape;2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97309" y="4315637"/>
            <a:ext cx="1513758" cy="350121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1"/>
          <p:cNvSpPr/>
          <p:nvPr/>
        </p:nvSpPr>
        <p:spPr>
          <a:xfrm>
            <a:off x="5278235" y="4816247"/>
            <a:ext cx="59663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6x = 18</a:t>
            </a:r>
            <a:endParaRPr/>
          </a:p>
        </p:txBody>
      </p:sp>
      <p:pic>
        <p:nvPicPr>
          <p:cNvPr id="238" name="Google Shape;23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15884" y="4856545"/>
            <a:ext cx="974974" cy="371897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1"/>
          <p:cNvSpPr/>
          <p:nvPr/>
        </p:nvSpPr>
        <p:spPr>
          <a:xfrm>
            <a:off x="4753485" y="5165930"/>
            <a:ext cx="45236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x = 3</a:t>
            </a:r>
            <a:endParaRPr/>
          </a:p>
        </p:txBody>
      </p:sp>
      <p:sp>
        <p:nvSpPr>
          <p:cNvPr id="240" name="Google Shape;240;p1"/>
          <p:cNvSpPr/>
          <p:nvPr/>
        </p:nvSpPr>
        <p:spPr>
          <a:xfrm>
            <a:off x="5418801" y="4210914"/>
            <a:ext cx="37221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-12</a:t>
            </a:r>
            <a:endParaRPr/>
          </a:p>
        </p:txBody>
      </p:sp>
      <p:sp>
        <p:nvSpPr>
          <p:cNvPr id="241" name="Google Shape;241;p1"/>
          <p:cNvSpPr/>
          <p:nvPr/>
        </p:nvSpPr>
        <p:spPr>
          <a:xfrm>
            <a:off x="5791019" y="4218069"/>
            <a:ext cx="37221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-12</a:t>
            </a:r>
            <a:endParaRPr/>
          </a:p>
        </p:txBody>
      </p:sp>
      <p:sp>
        <p:nvSpPr>
          <p:cNvPr id="242" name="Google Shape;242;p1"/>
          <p:cNvSpPr/>
          <p:nvPr/>
        </p:nvSpPr>
        <p:spPr>
          <a:xfrm>
            <a:off x="5237501" y="4975574"/>
            <a:ext cx="362600" cy="26161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-16277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43" name="Google Shape;243;p1"/>
          <p:cNvSpPr/>
          <p:nvPr/>
        </p:nvSpPr>
        <p:spPr>
          <a:xfrm>
            <a:off x="5563026" y="4975574"/>
            <a:ext cx="362600" cy="261610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-16277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44" name="Google Shape;244;p1"/>
          <p:cNvSpPr txBox="1"/>
          <p:nvPr/>
        </p:nvSpPr>
        <p:spPr>
          <a:xfrm>
            <a:off x="173659" y="3941927"/>
            <a:ext cx="2950542" cy="1323439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l="-409" t="-456" b="-1824"/>
            </a:stretch>
          </a:blip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45" name="Google Shape;245;p1"/>
          <p:cNvSpPr txBox="1"/>
          <p:nvPr/>
        </p:nvSpPr>
        <p:spPr>
          <a:xfrm>
            <a:off x="173659" y="5346394"/>
            <a:ext cx="2950542" cy="2523768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Equations with unknowns on both sides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4x + 5 = 3x + 24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 + 5 = 24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 = 19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Solving inequalities has the same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method as equations</a:t>
            </a:r>
            <a:endParaRPr/>
          </a:p>
        </p:txBody>
      </p:sp>
      <p:sp>
        <p:nvSpPr>
          <p:cNvPr id="246" name="Google Shape;246;p1"/>
          <p:cNvSpPr/>
          <p:nvPr/>
        </p:nvSpPr>
        <p:spPr>
          <a:xfrm>
            <a:off x="274173" y="6845290"/>
            <a:ext cx="30649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GB" sz="11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  <p:sp>
        <p:nvSpPr>
          <p:cNvPr id="247" name="Google Shape;247;p1"/>
          <p:cNvSpPr/>
          <p:nvPr/>
        </p:nvSpPr>
        <p:spPr>
          <a:xfrm>
            <a:off x="666750" y="6238946"/>
            <a:ext cx="385042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GB" sz="11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3x</a:t>
            </a:r>
            <a:endParaRPr/>
          </a:p>
        </p:txBody>
      </p:sp>
      <p:pic>
        <p:nvPicPr>
          <p:cNvPr id="248" name="Google Shape;248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631152" y="6154291"/>
            <a:ext cx="1112048" cy="346265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1"/>
          <p:cNvSpPr/>
          <p:nvPr/>
        </p:nvSpPr>
        <p:spPr>
          <a:xfrm>
            <a:off x="666750" y="6845290"/>
            <a:ext cx="30649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GB" sz="11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  <p:pic>
        <p:nvPicPr>
          <p:cNvPr id="250" name="Google Shape;250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631152" y="6673304"/>
            <a:ext cx="1175346" cy="404952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1"/>
          <p:cNvSpPr txBox="1"/>
          <p:nvPr/>
        </p:nvSpPr>
        <p:spPr>
          <a:xfrm>
            <a:off x="3197684" y="5547778"/>
            <a:ext cx="1291554" cy="2308324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Formulae and Equations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Formulae</a:t>
            </a: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all expressed in symbols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Equations</a:t>
            </a: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include numbers and can be solved</a:t>
            </a:r>
            <a:endParaRPr/>
          </a:p>
        </p:txBody>
      </p:sp>
      <p:sp>
        <p:nvSpPr>
          <p:cNvPr id="252" name="Google Shape;252;p1"/>
          <p:cNvSpPr txBox="1"/>
          <p:nvPr/>
        </p:nvSpPr>
        <p:spPr>
          <a:xfrm>
            <a:off x="4581700" y="5547775"/>
            <a:ext cx="2194200" cy="23127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Inequalities with negatives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Make x positive first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– 3x &gt; 17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2 &gt; 17 + 3x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-15 &gt; 3x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" b="1" u="sng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-5 &gt; x</a:t>
            </a:r>
            <a:endParaRPr sz="6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" b="1" u="sng">
              <a:solidFill>
                <a:schemeClr val="dk1"/>
              </a:solidFill>
            </a:endParaRPr>
          </a:p>
        </p:txBody>
      </p:sp>
      <p:sp>
        <p:nvSpPr>
          <p:cNvPr id="253" name="Google Shape;253;p1"/>
          <p:cNvSpPr/>
          <p:nvPr/>
        </p:nvSpPr>
        <p:spPr>
          <a:xfrm>
            <a:off x="208226" y="6238674"/>
            <a:ext cx="385042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GB" sz="11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3x</a:t>
            </a:r>
            <a:endParaRPr/>
          </a:p>
        </p:txBody>
      </p:sp>
      <p:sp>
        <p:nvSpPr>
          <p:cNvPr id="254" name="Google Shape;254;p1"/>
          <p:cNvSpPr/>
          <p:nvPr/>
        </p:nvSpPr>
        <p:spPr>
          <a:xfrm>
            <a:off x="5896812" y="6403325"/>
            <a:ext cx="42351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+3x</a:t>
            </a:r>
            <a:endParaRPr/>
          </a:p>
        </p:txBody>
      </p:sp>
      <p:sp>
        <p:nvSpPr>
          <p:cNvPr id="255" name="Google Shape;255;p1"/>
          <p:cNvSpPr/>
          <p:nvPr/>
        </p:nvSpPr>
        <p:spPr>
          <a:xfrm>
            <a:off x="5389987" y="6411694"/>
            <a:ext cx="42351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+3x</a:t>
            </a:r>
            <a:endParaRPr/>
          </a:p>
        </p:txBody>
      </p:sp>
      <p:sp>
        <p:nvSpPr>
          <p:cNvPr id="256" name="Google Shape;256;p1"/>
          <p:cNvSpPr/>
          <p:nvPr/>
        </p:nvSpPr>
        <p:spPr>
          <a:xfrm>
            <a:off x="5752341" y="6928050"/>
            <a:ext cx="385042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GB" sz="11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17</a:t>
            </a:r>
            <a:endParaRPr/>
          </a:p>
        </p:txBody>
      </p:sp>
      <p:sp>
        <p:nvSpPr>
          <p:cNvPr id="257" name="Google Shape;257;p1"/>
          <p:cNvSpPr/>
          <p:nvPr/>
        </p:nvSpPr>
        <p:spPr>
          <a:xfrm>
            <a:off x="5384033" y="6924498"/>
            <a:ext cx="385042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GB" sz="11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17</a:t>
            </a:r>
            <a:endParaRPr/>
          </a:p>
        </p:txBody>
      </p:sp>
      <p:sp>
        <p:nvSpPr>
          <p:cNvPr id="258" name="Google Shape;258;p1"/>
          <p:cNvSpPr/>
          <p:nvPr/>
        </p:nvSpPr>
        <p:spPr>
          <a:xfrm>
            <a:off x="5361374" y="7387972"/>
            <a:ext cx="378630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÷ 3</a:t>
            </a:r>
            <a:endParaRPr/>
          </a:p>
        </p:txBody>
      </p:sp>
      <p:sp>
        <p:nvSpPr>
          <p:cNvPr id="259" name="Google Shape;259;p1"/>
          <p:cNvSpPr/>
          <p:nvPr/>
        </p:nvSpPr>
        <p:spPr>
          <a:xfrm>
            <a:off x="5678749" y="7387972"/>
            <a:ext cx="378630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÷ 3</a:t>
            </a:r>
            <a:endParaRPr/>
          </a:p>
        </p:txBody>
      </p:sp>
      <p:sp>
        <p:nvSpPr>
          <p:cNvPr id="260" name="Google Shape;260;p1"/>
          <p:cNvSpPr txBox="1"/>
          <p:nvPr/>
        </p:nvSpPr>
        <p:spPr>
          <a:xfrm>
            <a:off x="173650" y="7926827"/>
            <a:ext cx="3168600" cy="18318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Rearranging formulae (one step)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 = y + z		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Rearrange to make y the subject.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 = x – z		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 →+z → x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 ← –z ← x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</p:txBody>
      </p:sp>
      <p:sp>
        <p:nvSpPr>
          <p:cNvPr id="261" name="Google Shape;261;p1"/>
          <p:cNvSpPr txBox="1"/>
          <p:nvPr/>
        </p:nvSpPr>
        <p:spPr>
          <a:xfrm>
            <a:off x="3429000" y="7926819"/>
            <a:ext cx="3346800" cy="2001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Rearranging formulae (two step)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steps are the same for solving and rearranging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an equation (find x)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2" name="Google Shape;262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208458" y="8293346"/>
            <a:ext cx="918643" cy="32597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1"/>
          <p:cNvSpPr/>
          <p:nvPr/>
        </p:nvSpPr>
        <p:spPr>
          <a:xfrm>
            <a:off x="1109004" y="8731529"/>
            <a:ext cx="2156344" cy="60016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Using inverse operations or fact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families will guide you through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rearranging formulae</a:t>
            </a:r>
            <a:endParaRPr/>
          </a:p>
        </p:txBody>
      </p:sp>
      <p:sp>
        <p:nvSpPr>
          <p:cNvPr id="264" name="Google Shape;264;p1"/>
          <p:cNvSpPr/>
          <p:nvPr/>
        </p:nvSpPr>
        <p:spPr>
          <a:xfrm>
            <a:off x="4252223" y="8661574"/>
            <a:ext cx="3346805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xy – s = a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+ s + 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xy = a + 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÷ y ÷ y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 = </a:t>
            </a:r>
            <a:r>
              <a:rPr lang="en-GB" sz="11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+ 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y</a:t>
            </a:r>
            <a:endParaRPr/>
          </a:p>
        </p:txBody>
      </p:sp>
      <p:sp>
        <p:nvSpPr>
          <p:cNvPr id="265" name="Google Shape;265;p1"/>
          <p:cNvSpPr/>
          <p:nvPr/>
        </p:nvSpPr>
        <p:spPr>
          <a:xfrm>
            <a:off x="3637202" y="8864215"/>
            <a:ext cx="1309200" cy="9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4x – 3 = 9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+3 +3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4x = 12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÷ 4 ÷ 4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 = 3</a:t>
            </a:r>
            <a:endParaRPr/>
          </a:p>
        </p:txBody>
      </p:sp>
      <p:sp>
        <p:nvSpPr>
          <p:cNvPr id="266" name="Google Shape;266;p1"/>
          <p:cNvSpPr/>
          <p:nvPr/>
        </p:nvSpPr>
        <p:spPr>
          <a:xfrm>
            <a:off x="4835024" y="8330400"/>
            <a:ext cx="21564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a formula (make x the subject)</a:t>
            </a:r>
            <a:endParaRPr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949EF1E7-C11C-4A9E-9658-E3E22CE83A1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807" y="86132"/>
            <a:ext cx="2266786" cy="8602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"/>
          <p:cNvSpPr txBox="1"/>
          <p:nvPr/>
        </p:nvSpPr>
        <p:spPr>
          <a:xfrm>
            <a:off x="137087" y="1311776"/>
            <a:ext cx="2936313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Write the fact families for these bar models.</a:t>
            </a:r>
            <a:endParaRPr/>
          </a:p>
        </p:txBody>
      </p:sp>
      <p:sp>
        <p:nvSpPr>
          <p:cNvPr id="272" name="Google Shape;272;p2"/>
          <p:cNvSpPr txBox="1"/>
          <p:nvPr/>
        </p:nvSpPr>
        <p:spPr>
          <a:xfrm>
            <a:off x="2695746" y="115075"/>
            <a:ext cx="410086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11- Reasoning with Algebra- Forming and Solving Equations</a:t>
            </a:r>
            <a:endParaRPr dirty="0"/>
          </a:p>
        </p:txBody>
      </p:sp>
      <p:sp>
        <p:nvSpPr>
          <p:cNvPr id="273" name="Google Shape;273;p2"/>
          <p:cNvSpPr/>
          <p:nvPr/>
        </p:nvSpPr>
        <p:spPr>
          <a:xfrm>
            <a:off x="3130549" y="1225133"/>
            <a:ext cx="7153729" cy="1585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cover, look, write, check to write the definitions</a:t>
            </a:r>
            <a:endParaRPr sz="11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Inequality:</a:t>
            </a: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Variable: </a:t>
            </a:r>
            <a:endParaRPr/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Rearrange: </a:t>
            </a:r>
            <a:endParaRPr/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Inverse operation: </a:t>
            </a:r>
            <a:endParaRPr/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Substitute: </a:t>
            </a:r>
            <a:endParaRPr/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Solve: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2"/>
          <p:cNvSpPr txBox="1"/>
          <p:nvPr/>
        </p:nvSpPr>
        <p:spPr>
          <a:xfrm>
            <a:off x="137075" y="3980225"/>
            <a:ext cx="2936400" cy="17085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equations with brackets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 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3(x + 5) = 27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2"/>
          <p:cNvSpPr txBox="1"/>
          <p:nvPr/>
        </p:nvSpPr>
        <p:spPr>
          <a:xfrm>
            <a:off x="3130550" y="2810175"/>
            <a:ext cx="3665400" cy="19857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Inequalities with negatives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 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-5x + 24 &gt; 54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6" name="Google Shape;27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2850" y="1564444"/>
            <a:ext cx="1612116" cy="816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2850" y="2566614"/>
            <a:ext cx="1663092" cy="984688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2"/>
          <p:cNvSpPr txBox="1"/>
          <p:nvPr/>
        </p:nvSpPr>
        <p:spPr>
          <a:xfrm>
            <a:off x="3130550" y="4834325"/>
            <a:ext cx="3665400" cy="33864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Equations and inequalities with unknowns on both sides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 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3x + 1 = 2x + 5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 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 + 5g &lt; 3g − 8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2"/>
          <p:cNvSpPr txBox="1"/>
          <p:nvPr/>
        </p:nvSpPr>
        <p:spPr>
          <a:xfrm>
            <a:off x="137075" y="5780450"/>
            <a:ext cx="2936400" cy="24474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Rearranging formulae (one step)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the bar model to write b in terms of x and a.</a:t>
            </a:r>
            <a:b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Make y the subject:</a:t>
            </a: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 = y + z</a:t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" name="Google Shape;280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8919" y="6791924"/>
            <a:ext cx="1448024" cy="578353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2"/>
          <p:cNvSpPr txBox="1"/>
          <p:nvPr/>
        </p:nvSpPr>
        <p:spPr>
          <a:xfrm>
            <a:off x="137075" y="8312200"/>
            <a:ext cx="6658800" cy="14547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l="-184" t="-416"/>
            </a:stretch>
          </a:blip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7448CC7-4753-48F4-B3FA-48F891B5DF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07" y="86132"/>
            <a:ext cx="2266786" cy="86021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499</Words>
  <Application>Microsoft Office PowerPoint</Application>
  <PresentationFormat>A4 Paper (210x297 mm)</PresentationFormat>
  <Paragraphs>149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1</cp:revision>
  <dcterms:created xsi:type="dcterms:W3CDTF">2024-01-23T10:53:54Z</dcterms:created>
  <dcterms:modified xsi:type="dcterms:W3CDTF">2024-09-26T15:36:54Z</dcterms:modified>
</cp:coreProperties>
</file>