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96" r:id="rId5"/>
    <p:sldMasterId id="2147483684" r:id="rId6"/>
  </p:sldMasterIdLst>
  <p:handoutMasterIdLst>
    <p:handoutMasterId r:id="rId9"/>
  </p:handoutMasterIdLst>
  <p:sldIdLst>
    <p:sldId id="256" r:id="rId7"/>
    <p:sldId id="260" r:id="rId8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11BEAF-5F91-4903-8646-97A4BA80FA7D}" v="1" dt="2026-06-29T08:37:50.0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/>
  </p:normalViewPr>
  <p:slideViewPr>
    <p:cSldViewPr snapToGrid="0">
      <p:cViewPr varScale="1">
        <p:scale>
          <a:sx n="85" d="100"/>
          <a:sy n="85" d="100"/>
        </p:scale>
        <p:origin x="292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custSel modSld modHandout">
      <pc:chgData name="Mrs L Webster" userId="e46f0a3f-fc4e-4d7b-94a6-4acf829689c1" providerId="ADAL" clId="{4981A51B-DD4C-40D0-ACC6-95C2C4B61EA3}" dt="2026-06-29T08:37:50.031" v="37"/>
      <pc:docMkLst>
        <pc:docMk/>
      </pc:docMkLst>
      <pc:sldChg chg="modSp mod">
        <pc:chgData name="Mrs L Webster" userId="e46f0a3f-fc4e-4d7b-94a6-4acf829689c1" providerId="ADAL" clId="{4981A51B-DD4C-40D0-ACC6-95C2C4B61EA3}" dt="2026-06-29T08:37:32.683" v="17" actId="20577"/>
        <pc:sldMkLst>
          <pc:docMk/>
          <pc:sldMk cId="1978265811" sldId="256"/>
        </pc:sldMkLst>
        <pc:spChg chg="mod">
          <ac:chgData name="Mrs L Webster" userId="e46f0a3f-fc4e-4d7b-94a6-4acf829689c1" providerId="ADAL" clId="{4981A51B-DD4C-40D0-ACC6-95C2C4B61EA3}" dt="2026-06-29T08:37:32.683" v="17" actId="20577"/>
          <ac:spMkLst>
            <pc:docMk/>
            <pc:sldMk cId="1978265811" sldId="256"/>
            <ac:spMk id="4" creationId="{320E215D-9F3E-4631-B86D-8A4FDAAF9C5B}"/>
          </ac:spMkLst>
        </pc:spChg>
      </pc:sldChg>
      <pc:sldChg chg="modSp mod">
        <pc:chgData name="Mrs L Webster" userId="e46f0a3f-fc4e-4d7b-94a6-4acf829689c1" providerId="ADAL" clId="{4981A51B-DD4C-40D0-ACC6-95C2C4B61EA3}" dt="2026-06-29T08:37:38.998" v="36" actId="1076"/>
        <pc:sldMkLst>
          <pc:docMk/>
          <pc:sldMk cId="1151489850" sldId="260"/>
        </pc:sldMkLst>
        <pc:spChg chg="mod">
          <ac:chgData name="Mrs L Webster" userId="e46f0a3f-fc4e-4d7b-94a6-4acf829689c1" providerId="ADAL" clId="{4981A51B-DD4C-40D0-ACC6-95C2C4B61EA3}" dt="2026-06-29T08:37:38.218" v="35" actId="20577"/>
          <ac:spMkLst>
            <pc:docMk/>
            <pc:sldMk cId="1151489850" sldId="260"/>
            <ac:spMk id="27" creationId="{A6341E87-CF1B-4D2F-991D-5514869E7E90}"/>
          </ac:spMkLst>
        </pc:spChg>
        <pc:spChg chg="mod">
          <ac:chgData name="Mrs L Webster" userId="e46f0a3f-fc4e-4d7b-94a6-4acf829689c1" providerId="ADAL" clId="{4981A51B-DD4C-40D0-ACC6-95C2C4B61EA3}" dt="2026-06-29T08:37:38.998" v="36" actId="1076"/>
          <ac:spMkLst>
            <pc:docMk/>
            <pc:sldMk cId="1151489850" sldId="260"/>
            <ac:spMk id="58" creationId="{7CCCE9BD-944A-449D-A921-27A8094F51EE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tmp"/><Relationship Id="rId7" Type="http://schemas.openxmlformats.org/officeDocument/2006/relationships/image" Target="../media/image7.tmp"/><Relationship Id="rId12" Type="http://schemas.openxmlformats.org/officeDocument/2006/relationships/image" Target="../media/image8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tmp"/><Relationship Id="rId11" Type="http://schemas.openxmlformats.org/officeDocument/2006/relationships/image" Target="../media/image11.png"/><Relationship Id="rId5" Type="http://schemas.openxmlformats.org/officeDocument/2006/relationships/image" Target="../media/image5.tmp"/><Relationship Id="rId10" Type="http://schemas.openxmlformats.org/officeDocument/2006/relationships/image" Target="../media/image10.png"/><Relationship Id="rId4" Type="http://schemas.openxmlformats.org/officeDocument/2006/relationships/image" Target="../media/image4.tmp"/><Relationship Id="rId9" Type="http://schemas.openxmlformats.org/officeDocument/2006/relationships/image" Target="../media/image9.png"/><Relationship Id="rId14" Type="http://schemas.openxmlformats.org/officeDocument/2006/relationships/image" Target="../media/image9.tm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.tmp"/><Relationship Id="rId5" Type="http://schemas.openxmlformats.org/officeDocument/2006/relationships/image" Target="../media/image13.tmp"/><Relationship Id="rId4" Type="http://schemas.openxmlformats.org/officeDocument/2006/relationships/image" Target="../media/image12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3331342" y="228773"/>
            <a:ext cx="625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– Graphs and charts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96849" y="3116563"/>
            <a:ext cx="294640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Bar Charts and Line Graphs (Y7)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Types of Data (Y8 Autumn Term)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99B626-1D91-4811-A02F-E4DE42F95D25}"/>
              </a:ext>
            </a:extLst>
          </p:cNvPr>
          <p:cNvSpPr/>
          <p:nvPr/>
        </p:nvSpPr>
        <p:spPr>
          <a:xfrm>
            <a:off x="3232150" y="2825750"/>
            <a:ext cx="3517900" cy="199935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99377-0981-48BF-8020-DE75ADC57BA0}"/>
              </a:ext>
            </a:extLst>
          </p:cNvPr>
          <p:cNvSpPr txBox="1"/>
          <p:nvPr/>
        </p:nvSpPr>
        <p:spPr>
          <a:xfrm>
            <a:off x="4054788" y="2862751"/>
            <a:ext cx="37378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Statistical Enquiry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4723EA0-F9EF-468F-9C53-F1C257DDB9FE}"/>
              </a:ext>
            </a:extLst>
          </p:cNvPr>
          <p:cNvSpPr/>
          <p:nvPr/>
        </p:nvSpPr>
        <p:spPr>
          <a:xfrm>
            <a:off x="175734" y="3944168"/>
            <a:ext cx="2971065" cy="31175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56D4928-A4C1-44E0-926A-E0BAB4317CD8}"/>
              </a:ext>
            </a:extLst>
          </p:cNvPr>
          <p:cNvSpPr txBox="1"/>
          <p:nvPr/>
        </p:nvSpPr>
        <p:spPr>
          <a:xfrm>
            <a:off x="252876" y="3937420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Types of Data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DF2A95F-6A74-4354-98CE-528DE2D520AD}"/>
              </a:ext>
            </a:extLst>
          </p:cNvPr>
          <p:cNvSpPr/>
          <p:nvPr/>
        </p:nvSpPr>
        <p:spPr>
          <a:xfrm>
            <a:off x="3232150" y="7279012"/>
            <a:ext cx="3517900" cy="226765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0288439-4705-4861-AEF3-B7311A78F0D2}"/>
              </a:ext>
            </a:extLst>
          </p:cNvPr>
          <p:cNvSpPr txBox="1"/>
          <p:nvPr/>
        </p:nvSpPr>
        <p:spPr>
          <a:xfrm>
            <a:off x="3261120" y="7329844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Line Graphs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0785341-02E6-473D-823E-942332542CA9}"/>
              </a:ext>
            </a:extLst>
          </p:cNvPr>
          <p:cNvSpPr/>
          <p:nvPr/>
        </p:nvSpPr>
        <p:spPr>
          <a:xfrm>
            <a:off x="157926" y="7123159"/>
            <a:ext cx="2967516" cy="242350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58656D8-B4D5-4929-948A-B1B9FD4AD650}"/>
              </a:ext>
            </a:extLst>
          </p:cNvPr>
          <p:cNvSpPr txBox="1"/>
          <p:nvPr/>
        </p:nvSpPr>
        <p:spPr>
          <a:xfrm>
            <a:off x="188843" y="7129497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Pie Charts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EFD616D-D75E-4F91-AAAE-5450A09DE84E}"/>
              </a:ext>
            </a:extLst>
          </p:cNvPr>
          <p:cNvSpPr txBox="1"/>
          <p:nvPr/>
        </p:nvSpPr>
        <p:spPr>
          <a:xfrm>
            <a:off x="2201159" y="1192859"/>
            <a:ext cx="4656841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Hypothesis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an idea or question you want to test</a:t>
            </a:r>
          </a:p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Sampling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the group of things you want to use to check your hypothesis </a:t>
            </a:r>
          </a:p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Primary Data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data you collect yourself</a:t>
            </a:r>
          </a:p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Secondary Data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data you source from elsewhere e.g. the internet/ newspapers/ local statistics </a:t>
            </a:r>
          </a:p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Discrete Data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numerical data that can only take set values </a:t>
            </a:r>
          </a:p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Continuous Data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numerical data that has an infinite number of values (often seen with height, distance, time)</a:t>
            </a:r>
          </a:p>
          <a:p>
            <a:r>
              <a:rPr lang="en-GB" sz="11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Average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a measure of central tendency – one value that represents all.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56C9B6E-EAA2-4290-B37B-800CCE2D234E}"/>
              </a:ext>
            </a:extLst>
          </p:cNvPr>
          <p:cNvSpPr/>
          <p:nvPr/>
        </p:nvSpPr>
        <p:spPr>
          <a:xfrm>
            <a:off x="233340" y="4221503"/>
            <a:ext cx="287695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Primary Data is collected by you e.g. a questionnaire or survey that you get people to fill in. This makes it more reliable but is also time-consuming.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Secondary Data is sourced from somewhere else e.g. a library, newspaper or the internet. This is easy to gather, but might not be as trustworthy.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Discrete Data can only hold certain values, such as shoe size (can only be full or half sizes).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Continuous Data is measured and can hold any value e.g. a distance or time.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76AAA2E-27F6-40CC-BB33-E82A9BAA18D2}"/>
              </a:ext>
            </a:extLst>
          </p:cNvPr>
          <p:cNvSpPr txBox="1"/>
          <p:nvPr/>
        </p:nvSpPr>
        <p:spPr>
          <a:xfrm>
            <a:off x="130278" y="1287971"/>
            <a:ext cx="2193717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• Set up a statistical enquiry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• Design and criticise questionnaires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• Draw and interpret multiple bar charts and line graphs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• Represent and interpret grouped quantitative data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• Find and interpret the range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B578C547-9BB8-47CD-9DFF-9A8B69D7CB1F}"/>
              </a:ext>
            </a:extLst>
          </p:cNvPr>
          <p:cNvSpPr/>
          <p:nvPr/>
        </p:nvSpPr>
        <p:spPr>
          <a:xfrm>
            <a:off x="3132621" y="3154238"/>
            <a:ext cx="87036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a suitable hypothesis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A6286F7-1BBE-4989-946B-D551D53F217E}"/>
              </a:ext>
            </a:extLst>
          </p:cNvPr>
          <p:cNvSpPr/>
          <p:nvPr/>
        </p:nvSpPr>
        <p:spPr>
          <a:xfrm>
            <a:off x="3246694" y="4778697"/>
            <a:ext cx="3517900" cy="242350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F3D70B9-7042-4FF9-92E0-CA6293D0098F}"/>
              </a:ext>
            </a:extLst>
          </p:cNvPr>
          <p:cNvSpPr txBox="1"/>
          <p:nvPr/>
        </p:nvSpPr>
        <p:spPr>
          <a:xfrm>
            <a:off x="3225003" y="4860140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Pictograms, Bar and Line Charts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CAC06F2-26EB-4DA4-82F9-0CCAC5C4F115}"/>
              </a:ext>
            </a:extLst>
          </p:cNvPr>
          <p:cNvSpPr/>
          <p:nvPr/>
        </p:nvSpPr>
        <p:spPr>
          <a:xfrm>
            <a:off x="4012819" y="3132826"/>
            <a:ext cx="7989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Design a Data Collection Sheet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B0DA897-4864-4ABD-96D6-9AA8C08733E7}"/>
              </a:ext>
            </a:extLst>
          </p:cNvPr>
          <p:cNvSpPr/>
          <p:nvPr/>
        </p:nvSpPr>
        <p:spPr>
          <a:xfrm>
            <a:off x="4907266" y="3165118"/>
            <a:ext cx="87036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Pros/Cons of Sampling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54691961-82FF-4148-B8F0-31897A0647D6}"/>
              </a:ext>
            </a:extLst>
          </p:cNvPr>
          <p:cNvSpPr/>
          <p:nvPr/>
        </p:nvSpPr>
        <p:spPr>
          <a:xfrm>
            <a:off x="5866535" y="3141362"/>
            <a:ext cx="8703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Pros/Cons of Primary/ Secondary Data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6E88E69-D011-40FD-BF18-279CDE58D9AE}"/>
              </a:ext>
            </a:extLst>
          </p:cNvPr>
          <p:cNvCxnSpPr>
            <a:cxnSpLocks/>
          </p:cNvCxnSpPr>
          <p:nvPr/>
        </p:nvCxnSpPr>
        <p:spPr>
          <a:xfrm>
            <a:off x="3846789" y="3422915"/>
            <a:ext cx="31240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75A41F1B-4B49-4CAD-9318-BEA1C7D4D6EE}"/>
              </a:ext>
            </a:extLst>
          </p:cNvPr>
          <p:cNvCxnSpPr>
            <a:cxnSpLocks/>
          </p:cNvCxnSpPr>
          <p:nvPr/>
        </p:nvCxnSpPr>
        <p:spPr>
          <a:xfrm>
            <a:off x="4678698" y="3416645"/>
            <a:ext cx="31240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7ED86796-4A0A-4B16-97C7-E28290472B16}"/>
              </a:ext>
            </a:extLst>
          </p:cNvPr>
          <p:cNvCxnSpPr>
            <a:cxnSpLocks/>
          </p:cNvCxnSpPr>
          <p:nvPr/>
        </p:nvCxnSpPr>
        <p:spPr>
          <a:xfrm>
            <a:off x="5554133" y="3416645"/>
            <a:ext cx="31240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90C57A84-7EC9-4E19-BFBD-86EC5AAF29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130" y="4055371"/>
            <a:ext cx="2343477" cy="552527"/>
          </a:xfrm>
          <a:prstGeom prst="rect">
            <a:avLst/>
          </a:prstGeom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D1A55521-AC27-4864-B0A4-FB69765E2935}"/>
              </a:ext>
            </a:extLst>
          </p:cNvPr>
          <p:cNvSpPr/>
          <p:nvPr/>
        </p:nvSpPr>
        <p:spPr>
          <a:xfrm>
            <a:off x="3125442" y="4059465"/>
            <a:ext cx="91233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Grouped or Ungrouped Categories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01A5189-E71D-4718-810C-E438FCA07BC4}"/>
              </a:ext>
            </a:extLst>
          </p:cNvPr>
          <p:cNvSpPr/>
          <p:nvPr/>
        </p:nvSpPr>
        <p:spPr>
          <a:xfrm>
            <a:off x="6108275" y="4228988"/>
            <a:ext cx="87037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Total in that group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7FB6BB50-6F7C-4463-A55A-3D93B03A24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507" y="5183623"/>
            <a:ext cx="1066949" cy="76210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C94187E-A592-41B7-8CB9-27C12B33C5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871" y="5194299"/>
            <a:ext cx="1152686" cy="78115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31EC492-378F-4AE3-98C2-9E779710B3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802" y="5248502"/>
            <a:ext cx="1257475" cy="685896"/>
          </a:xfrm>
          <a:prstGeom prst="rect">
            <a:avLst/>
          </a:prstGeom>
        </p:spPr>
      </p:pic>
      <p:sp>
        <p:nvSpPr>
          <p:cNvPr id="87" name="Rectangle 86">
            <a:extLst>
              <a:ext uri="{FF2B5EF4-FFF2-40B4-BE49-F238E27FC236}">
                <a16:creationId xmlns:a16="http://schemas.microsoft.com/office/drawing/2014/main" id="{7E3547EA-5238-4769-9311-A59D64E83C96}"/>
              </a:ext>
            </a:extLst>
          </p:cNvPr>
          <p:cNvSpPr/>
          <p:nvPr/>
        </p:nvSpPr>
        <p:spPr>
          <a:xfrm>
            <a:off x="3223606" y="5941849"/>
            <a:ext cx="114426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Pictogram –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Remember to include a key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Visually identify mode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B387BD6C-8381-41DE-869F-AB401365A7A6}"/>
              </a:ext>
            </a:extLst>
          </p:cNvPr>
          <p:cNvSpPr/>
          <p:nvPr/>
        </p:nvSpPr>
        <p:spPr>
          <a:xfrm>
            <a:off x="4262766" y="5988598"/>
            <a:ext cx="114426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Bar Chart –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Title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Gap between bars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Label and scale axes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Discrete Data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89C527CF-0F44-46DB-8B4F-31FA73C05954}"/>
              </a:ext>
            </a:extLst>
          </p:cNvPr>
          <p:cNvSpPr/>
          <p:nvPr/>
        </p:nvSpPr>
        <p:spPr>
          <a:xfrm>
            <a:off x="5469855" y="5988598"/>
            <a:ext cx="1144265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Line Chart –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Gap between bars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Label and scale axes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Discrete Data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916822F0-6066-4211-AC4D-1869332B66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40" y="7498687"/>
            <a:ext cx="1145881" cy="66125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B3197F4-1080-490F-BCB8-BAEEED1ED4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221" y="7196674"/>
            <a:ext cx="1660490" cy="121069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8168FA76-2734-47FC-806C-B503CD50E2AE}"/>
                  </a:ext>
                </a:extLst>
              </p:cNvPr>
              <p:cNvSpPr/>
              <p:nvPr/>
            </p:nvSpPr>
            <p:spPr>
              <a:xfrm>
                <a:off x="107950" y="8174977"/>
                <a:ext cx="2539215" cy="6001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A circle has 360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°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26 out of 60 people preferred rugby.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8168FA76-2734-47FC-806C-B503CD50E2A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50" y="8174977"/>
                <a:ext cx="2539215" cy="600164"/>
              </a:xfrm>
              <a:prstGeom prst="rect">
                <a:avLst/>
              </a:prstGeom>
              <a:blipFill>
                <a:blip r:embed="rId8"/>
                <a:stretch>
                  <a:fillRect t="-10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35656EEE-9169-4CF2-8672-B3089A08DDBD}"/>
                  </a:ext>
                </a:extLst>
              </p:cNvPr>
              <p:cNvSpPr/>
              <p:nvPr/>
            </p:nvSpPr>
            <p:spPr>
              <a:xfrm>
                <a:off x="157926" y="8554683"/>
                <a:ext cx="1144265" cy="3327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26</m:t>
                        </m:r>
                      </m:num>
                      <m:den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60</m:t>
                        </m:r>
                      </m:den>
                    </m:f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x 360 = 192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°</m:t>
                    </m:r>
                  </m:oMath>
                </a14:m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35656EEE-9169-4CF2-8672-B3089A08DDB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926" y="8554683"/>
                <a:ext cx="1144265" cy="3327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971BABC6-34D7-4802-AB0C-DD70F73D9F56}"/>
                  </a:ext>
                </a:extLst>
              </p:cNvPr>
              <p:cNvSpPr/>
              <p:nvPr/>
            </p:nvSpPr>
            <p:spPr>
              <a:xfrm>
                <a:off x="1408899" y="8563224"/>
                <a:ext cx="1144265" cy="4238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10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sz="11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26</m:t>
                          </m:r>
                        </m:num>
                        <m:den>
                          <m:r>
                            <a:rPr lang="en-GB" sz="11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60</m:t>
                          </m:r>
                        </m:den>
                      </m:f>
                      <m:r>
                        <a:rPr lang="en-GB" sz="11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GB" sz="11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/>
                        <m:den>
                          <m:r>
                            <a:rPr lang="en-GB" sz="11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360</m:t>
                          </m:r>
                        </m:den>
                      </m:f>
                    </m:oMath>
                  </m:oMathPara>
                </a14:m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971BABC6-34D7-4802-AB0C-DD70F73D9F5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8899" y="8563224"/>
                <a:ext cx="1144265" cy="42383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6" name="Rectangle 95">
            <a:extLst>
              <a:ext uri="{FF2B5EF4-FFF2-40B4-BE49-F238E27FC236}">
                <a16:creationId xmlns:a16="http://schemas.microsoft.com/office/drawing/2014/main" id="{BFF1EDF3-4FFC-4532-8882-5AF73C008BD2}"/>
              </a:ext>
            </a:extLst>
          </p:cNvPr>
          <p:cNvSpPr/>
          <p:nvPr/>
        </p:nvSpPr>
        <p:spPr>
          <a:xfrm>
            <a:off x="1227136" y="8611603"/>
            <a:ext cx="114426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22D218BE-BF54-49CC-A460-C3758FB0FF50}"/>
              </a:ext>
            </a:extLst>
          </p:cNvPr>
          <p:cNvSpPr/>
          <p:nvPr/>
        </p:nvSpPr>
        <p:spPr>
          <a:xfrm>
            <a:off x="1730520" y="8944684"/>
            <a:ext cx="42558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x 6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Arrow: Curved Up 41">
            <a:extLst>
              <a:ext uri="{FF2B5EF4-FFF2-40B4-BE49-F238E27FC236}">
                <a16:creationId xmlns:a16="http://schemas.microsoft.com/office/drawing/2014/main" id="{ED871C76-581D-4A54-BDC8-C36528CAE945}"/>
              </a:ext>
            </a:extLst>
          </p:cNvPr>
          <p:cNvSpPr/>
          <p:nvPr/>
        </p:nvSpPr>
        <p:spPr>
          <a:xfrm>
            <a:off x="1826628" y="8947073"/>
            <a:ext cx="308806" cy="4571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8" name="Rectangle 97">
                <a:extLst>
                  <a:ext uri="{FF2B5EF4-FFF2-40B4-BE49-F238E27FC236}">
                    <a16:creationId xmlns:a16="http://schemas.microsoft.com/office/drawing/2014/main" id="{0F3DD135-E41C-4A8E-ACD1-F224D123460C}"/>
                  </a:ext>
                </a:extLst>
              </p:cNvPr>
              <p:cNvSpPr/>
              <p:nvPr/>
            </p:nvSpPr>
            <p:spPr>
              <a:xfrm>
                <a:off x="319932" y="9217895"/>
                <a:ext cx="2249448" cy="430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Measure </a:t>
                </a:r>
                <a14:m>
                  <m:oMath xmlns:m="http://schemas.openxmlformats.org/officeDocument/2006/math">
                    <m:r>
                      <a:rPr lang="en-GB" sz="11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192</m:t>
                    </m:r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°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with a protractor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8" name="Rectangle 97">
                <a:extLst>
                  <a:ext uri="{FF2B5EF4-FFF2-40B4-BE49-F238E27FC236}">
                    <a16:creationId xmlns:a16="http://schemas.microsoft.com/office/drawing/2014/main" id="{0F3DD135-E41C-4A8E-ACD1-F224D123460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932" y="9217895"/>
                <a:ext cx="2249448" cy="430887"/>
              </a:xfrm>
              <a:prstGeom prst="rect">
                <a:avLst/>
              </a:prstGeom>
              <a:blipFill>
                <a:blip r:embed="rId11"/>
                <a:stretch>
                  <a:fillRect t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" name="Picture 50">
            <a:extLst>
              <a:ext uri="{FF2B5EF4-FFF2-40B4-BE49-F238E27FC236}">
                <a16:creationId xmlns:a16="http://schemas.microsoft.com/office/drawing/2014/main" id="{B1412971-1356-4E19-BC9D-098C381E32D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453" y="7373003"/>
            <a:ext cx="1488852" cy="1478293"/>
          </a:xfrm>
          <a:prstGeom prst="rect">
            <a:avLst/>
          </a:prstGeom>
        </p:spPr>
      </p:pic>
      <p:sp>
        <p:nvSpPr>
          <p:cNvPr id="103" name="Rectangle 102">
            <a:extLst>
              <a:ext uri="{FF2B5EF4-FFF2-40B4-BE49-F238E27FC236}">
                <a16:creationId xmlns:a16="http://schemas.microsoft.com/office/drawing/2014/main" id="{3E4006D4-0320-4C56-84E8-4911EDEF4CDC}"/>
              </a:ext>
            </a:extLst>
          </p:cNvPr>
          <p:cNvSpPr/>
          <p:nvPr/>
        </p:nvSpPr>
        <p:spPr>
          <a:xfrm>
            <a:off x="3302604" y="7650762"/>
            <a:ext cx="168849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Record information then join with straight lines.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Usually shows change over a time, relating one piece of data compared to another.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BF85F772-6566-4866-B133-7FA63E0D0C76}"/>
                  </a:ext>
                </a:extLst>
              </p:cNvPr>
              <p:cNvSpPr/>
              <p:nvPr/>
            </p:nvSpPr>
            <p:spPr>
              <a:xfrm>
                <a:off x="5059695" y="8820386"/>
                <a:ext cx="1332015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Can be used to make estimates e.g. </a:t>
                </a:r>
                <a14:m>
                  <m:oMath xmlns:m="http://schemas.openxmlformats.org/officeDocument/2006/math">
                    <m:r>
                      <a:rPr lang="en-GB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5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°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at 9:30am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BF85F772-6566-4866-B133-7FA63E0D0C7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9695" y="8820386"/>
                <a:ext cx="1332015" cy="769441"/>
              </a:xfrm>
              <a:prstGeom prst="rect">
                <a:avLst/>
              </a:prstGeom>
              <a:blipFill>
                <a:blip r:embed="rId13"/>
                <a:stretch>
                  <a:fillRect t="-7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>
            <a:extLst>
              <a:ext uri="{FF2B5EF4-FFF2-40B4-BE49-F238E27FC236}">
                <a16:creationId xmlns:a16="http://schemas.microsoft.com/office/drawing/2014/main" id="{643CA658-AE48-4F42-AE45-35240CCE399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2807" y="86132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BB9A3BB2-7EF1-4A69-B34B-6C7F1B599D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336" y="6990642"/>
            <a:ext cx="2171422" cy="1821632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DBD3299D-DC73-40D7-9CFD-25083A326850}"/>
              </a:ext>
            </a:extLst>
          </p:cNvPr>
          <p:cNvSpPr txBox="1"/>
          <p:nvPr/>
        </p:nvSpPr>
        <p:spPr>
          <a:xfrm>
            <a:off x="3159819" y="1323836"/>
            <a:ext cx="3378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Define the following key words: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5CB0F7A-81A7-4E18-9CAA-24F586088FC7}"/>
              </a:ext>
            </a:extLst>
          </p:cNvPr>
          <p:cNvSpPr/>
          <p:nvPr/>
        </p:nvSpPr>
        <p:spPr>
          <a:xfrm>
            <a:off x="3134611" y="1508540"/>
            <a:ext cx="3429000" cy="10554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20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Discrete Data -</a:t>
            </a:r>
          </a:p>
          <a:p>
            <a:pPr lvl="0">
              <a:lnSpc>
                <a:spcPct val="20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Primary Data - </a:t>
            </a:r>
          </a:p>
          <a:p>
            <a:pPr lvl="0">
              <a:lnSpc>
                <a:spcPct val="20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Average - </a:t>
            </a:r>
            <a:r>
              <a:rPr lang="en-GB" sz="1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865C3F-5B9A-4A7C-9F3F-F840CAE70997}"/>
              </a:ext>
            </a:extLst>
          </p:cNvPr>
          <p:cNvSpPr/>
          <p:nvPr/>
        </p:nvSpPr>
        <p:spPr>
          <a:xfrm>
            <a:off x="3134611" y="2825750"/>
            <a:ext cx="3615439" cy="392167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4A76F26-D9BD-4AB4-AE2D-763AE91261CD}"/>
              </a:ext>
            </a:extLst>
          </p:cNvPr>
          <p:cNvSpPr/>
          <p:nvPr/>
        </p:nvSpPr>
        <p:spPr>
          <a:xfrm>
            <a:off x="3178628" y="2880382"/>
            <a:ext cx="3159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Pictograms and Bar Charts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60FE83-9D3B-457C-8BC9-38C216B88413}"/>
              </a:ext>
            </a:extLst>
          </p:cNvPr>
          <p:cNvSpPr txBox="1"/>
          <p:nvPr/>
        </p:nvSpPr>
        <p:spPr>
          <a:xfrm>
            <a:off x="3141672" y="3281081"/>
            <a:ext cx="3378584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Answer the following questions: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How much did Dylan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Raise for charity?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(b) How much more did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Ben raise than Cara?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(c) How much money was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raised in total?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33AC9D2-0186-40FF-86AA-CA288E35EA37}"/>
              </a:ext>
            </a:extLst>
          </p:cNvPr>
          <p:cNvSpPr/>
          <p:nvPr/>
        </p:nvSpPr>
        <p:spPr>
          <a:xfrm>
            <a:off x="126760" y="4058566"/>
            <a:ext cx="2933940" cy="268885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0B6063-3F0B-439B-85C3-2F76FA67FD36}"/>
              </a:ext>
            </a:extLst>
          </p:cNvPr>
          <p:cNvSpPr txBox="1"/>
          <p:nvPr/>
        </p:nvSpPr>
        <p:spPr>
          <a:xfrm>
            <a:off x="129166" y="4513873"/>
            <a:ext cx="3012506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Label the following categories of data as discrete or continuous: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Height of a Tree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Age (in years)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Shoe Size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Amount of Pets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Time it takes to run a race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12B6A8B-95D9-4CC9-AAB5-1FFC0CEEAB90}"/>
              </a:ext>
            </a:extLst>
          </p:cNvPr>
          <p:cNvSpPr/>
          <p:nvPr/>
        </p:nvSpPr>
        <p:spPr>
          <a:xfrm>
            <a:off x="126760" y="6810037"/>
            <a:ext cx="2933940" cy="293210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A112DE7-1DC6-4E23-9F22-148496BA9EF3}"/>
              </a:ext>
            </a:extLst>
          </p:cNvPr>
          <p:cNvSpPr txBox="1"/>
          <p:nvPr/>
        </p:nvSpPr>
        <p:spPr>
          <a:xfrm>
            <a:off x="129166" y="6810037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Pie Charts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807B077-000B-442C-B1C6-F58DAA3AB2CD}"/>
              </a:ext>
            </a:extLst>
          </p:cNvPr>
          <p:cNvSpPr txBox="1"/>
          <p:nvPr/>
        </p:nvSpPr>
        <p:spPr>
          <a:xfrm>
            <a:off x="133396" y="7163343"/>
            <a:ext cx="30125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value of the angle each dog would represent on a pie chart.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15DEAA8-DA44-47DC-835C-FEE331538D6E}"/>
              </a:ext>
            </a:extLst>
          </p:cNvPr>
          <p:cNvSpPr/>
          <p:nvPr/>
        </p:nvSpPr>
        <p:spPr>
          <a:xfrm>
            <a:off x="3137017" y="6810037"/>
            <a:ext cx="3613033" cy="290384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2A1C1BC-B1C0-437A-B689-8B27CAC0BA3E}"/>
              </a:ext>
            </a:extLst>
          </p:cNvPr>
          <p:cNvSpPr txBox="1"/>
          <p:nvPr/>
        </p:nvSpPr>
        <p:spPr>
          <a:xfrm>
            <a:off x="3077972" y="6785217"/>
            <a:ext cx="3190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Line Graphs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31CE14B-B3E6-475A-9EB2-E4E4DB00D2FD}"/>
              </a:ext>
            </a:extLst>
          </p:cNvPr>
          <p:cNvSpPr txBox="1"/>
          <p:nvPr/>
        </p:nvSpPr>
        <p:spPr>
          <a:xfrm>
            <a:off x="3089778" y="6990642"/>
            <a:ext cx="155448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Answer the following questions: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was the population in 1980?</a:t>
            </a:r>
          </a:p>
          <a:p>
            <a:pPr marL="228600" indent="-228600">
              <a:buAutoNum type="alphaLcParenBoth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How much greater was the population in 2010 than in 1970?</a:t>
            </a:r>
          </a:p>
          <a:p>
            <a:pPr marL="228600" indent="-228600">
              <a:buAutoNum type="alphaLcParenBoth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was the population drop between 1990 and 2000?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CCCE9BD-944A-449D-A921-27A8094F51EE}"/>
              </a:ext>
            </a:extLst>
          </p:cNvPr>
          <p:cNvSpPr txBox="1"/>
          <p:nvPr/>
        </p:nvSpPr>
        <p:spPr>
          <a:xfrm>
            <a:off x="93229" y="1323836"/>
            <a:ext cx="3012506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Express the following statements as a ratio: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“For every 6 dogs, there are 8 cats”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“For every teacher, there are 5 pupils”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Express the following diagram as a ratio of red counters to green to blue: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255EA61-6438-4816-8C26-4AAD8F6B569F}"/>
              </a:ext>
            </a:extLst>
          </p:cNvPr>
          <p:cNvSpPr/>
          <p:nvPr/>
        </p:nvSpPr>
        <p:spPr>
          <a:xfrm>
            <a:off x="133396" y="4058567"/>
            <a:ext cx="1680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Types of Data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D26C1F-E34E-46BF-B8C7-4C91CDF09E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091" y="3488042"/>
            <a:ext cx="1804847" cy="13644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E7C3ACB-3AE8-47B2-AE38-62DE46BFE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3309" y="4882269"/>
            <a:ext cx="1219476" cy="174742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0C45AD0E-88E3-422A-B3FC-61951C0B5362}"/>
              </a:ext>
            </a:extLst>
          </p:cNvPr>
          <p:cNvSpPr txBox="1"/>
          <p:nvPr/>
        </p:nvSpPr>
        <p:spPr>
          <a:xfrm>
            <a:off x="3212799" y="5014251"/>
            <a:ext cx="3378584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Answer the following questions: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was the modal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shoe size?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(b) How many people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wear a size 6 or a size 7?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DA60D46-F639-4CB5-87A6-2279EDE3B6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57" y="7639759"/>
            <a:ext cx="2143424" cy="1286054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6341E87-CF1B-4D2F-991D-5514869E7E90}"/>
              </a:ext>
            </a:extLst>
          </p:cNvPr>
          <p:cNvSpPr txBox="1"/>
          <p:nvPr/>
        </p:nvSpPr>
        <p:spPr>
          <a:xfrm>
            <a:off x="2968287" y="287422"/>
            <a:ext cx="625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– Graphs and charts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BEB87A73-3499-4AF0-B836-12C83565A0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07" y="86132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6F825B7-836A-4426-B560-AB7D944EC1AC}">
  <ds:schemaRefs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www.w3.org/XML/1998/namespace"/>
    <ds:schemaRef ds:uri="http://purl.org/dc/elements/1.1/"/>
    <ds:schemaRef ds:uri="http://purl.org/dc/dcmitype/"/>
    <ds:schemaRef ds:uri="25282912-017c-4221-86bb-52eb7cb208d2"/>
    <ds:schemaRef ds:uri="100964db-d436-474d-b180-2754017d274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664381F3-77BC-4AB4-9066-91D8DE5F69C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5285B4-3927-4BAF-9DB6-69059D1B8F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0964db-d436-474d-b180-2754017d2744"/>
    <ds:schemaRef ds:uri="25282912-017c-4221-86bb-52eb7cb20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6916</TotalTime>
  <Words>639</Words>
  <Application>Microsoft Office PowerPoint</Application>
  <PresentationFormat>A4 Paper (210x297 mm)</PresentationFormat>
  <Paragraphs>110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82</cp:revision>
  <cp:lastPrinted>2024-01-25T09:05:04Z</cp:lastPrinted>
  <dcterms:created xsi:type="dcterms:W3CDTF">2024-01-23T10:53:54Z</dcterms:created>
  <dcterms:modified xsi:type="dcterms:W3CDTF">2026-06-29T08:37:50Z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