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FlJscYrWV6wVq1DpJYqBlNdf7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5F7547-CA7A-4942-891B-E0FAE3A2829E}" v="2" dt="2026-06-24T10:01:51.765"/>
  </p1510:revLst>
</p1510:revInfo>
</file>

<file path=ppt/tableStyles.xml><?xml version="1.0" encoding="utf-8"?>
<a:tblStyleLst xmlns:a="http://schemas.openxmlformats.org/drawingml/2006/main" def="{4AAD2FC8-38E2-4D3F-B921-3137F73C6537}">
  <a:tblStyle styleId="{4AAD2FC8-38E2-4D3F-B921-3137F73C653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21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10:01:55.919" v="3" actId="1076"/>
      <pc:docMkLst>
        <pc:docMk/>
      </pc:docMkLst>
      <pc:sldChg chg="addSp modSp mod">
        <pc:chgData name="Mrs L Webster" userId="e46f0a3f-fc4e-4d7b-94a6-4acf829689c1" providerId="ADAL" clId="{2A4AE7FB-31BD-499C-9A9F-5CDFE41B6210}" dt="2026-06-24T10:01:49.470" v="1" actId="1076"/>
        <pc:sldMkLst>
          <pc:docMk/>
          <pc:sldMk cId="0" sldId="256"/>
        </pc:sldMkLst>
        <pc:spChg chg="mod">
          <ac:chgData name="Mrs L Webster" userId="e46f0a3f-fc4e-4d7b-94a6-4acf829689c1" providerId="ADAL" clId="{2A4AE7FB-31BD-499C-9A9F-5CDFE41B6210}" dt="2026-06-24T10:01:49.470" v="1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10:01:45.051" v="0"/>
          <ac:picMkLst>
            <pc:docMk/>
            <pc:sldMk cId="0" sldId="256"/>
            <ac:picMk id="2" creationId="{6B2E3AB3-9CA0-7E1C-49C0-4C8A21E3B6EC}"/>
          </ac:picMkLst>
        </pc:picChg>
      </pc:sldChg>
      <pc:sldChg chg="addSp modSp mod modNotes">
        <pc:chgData name="Mrs L Webster" userId="e46f0a3f-fc4e-4d7b-94a6-4acf829689c1" providerId="ADAL" clId="{2A4AE7FB-31BD-499C-9A9F-5CDFE41B6210}" dt="2026-06-24T10:01:55.919" v="3" actId="1076"/>
        <pc:sldMkLst>
          <pc:docMk/>
          <pc:sldMk cId="0" sldId="257"/>
        </pc:sldMkLst>
        <pc:spChg chg="mod">
          <ac:chgData name="Mrs L Webster" userId="e46f0a3f-fc4e-4d7b-94a6-4acf829689c1" providerId="ADAL" clId="{2A4AE7FB-31BD-499C-9A9F-5CDFE41B6210}" dt="2026-06-24T10:01:55.919" v="3" actId="1076"/>
          <ac:spMkLst>
            <pc:docMk/>
            <pc:sldMk cId="0" sldId="257"/>
            <ac:spMk id="263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10:01:51.765" v="2"/>
          <ac:picMkLst>
            <pc:docMk/>
            <pc:sldMk cId="0" sldId="257"/>
            <ac:picMk id="2" creationId="{419A17F4-91F7-3804-C469-388542243D0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3088161" y="230420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Straight Line Graphs</a:t>
            </a:r>
            <a:endParaRPr/>
          </a:p>
        </p:txBody>
      </p:sp>
      <p:sp>
        <p:nvSpPr>
          <p:cNvPr id="227" name="Google Shape;227;p1"/>
          <p:cNvSpPr txBox="1"/>
          <p:nvPr/>
        </p:nvSpPr>
        <p:spPr>
          <a:xfrm>
            <a:off x="196849" y="3116563"/>
            <a:ext cx="2946401" cy="600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Coordinates and Graphs (Y8)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Straight Line Graphs (Y9)</a:t>
            </a:r>
            <a:endParaRPr/>
          </a:p>
        </p:txBody>
      </p:sp>
      <p:sp>
        <p:nvSpPr>
          <p:cNvPr id="228" name="Google Shape;228;p1"/>
          <p:cNvSpPr/>
          <p:nvPr/>
        </p:nvSpPr>
        <p:spPr>
          <a:xfrm>
            <a:off x="3250439" y="2862070"/>
            <a:ext cx="3517900" cy="458581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79213" y="2881663"/>
            <a:ext cx="3536189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Equation of a Line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find the equation of a straight line: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 the gradient of the line (m) </a:t>
            </a:r>
            <a:endParaRPr/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Find the value of c (y-intercept).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     Using the x and y values from any point,        substitute into the equation and solve to find c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69142" y="6930542"/>
            <a:ext cx="2967516" cy="291830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2240116" y="1130197"/>
            <a:ext cx="4587782" cy="1831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Parallel: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lines that are the same distance apart and will never cross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Perpendicular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lines that meet at a right angle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Horizontal: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left to right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Vertical: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up and down</a:t>
            </a:r>
            <a:endParaRPr sz="12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Gradient: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steep a line is</a:t>
            </a:r>
            <a:endParaRPr sz="12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Y-intercept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where the line crosses the y axis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Midpoint: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middle point of a line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"/>
          <p:cNvSpPr txBox="1"/>
          <p:nvPr/>
        </p:nvSpPr>
        <p:spPr>
          <a:xfrm>
            <a:off x="130278" y="1287971"/>
            <a:ext cx="2193717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Plot straight line graphs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Using y=mx+c</a:t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Finding the equation of a line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Represent the solution to inequalities on a graph (higher only)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Finding the midpoint of a line segment</a:t>
            </a:r>
            <a:endParaRPr/>
          </a:p>
        </p:txBody>
      </p:sp>
      <p:sp>
        <p:nvSpPr>
          <p:cNvPr id="233" name="Google Shape;233;p1"/>
          <p:cNvSpPr txBox="1"/>
          <p:nvPr/>
        </p:nvSpPr>
        <p:spPr>
          <a:xfrm>
            <a:off x="186619" y="3943159"/>
            <a:ext cx="2910600" cy="29085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Plotting straight line graphs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4" name="Google Shape;2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06249" y="4591596"/>
            <a:ext cx="817065" cy="2096704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"/>
          <p:cNvSpPr txBox="1"/>
          <p:nvPr/>
        </p:nvSpPr>
        <p:spPr>
          <a:xfrm>
            <a:off x="1008822" y="4245376"/>
            <a:ext cx="2293024" cy="26161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t="-4760" b="-1428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6" name="Google Shape;236;p1"/>
          <p:cNvCxnSpPr/>
          <p:nvPr/>
        </p:nvCxnSpPr>
        <p:spPr>
          <a:xfrm rot="10800000" flipH="1">
            <a:off x="915421" y="4361842"/>
            <a:ext cx="186510" cy="104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37" name="Google Shape;237;p1"/>
          <p:cNvSpPr/>
          <p:nvPr/>
        </p:nvSpPr>
        <p:spPr>
          <a:xfrm>
            <a:off x="257061" y="4248531"/>
            <a:ext cx="935899" cy="230110"/>
          </a:xfrm>
          <a:prstGeom prst="roundRect">
            <a:avLst>
              <a:gd name="adj" fmla="val 16667"/>
            </a:avLst>
          </a:prstGeom>
          <a:blipFill rotWithShape="1">
            <a:blip r:embed="rId5">
              <a:alphaModFix/>
            </a:blip>
            <a:stretch>
              <a:fillRect t="-5260" b="-26313"/>
            </a:stretch>
          </a:blip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38" name="Google Shape;238;p1"/>
          <p:cNvGraphicFramePr/>
          <p:nvPr/>
        </p:nvGraphicFramePr>
        <p:xfrm>
          <a:off x="260023" y="4814881"/>
          <a:ext cx="1575500" cy="594380"/>
        </p:xfrm>
        <a:graphic>
          <a:graphicData uri="http://schemas.openxmlformats.org/drawingml/2006/table">
            <a:tbl>
              <a:tblPr>
                <a:noFill/>
                <a:tableStyleId>{4AAD2FC8-38E2-4D3F-B921-3137F73C6537}</a:tableStyleId>
              </a:tblPr>
              <a:tblGrid>
                <a:gridCol w="39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50"/>
                        <a:buFont typeface="Calibri"/>
                        <a:buNone/>
                      </a:pPr>
                      <a:endParaRPr sz="135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−3</a:t>
                      </a:r>
                      <a:endParaRPr sz="135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  <a:endParaRPr sz="135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135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50"/>
                        <a:buFont typeface="Calibri"/>
                        <a:buNone/>
                      </a:pPr>
                      <a:endParaRPr sz="135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-10</a:t>
                      </a:r>
                      <a:endParaRPr sz="135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-1</a:t>
                      </a:r>
                      <a:endParaRPr sz="135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135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9" name="Google Shape;239;p1"/>
          <p:cNvSpPr txBox="1"/>
          <p:nvPr/>
        </p:nvSpPr>
        <p:spPr>
          <a:xfrm>
            <a:off x="130278" y="4529581"/>
            <a:ext cx="261963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Draw a table to display the information</a:t>
            </a:r>
            <a:endParaRPr sz="11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"/>
          <p:cNvSpPr txBox="1"/>
          <p:nvPr/>
        </p:nvSpPr>
        <p:spPr>
          <a:xfrm>
            <a:off x="211587" y="5414053"/>
            <a:ext cx="1623936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only need two points to form a straight line, but plotting more helps you decide if your calculations are correct (if they make a straight line).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"/>
          <p:cNvSpPr txBox="1"/>
          <p:nvPr/>
        </p:nvSpPr>
        <p:spPr>
          <a:xfrm>
            <a:off x="4399409" y="3602271"/>
            <a:ext cx="137274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= mx + c</a:t>
            </a:r>
            <a:endParaRPr/>
          </a:p>
        </p:txBody>
      </p:sp>
      <p:sp>
        <p:nvSpPr>
          <p:cNvPr id="242" name="Google Shape;242;p1"/>
          <p:cNvSpPr txBox="1"/>
          <p:nvPr/>
        </p:nvSpPr>
        <p:spPr>
          <a:xfrm>
            <a:off x="3571824" y="3284683"/>
            <a:ext cx="13727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value</a:t>
            </a:r>
            <a:endParaRPr/>
          </a:p>
        </p:txBody>
      </p:sp>
      <p:cxnSp>
        <p:nvCxnSpPr>
          <p:cNvPr id="243" name="Google Shape;243;p1"/>
          <p:cNvCxnSpPr>
            <a:endCxn id="241" idx="1"/>
          </p:cNvCxnSpPr>
          <p:nvPr/>
        </p:nvCxnSpPr>
        <p:spPr>
          <a:xfrm>
            <a:off x="4000409" y="3552760"/>
            <a:ext cx="399000" cy="2034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44" name="Google Shape;244;p1"/>
          <p:cNvSpPr txBox="1"/>
          <p:nvPr/>
        </p:nvSpPr>
        <p:spPr>
          <a:xfrm>
            <a:off x="5009389" y="3166478"/>
            <a:ext cx="13727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 value</a:t>
            </a:r>
            <a:endParaRPr/>
          </a:p>
        </p:txBody>
      </p:sp>
      <p:cxnSp>
        <p:nvCxnSpPr>
          <p:cNvPr id="245" name="Google Shape;245;p1"/>
          <p:cNvCxnSpPr/>
          <p:nvPr/>
        </p:nvCxnSpPr>
        <p:spPr>
          <a:xfrm flipH="1">
            <a:off x="4991883" y="3413974"/>
            <a:ext cx="141214" cy="237808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46" name="Google Shape;246;p1"/>
          <p:cNvSpPr txBox="1"/>
          <p:nvPr/>
        </p:nvSpPr>
        <p:spPr>
          <a:xfrm>
            <a:off x="4161564" y="4111009"/>
            <a:ext cx="13727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gradient</a:t>
            </a:r>
            <a:endParaRPr/>
          </a:p>
        </p:txBody>
      </p:sp>
      <p:sp>
        <p:nvSpPr>
          <p:cNvPr id="247" name="Google Shape;247;p1"/>
          <p:cNvSpPr txBox="1"/>
          <p:nvPr/>
        </p:nvSpPr>
        <p:spPr>
          <a:xfrm>
            <a:off x="5442660" y="3897420"/>
            <a:ext cx="13727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intercept</a:t>
            </a:r>
            <a:endParaRPr/>
          </a:p>
        </p:txBody>
      </p:sp>
      <p:cxnSp>
        <p:nvCxnSpPr>
          <p:cNvPr id="248" name="Google Shape;248;p1"/>
          <p:cNvCxnSpPr/>
          <p:nvPr/>
        </p:nvCxnSpPr>
        <p:spPr>
          <a:xfrm rot="10800000" flipH="1">
            <a:off x="4640097" y="3831311"/>
            <a:ext cx="190210" cy="326501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49" name="Google Shape;249;p1"/>
          <p:cNvCxnSpPr/>
          <p:nvPr/>
        </p:nvCxnSpPr>
        <p:spPr>
          <a:xfrm rot="10800000">
            <a:off x="5362575" y="3756159"/>
            <a:ext cx="495300" cy="141261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pic>
        <p:nvPicPr>
          <p:cNvPr id="250" name="Google Shape;25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37664" y="5202625"/>
            <a:ext cx="1033282" cy="142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1"/>
          <p:cNvPicPr preferRelativeResize="0"/>
          <p:nvPr/>
        </p:nvPicPr>
        <p:blipFill rotWithShape="1">
          <a:blip r:embed="rId7">
            <a:alphaModFix/>
          </a:blip>
          <a:srcRect t="9150"/>
          <a:stretch/>
        </p:blipFill>
        <p:spPr>
          <a:xfrm>
            <a:off x="4624263" y="5639948"/>
            <a:ext cx="1946760" cy="568491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1"/>
          <p:cNvSpPr txBox="1"/>
          <p:nvPr/>
        </p:nvSpPr>
        <p:spPr>
          <a:xfrm>
            <a:off x="175222" y="6966839"/>
            <a:ext cx="2872980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sng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Finding the Midpoint of a Line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To find the midpoint of a line between two sets of coordinates, find the average of the x-axis coordinates and the average of the y-axis coordinates.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e.g. </a:t>
            </a: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Find the midpoint of the line joining the point D (10,5) and E (4,11).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Average of x-coordinates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Average of y-coordinates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The midpoint is (7,8)  </a:t>
            </a: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3" name="Google Shape;253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829625" y="8616504"/>
            <a:ext cx="603301" cy="318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864627" y="8988261"/>
            <a:ext cx="514351" cy="2901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2E3AB3-9CA0-7E1C-49C0-4C8A21E3B6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"/>
          <p:cNvSpPr/>
          <p:nvPr/>
        </p:nvSpPr>
        <p:spPr>
          <a:xfrm>
            <a:off x="151231" y="4005870"/>
            <a:ext cx="2933940" cy="28881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"/>
          <p:cNvSpPr txBox="1"/>
          <p:nvPr/>
        </p:nvSpPr>
        <p:spPr>
          <a:xfrm>
            <a:off x="198112" y="4036092"/>
            <a:ext cx="35179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Finding the Midpoint of a Line</a:t>
            </a:r>
            <a:endParaRPr/>
          </a:p>
        </p:txBody>
      </p:sp>
      <p:sp>
        <p:nvSpPr>
          <p:cNvPr id="261" name="Google Shape;261;p2"/>
          <p:cNvSpPr/>
          <p:nvPr/>
        </p:nvSpPr>
        <p:spPr>
          <a:xfrm>
            <a:off x="138743" y="7019173"/>
            <a:ext cx="6611308" cy="271724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"/>
          <p:cNvSpPr txBox="1"/>
          <p:nvPr/>
        </p:nvSpPr>
        <p:spPr>
          <a:xfrm>
            <a:off x="238819" y="7078708"/>
            <a:ext cx="319018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Finding the Equation of a Line</a:t>
            </a:r>
            <a:endParaRPr/>
          </a:p>
        </p:txBody>
      </p:sp>
      <p:sp>
        <p:nvSpPr>
          <p:cNvPr id="263" name="Google Shape;263;p2"/>
          <p:cNvSpPr txBox="1"/>
          <p:nvPr/>
        </p:nvSpPr>
        <p:spPr>
          <a:xfrm>
            <a:off x="2861061" y="212077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Straight Line Graphs</a:t>
            </a:r>
            <a:endParaRPr dirty="0"/>
          </a:p>
        </p:txBody>
      </p:sp>
      <p:sp>
        <p:nvSpPr>
          <p:cNvPr id="264" name="Google Shape;264;p2"/>
          <p:cNvSpPr txBox="1"/>
          <p:nvPr/>
        </p:nvSpPr>
        <p:spPr>
          <a:xfrm>
            <a:off x="4593533" y="1030553"/>
            <a:ext cx="3478725" cy="446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Define the following keywords: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"/>
          <p:cNvSpPr txBox="1"/>
          <p:nvPr/>
        </p:nvSpPr>
        <p:spPr>
          <a:xfrm>
            <a:off x="3155827" y="2866594"/>
            <a:ext cx="3594224" cy="4031833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Plotting straight line graphs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"/>
          <p:cNvSpPr txBox="1"/>
          <p:nvPr/>
        </p:nvSpPr>
        <p:spPr>
          <a:xfrm>
            <a:off x="3180404" y="3351011"/>
            <a:ext cx="3197023" cy="43088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5878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6409" y="3806655"/>
            <a:ext cx="3011232" cy="647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35868" y="5433662"/>
            <a:ext cx="3164670" cy="567109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"/>
          <p:cNvSpPr txBox="1"/>
          <p:nvPr/>
        </p:nvSpPr>
        <p:spPr>
          <a:xfrm>
            <a:off x="3214531" y="4976990"/>
            <a:ext cx="3197023" cy="500586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2"/>
          <p:cNvSpPr txBox="1"/>
          <p:nvPr/>
        </p:nvSpPr>
        <p:spPr>
          <a:xfrm>
            <a:off x="3121259" y="1340710"/>
            <a:ext cx="4935241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Parallel: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Perpendicular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Horizontal: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Vertical: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Gradient: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Y-intercept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Midpoint: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2"/>
          <p:cNvSpPr txBox="1"/>
          <p:nvPr/>
        </p:nvSpPr>
        <p:spPr>
          <a:xfrm>
            <a:off x="138742" y="1299841"/>
            <a:ext cx="2921958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the four co-ordinates denoted by the shapes on this set of axes?</a:t>
            </a:r>
            <a:endParaRPr sz="1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2"/>
          <p:cNvSpPr/>
          <p:nvPr/>
        </p:nvSpPr>
        <p:spPr>
          <a:xfrm>
            <a:off x="1957062" y="1924719"/>
            <a:ext cx="827471" cy="1877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Triangle:</a:t>
            </a:r>
            <a:b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Square:</a:t>
            </a:r>
            <a:endParaRPr sz="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Circle:</a:t>
            </a:r>
            <a:endParaRPr sz="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Pentagon:</a:t>
            </a:r>
            <a:endParaRPr sz="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3" name="Google Shape;273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9901" y="1882749"/>
            <a:ext cx="1701640" cy="1642333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"/>
          <p:cNvSpPr txBox="1"/>
          <p:nvPr/>
        </p:nvSpPr>
        <p:spPr>
          <a:xfrm>
            <a:off x="246464" y="4393695"/>
            <a:ext cx="274347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 is the point (5, –2) and H is the point (–9, 10). What are the coordinates of M, the midpoint of the line GH?</a:t>
            </a:r>
            <a:endParaRPr/>
          </a:p>
        </p:txBody>
      </p:sp>
      <p:sp>
        <p:nvSpPr>
          <p:cNvPr id="275" name="Google Shape;275;p2"/>
          <p:cNvSpPr txBox="1"/>
          <p:nvPr/>
        </p:nvSpPr>
        <p:spPr>
          <a:xfrm>
            <a:off x="238819" y="7407452"/>
            <a:ext cx="340995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Find the equation of the line that goes through the points (3, 4) and (12, −2).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14141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141414"/>
                </a:solidFill>
                <a:latin typeface="Arial"/>
                <a:ea typeface="Arial"/>
                <a:cs typeface="Arial"/>
                <a:sym typeface="Arial"/>
              </a:rPr>
              <a:t>Find the equation of this line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678925" y="7232596"/>
            <a:ext cx="1311099" cy="2211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19A17F4-91F7-3804-C469-388542243D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E94000-9F72-4078-9EF9-FD93A40CEA00}">
  <ds:schemaRefs>
    <ds:schemaRef ds:uri="http://www.w3.org/XML/1998/namespace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25282912-017c-4221-86bb-52eb7cb208d2"/>
    <ds:schemaRef ds:uri="100964db-d436-474d-b180-2754017d2744"/>
  </ds:schemaRefs>
</ds:datastoreItem>
</file>

<file path=customXml/itemProps2.xml><?xml version="1.0" encoding="utf-8"?>
<ds:datastoreItem xmlns:ds="http://schemas.openxmlformats.org/officeDocument/2006/customXml" ds:itemID="{77768652-B8F7-4BAD-9D12-08BA5990C1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5D647B-2054-4604-8096-9A222EF4C08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425</Words>
  <Application>Microsoft Office PowerPoint</Application>
  <PresentationFormat>A4 Paper (210x297 mm)</PresentationFormat>
  <Paragraphs>130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2026-06-24T10:02:00Z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1766000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