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63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1100"/>
    <a:srgbClr val="1C4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20"/>
  </p:normalViewPr>
  <p:slideViewPr>
    <p:cSldViewPr snapToGrid="0" snapToObjects="1" showGuides="1">
      <p:cViewPr varScale="1">
        <p:scale>
          <a:sx n="82" d="100"/>
          <a:sy n="82" d="100"/>
        </p:scale>
        <p:origin x="413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M Plant" userId="cdd6a917-fd24-4eee-924a-027dec89c281" providerId="ADAL" clId="{2D7738C5-EFBA-49FE-819C-F20EAF8CDFF9}"/>
    <pc:docChg chg="delSld">
      <pc:chgData name="Mr M Plant" userId="cdd6a917-fd24-4eee-924a-027dec89c281" providerId="ADAL" clId="{2D7738C5-EFBA-49FE-819C-F20EAF8CDFF9}" dt="2025-09-07T13:01:24.229" v="4" actId="47"/>
      <pc:docMkLst>
        <pc:docMk/>
      </pc:docMkLst>
      <pc:sldChg chg="del">
        <pc:chgData name="Mr M Plant" userId="cdd6a917-fd24-4eee-924a-027dec89c281" providerId="ADAL" clId="{2D7738C5-EFBA-49FE-819C-F20EAF8CDFF9}" dt="2025-09-07T13:01:17.369" v="1" actId="47"/>
        <pc:sldMkLst>
          <pc:docMk/>
          <pc:sldMk cId="0" sldId="256"/>
        </pc:sldMkLst>
      </pc:sldChg>
      <pc:sldChg chg="del">
        <pc:chgData name="Mr M Plant" userId="cdd6a917-fd24-4eee-924a-027dec89c281" providerId="ADAL" clId="{2D7738C5-EFBA-49FE-819C-F20EAF8CDFF9}" dt="2025-09-07T13:01:15.950" v="0" actId="47"/>
        <pc:sldMkLst>
          <pc:docMk/>
          <pc:sldMk cId="901188108" sldId="261"/>
        </pc:sldMkLst>
      </pc:sldChg>
      <pc:sldChg chg="del">
        <pc:chgData name="Mr M Plant" userId="cdd6a917-fd24-4eee-924a-027dec89c281" providerId="ADAL" clId="{2D7738C5-EFBA-49FE-819C-F20EAF8CDFF9}" dt="2025-09-07T13:01:19.639" v="2" actId="47"/>
        <pc:sldMkLst>
          <pc:docMk/>
          <pc:sldMk cId="1166180662" sldId="262"/>
        </pc:sldMkLst>
      </pc:sldChg>
      <pc:sldChg chg="del">
        <pc:chgData name="Mr M Plant" userId="cdd6a917-fd24-4eee-924a-027dec89c281" providerId="ADAL" clId="{2D7738C5-EFBA-49FE-819C-F20EAF8CDFF9}" dt="2025-09-07T13:01:21.904" v="3" actId="47"/>
        <pc:sldMkLst>
          <pc:docMk/>
          <pc:sldMk cId="2295209584" sldId="264"/>
        </pc:sldMkLst>
      </pc:sldChg>
      <pc:sldChg chg="del">
        <pc:chgData name="Mr M Plant" userId="cdd6a917-fd24-4eee-924a-027dec89c281" providerId="ADAL" clId="{2D7738C5-EFBA-49FE-819C-F20EAF8CDFF9}" dt="2025-09-07T13:01:24.229" v="4" actId="47"/>
        <pc:sldMkLst>
          <pc:docMk/>
          <pc:sldMk cId="3747014925" sldId="26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366146-CDA1-234D-9E3B-FF9D9516E2D8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DD5A42-EA12-B247-A435-615FCB1AB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516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B33144-066E-4352-475E-FDC3A1299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C2CA78-3F65-4CD5-F01E-09C0780BEB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E060E6-E24E-C379-BA45-0E20741AE8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0FBB2B-C7FF-7F5B-2509-EE8AD0E0C0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DD5A42-EA12-B247-A435-615FCB1AB94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793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40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545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465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911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33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95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76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565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08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505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30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37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2E2517-AABB-4F1A-29A2-20731B648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2F3C8855-7242-6909-12A6-4B53E6536C4D}"/>
              </a:ext>
            </a:extLst>
          </p:cNvPr>
          <p:cNvSpPr txBox="1"/>
          <p:nvPr/>
        </p:nvSpPr>
        <p:spPr>
          <a:xfrm>
            <a:off x="7701335" y="-18227"/>
            <a:ext cx="2172300" cy="307777"/>
          </a:xfrm>
          <a:prstGeom prst="rect">
            <a:avLst/>
          </a:prstGeom>
          <a:solidFill>
            <a:schemeClr val="accent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b="1" dirty="0">
                <a:latin typeface="Arial"/>
                <a:cs typeface="Arial"/>
              </a:rPr>
              <a:t>Key Vocabulary</a:t>
            </a:r>
          </a:p>
        </p:txBody>
      </p:sp>
      <p:pic>
        <p:nvPicPr>
          <p:cNvPr id="3" name="Picture 2" descr="A map of europe with different countries/regions">
            <a:extLst>
              <a:ext uri="{FF2B5EF4-FFF2-40B4-BE49-F238E27FC236}">
                <a16:creationId xmlns:a16="http://schemas.microsoft.com/office/drawing/2014/main" id="{29A071A7-E8DC-EAF0-FCD3-197DE7149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4892" y="2901276"/>
            <a:ext cx="6109832" cy="39468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9EE5151-19A6-0706-1987-F4523AEAF54A}"/>
              </a:ext>
            </a:extLst>
          </p:cNvPr>
          <p:cNvSpPr/>
          <p:nvPr/>
        </p:nvSpPr>
        <p:spPr>
          <a:xfrm>
            <a:off x="2252906" y="-21725"/>
            <a:ext cx="5490182" cy="10329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180891-2CF8-B645-B85D-36F4177EE80C}"/>
              </a:ext>
            </a:extLst>
          </p:cNvPr>
          <p:cNvSpPr txBox="1"/>
          <p:nvPr/>
        </p:nvSpPr>
        <p:spPr>
          <a:xfrm>
            <a:off x="2184289" y="15330"/>
            <a:ext cx="493060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i="1" dirty="0"/>
              <a:t>Enquiry Question: -</a:t>
            </a:r>
            <a:r>
              <a:rPr lang="en-GB" sz="1800" dirty="0">
                <a:effectLst/>
                <a:latin typeface="Arial"/>
                <a:ea typeface="Aptos" panose="020B0004020202020204" pitchFamily="34" charset="0"/>
                <a:cs typeface="Arial"/>
              </a:rPr>
              <a:t> </a:t>
            </a:r>
            <a:r>
              <a:rPr lang="en-GB" sz="2000" dirty="0">
                <a:latin typeface="Arial"/>
                <a:ea typeface="Aptos" panose="020B0004020202020204" pitchFamily="34" charset="0"/>
                <a:cs typeface="Arial"/>
              </a:rPr>
              <a:t>Did a single bullet lead to the </a:t>
            </a:r>
            <a:r>
              <a:rPr lang="en-GB" sz="2000">
                <a:latin typeface="Arial"/>
                <a:ea typeface="Aptos" panose="020B0004020202020204" pitchFamily="34" charset="0"/>
                <a:cs typeface="Arial"/>
              </a:rPr>
              <a:t>Great War?</a:t>
            </a:r>
            <a:endParaRPr lang="en-GB" sz="1400" b="1" i="1" dirty="0">
              <a:latin typeface="Arial"/>
              <a:cs typeface="Arial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B17B852-B3D6-FBD4-1D5D-D1BCD8FB36E0}"/>
              </a:ext>
            </a:extLst>
          </p:cNvPr>
          <p:cNvCxnSpPr>
            <a:cxnSpLocks/>
          </p:cNvCxnSpPr>
          <p:nvPr/>
        </p:nvCxnSpPr>
        <p:spPr>
          <a:xfrm>
            <a:off x="8007643" y="199863"/>
            <a:ext cx="0" cy="51264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32148D57-DE82-FF6C-849F-083C62AFA156}"/>
              </a:ext>
            </a:extLst>
          </p:cNvPr>
          <p:cNvSpPr txBox="1"/>
          <p:nvPr/>
        </p:nvSpPr>
        <p:spPr>
          <a:xfrm>
            <a:off x="2255241" y="885284"/>
            <a:ext cx="7748128" cy="21236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dirty="0"/>
              <a:t>The Big Picture</a:t>
            </a: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  <a:p>
            <a:endParaRPr lang="en-GB" sz="1200" b="1" dirty="0">
              <a:ea typeface="Calibri"/>
              <a:cs typeface="Calibri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4444E7-0544-D765-C8E7-1ECC16356C19}"/>
              </a:ext>
            </a:extLst>
          </p:cNvPr>
          <p:cNvSpPr txBox="1"/>
          <p:nvPr/>
        </p:nvSpPr>
        <p:spPr>
          <a:xfrm>
            <a:off x="15219" y="40175"/>
            <a:ext cx="2232510" cy="30777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Key Vocabulary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061355-FDF1-6570-419B-8399DCAA0AC2}"/>
              </a:ext>
            </a:extLst>
          </p:cNvPr>
          <p:cNvSpPr/>
          <p:nvPr/>
        </p:nvSpPr>
        <p:spPr>
          <a:xfrm>
            <a:off x="20877" y="351921"/>
            <a:ext cx="2216412" cy="6513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kern="100" dirty="0">
                <a:ea typeface="+mn-lt"/>
                <a:cs typeface="+mn-lt"/>
              </a:rPr>
              <a:t>1.</a:t>
            </a:r>
            <a:r>
              <a:rPr lang="en-GB" sz="1200" b="1" kern="100" dirty="0">
                <a:ea typeface="+mn-lt"/>
                <a:cs typeface="+mn-lt"/>
              </a:rPr>
              <a:t>Alliances</a:t>
            </a:r>
            <a:r>
              <a:rPr lang="en-GB" sz="1200" kern="100" dirty="0">
                <a:ea typeface="+mn-lt"/>
                <a:cs typeface="+mn-lt"/>
              </a:rPr>
              <a:t>:  agreements between nations to work together for a common goal or to defend each other in the event of war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r>
              <a:rPr lang="en-GB" sz="1200" kern="100" dirty="0">
                <a:ea typeface="+mn-lt"/>
                <a:cs typeface="+mn-lt"/>
              </a:rPr>
              <a:t>2.</a:t>
            </a:r>
            <a:r>
              <a:rPr lang="en-GB" sz="1200" b="1" kern="100" dirty="0">
                <a:ea typeface="+mn-lt"/>
                <a:cs typeface="+mn-lt"/>
              </a:rPr>
              <a:t>Alliance system</a:t>
            </a:r>
            <a:r>
              <a:rPr lang="en-GB" sz="1200" kern="100" dirty="0">
                <a:ea typeface="+mn-lt"/>
                <a:cs typeface="+mn-lt"/>
              </a:rPr>
              <a:t>:  when several nations form alliances with several other nations</a:t>
            </a:r>
            <a:endParaRPr lang="en-GB" dirty="0"/>
          </a:p>
          <a:p>
            <a:r>
              <a:rPr lang="en-GB" sz="1200" kern="100" dirty="0">
                <a:ea typeface="+mn-lt"/>
                <a:cs typeface="+mn-lt"/>
              </a:rPr>
              <a:t>annexed:    to add an area or region to a country, state, or city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3.Archduke Franz Ferdinand</a:t>
            </a:r>
            <a:r>
              <a:rPr lang="en-GB" sz="1200" kern="100" dirty="0">
                <a:ea typeface="+mn-lt"/>
                <a:cs typeface="+mn-lt"/>
              </a:rPr>
              <a:t>:  the heir to Austria-Hungary's throne whose assassination sparked WW I </a:t>
            </a:r>
            <a:endParaRPr lang="en-GB" dirty="0"/>
          </a:p>
          <a:p>
            <a:r>
              <a:rPr lang="en-GB" sz="1200" kern="100" dirty="0">
                <a:ea typeface="+mn-lt"/>
                <a:cs typeface="+mn-lt"/>
              </a:rPr>
              <a:t>4.</a:t>
            </a:r>
            <a:r>
              <a:rPr lang="en-GB" sz="1200" b="1" kern="100" dirty="0">
                <a:ea typeface="+mn-lt"/>
                <a:cs typeface="+mn-lt"/>
              </a:rPr>
              <a:t>Arms Race:</a:t>
            </a:r>
            <a:r>
              <a:rPr lang="en-GB" sz="1200" kern="100" dirty="0">
                <a:ea typeface="+mn-lt"/>
                <a:cs typeface="+mn-lt"/>
              </a:rPr>
              <a:t> a situation in which countries that are enemies each try to build or collect weapons faster than the other can</a:t>
            </a:r>
            <a:endParaRPr lang="en-GB" dirty="0"/>
          </a:p>
          <a:p>
            <a:r>
              <a:rPr lang="en-GB" sz="1200" kern="100" dirty="0">
                <a:latin typeface="Calibri"/>
                <a:ea typeface="Calibri"/>
                <a:cs typeface="Calibri"/>
              </a:rPr>
              <a:t>5.</a:t>
            </a:r>
            <a:r>
              <a:rPr lang="en-GB" sz="1200" b="1" kern="100" dirty="0">
                <a:ea typeface="+mn-lt"/>
                <a:cs typeface="+mn-lt"/>
              </a:rPr>
              <a:t>Assassination:</a:t>
            </a:r>
            <a:r>
              <a:rPr lang="en-GB" sz="1200" kern="100" dirty="0">
                <a:ea typeface="+mn-lt"/>
                <a:cs typeface="+mn-lt"/>
              </a:rPr>
              <a:t>  Killing a famous or important person usually for political reasons</a:t>
            </a:r>
            <a:endParaRPr lang="en-GB" sz="1200" kern="100" dirty="0">
              <a:latin typeface="Calibri"/>
              <a:ea typeface="Calibri"/>
              <a:cs typeface="Calibri"/>
            </a:endParaRPr>
          </a:p>
          <a:p>
            <a:r>
              <a:rPr lang="en-GB" sz="1200" b="1" kern="100" dirty="0">
                <a:ea typeface="+mn-lt"/>
                <a:cs typeface="+mn-lt"/>
              </a:rPr>
              <a:t>6.Black Hand</a:t>
            </a:r>
            <a:r>
              <a:rPr lang="en-GB" sz="1200" kern="100" dirty="0">
                <a:ea typeface="+mn-lt"/>
                <a:cs typeface="+mn-lt"/>
              </a:rPr>
              <a:t>:  the Serbian terrorist group that planned and carried out the assassination of Archduke Franz Ferdinand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r>
              <a:rPr lang="en-GB" sz="1200" b="1" kern="100" dirty="0">
                <a:ea typeface="+mn-lt"/>
                <a:cs typeface="+mn-lt"/>
              </a:rPr>
              <a:t>7.Boer War </a:t>
            </a:r>
            <a:r>
              <a:rPr lang="en-GB" sz="1200" kern="100" dirty="0">
                <a:ea typeface="+mn-lt"/>
                <a:cs typeface="+mn-lt"/>
              </a:rPr>
              <a:t>of 1899: a war between the British and the Dutch in Southern Africa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r>
              <a:rPr lang="en-GB" sz="1200" b="1" kern="100" dirty="0">
                <a:ea typeface="+mn-lt"/>
                <a:cs typeface="+mn-lt"/>
              </a:rPr>
              <a:t>8. Colony</a:t>
            </a:r>
            <a:r>
              <a:rPr lang="en-GB" sz="1200" kern="100" dirty="0">
                <a:ea typeface="+mn-lt"/>
                <a:cs typeface="+mn-lt"/>
              </a:rPr>
              <a:t>:  an area under the control of a mother country, whose purpose is to provide resources to help the mother country</a:t>
            </a:r>
            <a:endParaRPr lang="en-GB" dirty="0"/>
          </a:p>
          <a:p>
            <a:pPr>
              <a:spcAft>
                <a:spcPts val="300"/>
              </a:spcAft>
            </a:pPr>
            <a:endParaRPr lang="en-GB" sz="1200" kern="100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Content Placeholder 4">
            <a:extLst>
              <a:ext uri="{FF2B5EF4-FFF2-40B4-BE49-F238E27FC236}">
                <a16:creationId xmlns:a16="http://schemas.microsoft.com/office/drawing/2014/main" id="{CD94C78E-2962-3E30-7AD6-C7BBC7B45386}"/>
              </a:ext>
            </a:extLst>
          </p:cNvPr>
          <p:cNvSpPr txBox="1">
            <a:spLocks/>
          </p:cNvSpPr>
          <p:nvPr/>
        </p:nvSpPr>
        <p:spPr>
          <a:xfrm>
            <a:off x="3323514" y="1457988"/>
            <a:ext cx="1182999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7BD9E77-2B06-7B40-2BDF-6759DAB1FA2E}"/>
              </a:ext>
            </a:extLst>
          </p:cNvPr>
          <p:cNvSpPr txBox="1"/>
          <p:nvPr/>
        </p:nvSpPr>
        <p:spPr>
          <a:xfrm>
            <a:off x="7580056" y="-17055"/>
            <a:ext cx="2295473" cy="69249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kern="100" dirty="0">
                <a:ea typeface="+mn-lt"/>
                <a:cs typeface="+mn-lt"/>
              </a:rPr>
              <a:t>9. Dreadnought</a:t>
            </a:r>
            <a:r>
              <a:rPr lang="en-GB" sz="1200" kern="100" dirty="0">
                <a:ea typeface="+mn-lt"/>
                <a:cs typeface="+mn-lt"/>
              </a:rPr>
              <a:t>:  the largest and most powerful battleship during World War I that was invented by the British</a:t>
            </a:r>
            <a:endParaRPr lang="en-US" dirty="0"/>
          </a:p>
          <a:p>
            <a:r>
              <a:rPr lang="en-GB" sz="1200" dirty="0">
                <a:latin typeface="Aptos"/>
                <a:ea typeface="+mn-lt"/>
                <a:cs typeface="+mn-lt"/>
              </a:rPr>
              <a:t>empire:  a group of countries or regions that are controlled by one ruler or one government</a:t>
            </a:r>
            <a:endParaRPr lang="en-GB" sz="1200" dirty="0">
              <a:latin typeface="Aptos"/>
            </a:endParaRPr>
          </a:p>
          <a:p>
            <a:r>
              <a:rPr lang="en-GB" sz="1200" b="1" dirty="0">
                <a:latin typeface="Aptos"/>
                <a:ea typeface="+mn-lt"/>
                <a:cs typeface="+mn-lt"/>
              </a:rPr>
              <a:t>10. Imperialism</a:t>
            </a:r>
            <a:r>
              <a:rPr lang="en-GB" sz="1200" dirty="0">
                <a:latin typeface="Aptos"/>
                <a:ea typeface="+mn-lt"/>
                <a:cs typeface="+mn-lt"/>
              </a:rPr>
              <a:t>:  when a nation takes over another nation to rule them and take their natural resources</a:t>
            </a:r>
            <a:endParaRPr lang="en-GB" sz="1200" dirty="0">
              <a:latin typeface="Aptos"/>
            </a:endParaRPr>
          </a:p>
          <a:p>
            <a:r>
              <a:rPr lang="en-GB" sz="1200" b="1" dirty="0">
                <a:latin typeface="Aptos"/>
                <a:ea typeface="+mn-lt"/>
                <a:cs typeface="+mn-lt"/>
              </a:rPr>
              <a:t>11.militarism: </a:t>
            </a:r>
            <a:r>
              <a:rPr lang="en-GB" sz="1200" dirty="0">
                <a:latin typeface="Aptos"/>
                <a:ea typeface="+mn-lt"/>
                <a:cs typeface="+mn-lt"/>
              </a:rPr>
              <a:t> building up and maintaining a strong, well equipped military in order to defend, gain power, or achieve goals</a:t>
            </a:r>
            <a:endParaRPr lang="en-GB" sz="1200" dirty="0">
              <a:latin typeface="Aptos"/>
            </a:endParaRPr>
          </a:p>
          <a:p>
            <a:r>
              <a:rPr lang="en-GB" sz="1200" b="1" dirty="0">
                <a:latin typeface="Aptos"/>
                <a:ea typeface="+mn-lt"/>
                <a:cs typeface="+mn-lt"/>
              </a:rPr>
              <a:t>12. Mobilize: </a:t>
            </a:r>
            <a:r>
              <a:rPr lang="en-GB" sz="1200" dirty="0">
                <a:latin typeface="Aptos"/>
                <a:ea typeface="+mn-lt"/>
                <a:cs typeface="+mn-lt"/>
              </a:rPr>
              <a:t>bringing together military forces to prepare for war </a:t>
            </a:r>
          </a:p>
          <a:p>
            <a:r>
              <a:rPr lang="en-GB" sz="1200" b="1" dirty="0">
                <a:latin typeface="Aptos"/>
                <a:ea typeface="+mn-lt"/>
                <a:cs typeface="+mn-lt"/>
              </a:rPr>
              <a:t>13. Nationalism:</a:t>
            </a:r>
            <a:r>
              <a:rPr lang="en-GB" sz="1200" dirty="0">
                <a:latin typeface="Aptos"/>
                <a:ea typeface="+mn-lt"/>
                <a:cs typeface="+mn-lt"/>
              </a:rPr>
              <a:t>  feeling loyal and proud of your nation and believing your nation is better and more important than other nations</a:t>
            </a:r>
            <a:endParaRPr lang="en-GB" sz="1200">
              <a:latin typeface="Aptos"/>
            </a:endParaRPr>
          </a:p>
          <a:p>
            <a:r>
              <a:rPr lang="en-GB" sz="1200" b="1" dirty="0">
                <a:latin typeface="Aptos"/>
                <a:ea typeface="+mn-lt"/>
                <a:cs typeface="+mn-lt"/>
              </a:rPr>
              <a:t>14. Schlieffen Plan:</a:t>
            </a:r>
            <a:r>
              <a:rPr lang="en-GB" sz="1200" dirty="0">
                <a:latin typeface="Aptos"/>
                <a:ea typeface="+mn-lt"/>
                <a:cs typeface="+mn-lt"/>
              </a:rPr>
              <a:t>  Germany's plan for fighting a two front war with Russia and France where Germany would invade France through Belgium in a surprise attack; beat them quickly; and move to the Russian front before the Russians could mobilize their army.</a:t>
            </a:r>
            <a:endParaRPr lang="en-GB" sz="1200" dirty="0">
              <a:latin typeface="Aptos"/>
            </a:endParaRPr>
          </a:p>
          <a:p>
            <a:endParaRPr lang="en-GB" dirty="0">
              <a:ea typeface="Calibri"/>
              <a:cs typeface="Calibri"/>
            </a:endParaRPr>
          </a:p>
          <a:p>
            <a:endParaRPr lang="en-GB" dirty="0">
              <a:effectLst/>
              <a:latin typeface="Calibri" panose="020F0502020204030204"/>
              <a:ea typeface="Calibri"/>
              <a:cs typeface="Calibri"/>
            </a:endParaRPr>
          </a:p>
          <a:p>
            <a:pPr>
              <a:spcAft>
                <a:spcPts val="300"/>
              </a:spcAft>
            </a:pPr>
            <a:endParaRPr lang="en-GB" sz="1200" kern="100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Content Placeholder 4">
            <a:extLst>
              <a:ext uri="{FF2B5EF4-FFF2-40B4-BE49-F238E27FC236}">
                <a16:creationId xmlns:a16="http://schemas.microsoft.com/office/drawing/2014/main" id="{C9A882D8-8B18-66C4-CE0A-C1EFB672C7B7}"/>
              </a:ext>
            </a:extLst>
          </p:cNvPr>
          <p:cNvSpPr txBox="1">
            <a:spLocks/>
          </p:cNvSpPr>
          <p:nvPr/>
        </p:nvSpPr>
        <p:spPr>
          <a:xfrm>
            <a:off x="3935602" y="2337660"/>
            <a:ext cx="1218152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02" name="Content Placeholder 4">
            <a:extLst>
              <a:ext uri="{FF2B5EF4-FFF2-40B4-BE49-F238E27FC236}">
                <a16:creationId xmlns:a16="http://schemas.microsoft.com/office/drawing/2014/main" id="{2F03AFD6-6F72-4B7E-A4BA-8996746B8B99}"/>
              </a:ext>
            </a:extLst>
          </p:cNvPr>
          <p:cNvSpPr txBox="1">
            <a:spLocks/>
          </p:cNvSpPr>
          <p:nvPr/>
        </p:nvSpPr>
        <p:spPr>
          <a:xfrm>
            <a:off x="5058448" y="2306550"/>
            <a:ext cx="1107391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18" name="Content Placeholder 4">
            <a:extLst>
              <a:ext uri="{FF2B5EF4-FFF2-40B4-BE49-F238E27FC236}">
                <a16:creationId xmlns:a16="http://schemas.microsoft.com/office/drawing/2014/main" id="{F4B8E5DE-3C23-84FA-F5F9-0B95819A839E}"/>
              </a:ext>
            </a:extLst>
          </p:cNvPr>
          <p:cNvSpPr txBox="1">
            <a:spLocks/>
          </p:cNvSpPr>
          <p:nvPr/>
        </p:nvSpPr>
        <p:spPr>
          <a:xfrm>
            <a:off x="3031813" y="2328473"/>
            <a:ext cx="1218152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15" name="Picture 14" descr="Events of World War I - History Guild">
            <a:extLst>
              <a:ext uri="{FF2B5EF4-FFF2-40B4-BE49-F238E27FC236}">
                <a16:creationId xmlns:a16="http://schemas.microsoft.com/office/drawing/2014/main" id="{C3E4AD42-038C-EA84-C419-EC5C41DB87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4850" y="612769"/>
            <a:ext cx="5467612" cy="3022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81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17478</TotalTime>
  <Words>358</Words>
  <Application>Microsoft Office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Thornton</dc:creator>
  <cp:lastModifiedBy>Mr M Plant</cp:lastModifiedBy>
  <cp:revision>352</cp:revision>
  <cp:lastPrinted>2025-05-07T12:01:56Z</cp:lastPrinted>
  <dcterms:created xsi:type="dcterms:W3CDTF">2020-07-02T19:41:34Z</dcterms:created>
  <dcterms:modified xsi:type="dcterms:W3CDTF">2025-09-07T13:01:25Z</dcterms:modified>
</cp:coreProperties>
</file>