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3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20EA5-A801-7469-EBFD-D5709301A0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80DF33-2AD3-13C1-DF51-489ED26584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1CA51-CA23-03F8-0879-02CBA86A1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457C9-30A1-A664-FD1E-CCD7A3853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A09A21-B239-E8A4-B5B4-C6F74150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276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34A65-4D9A-D5C8-9665-051F507B7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A0FC-2D7F-99C0-90E7-DDFF0E87D9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BC77F8-9A86-88E0-B36D-73AF96B60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87657-1958-0D19-C9E9-8F53F89D5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E8239-B937-43AF-6CEE-EE216CA1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03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F2162-EA9C-C164-38DD-31C2CB0B9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F666DA-9C34-B78C-47A6-BF6822E745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93A392-D159-140D-8314-3064A974E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4DBC4-F628-FD01-0C29-EE79C38D2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A7158-8EB8-4F8D-4435-2307E760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35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97FFC-8553-B020-2108-F37AF28ED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B7FCC-5EB1-23C0-17A7-C60B62407B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18731E-36D2-A51A-CB4A-8988DF2599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1BEE8-2642-D199-5388-A49FE1ECA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0B71E-0BED-AF0F-3B0C-C0A7C4B64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0F23EF-3E9E-3984-8453-0D0ED08C2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58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ACC5-AF20-EF76-2436-49304E057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EFB1F8-37D5-FB84-DE85-6039699C2C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544E5B-320D-72BB-3BAE-17CACA8541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697D95-6972-B79F-D881-E87BEAF3C6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F8016D-B6C0-5A90-4B48-60C221A8DF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D186FF-C338-0D86-E700-8A557EDE6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58DD0D-2AB3-A772-316C-2AB31ACAF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08F9F3-06A5-8745-DE18-5FBB3A6F0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64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D4895-3185-A25E-1617-D7D985ACE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B39168-A639-FB39-CFBE-AF75DE049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4D3EC6-E2FB-26C5-211C-A3F4EF0C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CE8422-AAB0-6DB4-C0A1-ED18964A2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823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C89E56-95B5-23F9-06DA-42EEFE513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9A251D-B6BE-565D-9A3F-E2F1FC2E7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AD5443-0E8D-37AC-6842-CD7E0DC72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014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7A80C-8242-FEF3-72B5-8F999B52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5FDB70-FF4E-5AEA-9AF4-95D2A7C94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047B52-3793-800A-DD1C-10AD4EF208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F16BA-3546-4C6E-CD25-685EAE71B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2D1599-701C-E891-97FD-6295ADC96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C0B7F5-74CD-AA2F-25BF-6FF0D708A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601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84853-2FFB-593C-FCC4-69D565B6F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B25BC4-C84C-20BB-F023-444EBBEDB8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37F65C-0077-35F2-51B0-9B434FD5DF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A3A640-EA1F-5581-E2BB-214179E25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067AD7-8931-BF8B-0647-E2A728236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FF7E7-C6D8-1577-1A57-FD767710D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126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93F84-2C23-7B57-A314-F7E5629D8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830B12-8C8C-4452-1594-9A2276D045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87C71-966E-869C-47A5-BA2111BB4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4280E-B4CC-8F93-9D08-0D27F24C5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D3D04-7042-6866-F8FC-DA85DBF4B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403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858F26-D5EC-2C54-4736-AF76F87BD6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460FB4-414C-BB00-C978-F0F1B8AC93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46A613-314F-F5BD-663F-42C556165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36F65D-EE8A-58D6-8CBC-7707E5CCF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47C48E-9F0E-1524-88B6-9E52893C5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351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021CF3-B311-386D-246F-15A0E98C8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32BD9B-E92C-6B99-6DBA-F07EDE8E68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CB244-0778-6A3B-042F-9A7347C6A5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F11E8F-73AA-471E-93BE-76E969816A0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9B404-0401-EA20-4602-7FB20833F9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A68389-7B4A-CB14-401A-10184CA723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8F064A-F0CB-4B5D-9AF9-AAE7183C1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12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white screen with black text&#10;&#10;AI-generated content may be incorrect.">
            <a:extLst>
              <a:ext uri="{FF2B5EF4-FFF2-40B4-BE49-F238E27FC236}">
                <a16:creationId xmlns:a16="http://schemas.microsoft.com/office/drawing/2014/main" id="{CB588ED3-0E2A-FC17-97C7-2A2305A2F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762" y="1728"/>
            <a:ext cx="5495238" cy="1400000"/>
          </a:xfrm>
          <a:prstGeom prst="rect">
            <a:avLst/>
          </a:prstGeom>
        </p:spPr>
      </p:pic>
      <p:pic>
        <p:nvPicPr>
          <p:cNvPr id="13" name="Picture 12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8E23EDB3-F6D0-78FF-1267-B9814AB1C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762" y="1468908"/>
            <a:ext cx="5495238" cy="1428571"/>
          </a:xfrm>
          <a:prstGeom prst="rect">
            <a:avLst/>
          </a:prstGeom>
        </p:spPr>
      </p:pic>
      <p:pic>
        <p:nvPicPr>
          <p:cNvPr id="15" name="Picture 14" descr="A close-up of a card&#10;&#10;AI-generated content may be incorrect.">
            <a:extLst>
              <a:ext uri="{FF2B5EF4-FFF2-40B4-BE49-F238E27FC236}">
                <a16:creationId xmlns:a16="http://schemas.microsoft.com/office/drawing/2014/main" id="{9AF70D15-B802-A397-1B45-8A23791A67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762" y="2964659"/>
            <a:ext cx="5495238" cy="1323810"/>
          </a:xfrm>
          <a:prstGeom prst="rect">
            <a:avLst/>
          </a:prstGeom>
        </p:spPr>
      </p:pic>
      <p:pic>
        <p:nvPicPr>
          <p:cNvPr id="17" name="Picture 16" descr="A close-up of a white card&#10;&#10;AI-generated content may be incorrect.">
            <a:extLst>
              <a:ext uri="{FF2B5EF4-FFF2-40B4-BE49-F238E27FC236}">
                <a16:creationId xmlns:a16="http://schemas.microsoft.com/office/drawing/2014/main" id="{6F72DB75-D0C1-8DF5-9DEC-101156EF87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377" y="4355649"/>
            <a:ext cx="5504762" cy="1180952"/>
          </a:xfrm>
          <a:prstGeom prst="rect">
            <a:avLst/>
          </a:prstGeom>
        </p:spPr>
      </p:pic>
      <p:pic>
        <p:nvPicPr>
          <p:cNvPr id="19" name="Picture 18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EB6D8735-F74B-6232-977A-D4D44AD798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762" y="5603781"/>
            <a:ext cx="5504762" cy="1276190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57CAFEAF-3DBF-FCA1-1F58-A05A9AE1E7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587627"/>
              </p:ext>
            </p:extLst>
          </p:nvPr>
        </p:nvGraphicFramePr>
        <p:xfrm>
          <a:off x="241515" y="1119355"/>
          <a:ext cx="5253723" cy="5560063"/>
        </p:xfrm>
        <a:graphic>
          <a:graphicData uri="http://schemas.openxmlformats.org/drawingml/2006/table">
            <a:tbl>
              <a:tblPr/>
              <a:tblGrid>
                <a:gridCol w="1842652">
                  <a:extLst>
                    <a:ext uri="{9D8B030D-6E8A-4147-A177-3AD203B41FA5}">
                      <a16:colId xmlns:a16="http://schemas.microsoft.com/office/drawing/2014/main" val="3428074305"/>
                    </a:ext>
                  </a:extLst>
                </a:gridCol>
                <a:gridCol w="3411071">
                  <a:extLst>
                    <a:ext uri="{9D8B030D-6E8A-4147-A177-3AD203B41FA5}">
                      <a16:colId xmlns:a16="http://schemas.microsoft.com/office/drawing/2014/main" val="2542387795"/>
                    </a:ext>
                  </a:extLst>
                </a:gridCol>
              </a:tblGrid>
              <a:tr h="241126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b="1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Term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b="1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Definition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936901"/>
                  </a:ext>
                </a:extLst>
              </a:tr>
              <a:tr h="396207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Naturalism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A style of theatre that seeks to replicate real life on stage.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667219"/>
                  </a:ext>
                </a:extLst>
              </a:tr>
              <a:tr h="53840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Epic Theatre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A style developed by Brecht to provoke thought and avoid emotional manipulation.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6525357"/>
                  </a:ext>
                </a:extLst>
              </a:tr>
              <a:tr h="521142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Alienation Effect (Verfremdungseffekt)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Brechtian technique to remind the audience they are watching a play.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1512991"/>
                  </a:ext>
                </a:extLst>
              </a:tr>
              <a:tr h="521142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Subtext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The hidden or underlying meaning in a character’s dialogue.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50399"/>
                  </a:ext>
                </a:extLst>
              </a:tr>
              <a:tr h="521142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Given Circumstances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The facts of the character's world (from Stanislavski’s system).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181245"/>
                  </a:ext>
                </a:extLst>
              </a:tr>
              <a:tr h="521142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Spect-actor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Boal's term for an audience member who becomes involved in the action.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185562"/>
                  </a:ext>
                </a:extLst>
              </a:tr>
              <a:tr h="521142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Physical Theatre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Performance where movement and body language are key storytelling tools.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538619"/>
                  </a:ext>
                </a:extLst>
              </a:tr>
              <a:tr h="559123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Gestus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A clear gesture or movement that reveals something about a character's social role (Brecht).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1600560"/>
                  </a:ext>
                </a:extLst>
              </a:tr>
              <a:tr h="521142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Magic If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Stanislavski's idea: “What would I do if I were in this situation?”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6638088"/>
                  </a:ext>
                </a:extLst>
              </a:tr>
              <a:tr h="698347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Forum Theatre</a:t>
                      </a:r>
                      <a:endParaRPr lang="en-GB" sz="8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1400"/>
                        </a:spcAft>
                        <a:buNone/>
                      </a:pPr>
                      <a:r>
                        <a:rPr lang="en-GB" sz="8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volini" panose="03000502040302020204" pitchFamily="66" charset="0"/>
                        </a:rPr>
                        <a:t>A form of Boal’s Theatre of the Oppressed where audiences intervene to change the outcome.</a:t>
                      </a:r>
                      <a:endParaRPr lang="en-GB" sz="8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8251457"/>
                  </a:ext>
                </a:extLst>
              </a:tr>
            </a:tbl>
          </a:graphicData>
        </a:graphic>
      </p:graphicFrame>
      <p:sp>
        <p:nvSpPr>
          <p:cNvPr id="21" name="Control 2">
            <a:extLst>
              <a:ext uri="{FF2B5EF4-FFF2-40B4-BE49-F238E27FC236}">
                <a16:creationId xmlns:a16="http://schemas.microsoft.com/office/drawing/2014/main" id="{AC812C18-5262-144A-09C1-3926B9C98769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366525" y="2220457"/>
            <a:ext cx="6935465" cy="696020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 sz="200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9D4FE18-BC3B-592C-AFB7-C6B4BF4BB482}"/>
              </a:ext>
            </a:extLst>
          </p:cNvPr>
          <p:cNvSpPr txBox="1"/>
          <p:nvPr/>
        </p:nvSpPr>
        <p:spPr>
          <a:xfrm>
            <a:off x="0" y="0"/>
            <a:ext cx="6696762" cy="52322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tx2">
                <a:lumMod val="25000"/>
                <a:lumOff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YEAR 9 AP2- PRACTITIONERS</a:t>
            </a:r>
          </a:p>
        </p:txBody>
      </p:sp>
    </p:spTree>
    <p:extLst>
      <p:ext uri="{BB962C8B-B14F-4D97-AF65-F5344CB8AC3E}">
        <p14:creationId xmlns:p14="http://schemas.microsoft.com/office/powerpoint/2010/main" val="4171010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155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Cavolini</vt:lpstr>
      <vt:lpstr>Office Theme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H Orr</dc:creator>
  <cp:lastModifiedBy>Mrs H Orr</cp:lastModifiedBy>
  <cp:revision>1</cp:revision>
  <dcterms:created xsi:type="dcterms:W3CDTF">2026-01-06T11:56:32Z</dcterms:created>
  <dcterms:modified xsi:type="dcterms:W3CDTF">2026-01-06T12:02:38Z</dcterms:modified>
</cp:coreProperties>
</file>