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02" r:id="rId5"/>
    <p:sldId id="303" r:id="rId6"/>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C5F1"/>
    <a:srgbClr val="B4E9FA"/>
    <a:srgbClr val="FFFFFF"/>
    <a:srgbClr val="1C3F93"/>
    <a:srgbClr val="44546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1572"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C Morrison" userId="4b3ecf94-75e9-4b68-8955-6669999d133b" providerId="ADAL" clId="{EDD6D32D-A7BD-4C6A-9599-65D75A3332C3}"/>
    <pc:docChg chg="undo custSel modSld">
      <pc:chgData name="Miss C Morrison" userId="4b3ecf94-75e9-4b68-8955-6669999d133b" providerId="ADAL" clId="{EDD6D32D-A7BD-4C6A-9599-65D75A3332C3}" dt="2025-07-27T16:55:51.028" v="12" actId="113"/>
      <pc:docMkLst>
        <pc:docMk/>
      </pc:docMkLst>
      <pc:sldChg chg="modSp mod">
        <pc:chgData name="Miss C Morrison" userId="4b3ecf94-75e9-4b68-8955-6669999d133b" providerId="ADAL" clId="{EDD6D32D-A7BD-4C6A-9599-65D75A3332C3}" dt="2025-07-24T12:16:17.507" v="7" actId="20578"/>
        <pc:sldMkLst>
          <pc:docMk/>
          <pc:sldMk cId="326273470" sldId="302"/>
        </pc:sldMkLst>
      </pc:sldChg>
      <pc:sldChg chg="modSp mod">
        <pc:chgData name="Miss C Morrison" userId="4b3ecf94-75e9-4b68-8955-6669999d133b" providerId="ADAL" clId="{EDD6D32D-A7BD-4C6A-9599-65D75A3332C3}" dt="2025-07-27T16:55:51.028" v="12" actId="113"/>
        <pc:sldMkLst>
          <pc:docMk/>
          <pc:sldMk cId="1317358989" sldId="303"/>
        </pc:sldMkLst>
      </pc:sldChg>
    </pc:docChg>
  </pc:docChgLst>
  <pc:docChgLst>
    <pc:chgData name="Miss C Morrison" userId="4b3ecf94-75e9-4b68-8955-6669999d133b" providerId="ADAL" clId="{6A837270-C402-4089-A0A8-A7C920A05BFF}"/>
    <pc:docChg chg="modSld">
      <pc:chgData name="Miss C Morrison" userId="4b3ecf94-75e9-4b68-8955-6669999d133b" providerId="ADAL" clId="{6A837270-C402-4089-A0A8-A7C920A05BFF}" dt="2025-08-27T11:16:49.057" v="19" actId="20577"/>
      <pc:docMkLst>
        <pc:docMk/>
      </pc:docMkLst>
      <pc:sldChg chg="modSp mod">
        <pc:chgData name="Miss C Morrison" userId="4b3ecf94-75e9-4b68-8955-6669999d133b" providerId="ADAL" clId="{6A837270-C402-4089-A0A8-A7C920A05BFF}" dt="2025-08-27T11:15:53.167" v="3" actId="122"/>
        <pc:sldMkLst>
          <pc:docMk/>
          <pc:sldMk cId="326273470" sldId="302"/>
        </pc:sldMkLst>
        <pc:spChg chg="mod">
          <ac:chgData name="Miss C Morrison" userId="4b3ecf94-75e9-4b68-8955-6669999d133b" providerId="ADAL" clId="{6A837270-C402-4089-A0A8-A7C920A05BFF}" dt="2025-08-27T11:15:36.739" v="0" actId="122"/>
          <ac:spMkLst>
            <pc:docMk/>
            <pc:sldMk cId="326273470" sldId="302"/>
            <ac:spMk id="4" creationId="{FBCFEE71-AE2F-BA63-F2C3-B5C2AA9E1108}"/>
          </ac:spMkLst>
        </pc:spChg>
        <pc:spChg chg="mod">
          <ac:chgData name="Miss C Morrison" userId="4b3ecf94-75e9-4b68-8955-6669999d133b" providerId="ADAL" clId="{6A837270-C402-4089-A0A8-A7C920A05BFF}" dt="2025-08-27T11:15:40.361" v="1" actId="122"/>
          <ac:spMkLst>
            <pc:docMk/>
            <pc:sldMk cId="326273470" sldId="302"/>
            <ac:spMk id="5" creationId="{CFF52D73-9F1C-F84C-AD46-E9DD9BC0E657}"/>
          </ac:spMkLst>
        </pc:spChg>
        <pc:spChg chg="mod">
          <ac:chgData name="Miss C Morrison" userId="4b3ecf94-75e9-4b68-8955-6669999d133b" providerId="ADAL" clId="{6A837270-C402-4089-A0A8-A7C920A05BFF}" dt="2025-08-27T11:15:53.167" v="3" actId="122"/>
          <ac:spMkLst>
            <pc:docMk/>
            <pc:sldMk cId="326273470" sldId="302"/>
            <ac:spMk id="6" creationId="{A88F07E0-D227-325F-C56A-CA905298C420}"/>
          </ac:spMkLst>
        </pc:spChg>
        <pc:spChg chg="mod">
          <ac:chgData name="Miss C Morrison" userId="4b3ecf94-75e9-4b68-8955-6669999d133b" providerId="ADAL" clId="{6A837270-C402-4089-A0A8-A7C920A05BFF}" dt="2025-08-27T11:15:42.985" v="2" actId="122"/>
          <ac:spMkLst>
            <pc:docMk/>
            <pc:sldMk cId="326273470" sldId="302"/>
            <ac:spMk id="12" creationId="{5D739408-8FB2-9075-2DE4-890019B2C8AF}"/>
          </ac:spMkLst>
        </pc:spChg>
      </pc:sldChg>
      <pc:sldChg chg="modSp mod">
        <pc:chgData name="Miss C Morrison" userId="4b3ecf94-75e9-4b68-8955-6669999d133b" providerId="ADAL" clId="{6A837270-C402-4089-A0A8-A7C920A05BFF}" dt="2025-08-27T11:16:49.057" v="19" actId="20577"/>
        <pc:sldMkLst>
          <pc:docMk/>
          <pc:sldMk cId="1317358989" sldId="303"/>
        </pc:sldMkLst>
        <pc:spChg chg="mod">
          <ac:chgData name="Miss C Morrison" userId="4b3ecf94-75e9-4b68-8955-6669999d133b" providerId="ADAL" clId="{6A837270-C402-4089-A0A8-A7C920A05BFF}" dt="2025-08-27T11:16:19.880" v="7" actId="122"/>
          <ac:spMkLst>
            <pc:docMk/>
            <pc:sldMk cId="1317358989" sldId="303"/>
            <ac:spMk id="2" creationId="{6DEF8E07-4A54-18AF-F7F3-D657210A4D90}"/>
          </ac:spMkLst>
        </pc:spChg>
        <pc:spChg chg="mod">
          <ac:chgData name="Miss C Morrison" userId="4b3ecf94-75e9-4b68-8955-6669999d133b" providerId="ADAL" clId="{6A837270-C402-4089-A0A8-A7C920A05BFF}" dt="2025-08-27T11:16:49.057" v="19" actId="20577"/>
          <ac:spMkLst>
            <pc:docMk/>
            <pc:sldMk cId="1317358989" sldId="303"/>
            <ac:spMk id="8" creationId="{2533774F-A749-7196-ACFE-A988226C79F0}"/>
          </ac:spMkLst>
        </pc:spChg>
        <pc:spChg chg="mod">
          <ac:chgData name="Miss C Morrison" userId="4b3ecf94-75e9-4b68-8955-6669999d133b" providerId="ADAL" clId="{6A837270-C402-4089-A0A8-A7C920A05BFF}" dt="2025-08-27T11:16:17.236" v="6" actId="122"/>
          <ac:spMkLst>
            <pc:docMk/>
            <pc:sldMk cId="1317358989" sldId="303"/>
            <ac:spMk id="14" creationId="{FC22865D-8A89-72F1-C317-DBB6522DD332}"/>
          </ac:spMkLst>
        </pc:spChg>
        <pc:spChg chg="mod">
          <ac:chgData name="Miss C Morrison" userId="4b3ecf94-75e9-4b68-8955-6669999d133b" providerId="ADAL" clId="{6A837270-C402-4089-A0A8-A7C920A05BFF}" dt="2025-08-27T11:16:04.309" v="5" actId="122"/>
          <ac:spMkLst>
            <pc:docMk/>
            <pc:sldMk cId="1317358989" sldId="303"/>
            <ac:spMk id="15" creationId="{FB3AA50E-DE96-F320-5F5B-F3A3F7EE9910}"/>
          </ac:spMkLst>
        </pc:spChg>
        <pc:spChg chg="mod">
          <ac:chgData name="Miss C Morrison" userId="4b3ecf94-75e9-4b68-8955-6669999d133b" providerId="ADAL" clId="{6A837270-C402-4089-A0A8-A7C920A05BFF}" dt="2025-08-27T11:16:02.070" v="4" actId="122"/>
          <ac:spMkLst>
            <pc:docMk/>
            <pc:sldMk cId="1317358989" sldId="303"/>
            <ac:spMk id="24" creationId="{9C3F902B-D62C-6BDD-8B29-E3B747399658}"/>
          </ac:spMkLst>
        </pc:spChg>
      </pc:sldChg>
    </pc:docChg>
  </pc:docChgLst>
  <pc:docChgLst>
    <pc:chgData name="Miss C Morrison" userId="4b3ecf94-75e9-4b68-8955-6669999d133b" providerId="ADAL" clId="{2E5C826F-9FBD-43D7-A0FA-B790D596FA23}"/>
    <pc:docChg chg="undo custSel modSld">
      <pc:chgData name="Miss C Morrison" userId="4b3ecf94-75e9-4b68-8955-6669999d133b" providerId="ADAL" clId="{2E5C826F-9FBD-43D7-A0FA-B790D596FA23}" dt="2025-07-11T07:13:48.672" v="351" actId="20577"/>
      <pc:docMkLst>
        <pc:docMk/>
      </pc:docMkLst>
      <pc:sldChg chg="addSp delSp modSp mod">
        <pc:chgData name="Miss C Morrison" userId="4b3ecf94-75e9-4b68-8955-6669999d133b" providerId="ADAL" clId="{2E5C826F-9FBD-43D7-A0FA-B790D596FA23}" dt="2025-07-11T07:13:48.672" v="351" actId="20577"/>
        <pc:sldMkLst>
          <pc:docMk/>
          <pc:sldMk cId="326273470" sldId="302"/>
        </pc:sldMkLst>
      </pc:sldChg>
      <pc:sldChg chg="addSp delSp modSp mod">
        <pc:chgData name="Miss C Morrison" userId="4b3ecf94-75e9-4b68-8955-6669999d133b" providerId="ADAL" clId="{2E5C826F-9FBD-43D7-A0FA-B790D596FA23}" dt="2025-07-11T06:27:15.951" v="333" actId="242"/>
        <pc:sldMkLst>
          <pc:docMk/>
          <pc:sldMk cId="1317358989" sldId="303"/>
        </pc:sldMkLst>
      </pc:sldChg>
    </pc:docChg>
  </pc:docChgLst>
  <pc:docChgLst>
    <pc:chgData name="Miss C Morrison" userId="4b3ecf94-75e9-4b68-8955-6669999d133b" providerId="ADAL" clId="{57ACE869-C008-405B-B004-70AD7F3C2BD1}"/>
    <pc:docChg chg="undo custSel modSld">
      <pc:chgData name="Miss C Morrison" userId="4b3ecf94-75e9-4b68-8955-6669999d133b" providerId="ADAL" clId="{57ACE869-C008-405B-B004-70AD7F3C2BD1}" dt="2025-07-13T18:04:41.818" v="1030" actId="14100"/>
      <pc:docMkLst>
        <pc:docMk/>
      </pc:docMkLst>
      <pc:sldChg chg="addSp delSp modSp mod">
        <pc:chgData name="Miss C Morrison" userId="4b3ecf94-75e9-4b68-8955-6669999d133b" providerId="ADAL" clId="{57ACE869-C008-405B-B004-70AD7F3C2BD1}" dt="2025-07-13T18:04:41.818" v="1030" actId="14100"/>
        <pc:sldMkLst>
          <pc:docMk/>
          <pc:sldMk cId="326273470" sldId="302"/>
        </pc:sldMkLst>
      </pc:sldChg>
      <pc:sldChg chg="addSp delSp modSp mod">
        <pc:chgData name="Miss C Morrison" userId="4b3ecf94-75e9-4b68-8955-6669999d133b" providerId="ADAL" clId="{57ACE869-C008-405B-B004-70AD7F3C2BD1}" dt="2025-07-10T19:43:28.201" v="664" actId="20577"/>
        <pc:sldMkLst>
          <pc:docMk/>
          <pc:sldMk cId="1317358989" sldId="303"/>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AE011C18-ACEC-4E17-9299-BC78FF441B79}"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2351523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40289088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E011C18-ACEC-4E17-9299-BC78FF441B79}"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7287176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E011C18-ACEC-4E17-9299-BC78FF441B79}"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06366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AE011C18-ACEC-4E17-9299-BC78FF441B79}" type="datetimeFigureOut">
              <a:rPr lang="en-GB" smtClean="0"/>
              <a:t>27/08/2025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4341608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E011C18-ACEC-4E17-9299-BC78FF441B79}" type="datetimeFigureOut">
              <a:rPr lang="en-GB" smtClean="0"/>
              <a:t>27/08/2025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613485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E011C18-ACEC-4E17-9299-BC78FF441B79}" type="datetimeFigureOut">
              <a:rPr lang="en-GB" smtClean="0"/>
              <a:t>27/08/2025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5293194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011C18-ACEC-4E17-9299-BC78FF441B79}"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18322574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E011C18-ACEC-4E17-9299-BC78FF441B79}" type="datetimeFigureOut">
              <a:rPr lang="en-GB" smtClean="0"/>
              <a:t>27/08/2025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3727460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20057048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011C18-ACEC-4E17-9299-BC78FF441B79}" type="datetimeFigureOut">
              <a:rPr lang="en-GB" smtClean="0"/>
              <a:t>27/08/2025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A5F0480-B432-4B2D-959A-EFDF7B26ABA6}" type="slidenum">
              <a:rPr lang="en-GB" smtClean="0"/>
              <a:t>‹#›</a:t>
            </a:fld>
            <a:endParaRPr lang="en-GB"/>
          </a:p>
        </p:txBody>
      </p:sp>
    </p:spTree>
    <p:extLst>
      <p:ext uri="{BB962C8B-B14F-4D97-AF65-F5344CB8AC3E}">
        <p14:creationId xmlns:p14="http://schemas.microsoft.com/office/powerpoint/2010/main" val="1236091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011C18-ACEC-4E17-9299-BC78FF441B79}" type="datetimeFigureOut">
              <a:rPr lang="en-GB" smtClean="0"/>
              <a:t>27/08/2025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A5F0480-B432-4B2D-959A-EFDF7B26ABA6}" type="slidenum">
              <a:rPr lang="en-GB" smtClean="0"/>
              <a:t>‹#›</a:t>
            </a:fld>
            <a:endParaRPr lang="en-GB"/>
          </a:p>
        </p:txBody>
      </p:sp>
    </p:spTree>
    <p:extLst>
      <p:ext uri="{BB962C8B-B14F-4D97-AF65-F5344CB8AC3E}">
        <p14:creationId xmlns:p14="http://schemas.microsoft.com/office/powerpoint/2010/main" val="23763926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subjects/zrw76sg"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bbc.co.uk/bitesize/subjects/zrw76sg" TargetMode="External"/><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62B0BB2E-A89E-F9D8-4E20-5B090563527C}"/>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2">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
        <p:nvSpPr>
          <p:cNvPr id="4" name="Rectangle 3">
            <a:extLst>
              <a:ext uri="{FF2B5EF4-FFF2-40B4-BE49-F238E27FC236}">
                <a16:creationId xmlns:a16="http://schemas.microsoft.com/office/drawing/2014/main" id="{FBCFEE71-AE2F-BA63-F2C3-B5C2AA9E1108}"/>
              </a:ext>
            </a:extLst>
          </p:cNvPr>
          <p:cNvSpPr/>
          <p:nvPr/>
        </p:nvSpPr>
        <p:spPr>
          <a:xfrm>
            <a:off x="45991" y="648727"/>
            <a:ext cx="2437902" cy="5743412"/>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Key idea 1: </a:t>
            </a:r>
            <a:r>
              <a:rPr lang="en-GB" sz="1100" u="sng" dirty="0">
                <a:solidFill>
                  <a:schemeClr val="tx1"/>
                </a:solidFill>
              </a:rPr>
              <a:t>How is the Earth structured? </a:t>
            </a:r>
          </a:p>
          <a:p>
            <a:endParaRPr lang="en-GB" sz="500" dirty="0">
              <a:solidFill>
                <a:schemeClr val="tx1"/>
              </a:solidFill>
            </a:endParaRPr>
          </a:p>
          <a:p>
            <a:r>
              <a:rPr lang="en-GB" sz="1100" dirty="0">
                <a:solidFill>
                  <a:schemeClr val="tx1"/>
                </a:solidFill>
              </a:rPr>
              <a:t>The Earth has </a:t>
            </a:r>
            <a:r>
              <a:rPr lang="en-GB" sz="1100" b="1" dirty="0">
                <a:solidFill>
                  <a:schemeClr val="tx1"/>
                </a:solidFill>
              </a:rPr>
              <a:t>four layers</a:t>
            </a:r>
            <a:r>
              <a:rPr lang="en-GB" sz="1100" dirty="0">
                <a:solidFill>
                  <a:schemeClr val="tx1"/>
                </a:solidFill>
              </a:rPr>
              <a:t>:</a:t>
            </a:r>
          </a:p>
          <a:p>
            <a:pPr marL="180975" lvl="0" indent="-180975" defTabSz="914400" eaLnBrk="0" fontAlgn="base" hangingPunct="0">
              <a:buFont typeface="Arial" panose="020B0604020202020204" pitchFamily="34" charset="0"/>
              <a:buChar char="•"/>
            </a:pPr>
            <a:r>
              <a:rPr lang="en-US" altLang="en-US" sz="1100" b="1" dirty="0">
                <a:solidFill>
                  <a:schemeClr val="tx1"/>
                </a:solidFill>
              </a:rPr>
              <a:t>Crust</a:t>
            </a:r>
            <a:r>
              <a:rPr lang="en-US" altLang="en-US" sz="1100" dirty="0">
                <a:solidFill>
                  <a:schemeClr val="tx1"/>
                </a:solidFill>
              </a:rPr>
              <a:t> - outer solid layer we live on (25–40 km thick for continental crust, approx. 8 km for oceanic crust).</a:t>
            </a:r>
          </a:p>
          <a:p>
            <a:pPr marL="180975" lvl="0" indent="-180975" defTabSz="914400" eaLnBrk="0" fontAlgn="base" hangingPunct="0">
              <a:buFont typeface="Arial" panose="020B0604020202020204" pitchFamily="34" charset="0"/>
              <a:buChar char="•"/>
            </a:pPr>
            <a:r>
              <a:rPr lang="en-US" altLang="en-US" sz="1100" b="1" dirty="0">
                <a:solidFill>
                  <a:schemeClr val="tx1"/>
                </a:solidFill>
              </a:rPr>
              <a:t>Mantle</a:t>
            </a:r>
            <a:r>
              <a:rPr lang="en-US" altLang="en-US" sz="1100" dirty="0">
                <a:solidFill>
                  <a:schemeClr val="tx1"/>
                </a:solidFill>
              </a:rPr>
              <a:t> - semi-solid rock, approx. 2900 km thick, with </a:t>
            </a:r>
            <a:r>
              <a:rPr lang="en-US" altLang="en-US" sz="1100" b="1" dirty="0">
                <a:solidFill>
                  <a:schemeClr val="tx1"/>
                </a:solidFill>
              </a:rPr>
              <a:t>convection currents</a:t>
            </a:r>
            <a:r>
              <a:rPr lang="en-US" altLang="en-US" sz="1100" dirty="0">
                <a:solidFill>
                  <a:schemeClr val="tx1"/>
                </a:solidFill>
              </a:rPr>
              <a:t> moving tectonic plates.</a:t>
            </a:r>
          </a:p>
          <a:p>
            <a:pPr marL="180975" lvl="0" indent="-180975" defTabSz="914400" eaLnBrk="0" fontAlgn="base" hangingPunct="0">
              <a:buFont typeface="Arial" panose="020B0604020202020204" pitchFamily="34" charset="0"/>
              <a:buChar char="•"/>
            </a:pPr>
            <a:r>
              <a:rPr lang="en-US" altLang="en-US" sz="1100" b="1" dirty="0">
                <a:solidFill>
                  <a:schemeClr val="tx1"/>
                </a:solidFill>
              </a:rPr>
              <a:t>Outer core</a:t>
            </a:r>
            <a:r>
              <a:rPr lang="en-US" altLang="en-US" sz="1100" dirty="0">
                <a:solidFill>
                  <a:schemeClr val="tx1"/>
                </a:solidFill>
              </a:rPr>
              <a:t> - liquid molten iron and nickel, approx. 2200 km thick, temperature between 4500 - 5500°C.</a:t>
            </a:r>
          </a:p>
          <a:p>
            <a:pPr marL="180975" lvl="0" indent="-180975" defTabSz="914400" eaLnBrk="0" fontAlgn="base" hangingPunct="0">
              <a:buFont typeface="Arial" panose="020B0604020202020204" pitchFamily="34" charset="0"/>
              <a:buChar char="•"/>
            </a:pPr>
            <a:r>
              <a:rPr lang="en-US" altLang="en-US" sz="1100" b="1" dirty="0">
                <a:solidFill>
                  <a:schemeClr val="tx1"/>
                </a:solidFill>
              </a:rPr>
              <a:t>Inner core</a:t>
            </a:r>
            <a:r>
              <a:rPr lang="en-US" altLang="en-US" sz="1100" dirty="0">
                <a:solidFill>
                  <a:schemeClr val="tx1"/>
                </a:solidFill>
              </a:rPr>
              <a:t> - solid iron and nickel, approx. 1300 km in radius, hottest part approx. 5500°C.</a:t>
            </a:r>
          </a:p>
          <a:p>
            <a:endParaRPr lang="en-GB" sz="500" dirty="0">
              <a:solidFill>
                <a:schemeClr val="tx1"/>
              </a:solidFill>
            </a:endParaRPr>
          </a:p>
          <a:p>
            <a:r>
              <a:rPr lang="en-GB" sz="1100" b="1" dirty="0">
                <a:solidFill>
                  <a:schemeClr val="tx1"/>
                </a:solidFill>
              </a:rPr>
              <a:t>Pangaea</a:t>
            </a:r>
            <a:r>
              <a:rPr lang="en-GB" sz="1100" dirty="0">
                <a:solidFill>
                  <a:schemeClr val="tx1"/>
                </a:solidFill>
              </a:rPr>
              <a:t> was a supercontinent 250 million years ago that split due to </a:t>
            </a:r>
            <a:r>
              <a:rPr lang="en-GB" sz="1100" b="1" dirty="0">
                <a:solidFill>
                  <a:schemeClr val="tx1"/>
                </a:solidFill>
              </a:rPr>
              <a:t>continental drift</a:t>
            </a:r>
            <a:r>
              <a:rPr lang="en-GB" sz="1100" dirty="0">
                <a:solidFill>
                  <a:schemeClr val="tx1"/>
                </a:solidFill>
              </a:rPr>
              <a:t>.</a:t>
            </a:r>
          </a:p>
          <a:p>
            <a:endParaRPr lang="en-GB" sz="500" u="sng" dirty="0">
              <a:solidFill>
                <a:schemeClr val="tx1"/>
              </a:solidFill>
            </a:endParaRPr>
          </a:p>
          <a:p>
            <a:pPr lvl="0" defTabSz="914400" eaLnBrk="0" fontAlgn="base" hangingPunct="0"/>
            <a:r>
              <a:rPr lang="en-US" altLang="en-US" sz="1100" b="1" dirty="0">
                <a:solidFill>
                  <a:schemeClr val="tx1"/>
                </a:solidFill>
              </a:rPr>
              <a:t>Continental drift theory</a:t>
            </a:r>
            <a:r>
              <a:rPr lang="en-US" altLang="en-US" sz="1100" dirty="0">
                <a:solidFill>
                  <a:schemeClr val="tx1"/>
                </a:solidFill>
              </a:rPr>
              <a:t> (by </a:t>
            </a:r>
            <a:r>
              <a:rPr lang="en-US" altLang="en-US" sz="1100" b="1" dirty="0">
                <a:solidFill>
                  <a:schemeClr val="tx1"/>
                </a:solidFill>
              </a:rPr>
              <a:t>Alfred Wegener)</a:t>
            </a:r>
            <a:r>
              <a:rPr lang="en-US" altLang="en-US" sz="1100" dirty="0">
                <a:solidFill>
                  <a:schemeClr val="tx1"/>
                </a:solidFill>
              </a:rPr>
              <a:t> suggests how continents slowly move over the Earth’s surface.</a:t>
            </a:r>
          </a:p>
          <a:p>
            <a:pPr lvl="0" defTabSz="914400" eaLnBrk="0" fontAlgn="base" hangingPunct="0"/>
            <a:endParaRPr lang="en-US" altLang="en-US" sz="500" b="1" dirty="0">
              <a:solidFill>
                <a:schemeClr val="tx1"/>
              </a:solidFill>
            </a:endParaRPr>
          </a:p>
          <a:p>
            <a:pPr lvl="0" defTabSz="914400" eaLnBrk="0" fontAlgn="base" hangingPunct="0"/>
            <a:r>
              <a:rPr lang="en-US" altLang="en-US" sz="1100" b="1" dirty="0">
                <a:solidFill>
                  <a:schemeClr val="tx1"/>
                </a:solidFill>
              </a:rPr>
              <a:t>Evidence for continental drift includes</a:t>
            </a:r>
            <a:r>
              <a:rPr lang="en-US" altLang="en-US" sz="1100" dirty="0">
                <a:solidFill>
                  <a:schemeClr val="tx1"/>
                </a:solidFill>
              </a:rPr>
              <a:t>:</a:t>
            </a:r>
          </a:p>
          <a:p>
            <a:pPr marL="171450" lvl="0" indent="-171450" defTabSz="914400" eaLnBrk="0" fontAlgn="base" hangingPunct="0">
              <a:buFont typeface="Arial" panose="020B0604020202020204" pitchFamily="34" charset="0"/>
              <a:buChar char="•"/>
            </a:pPr>
            <a:r>
              <a:rPr lang="en-US" altLang="en-US" sz="1100" dirty="0">
                <a:solidFill>
                  <a:schemeClr val="tx1"/>
                </a:solidFill>
              </a:rPr>
              <a:t>Continents fit together like </a:t>
            </a:r>
            <a:r>
              <a:rPr lang="en-US" altLang="en-US" sz="1100" b="1" dirty="0">
                <a:solidFill>
                  <a:schemeClr val="tx1"/>
                </a:solidFill>
              </a:rPr>
              <a:t>jigsaw pieces.</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Same fossils</a:t>
            </a:r>
            <a:r>
              <a:rPr lang="en-US" altLang="en-US" sz="1100" dirty="0">
                <a:solidFill>
                  <a:schemeClr val="tx1"/>
                </a:solidFill>
              </a:rPr>
              <a:t> (e.g. Mesosaurus) found on continents now separated by oceans.</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Mountain ranges and rock structures</a:t>
            </a:r>
            <a:r>
              <a:rPr lang="en-US" altLang="en-US" sz="1100" dirty="0">
                <a:solidFill>
                  <a:schemeClr val="tx1"/>
                </a:solidFill>
              </a:rPr>
              <a:t> match on different continents.</a:t>
            </a:r>
            <a:endParaRPr lang="en-GB" sz="1100" u="sng" dirty="0">
              <a:solidFill>
                <a:schemeClr val="tx1"/>
              </a:solidFill>
            </a:endParaRPr>
          </a:p>
          <a:p>
            <a:endParaRPr lang="en-GB" sz="500" dirty="0">
              <a:solidFill>
                <a:schemeClr val="tx1"/>
              </a:solidFill>
            </a:endParaRPr>
          </a:p>
        </p:txBody>
      </p:sp>
      <p:sp>
        <p:nvSpPr>
          <p:cNvPr id="5" name="Rectangle 4">
            <a:extLst>
              <a:ext uri="{FF2B5EF4-FFF2-40B4-BE49-F238E27FC236}">
                <a16:creationId xmlns:a16="http://schemas.microsoft.com/office/drawing/2014/main" id="{CFF52D73-9F1C-F84C-AD46-E9DD9BC0E657}"/>
              </a:ext>
            </a:extLst>
          </p:cNvPr>
          <p:cNvSpPr/>
          <p:nvPr/>
        </p:nvSpPr>
        <p:spPr>
          <a:xfrm>
            <a:off x="2587230" y="640522"/>
            <a:ext cx="2905014" cy="5743412"/>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en-GB" sz="1100" b="1" dirty="0">
                <a:solidFill>
                  <a:schemeClr val="tx1"/>
                </a:solidFill>
              </a:rPr>
              <a:t>Key idea 2: </a:t>
            </a:r>
            <a:r>
              <a:rPr lang="en-GB" sz="1100" u="sng" kern="100" dirty="0">
                <a:solidFill>
                  <a:schemeClr val="tx1"/>
                </a:solidFill>
                <a:ea typeface="Aptos" panose="020B0004020202020204" pitchFamily="34" charset="0"/>
                <a:cs typeface="Times New Roman" panose="02020603050405020304" pitchFamily="18" charset="0"/>
              </a:rPr>
              <a:t>How have tectonics shaped East Africa</a:t>
            </a:r>
            <a:r>
              <a:rPr lang="en-GB" sz="1100" u="sng" dirty="0">
                <a:solidFill>
                  <a:schemeClr val="tx1"/>
                </a:solidFill>
              </a:rPr>
              <a:t>?</a:t>
            </a:r>
          </a:p>
          <a:p>
            <a:pPr lvl="0" defTabSz="914400" eaLnBrk="0" fontAlgn="base" hangingPunct="0"/>
            <a:endParaRPr lang="en-US" altLang="en-US" sz="500" dirty="0">
              <a:solidFill>
                <a:schemeClr val="tx1"/>
              </a:solidFill>
            </a:endParaRPr>
          </a:p>
          <a:p>
            <a:pPr lvl="0" defTabSz="914400" eaLnBrk="0" fontAlgn="base" hangingPunct="0"/>
            <a:r>
              <a:rPr lang="en-US" altLang="en-US" sz="1100" dirty="0">
                <a:solidFill>
                  <a:schemeClr val="tx1"/>
                </a:solidFill>
              </a:rPr>
              <a:t>The </a:t>
            </a:r>
            <a:r>
              <a:rPr lang="en-US" altLang="en-US" sz="1100" b="1" dirty="0">
                <a:solidFill>
                  <a:schemeClr val="tx1"/>
                </a:solidFill>
              </a:rPr>
              <a:t>Earth’s crust</a:t>
            </a:r>
            <a:r>
              <a:rPr lang="en-US" altLang="en-US" sz="1100" dirty="0">
                <a:solidFill>
                  <a:schemeClr val="tx1"/>
                </a:solidFill>
              </a:rPr>
              <a:t> is split into large pieces called </a:t>
            </a:r>
            <a:r>
              <a:rPr lang="en-US" altLang="en-US" sz="1100" b="1" dirty="0">
                <a:solidFill>
                  <a:schemeClr val="tx1"/>
                </a:solidFill>
              </a:rPr>
              <a:t>tectonic plates</a:t>
            </a:r>
            <a:r>
              <a:rPr lang="en-US" altLang="en-US" sz="1100" dirty="0">
                <a:solidFill>
                  <a:schemeClr val="tx1"/>
                </a:solidFill>
              </a:rPr>
              <a:t>. These plates float on the semi-solid mantle.</a:t>
            </a:r>
          </a:p>
          <a:p>
            <a:pPr lvl="0" defTabSz="914400" eaLnBrk="0" fontAlgn="base" hangingPunct="0"/>
            <a:endParaRPr lang="en-US" altLang="en-US" sz="500" dirty="0">
              <a:solidFill>
                <a:schemeClr val="tx1"/>
              </a:solidFill>
            </a:endParaRPr>
          </a:p>
          <a:p>
            <a:pPr lvl="0" defTabSz="914400" eaLnBrk="0" fontAlgn="base" hangingPunct="0"/>
            <a:r>
              <a:rPr lang="en-US" altLang="en-US" sz="1100" b="1" dirty="0">
                <a:solidFill>
                  <a:schemeClr val="tx1"/>
                </a:solidFill>
              </a:rPr>
              <a:t>Types of plate boundaries</a:t>
            </a:r>
            <a:r>
              <a:rPr lang="en-US" altLang="en-US" sz="1100" dirty="0">
                <a:solidFill>
                  <a:schemeClr val="tx1"/>
                </a:solidFill>
              </a:rPr>
              <a:t>:</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Constructive (divergent)</a:t>
            </a:r>
            <a:r>
              <a:rPr lang="en-US" altLang="en-US" sz="1100" dirty="0">
                <a:solidFill>
                  <a:schemeClr val="tx1"/>
                </a:solidFill>
              </a:rPr>
              <a:t> - plates move apart; magma rises to form new crust.</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Destructive (convergent)</a:t>
            </a:r>
            <a:r>
              <a:rPr lang="en-US" altLang="en-US" sz="1100" dirty="0">
                <a:solidFill>
                  <a:schemeClr val="tx1"/>
                </a:solidFill>
              </a:rPr>
              <a:t> - oceanic plate is forced under continental plate (</a:t>
            </a:r>
            <a:r>
              <a:rPr lang="en-US" altLang="en-US" sz="1100" b="1" dirty="0">
                <a:solidFill>
                  <a:schemeClr val="tx1"/>
                </a:solidFill>
              </a:rPr>
              <a:t>subduction</a:t>
            </a:r>
            <a:r>
              <a:rPr lang="en-US" altLang="en-US" sz="1100" dirty="0">
                <a:solidFill>
                  <a:schemeClr val="tx1"/>
                </a:solidFill>
              </a:rPr>
              <a:t>), creating volcanoes and earthquakes.</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Conservative (transform)</a:t>
            </a:r>
            <a:r>
              <a:rPr lang="en-US" altLang="en-US" sz="1100" dirty="0">
                <a:solidFill>
                  <a:schemeClr val="tx1"/>
                </a:solidFill>
              </a:rPr>
              <a:t> - plates slide past each other causing earthquakes</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Collision</a:t>
            </a:r>
            <a:r>
              <a:rPr lang="en-US" altLang="en-US" sz="1100" dirty="0">
                <a:solidFill>
                  <a:schemeClr val="tx1"/>
                </a:solidFill>
              </a:rPr>
              <a:t> - two continental plates collide, forming fold mountains.</a:t>
            </a:r>
          </a:p>
          <a:p>
            <a:pPr lvl="0" defTabSz="914400" eaLnBrk="0" fontAlgn="base" hangingPunct="0"/>
            <a:endParaRPr lang="en-US" altLang="en-US" sz="500" dirty="0">
              <a:solidFill>
                <a:schemeClr val="tx1"/>
              </a:solidFill>
            </a:endParaRPr>
          </a:p>
          <a:p>
            <a:pPr lvl="0" defTabSz="914400" eaLnBrk="0" fontAlgn="base" hangingPunct="0"/>
            <a:r>
              <a:rPr lang="en-US" altLang="en-US" sz="1100" dirty="0">
                <a:solidFill>
                  <a:schemeClr val="tx1"/>
                </a:solidFill>
              </a:rPr>
              <a:t>Plate movement causes </a:t>
            </a:r>
            <a:r>
              <a:rPr lang="en-US" altLang="en-US" sz="1100" b="1" dirty="0">
                <a:solidFill>
                  <a:schemeClr val="tx1"/>
                </a:solidFill>
              </a:rPr>
              <a:t>earthquakes, volcanoes, mountain building, and rift valleys</a:t>
            </a:r>
            <a:r>
              <a:rPr lang="en-US" altLang="en-US" sz="1100" dirty="0">
                <a:solidFill>
                  <a:schemeClr val="tx1"/>
                </a:solidFill>
              </a:rPr>
              <a:t>.</a:t>
            </a:r>
          </a:p>
          <a:p>
            <a:pPr lvl="0" defTabSz="914400" eaLnBrk="0" fontAlgn="base" hangingPunct="0"/>
            <a:endParaRPr lang="en-US" altLang="en-US" sz="500" dirty="0">
              <a:solidFill>
                <a:schemeClr val="tx1"/>
              </a:solidFill>
            </a:endParaRPr>
          </a:p>
          <a:p>
            <a:pPr marL="171450" lvl="0" indent="-171450" defTabSz="914400" eaLnBrk="0" fontAlgn="base" hangingPunct="0">
              <a:buFont typeface="Arial" panose="020B0604020202020204" pitchFamily="34" charset="0"/>
              <a:buChar char="•"/>
            </a:pPr>
            <a:r>
              <a:rPr lang="en-US" altLang="en-US" sz="1100" dirty="0">
                <a:solidFill>
                  <a:schemeClr val="tx1"/>
                </a:solidFill>
              </a:rPr>
              <a:t>The </a:t>
            </a:r>
            <a:r>
              <a:rPr lang="en-US" altLang="en-US" sz="1100" b="1" dirty="0">
                <a:solidFill>
                  <a:schemeClr val="tx1"/>
                </a:solidFill>
              </a:rPr>
              <a:t>Great Rift Valley</a:t>
            </a:r>
            <a:r>
              <a:rPr lang="en-US" altLang="en-US" sz="1100" dirty="0">
                <a:solidFill>
                  <a:schemeClr val="tx1"/>
                </a:solidFill>
              </a:rPr>
              <a:t> was formed when the </a:t>
            </a:r>
            <a:r>
              <a:rPr lang="en-US" altLang="en-US" sz="1100" b="1" dirty="0">
                <a:solidFill>
                  <a:schemeClr val="tx1"/>
                </a:solidFill>
              </a:rPr>
              <a:t>African plate split </a:t>
            </a:r>
            <a:r>
              <a:rPr lang="en-US" altLang="en-US" sz="1100" dirty="0">
                <a:solidFill>
                  <a:schemeClr val="tx1"/>
                </a:solidFill>
              </a:rPr>
              <a:t>into the </a:t>
            </a:r>
            <a:r>
              <a:rPr lang="en-US" altLang="en-US" sz="1100" b="1" dirty="0">
                <a:solidFill>
                  <a:schemeClr val="tx1"/>
                </a:solidFill>
              </a:rPr>
              <a:t>Nubian</a:t>
            </a:r>
            <a:r>
              <a:rPr lang="en-US" altLang="en-US" sz="1100" dirty="0">
                <a:solidFill>
                  <a:schemeClr val="tx1"/>
                </a:solidFill>
              </a:rPr>
              <a:t> and </a:t>
            </a:r>
            <a:r>
              <a:rPr lang="en-US" altLang="en-US" sz="1100" b="1" dirty="0">
                <a:solidFill>
                  <a:schemeClr val="tx1"/>
                </a:solidFill>
              </a:rPr>
              <a:t>Somali plates</a:t>
            </a:r>
            <a:r>
              <a:rPr lang="en-US" altLang="en-US" sz="1100" dirty="0">
                <a:solidFill>
                  <a:schemeClr val="tx1"/>
                </a:solidFill>
              </a:rPr>
              <a:t>.</a:t>
            </a:r>
          </a:p>
          <a:p>
            <a:pPr marL="171450" lvl="0" indent="-171450" defTabSz="914400" eaLnBrk="0" fontAlgn="base" hangingPunct="0">
              <a:buFont typeface="Arial" panose="020B0604020202020204" pitchFamily="34" charset="0"/>
              <a:buChar char="•"/>
            </a:pPr>
            <a:r>
              <a:rPr lang="en-US" altLang="en-US" sz="1100" b="1" dirty="0">
                <a:solidFill>
                  <a:schemeClr val="tx1"/>
                </a:solidFill>
              </a:rPr>
              <a:t>Rift valleys</a:t>
            </a:r>
            <a:r>
              <a:rPr lang="en-US" altLang="en-US" sz="1100" dirty="0">
                <a:solidFill>
                  <a:schemeClr val="tx1"/>
                </a:solidFill>
              </a:rPr>
              <a:t> are long, narrow valleys with steep sides formed when the crust stretches, thins, cracks (faults form), and the land between drops down.</a:t>
            </a:r>
          </a:p>
          <a:p>
            <a:pPr marL="171450" lvl="0" indent="-171450" defTabSz="914400" eaLnBrk="0" fontAlgn="base" hangingPunct="0">
              <a:buFont typeface="Arial" panose="020B0604020202020204" pitchFamily="34" charset="0"/>
              <a:buChar char="•"/>
            </a:pPr>
            <a:r>
              <a:rPr lang="en-US" altLang="en-US" sz="1100" dirty="0">
                <a:solidFill>
                  <a:schemeClr val="tx1"/>
                </a:solidFill>
              </a:rPr>
              <a:t>The East African Rift runs through </a:t>
            </a:r>
            <a:r>
              <a:rPr lang="en-US" altLang="en-US" sz="1100" b="1" dirty="0">
                <a:solidFill>
                  <a:schemeClr val="tx1"/>
                </a:solidFill>
              </a:rPr>
              <a:t>Kenya, Tanzania, Ethiopia, Uganda, DRC, Rwanda, Burundi, Malawi, Zambia, and Mozambique</a:t>
            </a:r>
            <a:r>
              <a:rPr lang="en-US" altLang="en-US" sz="1100" dirty="0">
                <a:solidFill>
                  <a:schemeClr val="tx1"/>
                </a:solidFill>
              </a:rPr>
              <a:t>.</a:t>
            </a:r>
          </a:p>
          <a:p>
            <a:pPr marL="171450" lvl="0" indent="-171450" defTabSz="914400" eaLnBrk="0" fontAlgn="base" hangingPunct="0">
              <a:buFont typeface="Arial" panose="020B0604020202020204" pitchFamily="34" charset="0"/>
              <a:buChar char="•"/>
            </a:pPr>
            <a:r>
              <a:rPr lang="en-US" altLang="en-US" sz="1100" dirty="0">
                <a:solidFill>
                  <a:schemeClr val="tx1"/>
                </a:solidFill>
              </a:rPr>
              <a:t>This is a </a:t>
            </a:r>
            <a:r>
              <a:rPr lang="en-US" altLang="en-US" sz="1100" b="1" dirty="0">
                <a:solidFill>
                  <a:schemeClr val="tx1"/>
                </a:solidFill>
              </a:rPr>
              <a:t>constructive (divergent) plate boundary</a:t>
            </a:r>
            <a:r>
              <a:rPr lang="en-US" altLang="en-US" sz="1100" dirty="0">
                <a:solidFill>
                  <a:schemeClr val="tx1"/>
                </a:solidFill>
              </a:rPr>
              <a:t> where plates move apart. In millions of years, if this continues, a </a:t>
            </a:r>
            <a:r>
              <a:rPr lang="en-US" altLang="en-US" sz="1100" b="1" dirty="0">
                <a:solidFill>
                  <a:schemeClr val="tx1"/>
                </a:solidFill>
              </a:rPr>
              <a:t>new ocean could form</a:t>
            </a:r>
            <a:r>
              <a:rPr lang="en-US" altLang="en-US" sz="1100" dirty="0">
                <a:solidFill>
                  <a:schemeClr val="tx1"/>
                </a:solidFill>
              </a:rPr>
              <a:t>.</a:t>
            </a:r>
            <a:endParaRPr lang="en-GB" sz="1100" dirty="0">
              <a:solidFill>
                <a:schemeClr val="tx1"/>
              </a:solidFill>
            </a:endParaRPr>
          </a:p>
          <a:p>
            <a:endParaRPr lang="en-GB" sz="1100" dirty="0">
              <a:solidFill>
                <a:schemeClr val="tx1"/>
              </a:solidFill>
            </a:endParaRPr>
          </a:p>
        </p:txBody>
      </p:sp>
      <p:sp>
        <p:nvSpPr>
          <p:cNvPr id="6" name="Rectangle 5">
            <a:extLst>
              <a:ext uri="{FF2B5EF4-FFF2-40B4-BE49-F238E27FC236}">
                <a16:creationId xmlns:a16="http://schemas.microsoft.com/office/drawing/2014/main" id="{A88F07E0-D227-325F-C56A-CA905298C420}"/>
              </a:ext>
            </a:extLst>
          </p:cNvPr>
          <p:cNvSpPr/>
          <p:nvPr/>
        </p:nvSpPr>
        <p:spPr>
          <a:xfrm>
            <a:off x="5582417" y="3590384"/>
            <a:ext cx="3502425" cy="2801756"/>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buNone/>
            </a:pPr>
            <a:r>
              <a:rPr lang="en-GB" sz="1100" b="1" dirty="0">
                <a:solidFill>
                  <a:schemeClr val="tx1"/>
                </a:solidFill>
              </a:rPr>
              <a:t>Key idea 4: </a:t>
            </a:r>
            <a:r>
              <a:rPr lang="en-GB" sz="1100" u="sng" kern="100" dirty="0">
                <a:solidFill>
                  <a:schemeClr val="tx1"/>
                </a:solidFill>
                <a:ea typeface="Aptos" panose="020B0004020202020204" pitchFamily="34" charset="0"/>
                <a:cs typeface="Times New Roman" panose="02020603050405020304" pitchFamily="18" charset="0"/>
              </a:rPr>
              <a:t>How was the Grand Canyon formed?</a:t>
            </a:r>
          </a:p>
          <a:p>
            <a:pPr>
              <a:buNone/>
            </a:pPr>
            <a:endParaRPr lang="en-GB" sz="500" dirty="0">
              <a:solidFill>
                <a:schemeClr val="tx1"/>
              </a:solidFill>
            </a:endParaRPr>
          </a:p>
          <a:p>
            <a:pPr marL="171450" lvl="0" indent="-171450" defTabSz="914400" eaLnBrk="0" fontAlgn="base" hangingPunct="0">
              <a:buFont typeface="Arial" panose="020B0604020202020204" pitchFamily="34" charset="0"/>
              <a:buChar char="•"/>
            </a:pPr>
            <a:r>
              <a:rPr lang="en-US" altLang="en-US" sz="1100" dirty="0">
                <a:solidFill>
                  <a:schemeClr val="tx1"/>
                </a:solidFill>
              </a:rPr>
              <a:t>Located in </a:t>
            </a:r>
            <a:r>
              <a:rPr kumimoji="0" lang="en-US" altLang="en-US" sz="1100" i="0" u="none" strike="noStrike" cap="none" normalizeH="0" baseline="0" dirty="0">
                <a:ln>
                  <a:noFill/>
                </a:ln>
                <a:solidFill>
                  <a:schemeClr val="tx1"/>
                </a:solidFill>
                <a:effectLst/>
              </a:rPr>
              <a:t>Arizona, USA. </a:t>
            </a:r>
          </a:p>
          <a:p>
            <a:pPr marL="171450" lvl="0" indent="-171450" defTabSz="914400" eaLnBrk="0" fontAlgn="base" hangingPunct="0">
              <a:buFont typeface="Arial" panose="020B0604020202020204" pitchFamily="34" charset="0"/>
              <a:buChar char="•"/>
            </a:pPr>
            <a:r>
              <a:rPr kumimoji="0" lang="en-US" altLang="en-US" sz="1100" i="0" u="none" strike="noStrike" cap="none" normalizeH="0" baseline="0" dirty="0">
                <a:ln>
                  <a:noFill/>
                </a:ln>
                <a:solidFill>
                  <a:schemeClr val="tx1"/>
                </a:solidFill>
                <a:effectLst/>
              </a:rPr>
              <a:t>It is one of the world’s largest canyons at 446 km long, up to 29 km wide, and over 1.6 km deep. </a:t>
            </a:r>
          </a:p>
          <a:p>
            <a:pPr marL="171450" lvl="0" indent="-171450" defTabSz="914400" eaLnBrk="0" fontAlgn="base" hangingPunct="0">
              <a:buFont typeface="Arial" panose="020B0604020202020204" pitchFamily="34" charset="0"/>
              <a:buChar char="•"/>
            </a:pPr>
            <a:r>
              <a:rPr kumimoji="0" lang="en-US" altLang="en-US" sz="1100" b="0" i="0" u="none" strike="noStrike" cap="none" normalizeH="0" baseline="0" dirty="0">
                <a:ln>
                  <a:noFill/>
                </a:ln>
                <a:solidFill>
                  <a:schemeClr val="tx1"/>
                </a:solidFill>
                <a:effectLst/>
              </a:rPr>
              <a:t>It was formed over </a:t>
            </a:r>
            <a:r>
              <a:rPr kumimoji="0" lang="en-US" altLang="en-US" sz="1100" i="0" u="none" strike="noStrike" cap="none" normalizeH="0" baseline="0" dirty="0">
                <a:ln>
                  <a:noFill/>
                </a:ln>
                <a:solidFill>
                  <a:schemeClr val="tx1"/>
                </a:solidFill>
                <a:effectLst/>
              </a:rPr>
              <a:t>millions of years by erosion from the Colorado River, which cut down through the rock layers.</a:t>
            </a:r>
          </a:p>
          <a:p>
            <a:pPr marL="171450" marR="0" lvl="0" indent="-171450" algn="l" defTabSz="914400" rtl="0" eaLnBrk="0" fontAlgn="base" latinLnBrk="0" hangingPunct="0">
              <a:buClrTx/>
              <a:buSzTx/>
              <a:buFont typeface="Arial" panose="020B0604020202020204" pitchFamily="34" charset="0"/>
              <a:buChar char="•"/>
              <a:tabLst/>
            </a:pP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buClrTx/>
              <a:buSzTx/>
              <a:tabLst/>
            </a:pPr>
            <a:r>
              <a:rPr kumimoji="0" lang="en-US" altLang="en-US" sz="1100" b="1" i="0" u="none" strike="noStrike" cap="none" normalizeH="0" baseline="0" dirty="0">
                <a:ln>
                  <a:noFill/>
                </a:ln>
                <a:solidFill>
                  <a:schemeClr val="tx1"/>
                </a:solidFill>
                <a:effectLst/>
              </a:rPr>
              <a:t>Processes involved include:</a:t>
            </a:r>
            <a:endParaRPr kumimoji="0" lang="en-US" altLang="en-US" sz="1100" b="0" i="0" u="none" strike="noStrike" cap="none" normalizeH="0" baseline="0" dirty="0">
              <a:ln>
                <a:noFill/>
              </a:ln>
              <a:solidFill>
                <a:schemeClr val="tx1"/>
              </a:solidFill>
              <a:effectLst/>
            </a:endParaRPr>
          </a:p>
          <a:p>
            <a:pPr marL="171450" indent="-171450" defTabSz="914400" eaLnBrk="0" fontAlgn="base" hangingPunct="0">
              <a:buFont typeface="Arial" panose="020B0604020202020204" pitchFamily="34" charset="0"/>
              <a:buChar char="•"/>
            </a:pPr>
            <a:r>
              <a:rPr lang="en-US" altLang="en-US" sz="1100" b="1" dirty="0">
                <a:solidFill>
                  <a:schemeClr val="tx1"/>
                </a:solidFill>
              </a:rPr>
              <a:t>Tectonic uplift</a:t>
            </a:r>
            <a:r>
              <a:rPr lang="en-US" altLang="en-US" sz="1100" dirty="0">
                <a:solidFill>
                  <a:schemeClr val="tx1"/>
                </a:solidFill>
              </a:rPr>
              <a:t> of the Colorado Plateau raised the land. This increased the river’s potential energy, allowing it to cut downwards more rapidly.</a:t>
            </a:r>
          </a:p>
          <a:p>
            <a:pPr marL="171450" marR="0" lvl="0" indent="-171450" algn="l" defTabSz="914400" rtl="0" eaLnBrk="0" fontAlgn="base" latinLnBrk="0" hangingPunct="0">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Vertical erosion</a:t>
            </a:r>
            <a:r>
              <a:rPr kumimoji="0" lang="en-US" altLang="en-US" sz="1100" b="0" i="0" u="none" strike="noStrike" cap="none" normalizeH="0" baseline="0" dirty="0">
                <a:ln>
                  <a:noFill/>
                </a:ln>
                <a:solidFill>
                  <a:schemeClr val="tx1"/>
                </a:solidFill>
                <a:effectLst/>
              </a:rPr>
              <a:t> by the river, deepening the canyon over time.</a:t>
            </a:r>
          </a:p>
          <a:p>
            <a:pPr marL="171450" marR="0" lvl="0" indent="-171450" algn="l" defTabSz="914400" rtl="0" eaLnBrk="0" fontAlgn="base" latinLnBrk="0" hangingPunct="0">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Weathering</a:t>
            </a:r>
            <a:r>
              <a:rPr kumimoji="0" lang="en-US" altLang="en-US" sz="1100" b="0" i="0" u="none" strike="noStrike" cap="none" normalizeH="0" baseline="0" dirty="0">
                <a:ln>
                  <a:noFill/>
                </a:ln>
                <a:solidFill>
                  <a:schemeClr val="tx1"/>
                </a:solidFill>
                <a:effectLst/>
              </a:rPr>
              <a:t> of exposed rock surfaces, widening the canyon.</a:t>
            </a:r>
          </a:p>
        </p:txBody>
      </p:sp>
      <p:sp>
        <p:nvSpPr>
          <p:cNvPr id="7" name="Rectangle 6">
            <a:extLst>
              <a:ext uri="{FF2B5EF4-FFF2-40B4-BE49-F238E27FC236}">
                <a16:creationId xmlns:a16="http://schemas.microsoft.com/office/drawing/2014/main" id="{2B8161C1-84DD-9661-D0EA-91306CA08168}"/>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tx1"/>
                </a:solidFill>
              </a:rPr>
              <a:t>Big question: </a:t>
            </a:r>
            <a:r>
              <a:rPr lang="en-GB" sz="1200" dirty="0">
                <a:solidFill>
                  <a:schemeClr val="tx1"/>
                </a:solidFill>
              </a:rPr>
              <a:t>Which physical processes shape the world we live in?</a:t>
            </a:r>
          </a:p>
        </p:txBody>
      </p:sp>
      <p:sp>
        <p:nvSpPr>
          <p:cNvPr id="12" name="Rectangle 11">
            <a:extLst>
              <a:ext uri="{FF2B5EF4-FFF2-40B4-BE49-F238E27FC236}">
                <a16:creationId xmlns:a16="http://schemas.microsoft.com/office/drawing/2014/main" id="{5D739408-8FB2-9075-2DE4-890019B2C8AF}"/>
              </a:ext>
            </a:extLst>
          </p:cNvPr>
          <p:cNvSpPr/>
          <p:nvPr/>
        </p:nvSpPr>
        <p:spPr>
          <a:xfrm>
            <a:off x="5582417" y="640521"/>
            <a:ext cx="3515590" cy="2869171"/>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buNone/>
            </a:pPr>
            <a:r>
              <a:rPr lang="en-GB" sz="1100" b="1" dirty="0">
                <a:solidFill>
                  <a:schemeClr val="tx1"/>
                </a:solidFill>
              </a:rPr>
              <a:t>Key idea 3: </a:t>
            </a:r>
            <a:r>
              <a:rPr lang="en-GB" sz="1100" u="sng" kern="100" dirty="0">
                <a:solidFill>
                  <a:schemeClr val="tx1"/>
                </a:solidFill>
                <a:ea typeface="Aptos" panose="020B0004020202020204" pitchFamily="34" charset="0"/>
                <a:cs typeface="Times New Roman" panose="02020603050405020304" pitchFamily="18" charset="0"/>
              </a:rPr>
              <a:t>How does water shape the land?</a:t>
            </a:r>
          </a:p>
          <a:p>
            <a:endParaRPr lang="en-GB" sz="500" b="1" dirty="0">
              <a:solidFill>
                <a:schemeClr val="tx1"/>
              </a:solidFill>
            </a:endParaRPr>
          </a:p>
          <a:p>
            <a:r>
              <a:rPr lang="en-GB" sz="1100" b="1" dirty="0">
                <a:solidFill>
                  <a:schemeClr val="tx1"/>
                </a:solidFill>
              </a:rPr>
              <a:t>Rivers shape the land</a:t>
            </a:r>
            <a:r>
              <a:rPr lang="en-GB" sz="1100" dirty="0">
                <a:solidFill>
                  <a:schemeClr val="tx1"/>
                </a:solidFill>
              </a:rPr>
              <a:t> by </a:t>
            </a:r>
            <a:r>
              <a:rPr lang="en-GB" sz="1100" b="1" dirty="0">
                <a:solidFill>
                  <a:schemeClr val="tx1"/>
                </a:solidFill>
              </a:rPr>
              <a:t>erosion</a:t>
            </a:r>
            <a:r>
              <a:rPr lang="en-GB" sz="1100" dirty="0">
                <a:solidFill>
                  <a:schemeClr val="tx1"/>
                </a:solidFill>
              </a:rPr>
              <a:t>, which includes:</a:t>
            </a:r>
          </a:p>
          <a:p>
            <a:pPr marL="171450" lvl="1" indent="-171450">
              <a:buFont typeface="Arial" panose="020B0604020202020204" pitchFamily="34" charset="0"/>
              <a:buChar char="•"/>
            </a:pPr>
            <a:r>
              <a:rPr lang="en-GB" sz="1100" b="1" dirty="0">
                <a:solidFill>
                  <a:schemeClr val="tx1"/>
                </a:solidFill>
              </a:rPr>
              <a:t>Hydraulic action</a:t>
            </a:r>
            <a:r>
              <a:rPr lang="en-GB" sz="1100" dirty="0">
                <a:solidFill>
                  <a:schemeClr val="tx1"/>
                </a:solidFill>
              </a:rPr>
              <a:t> - water forces into cracks, breaking rock apart.</a:t>
            </a:r>
          </a:p>
          <a:p>
            <a:pPr marL="171450" lvl="1" indent="-171450">
              <a:buFont typeface="Arial" panose="020B0604020202020204" pitchFamily="34" charset="0"/>
              <a:buChar char="•"/>
            </a:pPr>
            <a:r>
              <a:rPr lang="en-GB" sz="1100" b="1" dirty="0">
                <a:solidFill>
                  <a:schemeClr val="tx1"/>
                </a:solidFill>
              </a:rPr>
              <a:t>Abrasion</a:t>
            </a:r>
            <a:r>
              <a:rPr lang="en-GB" sz="1100" dirty="0">
                <a:solidFill>
                  <a:schemeClr val="tx1"/>
                </a:solidFill>
              </a:rPr>
              <a:t> - rocks carried by the river scrape the riverbed and banks.</a:t>
            </a:r>
          </a:p>
          <a:p>
            <a:pPr marL="171450" lvl="1" indent="-171450">
              <a:buFont typeface="Arial" panose="020B0604020202020204" pitchFamily="34" charset="0"/>
              <a:buChar char="•"/>
            </a:pPr>
            <a:r>
              <a:rPr lang="en-GB" sz="1100" b="1" dirty="0">
                <a:solidFill>
                  <a:schemeClr val="tx1"/>
                </a:solidFill>
              </a:rPr>
              <a:t>Attrition</a:t>
            </a:r>
            <a:r>
              <a:rPr lang="en-GB" sz="1100" dirty="0">
                <a:solidFill>
                  <a:schemeClr val="tx1"/>
                </a:solidFill>
              </a:rPr>
              <a:t> - rocks knock together, becoming smaller and rounder.</a:t>
            </a:r>
          </a:p>
          <a:p>
            <a:pPr marL="171450" lvl="1" indent="-171450">
              <a:buFont typeface="Arial" panose="020B0604020202020204" pitchFamily="34" charset="0"/>
              <a:buChar char="•"/>
            </a:pPr>
            <a:r>
              <a:rPr lang="en-GB" sz="1100" b="1" dirty="0">
                <a:solidFill>
                  <a:schemeClr val="tx1"/>
                </a:solidFill>
              </a:rPr>
              <a:t>Solution</a:t>
            </a:r>
            <a:r>
              <a:rPr lang="en-GB" sz="1100" dirty="0">
                <a:solidFill>
                  <a:schemeClr val="tx1"/>
                </a:solidFill>
              </a:rPr>
              <a:t> - river water dissolves minerals in rocks.</a:t>
            </a:r>
          </a:p>
          <a:p>
            <a:pPr marL="171450" lvl="1" indent="-171450">
              <a:buFont typeface="Arial" panose="020B0604020202020204" pitchFamily="34" charset="0"/>
              <a:buChar char="•"/>
            </a:pPr>
            <a:endParaRPr lang="en-GB" sz="1100" dirty="0">
              <a:solidFill>
                <a:schemeClr val="tx1"/>
              </a:solidFill>
            </a:endParaRPr>
          </a:p>
          <a:p>
            <a:pPr marL="171450" indent="-171450">
              <a:buFont typeface="Arial" panose="020B0604020202020204" pitchFamily="34" charset="0"/>
              <a:buChar char="•"/>
            </a:pPr>
            <a:r>
              <a:rPr lang="en-GB" sz="1100" b="1" dirty="0">
                <a:solidFill>
                  <a:schemeClr val="tx1"/>
                </a:solidFill>
              </a:rPr>
              <a:t>Vertical erosion</a:t>
            </a:r>
            <a:r>
              <a:rPr lang="en-GB" sz="1100" dirty="0">
                <a:solidFill>
                  <a:schemeClr val="tx1"/>
                </a:solidFill>
              </a:rPr>
              <a:t>: Downwards erosion, deepening the river, typical in upper course, creating a V-shaped valley.</a:t>
            </a:r>
          </a:p>
          <a:p>
            <a:pPr marL="171450" indent="-171450">
              <a:buFont typeface="Arial" panose="020B0604020202020204" pitchFamily="34" charset="0"/>
              <a:buChar char="•"/>
            </a:pPr>
            <a:r>
              <a:rPr lang="en-GB" sz="1100" b="1" dirty="0">
                <a:solidFill>
                  <a:schemeClr val="tx1"/>
                </a:solidFill>
              </a:rPr>
              <a:t>Lateral erosion</a:t>
            </a:r>
            <a:r>
              <a:rPr lang="en-GB" sz="1100" dirty="0">
                <a:solidFill>
                  <a:schemeClr val="tx1"/>
                </a:solidFill>
              </a:rPr>
              <a:t>: sideways erosion, widens the river, typical in middle and lower course, creating features like meanders.</a:t>
            </a:r>
          </a:p>
        </p:txBody>
      </p:sp>
      <p:sp>
        <p:nvSpPr>
          <p:cNvPr id="10" name="Rectangle 9">
            <a:extLst>
              <a:ext uri="{FF2B5EF4-FFF2-40B4-BE49-F238E27FC236}">
                <a16:creationId xmlns:a16="http://schemas.microsoft.com/office/drawing/2014/main" id="{D84A02E6-42F0-6878-BC6D-93EDAF60F161}"/>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200" b="1" dirty="0">
                <a:solidFill>
                  <a:schemeClr val="bg1"/>
                </a:solidFill>
              </a:rPr>
              <a:t>Year 7: Topic One - Physical Processes</a:t>
            </a:r>
          </a:p>
          <a:p>
            <a:pPr algn="ctr"/>
            <a:r>
              <a:rPr lang="en-GB" sz="1200" b="1" dirty="0">
                <a:solidFill>
                  <a:schemeClr val="bg1"/>
                </a:solidFill>
              </a:rPr>
              <a:t>Knowledge Organiser </a:t>
            </a:r>
            <a:endParaRPr lang="en-GB" sz="1200" b="1" dirty="0">
              <a:solidFill>
                <a:schemeClr val="bg1"/>
              </a:solidFill>
              <a:ea typeface="Calibri"/>
              <a:cs typeface="Calibri"/>
            </a:endParaRPr>
          </a:p>
        </p:txBody>
      </p:sp>
      <p:pic>
        <p:nvPicPr>
          <p:cNvPr id="1026" name="Picture 2" descr="Director of Science at Fulwood Academy">
            <a:extLst>
              <a:ext uri="{FF2B5EF4-FFF2-40B4-BE49-F238E27FC236}">
                <a16:creationId xmlns:a16="http://schemas.microsoft.com/office/drawing/2014/main" id="{4727D93B-DD96-A5BC-004E-DE04D3E6293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73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DEF8E07-4A54-18AF-F7F3-D657210A4D90}"/>
              </a:ext>
            </a:extLst>
          </p:cNvPr>
          <p:cNvSpPr/>
          <p:nvPr/>
        </p:nvSpPr>
        <p:spPr>
          <a:xfrm>
            <a:off x="45991" y="3935996"/>
            <a:ext cx="3185942" cy="2476769"/>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15000"/>
              </a:lnSpc>
              <a:buNone/>
            </a:pPr>
            <a:r>
              <a:rPr lang="en-GB" sz="1100" b="1" dirty="0">
                <a:solidFill>
                  <a:schemeClr val="tx1"/>
                </a:solidFill>
              </a:rPr>
              <a:t>Key idea 6: </a:t>
            </a:r>
            <a:r>
              <a:rPr lang="en-GB" sz="1100" u="sng" kern="100" dirty="0">
                <a:solidFill>
                  <a:schemeClr val="tx1"/>
                </a:solidFill>
                <a:ea typeface="Aptos" panose="020B0004020202020204" pitchFamily="34" charset="0"/>
                <a:cs typeface="Times New Roman" panose="02020603050405020304" pitchFamily="18" charset="0"/>
              </a:rPr>
              <a:t>Why does the Lake District look the way that it does?</a:t>
            </a:r>
          </a:p>
          <a:p>
            <a:endParaRPr lang="en-GB" sz="500" dirty="0">
              <a:solidFill>
                <a:schemeClr val="tx1"/>
              </a:solidFill>
            </a:endParaRPr>
          </a:p>
          <a:p>
            <a:pPr marR="0" lvl="0" algn="l" defTabSz="914400" rtl="0" eaLnBrk="0" fontAlgn="base" latinLnBrk="0" hangingPunct="0">
              <a:lnSpc>
                <a:spcPct val="100000"/>
              </a:lnSpc>
              <a:buClrTx/>
              <a:buSzTx/>
              <a:tabLst/>
            </a:pPr>
            <a:r>
              <a:rPr kumimoji="0" lang="en-US" altLang="en-US" sz="1100" b="0" i="0" u="none" strike="noStrike" cap="none" normalizeH="0" baseline="0" dirty="0">
                <a:ln>
                  <a:noFill/>
                </a:ln>
                <a:solidFill>
                  <a:schemeClr val="tx1"/>
                </a:solidFill>
                <a:effectLst/>
              </a:rPr>
              <a:t>The </a:t>
            </a:r>
            <a:r>
              <a:rPr kumimoji="0" lang="en-US" altLang="en-US" sz="1100" b="1" i="0" u="none" strike="noStrike" cap="none" normalizeH="0" baseline="0" dirty="0">
                <a:ln>
                  <a:noFill/>
                </a:ln>
                <a:solidFill>
                  <a:schemeClr val="tx1"/>
                </a:solidFill>
                <a:effectLst/>
              </a:rPr>
              <a:t>Lake District</a:t>
            </a:r>
            <a:r>
              <a:rPr kumimoji="0" lang="en-US" altLang="en-US" sz="1100" b="0" i="0" u="none" strike="noStrike" cap="none" normalizeH="0" baseline="0" dirty="0">
                <a:ln>
                  <a:noFill/>
                </a:ln>
                <a:solidFill>
                  <a:schemeClr val="tx1"/>
                </a:solidFill>
                <a:effectLst/>
              </a:rPr>
              <a:t>, a national park in northwest England, was shaped by </a:t>
            </a:r>
            <a:r>
              <a:rPr kumimoji="0" lang="en-US" altLang="en-US" sz="1100" b="1" i="0" u="none" strike="noStrike" cap="none" normalizeH="0" baseline="0" dirty="0">
                <a:ln>
                  <a:noFill/>
                </a:ln>
                <a:solidFill>
                  <a:schemeClr val="tx1"/>
                </a:solidFill>
                <a:effectLst/>
              </a:rPr>
              <a:t>glaciation during the last Ice Age</a:t>
            </a:r>
            <a:r>
              <a:rPr kumimoji="0" lang="en-US" altLang="en-US" sz="1100" b="0" i="0" u="none" strike="noStrike" cap="none" normalizeH="0" baseline="0" dirty="0">
                <a:ln>
                  <a:noFill/>
                </a:ln>
                <a:solidFill>
                  <a:schemeClr val="tx1"/>
                </a:solidFill>
                <a:effectLst/>
              </a:rPr>
              <a:t>, when glaciers eroded and carved the landscape.</a:t>
            </a:r>
          </a:p>
          <a:p>
            <a:pPr marR="0" lvl="0" algn="l" defTabSz="914400" rtl="0" eaLnBrk="0" fontAlgn="base" latinLnBrk="0" hangingPunct="0">
              <a:lnSpc>
                <a:spcPct val="100000"/>
              </a:lnSpc>
              <a:buClrTx/>
              <a:buSzTx/>
              <a:tabLst/>
            </a:pPr>
            <a:endParaRPr kumimoji="0" lang="en-US" altLang="en-US" sz="500" b="0" i="0" u="none" strike="noStrike" cap="none" normalizeH="0" baseline="0" dirty="0">
              <a:ln>
                <a:noFill/>
              </a:ln>
              <a:solidFill>
                <a:schemeClr val="tx1"/>
              </a:solidFill>
              <a:effectLst/>
            </a:endParaRPr>
          </a:p>
          <a:p>
            <a:pPr marR="0" lvl="0" algn="l" defTabSz="914400" rtl="0" eaLnBrk="0" fontAlgn="base" latinLnBrk="0" hangingPunct="0">
              <a:lnSpc>
                <a:spcPct val="100000"/>
              </a:lnSpc>
              <a:buClrTx/>
              <a:buSzTx/>
              <a:tabLst/>
            </a:pPr>
            <a:r>
              <a:rPr lang="en-US" altLang="en-US" sz="1100" b="1" dirty="0">
                <a:solidFill>
                  <a:schemeClr val="tx1"/>
                </a:solidFill>
              </a:rPr>
              <a:t>Examples of g</a:t>
            </a:r>
            <a:r>
              <a:rPr kumimoji="0" lang="en-US" altLang="en-US" sz="1100" b="1" i="0" u="none" strike="noStrike" cap="none" normalizeH="0" baseline="0" dirty="0">
                <a:ln>
                  <a:noFill/>
                </a:ln>
                <a:solidFill>
                  <a:schemeClr val="tx1"/>
                </a:solidFill>
                <a:effectLst/>
              </a:rPr>
              <a:t>lacial features:</a:t>
            </a:r>
            <a:endParaRPr kumimoji="0" lang="en-US" altLang="en-US" sz="11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00000"/>
              </a:lnSpc>
              <a:buClrTx/>
              <a:buSzTx/>
              <a:buFont typeface="Arial" panose="020B0604020202020204" pitchFamily="34" charset="0"/>
              <a:buChar char="•"/>
              <a:tabLst/>
            </a:pPr>
            <a:r>
              <a:rPr kumimoji="0" lang="en-US" altLang="en-US" sz="1100" b="1" i="0" u="none" strike="noStrike" cap="none" normalizeH="0" baseline="0" dirty="0" err="1">
                <a:ln>
                  <a:noFill/>
                </a:ln>
                <a:solidFill>
                  <a:schemeClr val="tx1"/>
                </a:solidFill>
                <a:effectLst/>
              </a:rPr>
              <a:t>Corries</a:t>
            </a:r>
            <a:r>
              <a:rPr kumimoji="0" lang="en-US" altLang="en-US" sz="1100" b="1" i="0" u="none" strike="noStrike" cap="none" normalizeH="0" baseline="0" dirty="0">
                <a:ln>
                  <a:noFill/>
                </a:ln>
                <a:solidFill>
                  <a:schemeClr val="tx1"/>
                </a:solidFill>
                <a:effectLst/>
              </a:rPr>
              <a:t> </a:t>
            </a:r>
            <a:r>
              <a:rPr kumimoji="0" lang="en-US" altLang="en-US" sz="1100" b="0" i="0" u="none" strike="noStrike" cap="none" normalizeH="0" baseline="0" dirty="0">
                <a:ln>
                  <a:noFill/>
                </a:ln>
                <a:solidFill>
                  <a:schemeClr val="tx1"/>
                </a:solidFill>
                <a:effectLst/>
              </a:rPr>
              <a:t>- </a:t>
            </a:r>
            <a:r>
              <a:rPr lang="en-GB" sz="1100" dirty="0">
                <a:solidFill>
                  <a:schemeClr val="tx1"/>
                </a:solidFill>
              </a:rPr>
              <a:t>Red Tarn, below </a:t>
            </a:r>
            <a:r>
              <a:rPr lang="en-GB" sz="1100" dirty="0" err="1">
                <a:solidFill>
                  <a:schemeClr val="tx1"/>
                </a:solidFill>
              </a:rPr>
              <a:t>Helvellyn</a:t>
            </a:r>
            <a:r>
              <a:rPr lang="en-GB" sz="1100" dirty="0">
                <a:solidFill>
                  <a:schemeClr val="tx1"/>
                </a:solidFill>
              </a:rPr>
              <a:t>. </a:t>
            </a:r>
            <a:endParaRPr lang="en-US" sz="1100" dirty="0">
              <a:solidFill>
                <a:schemeClr val="tx1"/>
              </a:solidFill>
            </a:endParaRPr>
          </a:p>
          <a:p>
            <a:pPr marL="171450" marR="0" lvl="0" indent="-171450" algn="l" defTabSz="914400" rtl="0" eaLnBrk="0" fontAlgn="base" latinLnBrk="0" hangingPunct="0">
              <a:lnSpc>
                <a:spcPct val="100000"/>
              </a:lnSpc>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Arêtes</a:t>
            </a:r>
            <a:r>
              <a:rPr kumimoji="0" lang="en-US" altLang="en-US" sz="1100" b="0" i="0" u="none" strike="noStrike" cap="none" normalizeH="0" baseline="0" dirty="0">
                <a:ln>
                  <a:noFill/>
                </a:ln>
                <a:solidFill>
                  <a:schemeClr val="tx1"/>
                </a:solidFill>
                <a:effectLst/>
              </a:rPr>
              <a:t> - </a:t>
            </a:r>
            <a:r>
              <a:rPr lang="en-GB" sz="1100" dirty="0">
                <a:solidFill>
                  <a:schemeClr val="tx1"/>
                </a:solidFill>
              </a:rPr>
              <a:t>Striding Edge, a famous narrow ridge leading to </a:t>
            </a:r>
            <a:r>
              <a:rPr lang="en-GB" sz="1100" dirty="0" err="1">
                <a:solidFill>
                  <a:schemeClr val="tx1"/>
                </a:solidFill>
              </a:rPr>
              <a:t>Helvellyn</a:t>
            </a:r>
            <a:r>
              <a:rPr lang="en-GB" sz="1100" dirty="0">
                <a:solidFill>
                  <a:schemeClr val="tx1"/>
                </a:solidFill>
              </a:rPr>
              <a:t> summit. </a:t>
            </a:r>
          </a:p>
          <a:p>
            <a:pPr marL="171450" marR="0" lvl="0" indent="-171450" algn="l" defTabSz="914400" rtl="0" eaLnBrk="0" fontAlgn="base" latinLnBrk="0" hangingPunct="0">
              <a:lnSpc>
                <a:spcPct val="100000"/>
              </a:lnSpc>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Pyramidal peaks</a:t>
            </a:r>
            <a:r>
              <a:rPr kumimoji="0" lang="en-US" altLang="en-US" sz="1100" b="0" i="0" u="none" strike="noStrike" cap="none" normalizeH="0" baseline="0" dirty="0">
                <a:ln>
                  <a:noFill/>
                </a:ln>
                <a:solidFill>
                  <a:schemeClr val="tx1"/>
                </a:solidFill>
                <a:effectLst/>
              </a:rPr>
              <a:t> -  </a:t>
            </a:r>
            <a:r>
              <a:rPr lang="en-GB" sz="1100" dirty="0">
                <a:solidFill>
                  <a:schemeClr val="tx1"/>
                </a:solidFill>
              </a:rPr>
              <a:t>Great Gable, often referred to the best example of a pyramidal peak in the Lake District.</a:t>
            </a:r>
          </a:p>
        </p:txBody>
      </p:sp>
      <p:sp>
        <p:nvSpPr>
          <p:cNvPr id="14" name="Rectangle 13">
            <a:extLst>
              <a:ext uri="{FF2B5EF4-FFF2-40B4-BE49-F238E27FC236}">
                <a16:creationId xmlns:a16="http://schemas.microsoft.com/office/drawing/2014/main" id="{FC22865D-8A89-72F1-C317-DBB6522DD332}"/>
              </a:ext>
            </a:extLst>
          </p:cNvPr>
          <p:cNvSpPr/>
          <p:nvPr/>
        </p:nvSpPr>
        <p:spPr>
          <a:xfrm>
            <a:off x="6942220" y="651173"/>
            <a:ext cx="2155789" cy="5761592"/>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buNone/>
            </a:pPr>
            <a:r>
              <a:rPr lang="en-GB" sz="1100" b="1" dirty="0">
                <a:solidFill>
                  <a:schemeClr val="tx1"/>
                </a:solidFill>
              </a:rPr>
              <a:t>Key idea 8: </a:t>
            </a:r>
            <a:r>
              <a:rPr lang="en-GB" sz="1100" u="sng" kern="100" dirty="0">
                <a:solidFill>
                  <a:schemeClr val="tx1"/>
                </a:solidFill>
                <a:ea typeface="Aptos" panose="020B0004020202020204" pitchFamily="34" charset="0"/>
                <a:cs typeface="Times New Roman" panose="02020603050405020304" pitchFamily="18" charset="0"/>
              </a:rPr>
              <a:t>What happened to the waterfall at Malham?</a:t>
            </a:r>
          </a:p>
          <a:p>
            <a:endParaRPr lang="en-GB" sz="500" dirty="0">
              <a:solidFill>
                <a:schemeClr val="tx1"/>
              </a:solidFill>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a:ln>
                  <a:noFill/>
                </a:ln>
                <a:solidFill>
                  <a:schemeClr val="tx1"/>
                </a:solidFill>
                <a:effectLst/>
              </a:rPr>
              <a:t>Malham Cove</a:t>
            </a:r>
            <a:r>
              <a:rPr kumimoji="0" lang="en-US" altLang="en-US" sz="1100" b="0" i="0" u="none" strike="noStrike" cap="none" normalizeH="0" baseline="0" dirty="0">
                <a:ln>
                  <a:noFill/>
                </a:ln>
                <a:solidFill>
                  <a:schemeClr val="tx1"/>
                </a:solidFill>
                <a:effectLst/>
              </a:rPr>
              <a:t> </a:t>
            </a:r>
            <a:r>
              <a:rPr kumimoji="0" lang="en-US" altLang="en-US" sz="1100" i="0" u="none" strike="noStrike" cap="none" normalizeH="0" baseline="0" dirty="0">
                <a:ln>
                  <a:noFill/>
                </a:ln>
                <a:solidFill>
                  <a:schemeClr val="tx1"/>
                </a:solidFill>
                <a:effectLst/>
              </a:rPr>
              <a:t>is an 80-metre-high limestone cliff located in the Yorkshire Dales.</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100" b="0" i="0" u="none" strike="noStrike" cap="none" normalizeH="0" baseline="0" dirty="0">
                <a:ln>
                  <a:noFill/>
                </a:ln>
                <a:solidFill>
                  <a:schemeClr val="tx1"/>
                </a:solidFill>
                <a:effectLst/>
              </a:rPr>
              <a:t>It </a:t>
            </a:r>
            <a:r>
              <a:rPr kumimoji="0" lang="en-US" altLang="en-US" sz="1100" i="0" u="none" strike="noStrike" cap="none" normalizeH="0" baseline="0" dirty="0">
                <a:ln>
                  <a:noFill/>
                </a:ln>
                <a:solidFill>
                  <a:schemeClr val="tx1"/>
                </a:solidFill>
                <a:effectLst/>
              </a:rPr>
              <a:t>was formed by a large waterfall at the end of the last Ice Age over 12,000 years ago, as glacial meltwater eroded the rock.</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50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100" b="0" i="0" u="none" strike="noStrike" cap="none" normalizeH="0" baseline="0" dirty="0">
                <a:ln>
                  <a:noFill/>
                </a:ln>
                <a:solidFill>
                  <a:schemeClr val="tx1"/>
                </a:solidFill>
                <a:effectLst/>
              </a:rPr>
              <a:t>The </a:t>
            </a:r>
            <a:r>
              <a:rPr kumimoji="0" lang="en-US" altLang="en-US" sz="1100" i="0" u="none" strike="noStrike" cap="none" normalizeH="0" baseline="0" dirty="0">
                <a:ln>
                  <a:noFill/>
                </a:ln>
                <a:solidFill>
                  <a:schemeClr val="tx1"/>
                </a:solidFill>
                <a:effectLst/>
              </a:rPr>
              <a:t>waterfall disappeared because the stream’s path changed. </a:t>
            </a:r>
          </a:p>
          <a:p>
            <a:pPr marL="0" marR="0" lvl="0" indent="0" algn="l" defTabSz="914400" rtl="0" eaLnBrk="0" fontAlgn="base" latinLnBrk="0" hangingPunct="0">
              <a:lnSpc>
                <a:spcPct val="100000"/>
              </a:lnSpc>
              <a:spcBef>
                <a:spcPct val="0"/>
              </a:spcBef>
              <a:spcAft>
                <a:spcPct val="0"/>
              </a:spcAft>
              <a:buClrTx/>
              <a:buSzTx/>
              <a:tabLst/>
            </a:pPr>
            <a:r>
              <a:rPr kumimoji="0" lang="en-US" altLang="en-US" sz="1100" i="0" u="none" strike="noStrike" cap="none" normalizeH="0" baseline="0" dirty="0">
                <a:ln>
                  <a:noFill/>
                </a:ln>
                <a:solidFill>
                  <a:schemeClr val="tx1"/>
                </a:solidFill>
                <a:effectLst/>
              </a:rPr>
              <a:t>Water from </a:t>
            </a:r>
            <a:r>
              <a:rPr kumimoji="0" lang="en-US" altLang="en-US" sz="1100" b="1" i="0" u="none" strike="noStrike" cap="none" normalizeH="0" baseline="0" dirty="0">
                <a:ln>
                  <a:noFill/>
                </a:ln>
                <a:solidFill>
                  <a:schemeClr val="tx1"/>
                </a:solidFill>
                <a:effectLst/>
              </a:rPr>
              <a:t>Malham Tarn</a:t>
            </a:r>
            <a:r>
              <a:rPr kumimoji="0" lang="en-US" altLang="en-US" sz="1100" b="0" i="0" u="none" strike="noStrike" cap="none" normalizeH="0" baseline="0" dirty="0">
                <a:ln>
                  <a:noFill/>
                </a:ln>
                <a:solidFill>
                  <a:schemeClr val="tx1"/>
                </a:solidFill>
                <a:effectLst/>
              </a:rPr>
              <a:t> (a mountain lake formed by glacial meltwater) now </a:t>
            </a:r>
            <a:r>
              <a:rPr kumimoji="0" lang="en-US" altLang="en-US" sz="1100" i="0" u="none" strike="noStrike" cap="none" normalizeH="0" baseline="0" dirty="0">
                <a:ln>
                  <a:noFill/>
                </a:ln>
                <a:solidFill>
                  <a:schemeClr val="tx1"/>
                </a:solidFill>
                <a:effectLst/>
              </a:rPr>
              <a:t>disappears at </a:t>
            </a:r>
            <a:r>
              <a:rPr kumimoji="0" lang="en-US" altLang="en-US" sz="1100" b="1" i="0" u="none" strike="noStrike" cap="none" normalizeH="0" baseline="0" dirty="0">
                <a:ln>
                  <a:noFill/>
                </a:ln>
                <a:solidFill>
                  <a:schemeClr val="tx1"/>
                </a:solidFill>
                <a:effectLst/>
              </a:rPr>
              <a:t>‘Water Sinks’</a:t>
            </a:r>
            <a:r>
              <a:rPr kumimoji="0" lang="en-US" altLang="en-US" sz="1100" b="0" i="0" u="none" strike="noStrike" cap="none" normalizeH="0" baseline="0" dirty="0">
                <a:ln>
                  <a:noFill/>
                </a:ln>
                <a:solidFill>
                  <a:schemeClr val="tx1"/>
                </a:solidFill>
                <a:effectLst/>
              </a:rPr>
              <a:t>, where it goes underground through a </a:t>
            </a:r>
            <a:r>
              <a:rPr kumimoji="0" lang="en-US" altLang="en-US" sz="1100" b="1" i="0" u="none" strike="noStrike" cap="none" normalizeH="0" baseline="0" dirty="0">
                <a:ln>
                  <a:noFill/>
                </a:ln>
                <a:solidFill>
                  <a:schemeClr val="tx1"/>
                </a:solidFill>
                <a:effectLst/>
              </a:rPr>
              <a:t>cave system</a:t>
            </a:r>
            <a:r>
              <a:rPr kumimoji="0" lang="en-US" altLang="en-US" sz="1100" b="0" i="0" u="none" strike="noStrike" cap="none" normalizeH="0" baseline="0" dirty="0">
                <a:ln>
                  <a:noFill/>
                </a:ln>
                <a:solidFill>
                  <a:schemeClr val="tx1"/>
                </a:solidFill>
                <a:effectLst/>
              </a:rPr>
              <a:t> before re-emerging at the bottom of Malham Cove.</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5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a:ln>
                  <a:noFill/>
                </a:ln>
                <a:solidFill>
                  <a:schemeClr val="tx1"/>
                </a:solidFill>
                <a:effectLst/>
              </a:rPr>
              <a:t>Why did this happen?</a:t>
            </a:r>
            <a:endParaRPr kumimoji="0" lang="en-US" altLang="en-US" sz="11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Chemical weathering </a:t>
            </a:r>
            <a:r>
              <a:rPr kumimoji="0" lang="en-US" altLang="en-US" sz="1100" i="0" u="none" strike="noStrike" cap="none" normalizeH="0" baseline="0" dirty="0">
                <a:ln>
                  <a:noFill/>
                </a:ln>
                <a:solidFill>
                  <a:schemeClr val="tx1"/>
                </a:solidFill>
                <a:effectLst/>
              </a:rPr>
              <a:t>dissolved limestone. Rainwater mixed with carbon dioxide, forming weak carbonic acid which gradually dissolved the limestone, creating caves and underground channels.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Water Sinks </a:t>
            </a:r>
            <a:r>
              <a:rPr kumimoji="0" lang="en-US" altLang="en-US" sz="1100" i="0" u="none" strike="noStrike" cap="none" normalizeH="0" baseline="0" dirty="0">
                <a:ln>
                  <a:noFill/>
                </a:ln>
                <a:solidFill>
                  <a:schemeClr val="tx1"/>
                </a:solidFill>
                <a:effectLst/>
              </a:rPr>
              <a:t>formed when the weakened surface rock collapsed, creating a pothole that allowed the stream to flow underground</a:t>
            </a:r>
            <a:r>
              <a:rPr kumimoji="0" lang="en-US" altLang="en-US" sz="1100" b="0" i="0" u="none" strike="noStrike" cap="none" normalizeH="0" baseline="0" dirty="0">
                <a:ln>
                  <a:noFill/>
                </a:ln>
                <a:solidFill>
                  <a:schemeClr val="tx1"/>
                </a:solidFill>
                <a:effectLst/>
              </a:rPr>
              <a:t>.</a:t>
            </a:r>
          </a:p>
          <a:p>
            <a:endParaRPr lang="en-GB" sz="1100" dirty="0">
              <a:solidFill>
                <a:schemeClr val="tx1"/>
              </a:solidFill>
            </a:endParaRPr>
          </a:p>
        </p:txBody>
      </p:sp>
      <p:sp>
        <p:nvSpPr>
          <p:cNvPr id="15" name="Rectangle 14">
            <a:extLst>
              <a:ext uri="{FF2B5EF4-FFF2-40B4-BE49-F238E27FC236}">
                <a16:creationId xmlns:a16="http://schemas.microsoft.com/office/drawing/2014/main" id="{FB3AA50E-DE96-F320-5F5B-F3A3F7EE9910}"/>
              </a:ext>
            </a:extLst>
          </p:cNvPr>
          <p:cNvSpPr/>
          <p:nvPr/>
        </p:nvSpPr>
        <p:spPr>
          <a:xfrm>
            <a:off x="3343506" y="651173"/>
            <a:ext cx="3504738" cy="3319248"/>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15000"/>
              </a:lnSpc>
              <a:buNone/>
            </a:pPr>
            <a:r>
              <a:rPr lang="en-GB" sz="1100" b="1" dirty="0">
                <a:solidFill>
                  <a:schemeClr val="tx1"/>
                </a:solidFill>
              </a:rPr>
              <a:t>Key idea 7: </a:t>
            </a:r>
            <a:r>
              <a:rPr lang="en-GB" sz="1100" u="sng" kern="100" dirty="0">
                <a:solidFill>
                  <a:schemeClr val="tx1"/>
                </a:solidFill>
                <a:ea typeface="Aptos" panose="020B0004020202020204" pitchFamily="34" charset="0"/>
                <a:cs typeface="Times New Roman" panose="02020603050405020304" pitchFamily="18" charset="0"/>
              </a:rPr>
              <a:t>How does weathering shape the land?</a:t>
            </a:r>
          </a:p>
          <a:p>
            <a:pPr marR="0" lvl="0" algn="l" defTabSz="914400" rtl="0" eaLnBrk="0" fontAlgn="base" latinLnBrk="0" hangingPunct="0">
              <a:lnSpc>
                <a:spcPct val="100000"/>
              </a:lnSpc>
              <a:buClrTx/>
              <a:buSzTx/>
              <a:tabLst/>
            </a:pPr>
            <a:endParaRPr kumimoji="0" lang="en-US" altLang="en-US" sz="500" b="1" i="0" u="none" strike="noStrike" cap="none" normalizeH="0" baseline="0" dirty="0">
              <a:ln>
                <a:noFill/>
              </a:ln>
              <a:solidFill>
                <a:schemeClr val="tx1"/>
              </a:solidFill>
              <a:effectLst/>
            </a:endParaRPr>
          </a:p>
          <a:p>
            <a:pPr lvl="0" defTabSz="914400" eaLnBrk="0" fontAlgn="base" hangingPunct="0"/>
            <a:r>
              <a:rPr lang="en-GB" sz="1100" b="1" dirty="0">
                <a:solidFill>
                  <a:schemeClr val="tx1"/>
                </a:solidFill>
              </a:rPr>
              <a:t>Weathering </a:t>
            </a:r>
            <a:r>
              <a:rPr lang="en-GB" sz="1100" dirty="0">
                <a:solidFill>
                  <a:schemeClr val="tx1"/>
                </a:solidFill>
              </a:rPr>
              <a:t>is when rocks are broken down in their place by weather, animals or plants.</a:t>
            </a:r>
          </a:p>
          <a:p>
            <a:pPr lvl="0" defTabSz="914400" eaLnBrk="0" fontAlgn="base" hangingPunct="0"/>
            <a:endParaRPr kumimoji="0" lang="en-US" altLang="en-US" sz="500" b="1" i="0" u="none" strike="noStrike" cap="none" normalizeH="0" baseline="0" dirty="0">
              <a:ln>
                <a:noFill/>
              </a:ln>
              <a:solidFill>
                <a:schemeClr val="tx1"/>
              </a:solidFill>
              <a:effectLst/>
            </a:endParaRPr>
          </a:p>
          <a:p>
            <a:pPr marR="0" lvl="0" algn="l" defTabSz="914400" rtl="0" eaLnBrk="0" fontAlgn="base" latinLnBrk="0" hangingPunct="0">
              <a:lnSpc>
                <a:spcPct val="100000"/>
              </a:lnSpc>
              <a:buClrTx/>
              <a:buSzTx/>
              <a:tabLst/>
            </a:pPr>
            <a:r>
              <a:rPr kumimoji="0" lang="en-US" altLang="en-US" sz="1100" b="1" i="0" u="none" strike="noStrike" cap="none" normalizeH="0" baseline="0" dirty="0">
                <a:ln>
                  <a:noFill/>
                </a:ln>
                <a:solidFill>
                  <a:schemeClr val="tx1"/>
                </a:solidFill>
                <a:effectLst/>
              </a:rPr>
              <a:t>Types of weathering</a:t>
            </a:r>
            <a:r>
              <a:rPr kumimoji="0" lang="en-US" altLang="en-US" sz="1100" b="0" i="0" u="none" strike="noStrike" cap="none" normalizeH="0" baseline="0" dirty="0">
                <a:ln>
                  <a:noFill/>
                </a:ln>
                <a:solidFill>
                  <a:schemeClr val="tx1"/>
                </a:solidFill>
                <a:effectLst/>
              </a:rPr>
              <a:t>:</a:t>
            </a:r>
          </a:p>
          <a:p>
            <a:pPr marL="171450" marR="0" lvl="0" indent="-171450" algn="l" defTabSz="914400" rtl="0" eaLnBrk="0" fontAlgn="base" latinLnBrk="0" hangingPunct="0">
              <a:lnSpc>
                <a:spcPct val="100000"/>
              </a:lnSpc>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Mechanical (freeze-thaw)</a:t>
            </a:r>
            <a:r>
              <a:rPr kumimoji="0" lang="en-US" altLang="en-US" sz="1100" b="0" i="0" u="none" strike="noStrike" cap="none" normalizeH="0" baseline="0" dirty="0">
                <a:ln>
                  <a:noFill/>
                </a:ln>
                <a:solidFill>
                  <a:schemeClr val="tx1"/>
                </a:solidFill>
                <a:effectLst/>
              </a:rPr>
              <a:t> - </a:t>
            </a:r>
            <a:r>
              <a:rPr lang="en-GB" sz="1100" dirty="0">
                <a:solidFill>
                  <a:schemeClr val="tx1"/>
                </a:solidFill>
              </a:rPr>
              <a:t>Water enters cracks in rocks during the day. At night, temperatures drop and the water freezes. As it turns to ice, it expands, widening the crack. This process of freezing and thawing repeats, eventually breaking the rock apart.</a:t>
            </a:r>
          </a:p>
          <a:p>
            <a:pPr marL="171450" marR="0" lvl="0" indent="-171450" algn="l" defTabSz="914400" rtl="0" eaLnBrk="0" fontAlgn="base" latinLnBrk="0" hangingPunct="0">
              <a:lnSpc>
                <a:spcPct val="100000"/>
              </a:lnSpc>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Chemical</a:t>
            </a:r>
            <a:r>
              <a:rPr kumimoji="0" lang="en-US" altLang="en-US" sz="1100" b="0" i="0" u="none" strike="noStrike" cap="none" normalizeH="0" baseline="0" dirty="0">
                <a:ln>
                  <a:noFill/>
                </a:ln>
                <a:solidFill>
                  <a:schemeClr val="tx1"/>
                </a:solidFill>
                <a:effectLst/>
              </a:rPr>
              <a:t> - </a:t>
            </a:r>
            <a:r>
              <a:rPr lang="en-GB" sz="1100" dirty="0">
                <a:solidFill>
                  <a:schemeClr val="tx1"/>
                </a:solidFill>
              </a:rPr>
              <a:t>Rainwater is slightly acidic due to dissolved carbon dioxide. When it rains, the acidic water reacts with minerals in certain rocks (e.g. limestone) and dissolves them, causing the rocks to break down.</a:t>
            </a:r>
            <a:endParaRPr lang="en-US" sz="1100" dirty="0">
              <a:solidFill>
                <a:schemeClr val="tx1"/>
              </a:solidFill>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100" b="1" dirty="0">
                <a:solidFill>
                  <a:schemeClr val="tx1"/>
                </a:solidFill>
              </a:rPr>
              <a:t>Biological weathering -</a:t>
            </a:r>
            <a:r>
              <a:rPr lang="en-GB" sz="1100" dirty="0">
                <a:solidFill>
                  <a:schemeClr val="tx1"/>
                </a:solidFill>
              </a:rPr>
              <a:t> Plants and animals break down rocks. Plant roots grow into cracks, and as they grow bigger, they widen the cracks, breaking the rock apart. Animals burrow into rocks, creating weaknesses that cause pieces to break away.</a:t>
            </a:r>
            <a:endParaRPr lang="en-GB" sz="1100" u="sng" kern="100" dirty="0">
              <a:solidFill>
                <a:schemeClr val="tx1"/>
              </a:solidFill>
              <a:ea typeface="Aptos" panose="020B0004020202020204" pitchFamily="34" charset="0"/>
              <a:cs typeface="Times New Roman" panose="02020603050405020304" pitchFamily="18" charset="0"/>
            </a:endParaRPr>
          </a:p>
        </p:txBody>
      </p:sp>
      <p:sp>
        <p:nvSpPr>
          <p:cNvPr id="8" name="Rectangle 7">
            <a:extLst>
              <a:ext uri="{FF2B5EF4-FFF2-40B4-BE49-F238E27FC236}">
                <a16:creationId xmlns:a16="http://schemas.microsoft.com/office/drawing/2014/main" id="{2533774F-A749-7196-ACFE-A988226C79F0}"/>
              </a:ext>
            </a:extLst>
          </p:cNvPr>
          <p:cNvSpPr/>
          <p:nvPr/>
        </p:nvSpPr>
        <p:spPr>
          <a:xfrm>
            <a:off x="3343506" y="4053561"/>
            <a:ext cx="3504738" cy="2359204"/>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15000"/>
              </a:lnSpc>
              <a:buNone/>
            </a:pPr>
            <a:r>
              <a:rPr lang="en-GB" sz="1100" b="1" dirty="0">
                <a:solidFill>
                  <a:schemeClr val="tx1"/>
                </a:solidFill>
              </a:rPr>
              <a:t>Key idea 9: </a:t>
            </a:r>
            <a:r>
              <a:rPr lang="en-GB" sz="1100" u="sng" dirty="0">
                <a:solidFill>
                  <a:schemeClr val="tx1"/>
                </a:solidFill>
                <a:ea typeface="Aptos" panose="020B0004020202020204" pitchFamily="34" charset="0"/>
                <a:cs typeface="Times New Roman" panose="02020603050405020304" pitchFamily="18" charset="0"/>
              </a:rPr>
              <a:t>What happened to Old Harry’s wife</a:t>
            </a:r>
            <a:r>
              <a:rPr lang="en-GB" sz="1100" u="sng" kern="100" dirty="0">
                <a:solidFill>
                  <a:schemeClr val="tx1"/>
                </a:solidFill>
                <a:ea typeface="Aptos" panose="020B0004020202020204" pitchFamily="34" charset="0"/>
                <a:cs typeface="Times New Roman" panose="02020603050405020304" pitchFamily="18" charset="0"/>
              </a:rPr>
              <a:t>?</a:t>
            </a:r>
          </a:p>
          <a:p>
            <a:pPr marL="0" marR="0" lvl="0" indent="0" algn="l" defTabSz="914400" rtl="0" eaLnBrk="0" fontAlgn="base" latinLnBrk="0" hangingPunct="0">
              <a:lnSpc>
                <a:spcPct val="100000"/>
              </a:lnSpc>
              <a:buClrTx/>
              <a:buSzTx/>
              <a:tabLst/>
            </a:pPr>
            <a:endParaRPr kumimoji="0" lang="en-US" altLang="en-US" sz="5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buClrTx/>
              <a:buSzTx/>
              <a:tabLst/>
            </a:pPr>
            <a:r>
              <a:rPr kumimoji="0" lang="en-US" altLang="en-US" sz="1100" b="1" i="0" u="none" strike="noStrike" cap="none" normalizeH="0" baseline="0" dirty="0">
                <a:ln>
                  <a:noFill/>
                </a:ln>
                <a:solidFill>
                  <a:schemeClr val="tx1"/>
                </a:solidFill>
                <a:effectLst/>
              </a:rPr>
              <a:t>Old Harry’s Wife</a:t>
            </a:r>
            <a:r>
              <a:rPr kumimoji="0" lang="en-US" altLang="en-US" sz="1100" b="0" i="0" u="none" strike="noStrike" cap="none" normalizeH="0" baseline="0" dirty="0">
                <a:ln>
                  <a:noFill/>
                </a:ln>
                <a:solidFill>
                  <a:schemeClr val="tx1"/>
                </a:solidFill>
                <a:effectLst/>
              </a:rPr>
              <a:t> was a chalk stack located next to </a:t>
            </a:r>
            <a:r>
              <a:rPr kumimoji="0" lang="en-US" altLang="en-US" sz="1100" b="1" i="0" u="none" strike="noStrike" cap="none" normalizeH="0" baseline="0" dirty="0">
                <a:ln>
                  <a:noFill/>
                </a:ln>
                <a:solidFill>
                  <a:schemeClr val="tx1"/>
                </a:solidFill>
                <a:effectLst/>
              </a:rPr>
              <a:t>Old Harry</a:t>
            </a:r>
            <a:r>
              <a:rPr kumimoji="0" lang="en-US" altLang="en-US" sz="1100" b="0" i="0" u="none" strike="noStrike" cap="none" normalizeH="0" baseline="0" dirty="0">
                <a:ln>
                  <a:noFill/>
                </a:ln>
                <a:solidFill>
                  <a:schemeClr val="tx1"/>
                </a:solidFill>
                <a:effectLst/>
              </a:rPr>
              <a:t> on the Dorset coast.</a:t>
            </a:r>
          </a:p>
          <a:p>
            <a:pPr marL="0" marR="0" lvl="0" indent="0" algn="l" defTabSz="914400" rtl="0" eaLnBrk="0" fontAlgn="base" latinLnBrk="0" hangingPunct="0">
              <a:lnSpc>
                <a:spcPct val="100000"/>
              </a:lnSpc>
              <a:buClrTx/>
              <a:buSzTx/>
              <a:tabLst/>
            </a:pPr>
            <a:r>
              <a:rPr kumimoji="0" lang="en-US" altLang="en-US" sz="1100" b="0" i="0" u="none" strike="noStrike" cap="none" normalizeH="0" baseline="0" dirty="0">
                <a:ln>
                  <a:noFill/>
                </a:ln>
                <a:solidFill>
                  <a:schemeClr val="tx1"/>
                </a:solidFill>
                <a:effectLst/>
              </a:rPr>
              <a:t>It </a:t>
            </a:r>
            <a:r>
              <a:rPr kumimoji="0" lang="en-US" altLang="en-US" sz="1100" b="1" i="0" u="none" strike="noStrike" cap="none" normalizeH="0" baseline="0" dirty="0">
                <a:ln>
                  <a:noFill/>
                </a:ln>
                <a:solidFill>
                  <a:schemeClr val="tx1"/>
                </a:solidFill>
                <a:effectLst/>
              </a:rPr>
              <a:t>collapsed in 1896</a:t>
            </a:r>
            <a:r>
              <a:rPr kumimoji="0" lang="en-US" altLang="en-US" sz="1100" b="0" i="0" u="none" strike="noStrike" cap="none" normalizeH="0" baseline="0" dirty="0">
                <a:ln>
                  <a:noFill/>
                </a:ln>
                <a:solidFill>
                  <a:schemeClr val="tx1"/>
                </a:solidFill>
                <a:effectLst/>
              </a:rPr>
              <a:t> due to </a:t>
            </a:r>
            <a:r>
              <a:rPr kumimoji="0" lang="en-US" altLang="en-US" sz="1100" b="1" i="0" u="none" strike="noStrike" cap="none" normalizeH="0" baseline="0" dirty="0">
                <a:ln>
                  <a:noFill/>
                </a:ln>
                <a:solidFill>
                  <a:schemeClr val="tx1"/>
                </a:solidFill>
                <a:effectLst/>
              </a:rPr>
              <a:t>coastal erosion</a:t>
            </a:r>
            <a:r>
              <a:rPr kumimoji="0" lang="en-US" altLang="en-US" sz="1100" b="0" i="0" u="none" strike="noStrike" cap="none" normalizeH="0" baseline="0" dirty="0">
                <a:ln>
                  <a:noFill/>
                </a:ln>
                <a:solidFill>
                  <a:schemeClr val="tx1"/>
                </a:solidFill>
                <a:effectLst/>
              </a:rPr>
              <a:t>. Only Old Harry (the remaining stack) and a stump are visible today.</a:t>
            </a:r>
          </a:p>
          <a:p>
            <a:pPr marL="0" marR="0" lvl="0" indent="0" algn="l" defTabSz="914400" rtl="0" eaLnBrk="0" fontAlgn="base" latinLnBrk="0" hangingPunct="0">
              <a:lnSpc>
                <a:spcPct val="100000"/>
              </a:lnSpc>
              <a:spcBef>
                <a:spcPct val="0"/>
              </a:spcBef>
              <a:spcAft>
                <a:spcPct val="0"/>
              </a:spcAft>
              <a:buClrTx/>
              <a:buSzTx/>
              <a:tabLst/>
            </a:pPr>
            <a:endParaRPr kumimoji="0" lang="en-US" altLang="en-US" sz="500" b="1"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100" b="1" i="0" u="none" strike="noStrike" cap="none" normalizeH="0" baseline="0" dirty="0">
                <a:ln>
                  <a:noFill/>
                </a:ln>
                <a:solidFill>
                  <a:schemeClr val="tx1"/>
                </a:solidFill>
                <a:effectLst/>
              </a:rPr>
              <a:t>Formation sequence of coastal landforms:</a:t>
            </a:r>
            <a:endParaRPr kumimoji="0" lang="en-US" altLang="en-US" sz="1100" b="0" i="0" u="none" strike="noStrike" cap="none" normalizeH="0" baseline="0" dirty="0">
              <a:ln>
                <a:noFill/>
              </a:ln>
              <a:solidFill>
                <a:schemeClr val="tx1"/>
              </a:solidFill>
              <a:effectLst/>
            </a:endParaRP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Crack</a:t>
            </a:r>
            <a:r>
              <a:rPr kumimoji="0" lang="en-US" altLang="en-US" sz="1100" b="0" i="0" u="none" strike="noStrike" cap="none" normalizeH="0" baseline="0" dirty="0">
                <a:ln>
                  <a:noFill/>
                </a:ln>
                <a:solidFill>
                  <a:schemeClr val="tx1"/>
                </a:solidFill>
                <a:effectLst/>
              </a:rPr>
              <a:t> - formed by hydraulic action and abrasion.</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Cave</a:t>
            </a:r>
            <a:r>
              <a:rPr kumimoji="0" lang="en-US" altLang="en-US" sz="1100" b="0" i="0" u="none" strike="noStrike" cap="none" normalizeH="0" baseline="0" dirty="0">
                <a:ln>
                  <a:noFill/>
                </a:ln>
                <a:solidFill>
                  <a:schemeClr val="tx1"/>
                </a:solidFill>
                <a:effectLst/>
              </a:rPr>
              <a:t> - crack widens into a cave.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Arch</a:t>
            </a:r>
            <a:r>
              <a:rPr kumimoji="0" lang="en-US" altLang="en-US" sz="1100" b="0" i="0" u="none" strike="noStrike" cap="none" normalizeH="0" baseline="0" dirty="0">
                <a:ln>
                  <a:noFill/>
                </a:ln>
                <a:solidFill>
                  <a:schemeClr val="tx1"/>
                </a:solidFill>
                <a:effectLst/>
              </a:rPr>
              <a:t> - cave breaks through headland.</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Stack</a:t>
            </a:r>
            <a:r>
              <a:rPr kumimoji="0" lang="en-US" altLang="en-US" sz="1100" b="0" i="0" u="none" strike="noStrike" cap="none" normalizeH="0" baseline="0" dirty="0">
                <a:ln>
                  <a:noFill/>
                </a:ln>
                <a:solidFill>
                  <a:schemeClr val="tx1"/>
                </a:solidFill>
                <a:effectLst/>
              </a:rPr>
              <a:t> - roof of arch collapses, leaving an isolated column (e.g. Old Harry).</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Stump</a:t>
            </a:r>
            <a:r>
              <a:rPr kumimoji="0" lang="en-US" altLang="en-US" sz="1100" b="0" i="0" u="none" strike="noStrike" cap="none" normalizeH="0" baseline="0" dirty="0">
                <a:ln>
                  <a:noFill/>
                </a:ln>
                <a:solidFill>
                  <a:schemeClr val="tx1"/>
                </a:solidFill>
                <a:effectLst/>
              </a:rPr>
              <a:t> - stack erodes down to a small rock feature.</a:t>
            </a:r>
          </a:p>
          <a:p>
            <a:pPr>
              <a:lnSpc>
                <a:spcPct val="115000"/>
              </a:lnSpc>
              <a:spcAft>
                <a:spcPts val="800"/>
              </a:spcAft>
              <a:buNone/>
            </a:pPr>
            <a:endParaRPr lang="en-GB" sz="1100" u="sng" kern="100" dirty="0">
              <a:solidFill>
                <a:schemeClr val="tx1"/>
              </a:solidFill>
              <a:ea typeface="Aptos" panose="020B0004020202020204" pitchFamily="34" charset="0"/>
              <a:cs typeface="Times New Roman" panose="02020603050405020304" pitchFamily="18" charset="0"/>
            </a:endParaRPr>
          </a:p>
          <a:p>
            <a:pPr>
              <a:lnSpc>
                <a:spcPct val="115000"/>
              </a:lnSpc>
              <a:spcAft>
                <a:spcPts val="800"/>
              </a:spcAft>
              <a:buNone/>
            </a:pPr>
            <a:endParaRPr lang="en-GB" sz="1100" u="sng" kern="100" dirty="0">
              <a:solidFill>
                <a:schemeClr val="tx1"/>
              </a:solidFill>
              <a:ea typeface="Aptos" panose="020B0004020202020204" pitchFamily="34" charset="0"/>
              <a:cs typeface="Times New Roman" panose="02020603050405020304" pitchFamily="18" charset="0"/>
            </a:endParaRPr>
          </a:p>
        </p:txBody>
      </p:sp>
      <p:sp>
        <p:nvSpPr>
          <p:cNvPr id="24" name="Rectangle 23">
            <a:extLst>
              <a:ext uri="{FF2B5EF4-FFF2-40B4-BE49-F238E27FC236}">
                <a16:creationId xmlns:a16="http://schemas.microsoft.com/office/drawing/2014/main" id="{9C3F902B-D62C-6BDD-8B29-E3B747399658}"/>
              </a:ext>
            </a:extLst>
          </p:cNvPr>
          <p:cNvSpPr/>
          <p:nvPr/>
        </p:nvSpPr>
        <p:spPr>
          <a:xfrm>
            <a:off x="63586" y="651174"/>
            <a:ext cx="3185943" cy="3210963"/>
          </a:xfrm>
          <a:prstGeom prst="rect">
            <a:avLst/>
          </a:prstGeom>
          <a:solidFill>
            <a:schemeClr val="bg1"/>
          </a:solidFill>
          <a:ln w="28575">
            <a:solidFill>
              <a:srgbClr val="3FC5F1"/>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lnSpc>
                <a:spcPct val="115000"/>
              </a:lnSpc>
              <a:buNone/>
            </a:pPr>
            <a:r>
              <a:rPr lang="en-GB" sz="1100" b="1" dirty="0">
                <a:solidFill>
                  <a:schemeClr val="tx1"/>
                </a:solidFill>
              </a:rPr>
              <a:t>Key idea 5: </a:t>
            </a:r>
            <a:r>
              <a:rPr lang="en-GB" sz="1100" u="sng" kern="100" dirty="0">
                <a:solidFill>
                  <a:schemeClr val="tx1"/>
                </a:solidFill>
                <a:ea typeface="Aptos" panose="020B0004020202020204" pitchFamily="34" charset="0"/>
                <a:cs typeface="Times New Roman" panose="02020603050405020304" pitchFamily="18" charset="0"/>
              </a:rPr>
              <a:t>How does ice shape the land?</a:t>
            </a:r>
          </a:p>
          <a:p>
            <a:pPr marL="0" marR="0" lvl="0" indent="0" algn="l" defTabSz="914400" rtl="0" eaLnBrk="0" fontAlgn="base" latinLnBrk="0" hangingPunct="0">
              <a:lnSpc>
                <a:spcPct val="100000"/>
              </a:lnSpc>
              <a:buClrTx/>
              <a:buSzTx/>
              <a:tabLst/>
            </a:pPr>
            <a:endParaRPr lang="en-US" altLang="en-US" sz="500" b="1" dirty="0">
              <a:solidFill>
                <a:schemeClr val="tx1"/>
              </a:solidFill>
            </a:endParaRPr>
          </a:p>
          <a:p>
            <a:pPr marL="0" marR="0" lvl="0" indent="0" algn="l" defTabSz="914400" rtl="0" eaLnBrk="0" fontAlgn="base" latinLnBrk="0" hangingPunct="0">
              <a:lnSpc>
                <a:spcPct val="100000"/>
              </a:lnSpc>
              <a:buClrTx/>
              <a:buSzTx/>
              <a:tabLst/>
            </a:pPr>
            <a:r>
              <a:rPr kumimoji="0" lang="en-US" altLang="en-US" sz="1100" b="1" i="0" u="none" strike="noStrike" cap="none" normalizeH="0" baseline="0" dirty="0">
                <a:ln>
                  <a:noFill/>
                </a:ln>
                <a:solidFill>
                  <a:schemeClr val="tx1"/>
                </a:solidFill>
                <a:effectLst/>
              </a:rPr>
              <a:t>Glaciers shape land</a:t>
            </a:r>
            <a:r>
              <a:rPr kumimoji="0" lang="en-US" altLang="en-US" sz="1100" b="0" i="0" u="none" strike="noStrike" cap="none" normalizeH="0" baseline="0" dirty="0">
                <a:ln>
                  <a:noFill/>
                </a:ln>
                <a:solidFill>
                  <a:schemeClr val="tx1"/>
                </a:solidFill>
                <a:effectLst/>
              </a:rPr>
              <a:t> by:</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Plucking</a:t>
            </a:r>
            <a:r>
              <a:rPr kumimoji="0" lang="en-US" altLang="en-US" sz="1100" b="0" i="0" u="none" strike="noStrike" cap="none" normalizeH="0" baseline="0" dirty="0">
                <a:ln>
                  <a:noFill/>
                </a:ln>
                <a:solidFill>
                  <a:schemeClr val="tx1"/>
                </a:solidFill>
                <a:effectLst/>
              </a:rPr>
              <a:t> – ice freezes onto rocks and pulls them away as the glacier moves.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Abrasion</a:t>
            </a:r>
            <a:r>
              <a:rPr kumimoji="0" lang="en-US" altLang="en-US" sz="1100" b="0" i="0" u="none" strike="noStrike" cap="none" normalizeH="0" baseline="0" dirty="0">
                <a:ln>
                  <a:noFill/>
                </a:ln>
                <a:solidFill>
                  <a:schemeClr val="tx1"/>
                </a:solidFill>
                <a:effectLst/>
              </a:rPr>
              <a:t> – rocks embedded in ice scrape and grind the landscape.</a:t>
            </a:r>
          </a:p>
          <a:p>
            <a:pPr marL="0" marR="0" lvl="0" indent="0" algn="l" defTabSz="914400" rtl="0" eaLnBrk="0" fontAlgn="base" latinLnBrk="0" hangingPunct="0">
              <a:lnSpc>
                <a:spcPct val="100000"/>
              </a:lnSpc>
              <a:spcBef>
                <a:spcPct val="0"/>
              </a:spcBef>
              <a:spcAft>
                <a:spcPct val="0"/>
              </a:spcAft>
              <a:buClrTx/>
              <a:buSzTx/>
              <a:tabLst/>
            </a:pPr>
            <a:endParaRPr lang="en-US" altLang="en-US" sz="500" dirty="0">
              <a:solidFill>
                <a:schemeClr val="tx1"/>
              </a:solidFill>
            </a:endParaRPr>
          </a:p>
          <a:p>
            <a:pPr defTabSz="914400" eaLnBrk="0" fontAlgn="base" hangingPunct="0">
              <a:spcBef>
                <a:spcPct val="0"/>
              </a:spcBef>
              <a:spcAft>
                <a:spcPct val="0"/>
              </a:spcAft>
            </a:pPr>
            <a:r>
              <a:rPr kumimoji="0" lang="en-US" altLang="en-US" sz="1100" b="1" i="0" u="none" strike="noStrike" cap="none" normalizeH="0" baseline="0" dirty="0">
                <a:ln>
                  <a:noFill/>
                </a:ln>
                <a:solidFill>
                  <a:schemeClr val="tx1"/>
                </a:solidFill>
                <a:effectLst/>
              </a:rPr>
              <a:t>Glacial features include:</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U-shaped valleys</a:t>
            </a:r>
            <a:r>
              <a:rPr lang="en-US" altLang="en-US" sz="1100" dirty="0">
                <a:solidFill>
                  <a:schemeClr val="tx1"/>
                </a:solidFill>
              </a:rPr>
              <a:t> - </a:t>
            </a:r>
            <a:r>
              <a:rPr kumimoji="0" lang="en-US" altLang="en-US" sz="1100" b="0" i="0" u="none" strike="noStrike" cap="none" normalizeH="0" baseline="0" dirty="0">
                <a:ln>
                  <a:noFill/>
                </a:ln>
                <a:solidFill>
                  <a:schemeClr val="tx1"/>
                </a:solidFill>
                <a:effectLst/>
              </a:rPr>
              <a:t>wide with flat valley floors and steep sides.</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sz="1100" b="1" dirty="0">
                <a:solidFill>
                  <a:schemeClr val="tx1"/>
                </a:solidFill>
              </a:rPr>
              <a:t>Corries</a:t>
            </a:r>
            <a:r>
              <a:rPr lang="en-GB" sz="1100" dirty="0">
                <a:solidFill>
                  <a:schemeClr val="tx1"/>
                </a:solidFill>
              </a:rPr>
              <a:t> - armchair-shaped hollows found on the side of a mountain. They have a steep back wall and a hollowed-out basin at the bottom.</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Arêtes</a:t>
            </a:r>
            <a:r>
              <a:rPr lang="en-US" altLang="en-US" sz="1100" dirty="0">
                <a:solidFill>
                  <a:schemeClr val="tx1"/>
                </a:solidFill>
              </a:rPr>
              <a:t> -</a:t>
            </a:r>
            <a:r>
              <a:rPr kumimoji="0" lang="en-US" altLang="en-US" sz="1100" b="0" i="0" u="none" strike="noStrike" cap="none" normalizeH="0" baseline="0" dirty="0">
                <a:ln>
                  <a:noFill/>
                </a:ln>
                <a:solidFill>
                  <a:schemeClr val="tx1"/>
                </a:solidFill>
                <a:effectLst/>
              </a:rPr>
              <a:t> </a:t>
            </a:r>
            <a:r>
              <a:rPr lang="en-GB" sz="1100" dirty="0">
                <a:solidFill>
                  <a:schemeClr val="tx1"/>
                </a:solidFill>
              </a:rPr>
              <a:t>a narrow, sharp ridge formed when two corries are back-to-back</a:t>
            </a:r>
            <a:r>
              <a:rPr kumimoji="0" lang="en-US" altLang="en-US" sz="1100" b="0" i="0" u="none" strike="noStrike" cap="none" normalizeH="0" baseline="0" dirty="0">
                <a:ln>
                  <a:noFill/>
                </a:ln>
                <a:solidFill>
                  <a:schemeClr val="tx1"/>
                </a:solidFill>
                <a:effectLst/>
              </a:rPr>
              <a:t>.</a:t>
            </a:r>
          </a:p>
          <a:p>
            <a:pPr marL="171450" marR="0" lvl="0" indent="-1714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1100" b="1" i="0" u="none" strike="noStrike" cap="none" normalizeH="0" baseline="0" dirty="0">
                <a:ln>
                  <a:noFill/>
                </a:ln>
                <a:solidFill>
                  <a:schemeClr val="tx1"/>
                </a:solidFill>
                <a:effectLst/>
              </a:rPr>
              <a:t>Pyramidal peaks</a:t>
            </a:r>
            <a:r>
              <a:rPr kumimoji="0" lang="en-US" altLang="en-US" sz="1100" b="0" i="0" u="none" strike="noStrike" cap="none" normalizeH="0" baseline="0" dirty="0">
                <a:ln>
                  <a:noFill/>
                </a:ln>
                <a:solidFill>
                  <a:schemeClr val="tx1"/>
                </a:solidFill>
                <a:effectLst/>
              </a:rPr>
              <a:t> - </a:t>
            </a:r>
            <a:r>
              <a:rPr lang="en-GB" sz="1100" dirty="0">
                <a:solidFill>
                  <a:schemeClr val="tx1"/>
                </a:solidFill>
              </a:rPr>
              <a:t>formed when three or more corries cut back to meet at a central point, creating a steep-sided, pointed mountain.</a:t>
            </a:r>
          </a:p>
        </p:txBody>
      </p:sp>
      <p:sp>
        <p:nvSpPr>
          <p:cNvPr id="25" name="Rectangle 24">
            <a:extLst>
              <a:ext uri="{FF2B5EF4-FFF2-40B4-BE49-F238E27FC236}">
                <a16:creationId xmlns:a16="http://schemas.microsoft.com/office/drawing/2014/main" id="{2DD81EF4-DEEE-724B-BBEC-1ABA4BBCF9DC}"/>
              </a:ext>
            </a:extLst>
          </p:cNvPr>
          <p:cNvSpPr/>
          <p:nvPr/>
        </p:nvSpPr>
        <p:spPr>
          <a:xfrm>
            <a:off x="45992" y="73752"/>
            <a:ext cx="2592434" cy="494284"/>
          </a:xfrm>
          <a:prstGeom prst="rect">
            <a:avLst/>
          </a:prstGeom>
          <a:solidFill>
            <a:srgbClr val="B4E9FA"/>
          </a:solidFill>
          <a:ln w="28575">
            <a:solidFill>
              <a:srgbClr val="002060"/>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100" b="1" dirty="0">
                <a:solidFill>
                  <a:schemeClr val="tx1"/>
                </a:solidFill>
              </a:rPr>
              <a:t>Big question: </a:t>
            </a:r>
            <a:r>
              <a:rPr lang="en-GB" sz="1100" dirty="0">
                <a:solidFill>
                  <a:schemeClr val="tx1"/>
                </a:solidFill>
              </a:rPr>
              <a:t>Which physical processes shape the world we live in?</a:t>
            </a:r>
          </a:p>
        </p:txBody>
      </p:sp>
      <p:sp>
        <p:nvSpPr>
          <p:cNvPr id="26" name="Rectangle 25">
            <a:extLst>
              <a:ext uri="{FF2B5EF4-FFF2-40B4-BE49-F238E27FC236}">
                <a16:creationId xmlns:a16="http://schemas.microsoft.com/office/drawing/2014/main" id="{998A842C-72BD-F07B-E6A2-3F54F66BAE42}"/>
              </a:ext>
            </a:extLst>
          </p:cNvPr>
          <p:cNvSpPr/>
          <p:nvPr/>
        </p:nvSpPr>
        <p:spPr>
          <a:xfrm>
            <a:off x="2743200" y="73751"/>
            <a:ext cx="4705351" cy="494284"/>
          </a:xfrm>
          <a:prstGeom prst="rect">
            <a:avLst/>
          </a:prstGeom>
          <a:solidFill>
            <a:srgbClr val="1C3F93"/>
          </a:solidFill>
          <a:ln w="19050">
            <a:solidFill>
              <a:srgbClr val="3FC5F1"/>
            </a:solidFill>
          </a:ln>
        </p:spPr>
        <p:style>
          <a:lnRef idx="2">
            <a:schemeClr val="dk1"/>
          </a:lnRef>
          <a:fillRef idx="1">
            <a:schemeClr val="lt1"/>
          </a:fillRef>
          <a:effectRef idx="0">
            <a:schemeClr val="dk1"/>
          </a:effectRef>
          <a:fontRef idx="minor">
            <a:schemeClr val="dk1"/>
          </a:fontRef>
        </p:style>
        <p:txBody>
          <a:bodyPr lIns="91440" tIns="45720" rIns="91440" bIns="45720" rtlCol="0" anchor="ctr"/>
          <a:lstStyle/>
          <a:p>
            <a:pPr algn="ctr"/>
            <a:r>
              <a:rPr lang="en-GB" sz="1100" b="1">
                <a:solidFill>
                  <a:schemeClr val="bg1"/>
                </a:solidFill>
              </a:rPr>
              <a:t>Year 7: Topic One - Physical Processes</a:t>
            </a:r>
          </a:p>
          <a:p>
            <a:pPr algn="ctr"/>
            <a:r>
              <a:rPr lang="en-GB" sz="1100" b="1">
                <a:solidFill>
                  <a:schemeClr val="bg1"/>
                </a:solidFill>
              </a:rPr>
              <a:t>Knowledge Organiser </a:t>
            </a:r>
            <a:endParaRPr lang="en-GB" sz="1100" b="1">
              <a:solidFill>
                <a:schemeClr val="bg1"/>
              </a:solidFill>
              <a:ea typeface="Calibri"/>
              <a:cs typeface="Calibri"/>
            </a:endParaRPr>
          </a:p>
        </p:txBody>
      </p:sp>
      <p:pic>
        <p:nvPicPr>
          <p:cNvPr id="27" name="Picture 2" descr="Director of Science at Fulwood Academy">
            <a:extLst>
              <a:ext uri="{FF2B5EF4-FFF2-40B4-BE49-F238E27FC236}">
                <a16:creationId xmlns:a16="http://schemas.microsoft.com/office/drawing/2014/main" id="{BD744678-C58B-251B-8D29-D1995616B0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9500" b="31500"/>
          <a:stretch>
            <a:fillRect/>
          </a:stretch>
        </p:blipFill>
        <p:spPr bwMode="auto">
          <a:xfrm>
            <a:off x="7564663" y="21890"/>
            <a:ext cx="1533346" cy="598006"/>
          </a:xfrm>
          <a:prstGeom prst="rect">
            <a:avLst/>
          </a:prstGeom>
          <a:noFill/>
          <a:extLst>
            <a:ext uri="{909E8E84-426E-40DD-AFC4-6F175D3DCCD1}">
              <a14:hiddenFill xmlns:a14="http://schemas.microsoft.com/office/drawing/2010/main">
                <a:solidFill>
                  <a:srgbClr val="FFFFFF"/>
                </a:solidFill>
              </a14:hiddenFill>
            </a:ext>
          </a:extLst>
        </p:spPr>
      </p:pic>
      <p:sp>
        <p:nvSpPr>
          <p:cNvPr id="28" name="Rectangle 27">
            <a:extLst>
              <a:ext uri="{FF2B5EF4-FFF2-40B4-BE49-F238E27FC236}">
                <a16:creationId xmlns:a16="http://schemas.microsoft.com/office/drawing/2014/main" id="{8F86FA1B-58CD-779B-95CA-E1B8C24A0F62}"/>
              </a:ext>
            </a:extLst>
          </p:cNvPr>
          <p:cNvSpPr/>
          <p:nvPr/>
        </p:nvSpPr>
        <p:spPr>
          <a:xfrm>
            <a:off x="45991" y="6464626"/>
            <a:ext cx="9025686" cy="341776"/>
          </a:xfrm>
          <a:prstGeom prst="rect">
            <a:avLst/>
          </a:prstGeom>
          <a:solidFill>
            <a:srgbClr val="1C3F93"/>
          </a:solidFill>
          <a:ln>
            <a:solidFill>
              <a:srgbClr val="3FC5F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100" b="1" dirty="0"/>
              <a:t>Helpful </a:t>
            </a:r>
            <a:r>
              <a:rPr lang="en-GB" sz="1100" b="1" dirty="0">
                <a:solidFill>
                  <a:schemeClr val="bg1"/>
                </a:solidFill>
              </a:rPr>
              <a:t>revision - </a:t>
            </a:r>
            <a:r>
              <a:rPr lang="en-GB" sz="1100" dirty="0">
                <a:solidFill>
                  <a:schemeClr val="bg1"/>
                </a:solidFill>
                <a:hlinkClick r:id="rId3">
                  <a:extLst>
                    <a:ext uri="{A12FA001-AC4F-418D-AE19-62706E023703}">
                      <ahyp:hlinkClr xmlns:ahyp="http://schemas.microsoft.com/office/drawing/2018/hyperlinkcolor" val="tx"/>
                    </a:ext>
                  </a:extLst>
                </a:hlinkClick>
              </a:rPr>
              <a:t>KS3 Geography - BBC Bitesize</a:t>
            </a:r>
            <a:endParaRPr lang="en-GB" sz="1100" dirty="0">
              <a:solidFill>
                <a:schemeClr val="bg1"/>
              </a:solidFill>
            </a:endParaRPr>
          </a:p>
        </p:txBody>
      </p:sp>
    </p:spTree>
    <p:extLst>
      <p:ext uri="{BB962C8B-B14F-4D97-AF65-F5344CB8AC3E}">
        <p14:creationId xmlns:p14="http://schemas.microsoft.com/office/powerpoint/2010/main" val="131735898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9F3DA166B1C444DAD447859F87EACFE" ma:contentTypeVersion="39" ma:contentTypeDescription="Create a new document." ma:contentTypeScope="" ma:versionID="e6bc1a205cd63c2c32037a8abde0f88b">
  <xsd:schema xmlns:xsd="http://www.w3.org/2001/XMLSchema" xmlns:xs="http://www.w3.org/2001/XMLSchema" xmlns:p="http://schemas.microsoft.com/office/2006/metadata/properties" xmlns:ns3="943e7e0d-78f4-4e7a-97d4-778d2d77b8cb" xmlns:ns4="d8577cca-f599-4201-832a-5e77dde5debf" targetNamespace="http://schemas.microsoft.com/office/2006/metadata/properties" ma:root="true" ma:fieldsID="52cf70819e58ed618a7ca9c18a044f2c" ns3:_="" ns4:_="">
    <xsd:import namespace="943e7e0d-78f4-4e7a-97d4-778d2d77b8cb"/>
    <xsd:import namespace="d8577cca-f599-4201-832a-5e77dde5deb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DateTaken" minOccurs="0"/>
                <xsd:element ref="ns3:NotebookType" minOccurs="0"/>
                <xsd:element ref="ns3:FolderType" minOccurs="0"/>
                <xsd:element ref="ns3:CultureName" minOccurs="0"/>
                <xsd:element ref="ns3:AppVersion" minOccurs="0"/>
                <xsd:element ref="ns3:TeamsChannelId" minOccurs="0"/>
                <xsd:element ref="ns3:Owner" minOccurs="0"/>
                <xsd:element ref="ns3:Math_Settings" minOccurs="0"/>
                <xsd:element ref="ns3:DefaultSectionNames" minOccurs="0"/>
                <xsd:element ref="ns3:Templates" minOccurs="0"/>
                <xsd:element ref="ns3:Teachers" minOccurs="0"/>
                <xsd:element ref="ns3:Students" minOccurs="0"/>
                <xsd:element ref="ns3:Student_Groups" minOccurs="0"/>
                <xsd:element ref="ns3:Distribution_Groups" minOccurs="0"/>
                <xsd:element ref="ns3:LMS_Mappings" minOccurs="0"/>
                <xsd:element ref="ns3:Invited_Teachers" minOccurs="0"/>
                <xsd:element ref="ns3:Invited_Students" minOccurs="0"/>
                <xsd:element ref="ns3:Self_Registration_Enabled" minOccurs="0"/>
                <xsd:element ref="ns3:Has_Teacher_Only_SectionGroup" minOccurs="0"/>
                <xsd:element ref="ns3:Is_Collaboration_Space_Locked" minOccurs="0"/>
                <xsd:element ref="ns3:IsNotebookLocked" minOccurs="0"/>
                <xsd:element ref="ns3:Teams_Channel_Section_Location" minOccurs="0"/>
                <xsd:element ref="ns4:SharedWithUsers" minOccurs="0"/>
                <xsd:element ref="ns4:SharedWithDetails" minOccurs="0"/>
                <xsd:element ref="ns4:SharingHintHash" minOccurs="0"/>
                <xsd:element ref="ns3:MediaLengthInSeconds" minOccurs="0"/>
                <xsd:element ref="ns3:_activity" minOccurs="0"/>
                <xsd:element ref="ns3:MediaServiceOCR" minOccurs="0"/>
                <xsd:element ref="ns3:MediaServiceObjectDetectorVersions" minOccurs="0"/>
                <xsd:element ref="ns3:MediaServiceSearchProperties" minOccurs="0"/>
                <xsd:element ref="ns3:MediaServiceSystemTag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43e7e0d-78f4-4e7a-97d4-778d2d77b8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NotebookType" ma:index="16" nillable="true" ma:displayName="Notebook Type" ma:internalName="NotebookType">
      <xsd:simpleType>
        <xsd:restriction base="dms:Text"/>
      </xsd:simpleType>
    </xsd:element>
    <xsd:element name="FolderType" ma:index="17" nillable="true" ma:displayName="Folder Type" ma:internalName="FolderType">
      <xsd:simpleType>
        <xsd:restriction base="dms:Text"/>
      </xsd:simpleType>
    </xsd:element>
    <xsd:element name="CultureName" ma:index="18" nillable="true" ma:displayName="Culture Name" ma:internalName="CultureName">
      <xsd:simpleType>
        <xsd:restriction base="dms:Text"/>
      </xsd:simpleType>
    </xsd:element>
    <xsd:element name="AppVersion" ma:index="19" nillable="true" ma:displayName="App Version" ma:internalName="AppVersion">
      <xsd:simpleType>
        <xsd:restriction base="dms:Text"/>
      </xsd:simpleType>
    </xsd:element>
    <xsd:element name="TeamsChannelId" ma:index="20" nillable="true" ma:displayName="Teams Channel Id" ma:internalName="TeamsChannelId">
      <xsd:simpleType>
        <xsd:restriction base="dms:Text"/>
      </xsd:simpleType>
    </xsd:element>
    <xsd:element name="Owner" ma:index="21"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2" nillable="true" ma:displayName="Math Settings" ma:internalName="Math_Settings">
      <xsd:simpleType>
        <xsd:restriction base="dms:Text"/>
      </xsd:simpleType>
    </xsd:element>
    <xsd:element name="DefaultSectionNames" ma:index="23" nillable="true" ma:displayName="Default Section Names" ma:internalName="DefaultSectionNames">
      <xsd:simpleType>
        <xsd:restriction base="dms:Note">
          <xsd:maxLength value="255"/>
        </xsd:restriction>
      </xsd:simpleType>
    </xsd:element>
    <xsd:element name="Templates" ma:index="24" nillable="true" ma:displayName="Templates" ma:internalName="Templates">
      <xsd:simpleType>
        <xsd:restriction base="dms:Note">
          <xsd:maxLength value="255"/>
        </xsd:restriction>
      </xsd:simpleType>
    </xsd:element>
    <xsd:element name="Teachers" ma:index="25"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26"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27"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8" nillable="true" ma:displayName="Distribution Groups" ma:internalName="Distribution_Groups">
      <xsd:simpleType>
        <xsd:restriction base="dms:Note">
          <xsd:maxLength value="255"/>
        </xsd:restriction>
      </xsd:simpleType>
    </xsd:element>
    <xsd:element name="LMS_Mappings" ma:index="29" nillable="true" ma:displayName="LMS Mappings" ma:internalName="LMS_Mappings">
      <xsd:simpleType>
        <xsd:restriction base="dms:Note">
          <xsd:maxLength value="255"/>
        </xsd:restriction>
      </xsd:simpleType>
    </xsd:element>
    <xsd:element name="Invited_Teachers" ma:index="30" nillable="true" ma:displayName="Invited Teachers" ma:internalName="Invited_Teachers">
      <xsd:simpleType>
        <xsd:restriction base="dms:Note">
          <xsd:maxLength value="255"/>
        </xsd:restriction>
      </xsd:simpleType>
    </xsd:element>
    <xsd:element name="Invited_Students" ma:index="31" nillable="true" ma:displayName="Invited Students" ma:internalName="Invited_Students">
      <xsd:simpleType>
        <xsd:restriction base="dms:Note">
          <xsd:maxLength value="255"/>
        </xsd:restriction>
      </xsd:simpleType>
    </xsd:element>
    <xsd:element name="Self_Registration_Enabled" ma:index="32" nillable="true" ma:displayName="Self Registration Enabled" ma:internalName="Self_Registration_Enabled">
      <xsd:simpleType>
        <xsd:restriction base="dms:Boolean"/>
      </xsd:simpleType>
    </xsd:element>
    <xsd:element name="Has_Teacher_Only_SectionGroup" ma:index="33" nillable="true" ma:displayName="Has Teacher Only SectionGroup" ma:internalName="Has_Teacher_Only_SectionGroup">
      <xsd:simpleType>
        <xsd:restriction base="dms:Boolean"/>
      </xsd:simpleType>
    </xsd:element>
    <xsd:element name="Is_Collaboration_Space_Locked" ma:index="34" nillable="true" ma:displayName="Is Collaboration Space Locked" ma:internalName="Is_Collaboration_Space_Locked">
      <xsd:simpleType>
        <xsd:restriction base="dms:Boolean"/>
      </xsd:simpleType>
    </xsd:element>
    <xsd:element name="IsNotebookLocked" ma:index="35" nillable="true" ma:displayName="Is Notebook Locked" ma:internalName="IsNotebookLocked">
      <xsd:simpleType>
        <xsd:restriction base="dms:Boolean"/>
      </xsd:simpleType>
    </xsd:element>
    <xsd:element name="Teams_Channel_Section_Location" ma:index="36" nillable="true" ma:displayName="Teams Channel Section Location" ma:internalName="Teams_Channel_Section_Location">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_activity" ma:index="41" nillable="true" ma:displayName="_activity" ma:hidden="true" ma:internalName="_activity">
      <xsd:simpleType>
        <xsd:restriction base="dms:Note"/>
      </xsd:simpleType>
    </xsd:element>
    <xsd:element name="MediaServiceOCR" ma:index="42" nillable="true" ma:displayName="Extracted Text" ma:internalName="MediaServiceOCR" ma:readOnly="true">
      <xsd:simpleType>
        <xsd:restriction base="dms:Note">
          <xsd:maxLength value="255"/>
        </xsd:restriction>
      </xsd:simpleType>
    </xsd:element>
    <xsd:element name="MediaServiceObjectDetectorVersions" ma:index="43" nillable="true" ma:displayName="MediaServiceObjectDetectorVersions" ma:hidden="true" ma:indexed="true" ma:internalName="MediaServiceObjectDetectorVersions" ma:readOnly="true">
      <xsd:simpleType>
        <xsd:restriction base="dms:Text"/>
      </xsd:simpleType>
    </xsd:element>
    <xsd:element name="MediaServiceSearchProperties" ma:index="44" nillable="true" ma:displayName="MediaServiceSearchProperties" ma:hidden="true" ma:internalName="MediaServiceSearchProperties" ma:readOnly="true">
      <xsd:simpleType>
        <xsd:restriction base="dms:Note"/>
      </xsd:simpleType>
    </xsd:element>
    <xsd:element name="MediaServiceSystemTags" ma:index="45" nillable="true" ma:displayName="MediaServiceSystemTags" ma:hidden="true" ma:internalName="MediaServiceSystemTags" ma:readOnly="true">
      <xsd:simpleType>
        <xsd:restriction base="dms:Note"/>
      </xsd:simpleType>
    </xsd:element>
    <xsd:element name="MediaServiceLocation" ma:index="4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8577cca-f599-4201-832a-5e77dde5debf" elementFormDefault="qualified">
    <xsd:import namespace="http://schemas.microsoft.com/office/2006/documentManagement/types"/>
    <xsd:import namespace="http://schemas.microsoft.com/office/infopath/2007/PartnerControls"/>
    <xsd:element name="SharedWithUsers" ma:index="3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8" nillable="true" ma:displayName="Shared With Details" ma:internalName="SharedWithDetails" ma:readOnly="true">
      <xsd:simpleType>
        <xsd:restriction base="dms:Note">
          <xsd:maxLength value="255"/>
        </xsd:restriction>
      </xsd:simpleType>
    </xsd:element>
    <xsd:element name="SharingHintHash" ma:index="3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ath_Settings xmlns="943e7e0d-78f4-4e7a-97d4-778d2d77b8cb" xsi:nil="true"/>
    <NotebookType xmlns="943e7e0d-78f4-4e7a-97d4-778d2d77b8cb" xsi:nil="true"/>
    <Distribution_Groups xmlns="943e7e0d-78f4-4e7a-97d4-778d2d77b8cb" xsi:nil="true"/>
    <LMS_Mappings xmlns="943e7e0d-78f4-4e7a-97d4-778d2d77b8cb" xsi:nil="true"/>
    <Teams_Channel_Section_Location xmlns="943e7e0d-78f4-4e7a-97d4-778d2d77b8cb" xsi:nil="true"/>
    <FolderType xmlns="943e7e0d-78f4-4e7a-97d4-778d2d77b8cb" xsi:nil="true"/>
    <Owner xmlns="943e7e0d-78f4-4e7a-97d4-778d2d77b8cb">
      <UserInfo>
        <DisplayName/>
        <AccountId xsi:nil="true"/>
        <AccountType/>
      </UserInfo>
    </Owner>
    <Student_Groups xmlns="943e7e0d-78f4-4e7a-97d4-778d2d77b8cb">
      <UserInfo>
        <DisplayName/>
        <AccountId xsi:nil="true"/>
        <AccountType/>
      </UserInfo>
    </Student_Groups>
    <Invited_Teachers xmlns="943e7e0d-78f4-4e7a-97d4-778d2d77b8cb" xsi:nil="true"/>
    <Invited_Students xmlns="943e7e0d-78f4-4e7a-97d4-778d2d77b8cb" xsi:nil="true"/>
    <DefaultSectionNames xmlns="943e7e0d-78f4-4e7a-97d4-778d2d77b8cb" xsi:nil="true"/>
    <Templates xmlns="943e7e0d-78f4-4e7a-97d4-778d2d77b8cb" xsi:nil="true"/>
    <Students xmlns="943e7e0d-78f4-4e7a-97d4-778d2d77b8cb">
      <UserInfo>
        <DisplayName/>
        <AccountId xsi:nil="true"/>
        <AccountType/>
      </UserInfo>
    </Students>
    <Is_Collaboration_Space_Locked xmlns="943e7e0d-78f4-4e7a-97d4-778d2d77b8cb" xsi:nil="true"/>
    <Self_Registration_Enabled xmlns="943e7e0d-78f4-4e7a-97d4-778d2d77b8cb" xsi:nil="true"/>
    <Has_Teacher_Only_SectionGroup xmlns="943e7e0d-78f4-4e7a-97d4-778d2d77b8cb" xsi:nil="true"/>
    <CultureName xmlns="943e7e0d-78f4-4e7a-97d4-778d2d77b8cb" xsi:nil="true"/>
    <TeamsChannelId xmlns="943e7e0d-78f4-4e7a-97d4-778d2d77b8cb" xsi:nil="true"/>
    <IsNotebookLocked xmlns="943e7e0d-78f4-4e7a-97d4-778d2d77b8cb" xsi:nil="true"/>
    <_activity xmlns="943e7e0d-78f4-4e7a-97d4-778d2d77b8cb" xsi:nil="true"/>
    <Teachers xmlns="943e7e0d-78f4-4e7a-97d4-778d2d77b8cb">
      <UserInfo>
        <DisplayName/>
        <AccountId xsi:nil="true"/>
        <AccountType/>
      </UserInfo>
    </Teachers>
    <AppVersion xmlns="943e7e0d-78f4-4e7a-97d4-778d2d77b8cb"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E596D1-F504-48B1-A036-55DBEDD4303B}">
  <ds:schemaRefs>
    <ds:schemaRef ds:uri="943e7e0d-78f4-4e7a-97d4-778d2d77b8cb"/>
    <ds:schemaRef ds:uri="d8577cca-f599-4201-832a-5e77dde5deb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88C2129-B378-434E-804E-C43BDDEE1F9F}">
  <ds:schemaRefs>
    <ds:schemaRef ds:uri="d8577cca-f599-4201-832a-5e77dde5debf"/>
    <ds:schemaRef ds:uri="http://schemas.microsoft.com/office/2006/metadata/properties"/>
    <ds:schemaRef ds:uri="http://schemas.microsoft.com/office/2006/documentManagement/types"/>
    <ds:schemaRef ds:uri="http://purl.org/dc/elements/1.1/"/>
    <ds:schemaRef ds:uri="http://purl.org/dc/dcmitype/"/>
    <ds:schemaRef ds:uri="http://purl.org/dc/terms/"/>
    <ds:schemaRef ds:uri="943e7e0d-78f4-4e7a-97d4-778d2d77b8cb"/>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B1C74BC-19CB-41ED-9B65-D3883648B2E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9674</TotalTime>
  <Words>1327</Words>
  <Application>Microsoft Office PowerPoint</Application>
  <PresentationFormat>On-screen Show (4:3)</PresentationFormat>
  <Paragraphs>110</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Calibri</vt:lpstr>
      <vt:lpstr>Calibri Light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Langton</dc:creator>
  <cp:lastModifiedBy>Miss C Morrison</cp:lastModifiedBy>
  <cp:revision>3</cp:revision>
  <cp:lastPrinted>2024-11-05T08:13:02Z</cp:lastPrinted>
  <dcterms:created xsi:type="dcterms:W3CDTF">2024-09-02T20:50:34Z</dcterms:created>
  <dcterms:modified xsi:type="dcterms:W3CDTF">2025-08-27T11:16:58Z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0x01010059F3DA166B1C444DAD447859F87EACFE</vt:lpwstr>
  </property>
</Properties>
</file>