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37CE2-3E81-FDA0-1679-475D0E2946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7DB757-23AA-486C-1E25-50BE9E3D49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0D32F-91D1-7F94-BAC6-65E14C903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B8A93C-8CEE-7C98-5050-39609C351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3BD26-6B97-37C8-0566-BA9BE93B1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548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DA889-C874-5445-3A63-2C001D093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009C9-C5E9-9E1A-7FBB-14FB742D41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24D766-CEB0-8479-6FCA-9DF17327B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49243F-13C0-8E44-D7D1-1B677A452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52608D-B9AF-FB69-5E32-4FDEAC782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781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A69AE-247C-55C5-95C0-45A95A5B1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536D-7B82-B0A9-A503-E4B5303D9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DEF535-99C6-F91C-453D-B7379BF9D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7DB5AC-43C1-9414-6C05-39DB59D99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E45B58-298E-E5B8-6B94-15E783EDB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654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E0F79-2FDF-71CA-2F57-D20786704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4DE43-91FE-8D3D-EF9B-62D50F65DE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607198-4DC4-8EA7-BD86-4216B2BC4C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A768BD-BF90-69DA-443F-FACCCD8D2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35B5FF-E4A0-5ACB-00A8-89239A69C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2BEAE-6CA3-32B8-8D0F-63DE3327C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032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DB84C-DF6F-F83F-E6E8-DCBD6C18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B930DD-9FD3-07DE-AF6F-7B396F42A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19652A-4D92-0DB9-C73C-0E5EBD12F4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7B7256-6047-9205-2348-2CA538D8BD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4DFEF1-3601-F060-1452-834C902EF7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6ACD33-4514-F441-DED1-9EDD4044F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8B09DD-6D8A-DD09-CF8E-2ECB73F5D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5C682F-6E8F-778A-9031-C9BE52511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122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2A355-099A-6F87-DBA4-C03C50C09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CE8617-67F2-55C6-6EFC-9A415D5D7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E0C4BC-3E60-40D4-CA60-829CF9DAB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DB0375-4A96-4412-8BB7-75F04A35D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268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0E5AF6-90CE-80F8-E147-827FED049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46EFE9-4E23-551A-4BEB-422F369A7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90D5EB-C634-6B79-E424-967C68F42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29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F2025-4BD2-A679-1BFF-C8E1DCC71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BB6DA5-A41F-6BE8-6CC7-EF0B125CF3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C9779B-B786-0B62-F51E-CB77859286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9EE844-CCE3-7371-9F70-AB097591A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8ACD95-FE32-F25A-5E0D-3DEAF85BD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F53DDC-7DE2-C0BB-6FDD-F22B695D8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455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B6DA0-80D0-CC29-7E15-BAF4EBC60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7E8962-E3D4-E2B8-3E65-CBDC9FB7F3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8CCEC3-17C2-72A1-1568-6C43533203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744E65-4F36-73EB-715D-A0E93CE4D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70BD24-B4EE-8963-C9DE-893AD46DD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FE6C90-F023-15F5-709B-4B545CAA2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692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890C0-AC86-BAE3-6787-D20D58D55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DE2AC8-1C47-FB24-DCCE-98884CEEA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59C3AD-3324-F002-E7CC-4D9D497C6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2FCA82-6F09-D283-D7FB-66B00D9B9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8381BD-C8BE-F73D-30D4-BE249381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249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62138F-4433-9A5C-DD91-204265CD49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F54352-0D84-FDC1-D4A7-090B8A560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26B47F-6764-DF0B-4201-2D4FB2359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B70AB-A422-A5CE-3C8C-E7B12F519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C67DC-21F9-563F-911D-4D3EFF14D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944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D07119-E61D-43AC-D9D5-A4A35E11F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6732E-5E8B-E375-4BD5-2B13543958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0BF226-4939-4C49-AFB8-449A7B2F19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219976-D8A3-4F2F-9D70-365EF54E036B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6F01A4-105B-070B-3E30-AED27F19E9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6DEA9B-813D-6DB0-2EEF-6373DE2DD4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4C1D59-390D-4E80-A91E-FAD7023FB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893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EBDDB-2115-FAE2-03A6-1B21BA9E2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539646"/>
          </a:xfrm>
          <a:solidFill>
            <a:schemeClr val="accent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3200" dirty="0"/>
              <a:t>GCSE Drama Component 2 Knowledge Organiser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A74BA5-BAF7-EF9D-9A56-7944E3E3C7F1}"/>
              </a:ext>
            </a:extLst>
          </p:cNvPr>
          <p:cNvSpPr txBox="1"/>
          <p:nvPr/>
        </p:nvSpPr>
        <p:spPr>
          <a:xfrm>
            <a:off x="134911" y="749509"/>
            <a:ext cx="4182256" cy="13849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u="sng" dirty="0"/>
              <a:t>Key Concepts</a:t>
            </a:r>
          </a:p>
          <a:p>
            <a:r>
              <a:rPr lang="en-GB" sz="1200" b="1" dirty="0"/>
              <a:t>Devising Drama</a:t>
            </a:r>
            <a:r>
              <a:rPr lang="en-GB" sz="1200" dirty="0"/>
              <a:t>: The process of creating original drama from a stimulus, idea, or theme.</a:t>
            </a:r>
          </a:p>
          <a:p>
            <a:r>
              <a:rPr lang="en-GB" sz="1200" b="1" dirty="0"/>
              <a:t>Collaboration</a:t>
            </a:r>
            <a:r>
              <a:rPr lang="en-GB" sz="1200" dirty="0"/>
              <a:t>: Working with others to generate, refine, and present ideas.</a:t>
            </a:r>
          </a:p>
          <a:p>
            <a:r>
              <a:rPr lang="en-GB" sz="1200" b="1" dirty="0"/>
              <a:t>Stimulus</a:t>
            </a:r>
            <a:r>
              <a:rPr lang="en-GB" sz="1200" dirty="0"/>
              <a:t>: A starting point for creating drama (e.g. a picture, poem, theme, news article, sound).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260B79-5C33-46B2-336A-B62673099942}"/>
              </a:ext>
            </a:extLst>
          </p:cNvPr>
          <p:cNvSpPr txBox="1"/>
          <p:nvPr/>
        </p:nvSpPr>
        <p:spPr>
          <a:xfrm>
            <a:off x="134910" y="2324431"/>
            <a:ext cx="4182255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u="sng" dirty="0"/>
              <a:t>Tier 2 Vocabulary </a:t>
            </a:r>
          </a:p>
          <a:p>
            <a:r>
              <a:rPr lang="en-GB" sz="1200" b="1" dirty="0"/>
              <a:t>Interpret</a:t>
            </a:r>
            <a:r>
              <a:rPr lang="en-GB" sz="1200" dirty="0"/>
              <a:t> – Explain the meaning or significance of something.</a:t>
            </a:r>
          </a:p>
          <a:p>
            <a:r>
              <a:rPr lang="en-GB" sz="1200" b="1" dirty="0"/>
              <a:t>Evaluate</a:t>
            </a:r>
            <a:r>
              <a:rPr lang="en-GB" sz="1200" dirty="0"/>
              <a:t> – Judge the success or effectiveness of something.</a:t>
            </a:r>
          </a:p>
          <a:p>
            <a:r>
              <a:rPr lang="en-GB" sz="1200" b="1" dirty="0"/>
              <a:t>Refine</a:t>
            </a:r>
            <a:r>
              <a:rPr lang="en-GB" sz="1200" dirty="0"/>
              <a:t> – Improve work through rehearsal and feedback.</a:t>
            </a:r>
          </a:p>
          <a:p>
            <a:r>
              <a:rPr lang="en-GB" sz="1200" b="1" dirty="0"/>
              <a:t>Structure</a:t>
            </a:r>
            <a:r>
              <a:rPr lang="en-GB" sz="1200" dirty="0"/>
              <a:t> – The way a performance is organised.</a:t>
            </a:r>
          </a:p>
          <a:p>
            <a:r>
              <a:rPr lang="en-GB" sz="1200" b="1" dirty="0"/>
              <a:t>Impact</a:t>
            </a:r>
            <a:r>
              <a:rPr lang="en-GB" sz="1200" dirty="0"/>
              <a:t> – The effect a performance has on an audience.</a:t>
            </a:r>
          </a:p>
          <a:p>
            <a:r>
              <a:rPr lang="en-GB" sz="1200" b="1" dirty="0"/>
              <a:t>Collaborate</a:t>
            </a:r>
            <a:r>
              <a:rPr lang="en-GB" sz="1200" dirty="0"/>
              <a:t> – Work jointly on an activity or project.</a:t>
            </a:r>
          </a:p>
          <a:p>
            <a:r>
              <a:rPr lang="en-GB" sz="1200" b="1" dirty="0"/>
              <a:t>Process</a:t>
            </a:r>
            <a:r>
              <a:rPr lang="en-GB" sz="1200" dirty="0"/>
              <a:t> – The steps taken from initial idea to final performance.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6BCF6F-5A08-F35D-23AF-DF5A8FFD10CC}"/>
              </a:ext>
            </a:extLst>
          </p:cNvPr>
          <p:cNvSpPr txBox="1"/>
          <p:nvPr/>
        </p:nvSpPr>
        <p:spPr>
          <a:xfrm>
            <a:off x="4467068" y="749509"/>
            <a:ext cx="4467070" cy="3416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u="sng" dirty="0"/>
              <a:t>Tier 3 Vocabulary</a:t>
            </a:r>
          </a:p>
          <a:p>
            <a:r>
              <a:rPr lang="en-GB" sz="1200" b="1" dirty="0"/>
              <a:t>Stimulus</a:t>
            </a:r>
            <a:r>
              <a:rPr lang="en-GB" sz="1200" dirty="0"/>
              <a:t> – The starting point for devising.</a:t>
            </a:r>
          </a:p>
          <a:p>
            <a:r>
              <a:rPr lang="en-GB" sz="1200" b="1" dirty="0"/>
              <a:t>Improvisation</a:t>
            </a:r>
            <a:r>
              <a:rPr lang="en-GB" sz="1200" dirty="0"/>
              <a:t> – Acting without a script to explore ideas.</a:t>
            </a:r>
          </a:p>
          <a:p>
            <a:r>
              <a:rPr lang="en-GB" sz="1200" b="1" dirty="0"/>
              <a:t>Hot-seating</a:t>
            </a:r>
            <a:r>
              <a:rPr lang="en-GB" sz="1200" dirty="0"/>
              <a:t> – Questioning a character in role to develop understanding.</a:t>
            </a:r>
          </a:p>
          <a:p>
            <a:r>
              <a:rPr lang="en-GB" sz="1200" b="1" dirty="0"/>
              <a:t>Tableau/Freeze-frame</a:t>
            </a:r>
            <a:r>
              <a:rPr lang="en-GB" sz="1200" dirty="0"/>
              <a:t> – A still image used to represent a moment or idea.</a:t>
            </a:r>
          </a:p>
          <a:p>
            <a:r>
              <a:rPr lang="en-GB" sz="1200" b="1" dirty="0"/>
              <a:t>Marking the moment</a:t>
            </a:r>
            <a:r>
              <a:rPr lang="en-GB" sz="1200" dirty="0"/>
              <a:t> – Drawing attention to a key moment using dramatic techniques (e.g. freeze, slow motion).</a:t>
            </a:r>
          </a:p>
          <a:p>
            <a:r>
              <a:rPr lang="en-GB" sz="1200" b="1" dirty="0"/>
              <a:t>Cross-cutting</a:t>
            </a:r>
            <a:r>
              <a:rPr lang="en-GB" sz="1200" dirty="0"/>
              <a:t> – Moving between two or more scenes that are happening at different times or places.</a:t>
            </a:r>
          </a:p>
          <a:p>
            <a:r>
              <a:rPr lang="en-GB" sz="1200" b="1" dirty="0"/>
              <a:t>Flashback/Flashforward</a:t>
            </a:r>
            <a:r>
              <a:rPr lang="en-GB" sz="1200" dirty="0"/>
              <a:t> – A scene set in an earlier or later time.</a:t>
            </a:r>
          </a:p>
          <a:p>
            <a:r>
              <a:rPr lang="en-GB" sz="1200" b="1" dirty="0"/>
              <a:t>Exaggeration</a:t>
            </a:r>
            <a:r>
              <a:rPr lang="en-GB" sz="1200" dirty="0"/>
              <a:t> – Heightened use of voice, movement, or gesture.</a:t>
            </a:r>
          </a:p>
          <a:p>
            <a:r>
              <a:rPr lang="en-GB" sz="1200" b="1" dirty="0"/>
              <a:t>Physical Theatre</a:t>
            </a:r>
            <a:r>
              <a:rPr lang="en-GB" sz="1200" dirty="0"/>
              <a:t> – Communicating meaning through movement, not just dialogue.</a:t>
            </a:r>
          </a:p>
          <a:p>
            <a:r>
              <a:rPr lang="en-GB" sz="1200" b="1" dirty="0"/>
              <a:t>Naturalism</a:t>
            </a:r>
            <a:r>
              <a:rPr lang="en-GB" sz="1200" dirty="0"/>
              <a:t> – A performance style aiming to reflect real life.</a:t>
            </a:r>
          </a:p>
          <a:p>
            <a:r>
              <a:rPr lang="en-GB" sz="1200" b="1" dirty="0"/>
              <a:t>Symbolism</a:t>
            </a:r>
            <a:r>
              <a:rPr lang="en-GB" sz="1200" dirty="0"/>
              <a:t> – Using a gesture, object, or image to represent an idea.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44CC17-04E1-02F8-F959-7A0DC9E0C0A8}"/>
              </a:ext>
            </a:extLst>
          </p:cNvPr>
          <p:cNvSpPr txBox="1"/>
          <p:nvPr/>
        </p:nvSpPr>
        <p:spPr>
          <a:xfrm>
            <a:off x="134910" y="4347148"/>
            <a:ext cx="4182255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u="sng" dirty="0"/>
              <a:t>Performance Techniques</a:t>
            </a:r>
          </a:p>
          <a:p>
            <a:r>
              <a:rPr lang="en-GB" sz="1200" b="1" dirty="0"/>
              <a:t>Voice</a:t>
            </a:r>
            <a:r>
              <a:rPr lang="en-GB" sz="1200" dirty="0"/>
              <a:t>: Pitch, pace, tone, volume, pause, projection, articulation.</a:t>
            </a:r>
          </a:p>
          <a:p>
            <a:r>
              <a:rPr lang="en-GB" sz="1200" b="1" dirty="0"/>
              <a:t>Movement</a:t>
            </a:r>
            <a:r>
              <a:rPr lang="en-GB" sz="1200" dirty="0"/>
              <a:t>: Gesture, posture, stance, facial expression, gait.</a:t>
            </a:r>
          </a:p>
          <a:p>
            <a:r>
              <a:rPr lang="en-GB" sz="1200" b="1" dirty="0"/>
              <a:t>Space</a:t>
            </a:r>
            <a:r>
              <a:rPr lang="en-GB" sz="1200" dirty="0"/>
              <a:t>: Levels, proxemics (use of distance), stage positioning.</a:t>
            </a:r>
          </a:p>
          <a:p>
            <a:r>
              <a:rPr lang="en-GB" sz="1200" b="1" dirty="0"/>
              <a:t>Interaction</a:t>
            </a:r>
            <a:r>
              <a:rPr lang="en-GB" sz="1200" dirty="0"/>
              <a:t>: Eye contact, listening, reacting to others on stage.</a:t>
            </a:r>
          </a:p>
          <a:p>
            <a:r>
              <a:rPr lang="en-GB" sz="1200" b="1" dirty="0"/>
              <a:t>Characterisation</a:t>
            </a:r>
            <a:r>
              <a:rPr lang="en-GB" sz="1200" dirty="0"/>
              <a:t>: Developing a believable or stylised role through voice, movement, and interaction.</a:t>
            </a:r>
          </a:p>
          <a:p>
            <a:r>
              <a:rPr lang="en-GB" sz="1200" b="1" dirty="0"/>
              <a:t>Focus</a:t>
            </a:r>
            <a:r>
              <a:rPr lang="en-GB" sz="1200" dirty="0"/>
              <a:t>: Maintaining concentration and commitment in performance.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7257CA-CF3B-DC21-36C5-38614C652B8B}"/>
              </a:ext>
            </a:extLst>
          </p:cNvPr>
          <p:cNvSpPr txBox="1"/>
          <p:nvPr/>
        </p:nvSpPr>
        <p:spPr>
          <a:xfrm>
            <a:off x="4467068" y="4347148"/>
            <a:ext cx="4467070" cy="24622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100" b="1" dirty="0"/>
              <a:t>Rehearsal Techniques for Devising</a:t>
            </a:r>
          </a:p>
          <a:p>
            <a:r>
              <a:rPr lang="en-GB" sz="1100" b="1" dirty="0"/>
              <a:t>Improvisation</a:t>
            </a:r>
            <a:r>
              <a:rPr lang="en-GB" sz="1100" dirty="0"/>
              <a:t> – Trying out spontaneous ideas to explore characters/situations.</a:t>
            </a:r>
          </a:p>
          <a:p>
            <a:r>
              <a:rPr lang="en-GB" sz="1100" b="1" dirty="0"/>
              <a:t>Hot-seating</a:t>
            </a:r>
            <a:r>
              <a:rPr lang="en-GB" sz="1100" dirty="0"/>
              <a:t> – Questioning a character in-role to deepen understanding.</a:t>
            </a:r>
          </a:p>
          <a:p>
            <a:r>
              <a:rPr lang="en-GB" sz="1100" b="1" dirty="0"/>
              <a:t>Role-on-the-wall</a:t>
            </a:r>
            <a:r>
              <a:rPr lang="en-GB" sz="1100" dirty="0"/>
              <a:t> – Writing inner thoughts/outer characteristics to build character.</a:t>
            </a:r>
          </a:p>
          <a:p>
            <a:r>
              <a:rPr lang="en-GB" sz="1100" b="1" dirty="0"/>
              <a:t>Thought-tracking</a:t>
            </a:r>
            <a:r>
              <a:rPr lang="en-GB" sz="1100" dirty="0"/>
              <a:t> – Speaking a character’s inner thoughts aloud during rehearsal.</a:t>
            </a:r>
          </a:p>
          <a:p>
            <a:r>
              <a:rPr lang="en-GB" sz="1100" b="1" dirty="0"/>
              <a:t>Exploring proxemics</a:t>
            </a:r>
            <a:r>
              <a:rPr lang="en-GB" sz="1100" dirty="0"/>
              <a:t> – Testing how space and distance between characters creates meaning.</a:t>
            </a:r>
          </a:p>
          <a:p>
            <a:r>
              <a:rPr lang="en-GB" sz="1100" b="1" dirty="0"/>
              <a:t>Run-throughs</a:t>
            </a:r>
            <a:r>
              <a:rPr lang="en-GB" sz="1100" dirty="0"/>
              <a:t> – Rehearsing whole scenes to test flow.</a:t>
            </a:r>
          </a:p>
          <a:p>
            <a:r>
              <a:rPr lang="en-GB" sz="1100" b="1" dirty="0"/>
              <a:t>Refining</a:t>
            </a:r>
            <a:r>
              <a:rPr lang="en-GB" sz="1100" dirty="0"/>
              <a:t> – Adjusting voice, movement, or staging after feedback.</a:t>
            </a:r>
          </a:p>
          <a:p>
            <a:r>
              <a:rPr lang="en-GB" sz="1100" b="1" dirty="0"/>
              <a:t>Polishing</a:t>
            </a:r>
            <a:r>
              <a:rPr lang="en-GB" sz="1100" dirty="0"/>
              <a:t> – Final rehearsals focusing on detail and precision.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FBC76D-7868-A63B-ED8D-647B30D7CA86}"/>
              </a:ext>
            </a:extLst>
          </p:cNvPr>
          <p:cNvSpPr txBox="1"/>
          <p:nvPr/>
        </p:nvSpPr>
        <p:spPr>
          <a:xfrm>
            <a:off x="9278911" y="749509"/>
            <a:ext cx="2778178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/>
              <a:t>Devising Process</a:t>
            </a:r>
          </a:p>
          <a:p>
            <a:r>
              <a:rPr lang="en-GB" sz="1200" b="1" dirty="0"/>
              <a:t>Exploring the stimulus</a:t>
            </a:r>
            <a:r>
              <a:rPr lang="en-GB" sz="1200" dirty="0"/>
              <a:t> – Research, discussion, and brainstorming.</a:t>
            </a:r>
          </a:p>
          <a:p>
            <a:r>
              <a:rPr lang="en-GB" sz="1200" b="1" dirty="0"/>
              <a:t>Improvising</a:t>
            </a:r>
            <a:r>
              <a:rPr lang="en-GB" sz="1200" dirty="0"/>
              <a:t> – Generating ideas through practical exploration.</a:t>
            </a:r>
          </a:p>
          <a:p>
            <a:r>
              <a:rPr lang="en-GB" sz="1200" b="1" dirty="0"/>
              <a:t>Selecting</a:t>
            </a:r>
            <a:r>
              <a:rPr lang="en-GB" sz="1200" dirty="0"/>
              <a:t> – Choosing the most effective ideas to develop.</a:t>
            </a:r>
          </a:p>
          <a:p>
            <a:r>
              <a:rPr lang="en-GB" sz="1200" b="1" dirty="0"/>
              <a:t>Structuring</a:t>
            </a:r>
            <a:r>
              <a:rPr lang="en-GB" sz="1200" dirty="0"/>
              <a:t> – Organising material into a clear performance.</a:t>
            </a:r>
          </a:p>
          <a:p>
            <a:r>
              <a:rPr lang="en-GB" sz="1200" b="1" dirty="0"/>
              <a:t>Rehearsing</a:t>
            </a:r>
            <a:r>
              <a:rPr lang="en-GB" sz="1200" dirty="0"/>
              <a:t> – Developing and refining performance material.</a:t>
            </a:r>
          </a:p>
          <a:p>
            <a:r>
              <a:rPr lang="en-GB" sz="1200" b="1" dirty="0"/>
              <a:t>Performing</a:t>
            </a:r>
            <a:r>
              <a:rPr lang="en-GB" sz="1200" dirty="0"/>
              <a:t> – Sharing work with an audience.</a:t>
            </a:r>
          </a:p>
          <a:p>
            <a:r>
              <a:rPr lang="en-GB" sz="1200" b="1" dirty="0"/>
              <a:t>Evaluating</a:t>
            </a:r>
            <a:r>
              <a:rPr lang="en-GB" sz="1200" dirty="0"/>
              <a:t> – Reflecting on the process and performance.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44CD4-1ECE-C253-E5EB-3AD4179AD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628" y="4078757"/>
            <a:ext cx="2995371" cy="2730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3747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530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GCSE Drama Component 2 Knowledge Organiser 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Miss H Binns</dc:creator>
  <cp:lastModifiedBy>Miss H Binns</cp:lastModifiedBy>
  <cp:revision>1</cp:revision>
  <dcterms:created xsi:type="dcterms:W3CDTF">2025-09-08T10:00:51Z</dcterms:created>
  <dcterms:modified xsi:type="dcterms:W3CDTF">2025-09-08T10:10:51Z</dcterms:modified>
</cp:coreProperties>
</file>