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6" r:id="rId2"/>
    <p:sldMasterId id="2147483684" r:id="rId3"/>
  </p:sldMasterIdLst>
  <p:handoutMasterIdLst>
    <p:handoutMasterId r:id="rId6"/>
  </p:handoutMasterIdLst>
  <p:sldIdLst>
    <p:sldId id="256" r:id="rId4"/>
    <p:sldId id="260" r:id="rId5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CF0F3"/>
    <a:srgbClr val="FFDC84"/>
    <a:srgbClr val="DBE2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735" autoAdjust="0"/>
    <p:restoredTop sz="94660"/>
  </p:normalViewPr>
  <p:slideViewPr>
    <p:cSldViewPr snapToGrid="0">
      <p:cViewPr varScale="1">
        <p:scale>
          <a:sx n="49" d="100"/>
          <a:sy n="49" d="100"/>
        </p:scale>
        <p:origin x="212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2.xml"/><Relationship Id="rId1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FF2C31BE-1766-4882-99C2-88F21E808423}"/>
    <pc:docChg chg="modSld">
      <pc:chgData name="Mrs L Webster" userId="e46f0a3f-fc4e-4d7b-94a6-4acf829689c1" providerId="ADAL" clId="{FF2C31BE-1766-4882-99C2-88F21E808423}" dt="2024-09-07T20:51:21.200" v="3" actId="1076"/>
      <pc:docMkLst>
        <pc:docMk/>
      </pc:docMkLst>
      <pc:sldChg chg="addSp modSp mod">
        <pc:chgData name="Mrs L Webster" userId="e46f0a3f-fc4e-4d7b-94a6-4acf829689c1" providerId="ADAL" clId="{FF2C31BE-1766-4882-99C2-88F21E808423}" dt="2024-09-07T20:51:17.073" v="1" actId="1076"/>
        <pc:sldMkLst>
          <pc:docMk/>
          <pc:sldMk cId="1978265811" sldId="256"/>
        </pc:sldMkLst>
        <pc:picChg chg="add mod">
          <ac:chgData name="Mrs L Webster" userId="e46f0a3f-fc4e-4d7b-94a6-4acf829689c1" providerId="ADAL" clId="{FF2C31BE-1766-4882-99C2-88F21E808423}" dt="2024-09-07T20:51:17.073" v="1" actId="1076"/>
          <ac:picMkLst>
            <pc:docMk/>
            <pc:sldMk cId="1978265811" sldId="256"/>
            <ac:picMk id="36" creationId="{1E73F703-1B1E-4683-898C-491839AA68C1}"/>
          </ac:picMkLst>
        </pc:picChg>
      </pc:sldChg>
      <pc:sldChg chg="addSp modSp mod">
        <pc:chgData name="Mrs L Webster" userId="e46f0a3f-fc4e-4d7b-94a6-4acf829689c1" providerId="ADAL" clId="{FF2C31BE-1766-4882-99C2-88F21E808423}" dt="2024-09-07T20:51:21.200" v="3" actId="1076"/>
        <pc:sldMkLst>
          <pc:docMk/>
          <pc:sldMk cId="1151489850" sldId="260"/>
        </pc:sldMkLst>
        <pc:picChg chg="add mod">
          <ac:chgData name="Mrs L Webster" userId="e46f0a3f-fc4e-4d7b-94a6-4acf829689c1" providerId="ADAL" clId="{FF2C31BE-1766-4882-99C2-88F21E808423}" dt="2024-09-07T20:51:21.200" v="3" actId="1076"/>
          <ac:picMkLst>
            <pc:docMk/>
            <pc:sldMk cId="1151489850" sldId="260"/>
            <ac:picMk id="38" creationId="{1E73F703-1B1E-4683-898C-491839AA68C1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DEFEF40-A21C-4A00-A874-DCF1F232E9C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5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A7BF91-FFAB-45B7-BC70-6EDB068E21C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5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9E8346C-E77F-43BE-91F8-CF6E9E22AD4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741AC3-8F2E-4ABB-9C23-92BFFEA7D17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4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58BBA9-DC26-4331-BE96-B9E53AA0764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4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54DA4F99-D6F8-4B63-9C62-69498D388F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2016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9919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187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781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646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048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764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915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765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630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119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489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A5EEC-E562-49F6-BC64-FA5EB607E0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A44664-B843-43DB-8B5D-52C1BC2AD4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1758BD-7C9B-4CA7-B778-32937E7B39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253C6F-5AB8-42AC-A2BF-98D6BC5E4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C0E371-7E36-4D54-B0A1-6C3782C9C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8020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8BCF6-BA2C-46E9-8090-0EAAACDB1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C4E321-4D21-418E-8487-AF88F702FC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A573E7-B0E3-4D8D-A050-B25CF1D571D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45CA8D-3B7E-4958-95F0-513D9776F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0F7715-024F-47D4-9FE9-14260D318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94458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26EE6-DCC1-4E7B-837D-2B87C9501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725AE7-05C7-4671-94FA-652FA29393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37D699-57E3-4753-AF28-374354040B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F975A-27E1-4F7F-AD97-025AF735C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A74525-D860-4482-A3F4-1D9184BA5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201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F16AD0-5FC9-48CB-AC54-B175DF393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C8E0CD-A388-4C4B-9E5E-7AED4B8191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39AF2E-E5A5-479D-B636-5D76F9737B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F8904B-7BD1-426E-A741-702C99C5BD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4579C7-0FF9-4CA1-8B12-783399C98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73BF12-2270-48B0-B703-012D1E6AB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3399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DDDD63-DA65-47FB-AC3C-CF7FA17DE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640E8B-33E4-47FA-BEF3-56626F6079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135FE6-6E20-4544-8EDF-D6C0CA6B30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901B31-2C60-41B4-B10D-18A7F84912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B2CFE0-7FAF-4D18-AA84-9755C9EC75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A1BBEF-9EB1-4689-8DD7-F8E6D235A82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920FBCE-2BF9-4056-887D-4FFC2CC02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2B20E7E-F141-42D6-8A4E-3AFBEEC1B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3215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0EDC6-A6B2-4DE5-A1BB-BF2D05701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6DC7527-81D8-4C6C-B4EF-921612A3969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50A254-E313-4E01-AEE2-D45A101E0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87B78F-8CE4-4660-A40F-E71B756F5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024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FC8BB8-DF65-49E5-B5EE-0F65D7FF95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6671CAC-769F-4075-B720-E54F2BDF4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5AB53-ABF2-471E-B8F3-15FCB8539C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9785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1742AD-3F36-4EEE-9585-4CF37F7AC8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54A5E8-612F-4C1F-AF16-B3DAA30F7B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D21989-09A8-42A8-855E-EA52B19BC7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D7A4DB-7411-46B6-8546-2B0D2C52ED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73F197-AE99-4251-87B1-44593368F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8A3C2F-B50D-4144-8451-1FF5CB9BE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7745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1491B-E6B1-4707-8FE7-E3A3531818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FD6CFB-CC6F-4A9E-8ED1-A4790B7C69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60E4A2-A63E-4D16-925B-BFF3CB95BB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E1BFA1-D406-4FC9-922C-31FF1FEA4E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759FF9-9112-4C09-9B38-ADC5D31CD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88B8BD-32F8-4F92-A94F-07CFF9B99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2186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F75C83-1349-4ACE-8DCB-31CD573975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CB60BC-6A20-4384-9775-E6A33EE2F9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7DD14E-D457-4F11-A5D3-F0E95D963DF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56594A-3921-4802-907C-42087ED82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244439-8578-4DDD-AABC-3285CC785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4476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F4FC68-D8B4-423B-9D6F-ACAB46B90D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1CFFBD-71BB-4B98-BC32-1E990C7E88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4216A0-15D2-456E-9432-8A4E2F553ED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34B8B9-17C9-466D-B63E-F4B69FC9A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F8BFD5-A658-455D-AC4C-0AA45B72A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159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AFEED-2FC3-4AAE-AC87-18357C5660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9AE39E-D66D-4636-88AF-670EE2C9DF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BC252B-3F83-45D0-BB5F-DF30077B49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516F8F-8F4D-4388-8580-3806EF46B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A8DA86-A7B9-4B59-9B97-0BDCB830D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7102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0C5055-66C0-4F8E-BFAA-DF27CF92C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60A626-81A2-450F-A4B3-6153897A3D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8D9FD3-E9C1-432D-848B-80B274C33E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40A4E7-E500-488E-8791-C9285B35F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B87D33-556C-4B93-99A5-ECEBE34E0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99828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21E264-E72B-4C23-80EC-F936016E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E9F55C-3F38-4604-A4A7-7642131F53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82A875-0D7E-419C-863E-304D11FB89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9FCA24-BC18-4999-827D-ADA9AD846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801C55-4E45-4FDC-BA5F-3D7E31C47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0851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E3B08-C617-4958-9105-A1AD1E611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335413-E865-48CE-95EB-5F0C94747B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7FE958-680D-47C0-8160-C0ED50C6B3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825FEC-1872-4ED6-B013-E7A66C4A200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9D5E9D-3CB8-44A9-9FDD-16E12B73E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6194ED-DD98-43F4-B27B-FA14E1599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10253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3C2E9-2A87-45D6-B889-A494802CE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1DE066-B922-4196-BFEA-23B530F94C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0C9AB8-1865-4282-B855-423842D8C8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95F2FF2-EFB1-4C2E-B389-758049E65A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26404D-3BA0-495C-81F2-35B39DB83C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7862DE-59FA-475E-AAC9-976F20E9FA6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BDD548-E37F-4516-B8D6-E69940D24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4F06894-34E7-40CE-A38D-F3821BE7A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1446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999AF-09D2-4CC9-8D7A-1B994C767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3B9F678-A12D-4FDB-A097-BF19D1D1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4DBF1E-01A3-4D89-99F1-1C03E056F2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C1CF46-FB39-4DD9-BE63-7D02D2D7A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2726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1231D2-5235-44DC-B8FD-0693750780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52C4B4-AC78-41DA-ACB4-1D11354AF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65F2EF-8FF1-4215-9800-85D3E434D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9922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DFA5B-71C6-409F-85FF-F578D5E65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B04C18-0CC6-42F0-B725-19C550F98E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F86FB2-EB35-4099-8564-B2E2850ACD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DB8926-643B-4411-899D-6723B661224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F23968-B7ED-41A6-82FA-21BC6A123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AEC9D9-5D25-4BE0-8191-8EB7FD795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95846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AF2E20-678A-4CED-A82B-4C932665B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3EB448-B51A-40CC-8DCD-3D4A6EC8F4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F4106F-4598-4BFD-9C3D-AACDDF0F47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6081B6-8733-479D-9568-8494882624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B26794-5226-44AB-9CE4-CB154FB70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68FD43-12AB-4D4F-A09B-BF9F495A4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2557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53A86-7B88-4A91-8F83-EC141FE8F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6727ED-0EA1-4F85-B560-DAFBA4E237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234081-A281-4960-B084-4A62838D844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4459CD-7A5F-49F2-A51C-758108FE0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44DEE2-BDCD-403D-9C48-F3AC09E1E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31004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2866C6C-B759-47A7-B78D-7D63F5413E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BBBFCB-88AD-46F2-89F0-D2DFD26C3E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4202A2-08C5-4039-A226-D22D6DCB6F3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1ACC32-354B-4195-BDAE-2AA1923A7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8CAB47-7C09-41FD-BD2B-F6A9353CF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961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C8D89F67-49FE-40BB-A42D-90D2444C5E58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7E5911A-F259-4DA9-8B79-A5195BD20F8D}"/>
              </a:ext>
            </a:extLst>
          </p:cNvPr>
          <p:cNvSpPr/>
          <p:nvPr userDrawn="1"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22BF107-535B-4A75-B65C-D03F4BFDEEDB}"/>
              </a:ext>
            </a:extLst>
          </p:cNvPr>
          <p:cNvSpPr/>
          <p:nvPr userDrawn="1"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48558E3-3E2A-4274-A6C8-44EB2AFB766C}"/>
              </a:ext>
            </a:extLst>
          </p:cNvPr>
          <p:cNvSpPr/>
          <p:nvPr userDrawn="1"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EFD51B7-14BE-4B12-B951-B94E70E48885}"/>
              </a:ext>
            </a:extLst>
          </p:cNvPr>
          <p:cNvSpPr txBox="1"/>
          <p:nvPr userDrawn="1"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Essential knowledge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93F09F9-2E91-4B21-8A16-971021B1849E}"/>
              </a:ext>
            </a:extLst>
          </p:cNvPr>
          <p:cNvSpPr txBox="1"/>
          <p:nvPr userDrawn="1"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158B688-CCE1-49C4-A105-36B01B3EED53}"/>
              </a:ext>
            </a:extLst>
          </p:cNvPr>
          <p:cNvSpPr txBox="1"/>
          <p:nvPr userDrawn="1"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2050163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2250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E023F107-8F90-4705-AE91-FBF4DEACE105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C31F8D7-901E-4BB2-8B46-14E46DAA5A73}"/>
              </a:ext>
            </a:extLst>
          </p:cNvPr>
          <p:cNvSpPr/>
          <p:nvPr userDrawn="1"/>
        </p:nvSpPr>
        <p:spPr>
          <a:xfrm>
            <a:off x="136180" y="992402"/>
            <a:ext cx="2937971" cy="28817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B318ABD-8916-45A1-8C41-0817F2739D01}"/>
              </a:ext>
            </a:extLst>
          </p:cNvPr>
          <p:cNvSpPr/>
          <p:nvPr userDrawn="1"/>
        </p:nvSpPr>
        <p:spPr>
          <a:xfrm>
            <a:off x="3128211" y="992402"/>
            <a:ext cx="3657596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75630C4-7497-4E5A-9063-F438F3D11249}"/>
              </a:ext>
            </a:extLst>
          </p:cNvPr>
          <p:cNvSpPr txBox="1"/>
          <p:nvPr userDrawn="1"/>
        </p:nvSpPr>
        <p:spPr>
          <a:xfrm>
            <a:off x="3110248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C5638A2-F124-4150-9B46-E69FACED56EA}"/>
              </a:ext>
            </a:extLst>
          </p:cNvPr>
          <p:cNvSpPr txBox="1"/>
          <p:nvPr userDrawn="1"/>
        </p:nvSpPr>
        <p:spPr>
          <a:xfrm>
            <a:off x="172277" y="1023291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3202092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tmp"/><Relationship Id="rId2" Type="http://schemas.openxmlformats.org/officeDocument/2006/relationships/image" Target="../media/image2.png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5" Type="http://schemas.openxmlformats.org/officeDocument/2006/relationships/image" Target="../media/image17.tmp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Box 44">
            <a:extLst>
              <a:ext uri="{FF2B5EF4-FFF2-40B4-BE49-F238E27FC236}">
                <a16:creationId xmlns:a16="http://schemas.microsoft.com/office/drawing/2014/main" id="{9678AFD8-62DD-DA48-FDFD-CFB6CBD60B82}"/>
              </a:ext>
            </a:extLst>
          </p:cNvPr>
          <p:cNvSpPr txBox="1"/>
          <p:nvPr/>
        </p:nvSpPr>
        <p:spPr>
          <a:xfrm>
            <a:off x="3512114" y="7298150"/>
            <a:ext cx="3240000" cy="246221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Vectors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96B79883-8476-0F7D-8E60-77DF9D20F850}"/>
                  </a:ext>
                </a:extLst>
              </p:cNvPr>
              <p:cNvSpPr txBox="1"/>
              <p:nvPr/>
            </p:nvSpPr>
            <p:spPr>
              <a:xfrm>
                <a:off x="3505201" y="7302712"/>
                <a:ext cx="3183923" cy="151515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               show both direction and magnitude (size). The following example shows vector A to B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11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sz="1100" b="0" i="1" smtClean="0"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</m:ctrlPr>
                          </m:fPr>
                          <m:num>
                            <m:r>
                              <a:rPr lang="en-US" sz="1100" b="0" i="1" smtClean="0"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  <m:t>3</m:t>
                            </m:r>
                          </m:num>
                          <m:den>
                            <m:r>
                              <a:rPr lang="en-US" sz="1100" b="0" i="1" smtClean="0"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  <m:t>2</m:t>
                            </m:r>
                          </m:den>
                        </m:f>
                      </m:e>
                    </m:d>
                  </m:oMath>
                </a14:m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. </a:t>
                </a:r>
              </a:p>
              <a:p>
                <a:endParaRPr lang="en-GB" sz="110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  <a:p>
                <a:endParaRPr lang="en-GB" sz="110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  <a:p>
                <a:endParaRPr lang="en-GB" sz="110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  <a:p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If the vector was reversed (i.e. B to A) it would be written as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GB" sz="1100" i="1" dirty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11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1100" i="1" dirty="0">
                            <a:latin typeface="Cambria Math" panose="02040503050406030204" pitchFamily="18" charset="0"/>
                          </a:rPr>
                          <m:t>𝐵𝐴</m:t>
                        </m:r>
                      </m:e>
                    </m:acc>
                  </m:oMath>
                </a14:m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 =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11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sz="1100" i="1"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</m:ctrlPr>
                          </m:fPr>
                          <m:num>
                            <m:r>
                              <a:rPr lang="en-US" sz="1100" i="1"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  <m:t>−3</m:t>
                            </m:r>
                          </m:num>
                          <m:den>
                            <m:r>
                              <a:rPr lang="en-US" sz="1100" i="1"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  <m:t>−2</m:t>
                            </m:r>
                          </m:den>
                        </m:f>
                      </m:e>
                    </m:d>
                  </m:oMath>
                </a14:m>
                <a:endParaRPr lang="en-GB" sz="110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96B79883-8476-0F7D-8E60-77DF9D20F8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5201" y="7302712"/>
                <a:ext cx="3183923" cy="1515158"/>
              </a:xfrm>
              <a:prstGeom prst="rect">
                <a:avLst/>
              </a:prstGeom>
              <a:blipFill>
                <a:blip r:embed="rId2"/>
                <a:stretch>
                  <a:fillRect b="-83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>
            <a:extLst>
              <a:ext uri="{FF2B5EF4-FFF2-40B4-BE49-F238E27FC236}">
                <a16:creationId xmlns:a16="http://schemas.microsoft.com/office/drawing/2014/main" id="{C2CA747A-CE3D-6773-9496-251F47BF8190}"/>
              </a:ext>
            </a:extLst>
          </p:cNvPr>
          <p:cNvSpPr txBox="1"/>
          <p:nvPr/>
        </p:nvSpPr>
        <p:spPr>
          <a:xfrm>
            <a:off x="2203620" y="1206842"/>
            <a:ext cx="4584358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Angle: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 measure of turn</a:t>
            </a: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Bearing: </a:t>
            </a:r>
            <a:r>
              <a:rPr lang="en-GB" sz="1100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an angle in degrees, measured clockwise from north, written as a 3-digit number</a:t>
            </a: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Radius: </a:t>
            </a:r>
            <a:r>
              <a:rPr lang="en-GB" sz="1100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line segment from the centre of a circle to the circumference.</a:t>
            </a: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Diameter: </a:t>
            </a:r>
            <a:r>
              <a:rPr lang="en-GB" sz="1100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any straight line segment that passes through the centre of the circle and whose endpoints lie on the circle.</a:t>
            </a: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Circumference: </a:t>
            </a:r>
            <a:r>
              <a:rPr lang="en-GB" sz="1100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the perimeter of a circle.</a:t>
            </a: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Pi: </a:t>
            </a:r>
            <a:r>
              <a:rPr lang="en-GB" sz="1100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the ratio of a circle's circumference to its diameter, ≈ 3.14159</a:t>
            </a: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Vector: </a:t>
            </a:r>
            <a:r>
              <a:rPr lang="en-GB" sz="1100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a vector indicates both size and direction</a:t>
            </a:r>
            <a:endParaRPr lang="en-GB" sz="1100" b="1" dirty="0">
              <a:latin typeface="Arial" panose="020B0604020202020204" pitchFamily="34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DF9A63E-5895-5FC2-077B-FB74A2DD52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9243" y="5123934"/>
            <a:ext cx="2038855" cy="2071304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D7560014-635B-E896-4FA4-7317B674DD82}"/>
              </a:ext>
            </a:extLst>
          </p:cNvPr>
          <p:cNvSpPr txBox="1"/>
          <p:nvPr/>
        </p:nvSpPr>
        <p:spPr>
          <a:xfrm>
            <a:off x="179908" y="7294034"/>
            <a:ext cx="3240000" cy="246221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Angle facts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20E215D-9F3E-4631-B86D-8A4FDAAF9C5B}"/>
              </a:ext>
            </a:extLst>
          </p:cNvPr>
          <p:cNvSpPr txBox="1"/>
          <p:nvPr/>
        </p:nvSpPr>
        <p:spPr>
          <a:xfrm>
            <a:off x="2069432" y="87364"/>
            <a:ext cx="4559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Year 10 − Geometry</a:t>
            </a:r>
          </a:p>
          <a:p>
            <a:pPr algn="r"/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Angles, Circles and Vectors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0FF8DCB-FF1E-4235-9152-4D69AC5D285B}"/>
              </a:ext>
            </a:extLst>
          </p:cNvPr>
          <p:cNvSpPr txBox="1"/>
          <p:nvPr/>
        </p:nvSpPr>
        <p:spPr>
          <a:xfrm>
            <a:off x="172135" y="3108012"/>
            <a:ext cx="29252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Developing geometric reasoning (Y7)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Area of trapezia and circles (Y8)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Reasoning with geometry (Y9)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204D5E5-6C98-4E9F-B694-8F9A2F949A99}"/>
              </a:ext>
            </a:extLst>
          </p:cNvPr>
          <p:cNvSpPr txBox="1"/>
          <p:nvPr/>
        </p:nvSpPr>
        <p:spPr>
          <a:xfrm>
            <a:off x="3224529" y="2824480"/>
            <a:ext cx="3546974" cy="1031051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Angle and line notation</a:t>
            </a:r>
          </a:p>
          <a:p>
            <a:endParaRPr lang="en-GB" sz="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0B85AD9-FD17-8A15-A730-D283061A02D2}"/>
              </a:ext>
            </a:extLst>
          </p:cNvPr>
          <p:cNvSpPr txBox="1"/>
          <p:nvPr/>
        </p:nvSpPr>
        <p:spPr>
          <a:xfrm>
            <a:off x="172409" y="3924231"/>
            <a:ext cx="6590855" cy="110799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Bearings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F0DC419-51C6-9E29-9BDD-2F375FC5FB93}"/>
              </a:ext>
            </a:extLst>
          </p:cNvPr>
          <p:cNvSpPr txBox="1"/>
          <p:nvPr/>
        </p:nvSpPr>
        <p:spPr>
          <a:xfrm>
            <a:off x="180647" y="5094003"/>
            <a:ext cx="3240000" cy="212365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Parts of a circle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145FCE8A-A349-BD3F-ABE0-F181CF5DED68}"/>
                  </a:ext>
                </a:extLst>
              </p:cNvPr>
              <p:cNvSpPr txBox="1"/>
              <p:nvPr/>
            </p:nvSpPr>
            <p:spPr>
              <a:xfrm>
                <a:off x="3512852" y="5089884"/>
                <a:ext cx="3240000" cy="2122312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100" b="1" u="sng" dirty="0">
                    <a:latin typeface="Arial" panose="020B0604020202020204" pitchFamily="34" charset="0"/>
                    <a:cs typeface="Arial" panose="020B0604020202020204" pitchFamily="34" charset="0"/>
                  </a:rPr>
                  <a:t>Area of circles and sectors</a:t>
                </a:r>
              </a:p>
              <a:p>
                <a:endParaRPr lang="en-GB" sz="1100" b="1" u="sng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GB" sz="1100" b="1" u="sng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GB" sz="1100" b="1" u="sng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GB" sz="1100" b="1" u="sng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GB" sz="1100" b="1" u="sng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GB" sz="1100" b="1" u="sng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GB" sz="1100" b="1" u="sng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GB" sz="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Area of a circle = </a:t>
                </a:r>
                <a14:m>
                  <m:oMath xmlns:m="http://schemas.openxmlformats.org/officeDocument/2006/math">
                    <m:r>
                      <a:rPr lang="en-GB" sz="11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𝜋</m:t>
                    </m:r>
                    <m:sSup>
                      <m:sSupPr>
                        <m:ctrlPr>
                          <a:rPr lang="en-GB" sz="11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pPr>
                      <m:e>
                        <m:r>
                          <a:rPr lang="en-US" sz="11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𝑟</m:t>
                        </m:r>
                      </m:e>
                      <m:sup>
                        <m:r>
                          <a:rPr lang="en-US" sz="11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   Area of sector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10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l-GR" sz="11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Θ</m:t>
                        </m:r>
                      </m:num>
                      <m:den>
                        <m:r>
                          <a:rPr lang="en-US" sz="11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360</m:t>
                        </m:r>
                      </m:den>
                    </m:f>
                    <m:r>
                      <a:rPr lang="en-GB" sz="11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×</m:t>
                    </m:r>
                    <m:r>
                      <a:rPr lang="en-US" sz="11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GB" sz="11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𝜋</m:t>
                    </m:r>
                    <m:sSup>
                      <m:sSupPr>
                        <m:ctrlPr>
                          <a:rPr lang="en-GB" sz="11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pPr>
                      <m:e>
                        <m:r>
                          <a:rPr lang="en-US" sz="11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𝑟</m:t>
                        </m:r>
                      </m:e>
                      <m:sup>
                        <m:r>
                          <a:rPr lang="en-US" sz="11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1100" b="0" i="1" dirty="0">
                  <a:latin typeface="Cambria Math" panose="02040503050406030204" pitchFamily="18" charset="0"/>
                  <a:ea typeface="Cambria Math" panose="02040503050406030204" pitchFamily="18" charset="0"/>
                  <a:cs typeface="Arial" panose="020B0604020202020204" pitchFamily="34" charset="0"/>
                </a:endParaRPr>
              </a:p>
              <a:p>
                <a14:m>
                  <m:oMath xmlns:m="http://schemas.openxmlformats.org/officeDocument/2006/math">
                    <m:r>
                      <a:rPr lang="en-US" sz="11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(</m:t>
                    </m:r>
                    <m:r>
                      <a:rPr lang="en-GB" sz="11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𝜋</m:t>
                    </m:r>
                    <m:sSup>
                      <m:sSupPr>
                        <m:ctrlPr>
                          <a:rPr lang="en-GB" sz="11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pPr>
                      <m:e>
                        <m:r>
                          <a:rPr lang="en-US" sz="11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US" sz="11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×</m:t>
                        </m:r>
                        <m:r>
                          <a:rPr lang="en-US" sz="11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US" sz="11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𝑟𝑎𝑑𝑖𝑢𝑠</m:t>
                        </m:r>
                      </m:e>
                      <m:sup>
                        <m:r>
                          <a:rPr lang="en-US" sz="11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p>
                    </m:sSup>
                    <m:r>
                      <a:rPr lang="en-US" sz="11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)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          </a:t>
                </a:r>
                <a:r>
                  <a:rPr lang="en-GB" sz="11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Area is measured in units</a:t>
                </a:r>
                <a:r>
                  <a:rPr lang="en-GB" sz="1100" b="1" baseline="30000" dirty="0">
                    <a:latin typeface="Arial" panose="020B0604020202020204" pitchFamily="34" charset="0"/>
                    <a:cs typeface="Arial" panose="020B0604020202020204" pitchFamily="34" charset="0"/>
                  </a:rPr>
                  <a:t>2</a:t>
                </a:r>
                <a:endParaRPr lang="en-GB" sz="1100" baseline="300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145FCE8A-A349-BD3F-ABE0-F181CF5DED6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2852" y="5089884"/>
                <a:ext cx="3240000" cy="2122312"/>
              </a:xfrm>
              <a:prstGeom prst="rect">
                <a:avLst/>
              </a:prstGeom>
              <a:blipFill>
                <a:blip r:embed="rId4"/>
                <a:stretch>
                  <a:fillRect b="-857"/>
                </a:stretch>
              </a:blipFill>
              <a:ln w="1270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Rectangle 42">
            <a:extLst>
              <a:ext uri="{FF2B5EF4-FFF2-40B4-BE49-F238E27FC236}">
                <a16:creationId xmlns:a16="http://schemas.microsoft.com/office/drawing/2014/main" id="{32A5AB76-AA1B-388E-5BCE-0DEED3B024D2}"/>
              </a:ext>
            </a:extLst>
          </p:cNvPr>
          <p:cNvSpPr/>
          <p:nvPr/>
        </p:nvSpPr>
        <p:spPr>
          <a:xfrm>
            <a:off x="5811794" y="4259834"/>
            <a:ext cx="349696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err="1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ooo</a:t>
            </a:r>
            <a:endParaRPr lang="en-GB" sz="1100" b="1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860F48C-9623-9453-5853-B91D6CFE116F}"/>
              </a:ext>
            </a:extLst>
          </p:cNvPr>
          <p:cNvSpPr txBox="1"/>
          <p:nvPr/>
        </p:nvSpPr>
        <p:spPr>
          <a:xfrm>
            <a:off x="144162" y="4119215"/>
            <a:ext cx="2244811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 bearing is an angle in degrees measured clockwise from north, given as a three-figure number. For example, 30° clockwise from north is written as 030°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0" name="TextBox 119">
                <a:extLst>
                  <a:ext uri="{FF2B5EF4-FFF2-40B4-BE49-F238E27FC236}">
                    <a16:creationId xmlns:a16="http://schemas.microsoft.com/office/drawing/2014/main" id="{D8D0F20B-9499-CFCC-B3E2-05EE07858580}"/>
                  </a:ext>
                </a:extLst>
              </p:cNvPr>
              <p:cNvSpPr txBox="1"/>
              <p:nvPr/>
            </p:nvSpPr>
            <p:spPr>
              <a:xfrm>
                <a:off x="200993" y="5314893"/>
                <a:ext cx="1454812" cy="1938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The radius (r) of a circle is ½ the diameter (d).</a:t>
                </a:r>
              </a:p>
              <a:p>
                <a:endParaRPr lang="en-GB" sz="50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  <a:p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The length of the circumference is:</a:t>
                </a:r>
              </a:p>
              <a:p>
                <a:endParaRPr lang="en-GB" sz="50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  <a:p>
                <a14:m>
                  <m:oMath xmlns:m="http://schemas.openxmlformats.org/officeDocument/2006/math">
                    <m:r>
                      <a:rPr lang="en-GB" sz="11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𝜋</m:t>
                    </m:r>
                    <m:r>
                      <a:rPr lang="en-US" sz="11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GB" sz="11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×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 diameter (</a:t>
                </a:r>
                <a14:m>
                  <m:oMath xmlns:m="http://schemas.openxmlformats.org/officeDocument/2006/math">
                    <m:r>
                      <a:rPr lang="en-GB" sz="11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𝜋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D) </a:t>
                </a:r>
              </a:p>
              <a:p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or …</a:t>
                </a:r>
              </a:p>
              <a:p>
                <a:r>
                  <a:rPr lang="en-GB" sz="1100" dirty="0">
                    <a:ea typeface="Cambria Math" panose="02040503050406030204" pitchFamily="18" charset="0"/>
                    <a:cs typeface="Arial" panose="020B0604020202020204" pitchFamily="34" charset="0"/>
                  </a:rPr>
                  <a:t>2</a:t>
                </a:r>
                <a14:m>
                  <m:oMath xmlns:m="http://schemas.openxmlformats.org/officeDocument/2006/math">
                    <m:r>
                      <a:rPr lang="en-US" sz="11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GB" sz="11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×</m:t>
                    </m:r>
                    <m:r>
                      <a:rPr lang="en-US" sz="11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GB" sz="11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𝜋</m:t>
                    </m:r>
                    <m:r>
                      <a:rPr lang="en-US" sz="11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GB" sz="11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×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 radius (2</a:t>
                </a:r>
                <a14:m>
                  <m:oMath xmlns:m="http://schemas.openxmlformats.org/officeDocument/2006/math">
                    <m:r>
                      <a:rPr lang="en-GB" sz="11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𝜋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r)</a:t>
                </a:r>
              </a:p>
              <a:p>
                <a:endParaRPr lang="en-GB" sz="110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  <a:p>
                <a:endParaRPr lang="en-GB" sz="110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20" name="TextBox 119">
                <a:extLst>
                  <a:ext uri="{FF2B5EF4-FFF2-40B4-BE49-F238E27FC236}">
                    <a16:creationId xmlns:a16="http://schemas.microsoft.com/office/drawing/2014/main" id="{D8D0F20B-9499-CFCC-B3E2-05EE0785858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993" y="5314893"/>
                <a:ext cx="1454812" cy="193899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4" name="TextBox 153">
            <a:extLst>
              <a:ext uri="{FF2B5EF4-FFF2-40B4-BE49-F238E27FC236}">
                <a16:creationId xmlns:a16="http://schemas.microsoft.com/office/drawing/2014/main" id="{895446DC-29C9-2B6A-8E7C-4E07D4EEF00C}"/>
              </a:ext>
            </a:extLst>
          </p:cNvPr>
          <p:cNvSpPr txBox="1"/>
          <p:nvPr/>
        </p:nvSpPr>
        <p:spPr>
          <a:xfrm>
            <a:off x="1598142" y="7290355"/>
            <a:ext cx="1746421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 exterior angles of </a:t>
            </a:r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any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 polygon sum to 360°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F77469-9B1D-EBC5-DEE0-6375F90455C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08820" y="4070802"/>
            <a:ext cx="807310" cy="83071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06E5852-D0F3-4790-A995-89D8B4C4A94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73642" y="3936054"/>
            <a:ext cx="1474573" cy="108754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98103C9-3C88-D4DF-F7D8-F2D7DD17F5B1}"/>
              </a:ext>
            </a:extLst>
          </p:cNvPr>
          <p:cNvSpPr txBox="1"/>
          <p:nvPr/>
        </p:nvSpPr>
        <p:spPr>
          <a:xfrm>
            <a:off x="3715263" y="3942101"/>
            <a:ext cx="165580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In the example (left) the bearing from A </a:t>
            </a:r>
            <a:r>
              <a:rPr lang="en-GB" sz="1100" b="1" i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to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 B is 60° (clockwise from north). The bearing of A </a:t>
            </a:r>
            <a:r>
              <a:rPr lang="en-GB" sz="1100" b="1" i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from</a:t>
            </a:r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B is 240° (clockwise from north).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DCBDB9B-CF01-C5D1-707E-C13F6533C5D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3966" y="7527456"/>
            <a:ext cx="1267083" cy="222150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4C5BF73-6F47-65A2-8FEE-D04D95B976D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71062" y="3938030"/>
            <a:ext cx="1124465" cy="1090899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F5A29730-0125-6A5B-904C-7FD631BD787A}"/>
              </a:ext>
            </a:extLst>
          </p:cNvPr>
          <p:cNvSpPr/>
          <p:nvPr/>
        </p:nvSpPr>
        <p:spPr>
          <a:xfrm>
            <a:off x="5741772" y="4209535"/>
            <a:ext cx="461319" cy="378941"/>
          </a:xfrm>
          <a:prstGeom prst="rect">
            <a:avLst/>
          </a:prstGeom>
          <a:solidFill>
            <a:srgbClr val="FFDC8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196B3110-F46F-A84F-02D3-DAFBFFBAE94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1313" y="3999814"/>
            <a:ext cx="965881" cy="1000554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762AC7-26C2-2397-2E68-84170E2EAA09}"/>
              </a:ext>
            </a:extLst>
          </p:cNvPr>
          <p:cNvSpPr txBox="1"/>
          <p:nvPr/>
        </p:nvSpPr>
        <p:spPr>
          <a:xfrm>
            <a:off x="6343115" y="4654378"/>
            <a:ext cx="51488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360° 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47E6196-1D72-24E3-7357-BC648320194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288691" y="2841196"/>
            <a:ext cx="1386873" cy="1004914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F25D4DA2-6412-5A9A-CE40-9CD94A245805}"/>
              </a:ext>
            </a:extLst>
          </p:cNvPr>
          <p:cNvSpPr txBox="1"/>
          <p:nvPr/>
        </p:nvSpPr>
        <p:spPr>
          <a:xfrm>
            <a:off x="3232492" y="3037990"/>
            <a:ext cx="29252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Line segment BC = 4.2cm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∠ABC = 38°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∠DBE = 97°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∠ABE = 135° (38° + 97°)</a:t>
            </a:r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id="{F593B4DE-CA9B-5904-73EA-8EC679C696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6378" y="7677663"/>
            <a:ext cx="1701333" cy="1332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57E0E59C-DD41-8E02-8B27-B45D4893C6BE}"/>
              </a:ext>
            </a:extLst>
          </p:cNvPr>
          <p:cNvSpPr txBox="1"/>
          <p:nvPr/>
        </p:nvSpPr>
        <p:spPr>
          <a:xfrm>
            <a:off x="1511643" y="8974992"/>
            <a:ext cx="1956487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 interior angles of a </a:t>
            </a:r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regular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 polygon sum to (n−2) × 180 (where </a:t>
            </a:r>
            <a:r>
              <a:rPr lang="en-GB" sz="1100" i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n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is the number of sides). 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3B775E48-DDB0-17F9-B97D-07F5BC08670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605975" y="5345466"/>
            <a:ext cx="2986995" cy="1339813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D7C87005-90D4-568D-46A0-BF5F9C56197C}"/>
              </a:ext>
            </a:extLst>
          </p:cNvPr>
          <p:cNvSpPr/>
          <p:nvPr/>
        </p:nvSpPr>
        <p:spPr>
          <a:xfrm>
            <a:off x="3781168" y="6038335"/>
            <a:ext cx="230659" cy="230660"/>
          </a:xfrm>
          <a:prstGeom prst="rect">
            <a:avLst/>
          </a:prstGeom>
          <a:solidFill>
            <a:srgbClr val="7CF0F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EDDA2151-5A40-9658-798A-38217820CA18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100694" y="7718856"/>
            <a:ext cx="1570088" cy="656402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E5C29796-4997-250B-2415-E25B133975E8}"/>
              </a:ext>
            </a:extLst>
          </p:cNvPr>
          <p:cNvSpPr txBox="1"/>
          <p:nvPr/>
        </p:nvSpPr>
        <p:spPr>
          <a:xfrm>
            <a:off x="115329" y="1276864"/>
            <a:ext cx="216655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Know line and angle notation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Understand bearings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Know the parts of a circle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Calculate the area of circles and sectors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Know and use angle facts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Know how to calculate and determine vectors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F019E080-A47F-C43F-EACB-A4024380DD3B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628323" y="8885054"/>
            <a:ext cx="1281459" cy="751830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30014C78-F87C-C368-6918-1C6C4FB44102}"/>
              </a:ext>
            </a:extLst>
          </p:cNvPr>
          <p:cNvSpPr txBox="1"/>
          <p:nvPr/>
        </p:nvSpPr>
        <p:spPr>
          <a:xfrm>
            <a:off x="4973758" y="8786970"/>
            <a:ext cx="174263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Vectors can be added or subtracted.</a:t>
            </a:r>
          </a:p>
          <a:p>
            <a:endParaRPr lang="en-GB" sz="1100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E44DF69C-3801-5A95-1356-D0B0E3BA8C73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308375" y="9212153"/>
            <a:ext cx="1201666" cy="516634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E73F703-1B1E-4683-898C-491839AA68C1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1025" y="105280"/>
            <a:ext cx="2266786" cy="860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2658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>
            <a:extLst>
              <a:ext uri="{FF2B5EF4-FFF2-40B4-BE49-F238E27FC236}">
                <a16:creationId xmlns:a16="http://schemas.microsoft.com/office/drawing/2014/main" id="{C6B39A82-286D-8E2D-482E-8E3BE54292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604029">
            <a:off x="1635993" y="8697548"/>
            <a:ext cx="1730234" cy="104335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93896D5-9777-76A8-83E2-B8781B00BDC1}"/>
              </a:ext>
            </a:extLst>
          </p:cNvPr>
          <p:cNvSpPr txBox="1"/>
          <p:nvPr/>
        </p:nvSpPr>
        <p:spPr>
          <a:xfrm>
            <a:off x="179908" y="7294034"/>
            <a:ext cx="3240000" cy="2477601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Angle facts</a:t>
            </a:r>
          </a:p>
          <a:p>
            <a:endParaRPr lang="en-GB" sz="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Calculate the size of the exterior angle in …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 regular hexagon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 regular octagon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 regular decagon</a:t>
            </a:r>
          </a:p>
          <a:p>
            <a:pPr marL="228600" indent="-228600">
              <a:buFont typeface="+mj-lt"/>
              <a:buAutoNum type="arabicPeriod"/>
            </a:pPr>
            <a:endParaRPr lang="en-GB" sz="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The interior angle of a regular polygon is 168.75° Calculate the number of sides the polygon has.</a:t>
            </a:r>
          </a:p>
          <a:p>
            <a:pPr marL="228600" indent="-228600">
              <a:buFont typeface="+mj-lt"/>
              <a:buAutoNum type="arabicPeriod"/>
            </a:pPr>
            <a:endParaRPr lang="en-GB" sz="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The diagram shows two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regular polygons.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Calculate the value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of angle x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9FD47A8-94F5-EB39-4A2A-23E2FB56F66F}"/>
              </a:ext>
            </a:extLst>
          </p:cNvPr>
          <p:cNvSpPr txBox="1"/>
          <p:nvPr/>
        </p:nvSpPr>
        <p:spPr>
          <a:xfrm>
            <a:off x="3141023" y="2824480"/>
            <a:ext cx="3630480" cy="104644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Angle and line notation</a:t>
            </a:r>
          </a:p>
          <a:p>
            <a:endParaRPr lang="en-GB" sz="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What is the size of …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∠DEH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∠FEG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∠HEF</a:t>
            </a:r>
          </a:p>
          <a:p>
            <a:endParaRPr lang="en-GB" sz="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73414F7-A228-3B90-0993-D3A60E658521}"/>
              </a:ext>
            </a:extLst>
          </p:cNvPr>
          <p:cNvSpPr txBox="1"/>
          <p:nvPr/>
        </p:nvSpPr>
        <p:spPr>
          <a:xfrm>
            <a:off x="3183925" y="1330410"/>
            <a:ext cx="352991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Use cover, look, write, check to write the definitions …</a:t>
            </a: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Angle:</a:t>
            </a:r>
            <a:endParaRPr lang="en-GB" sz="1100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Bearing:</a:t>
            </a:r>
            <a:endParaRPr lang="en-GB" sz="1100" dirty="0">
              <a:latin typeface="Arial" panose="020B0604020202020204" pitchFamily="34" charset="0"/>
              <a:ea typeface="Cambria Math" panose="02040503050406030204" pitchFamily="18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Radius: </a:t>
            </a: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Diameter: </a:t>
            </a: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Circumference: </a:t>
            </a: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Pi:</a:t>
            </a:r>
            <a:endParaRPr lang="en-GB" sz="1100" dirty="0">
              <a:latin typeface="Arial" panose="020B0604020202020204" pitchFamily="34" charset="0"/>
              <a:ea typeface="Cambria Math" panose="02040503050406030204" pitchFamily="18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Vector:</a:t>
            </a:r>
            <a:endParaRPr lang="en-GB" sz="11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2E5656B-9A32-6109-E9AD-07CE725DF7ED}"/>
              </a:ext>
            </a:extLst>
          </p:cNvPr>
          <p:cNvSpPr txBox="1"/>
          <p:nvPr/>
        </p:nvSpPr>
        <p:spPr>
          <a:xfrm>
            <a:off x="155821" y="1306606"/>
            <a:ext cx="288394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What are the sizes of angles x, y and z?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How do you know? (state the rules for each angle)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D5B059B-4EAA-0B49-570B-EAB926C3612C}"/>
              </a:ext>
            </a:extLst>
          </p:cNvPr>
          <p:cNvSpPr txBox="1"/>
          <p:nvPr/>
        </p:nvSpPr>
        <p:spPr>
          <a:xfrm>
            <a:off x="2069432" y="87364"/>
            <a:ext cx="4559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Year 10 − Geometry</a:t>
            </a:r>
          </a:p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Angles, Circles and Vectors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32B17C-047E-C821-11FB-1E277DC9B8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1221" y="3950918"/>
            <a:ext cx="4650259" cy="108669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14948FB-18BB-5C7F-9867-4ED6EE763330}"/>
              </a:ext>
            </a:extLst>
          </p:cNvPr>
          <p:cNvSpPr txBox="1"/>
          <p:nvPr/>
        </p:nvSpPr>
        <p:spPr>
          <a:xfrm>
            <a:off x="172409" y="3924231"/>
            <a:ext cx="6590855" cy="110799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Bearings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2F150C7-FC4C-9B5F-182B-8E761222184C}"/>
              </a:ext>
            </a:extLst>
          </p:cNvPr>
          <p:cNvSpPr txBox="1"/>
          <p:nvPr/>
        </p:nvSpPr>
        <p:spPr>
          <a:xfrm>
            <a:off x="180647" y="5094003"/>
            <a:ext cx="3240000" cy="212365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Parts of a circle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Label the parts of each circle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Calculate the circumference of each circle</a:t>
            </a:r>
          </a:p>
          <a:p>
            <a:endParaRPr lang="en-GB" sz="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FF15602-B2F2-7C57-8A19-C1E09B17BFF2}"/>
              </a:ext>
            </a:extLst>
          </p:cNvPr>
          <p:cNvSpPr txBox="1"/>
          <p:nvPr/>
        </p:nvSpPr>
        <p:spPr>
          <a:xfrm>
            <a:off x="3512852" y="5089884"/>
            <a:ext cx="3240000" cy="212365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Area of circles and sectors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 circle has a diameter of 5cm. Calculate its area (to 2 decimal places)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 circle has an area of 30cm</a:t>
            </a:r>
            <a:r>
              <a:rPr lang="en-GB" sz="1100" baseline="30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Calculate its radius (to 2 decimal places)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Calculate the area of the following sectors to 2 decimal places (include suitable units)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82412E-C072-F5F3-99B8-EF541E0FC200}"/>
              </a:ext>
            </a:extLst>
          </p:cNvPr>
          <p:cNvSpPr txBox="1"/>
          <p:nvPr/>
        </p:nvSpPr>
        <p:spPr>
          <a:xfrm>
            <a:off x="3512114" y="7298150"/>
            <a:ext cx="3240000" cy="246221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Vectors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C7E9F1A-A7B0-A3B7-3EDD-B3AF45818A79}"/>
              </a:ext>
            </a:extLst>
          </p:cNvPr>
          <p:cNvSpPr txBox="1"/>
          <p:nvPr/>
        </p:nvSpPr>
        <p:spPr>
          <a:xfrm>
            <a:off x="144163" y="4119215"/>
            <a:ext cx="2162432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Use your understanding of angle rules in parallel lines to help you calculate these bearings. NB: bearings are measured clockwise from north.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364FCEE9-48C6-558C-22BF-97551EA9F9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6800" y="2857408"/>
            <a:ext cx="1791730" cy="99168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32F0F730-2453-1199-036E-3230DD9564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5504" y="1777149"/>
            <a:ext cx="1944130" cy="2046994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5D60E24C-2A9F-71EA-B616-B042610DCE40}"/>
              </a:ext>
            </a:extLst>
          </p:cNvPr>
          <p:cNvSpPr txBox="1"/>
          <p:nvPr/>
        </p:nvSpPr>
        <p:spPr>
          <a:xfrm>
            <a:off x="560173" y="5741773"/>
            <a:ext cx="78098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_ _ _ _ _  </a:t>
            </a:r>
          </a:p>
          <a:p>
            <a:endParaRPr lang="en-US" sz="1200" dirty="0"/>
          </a:p>
          <a:p>
            <a:r>
              <a:rPr lang="en-US" sz="1200" dirty="0"/>
              <a:t>_ _ _ _  _</a:t>
            </a:r>
          </a:p>
          <a:p>
            <a:endParaRPr lang="en-US" sz="12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8DF74D1-813A-C200-DC73-1FA0228F0AF0}"/>
              </a:ext>
            </a:extLst>
          </p:cNvPr>
          <p:cNvSpPr txBox="1"/>
          <p:nvPr/>
        </p:nvSpPr>
        <p:spPr>
          <a:xfrm>
            <a:off x="2656702" y="5292810"/>
            <a:ext cx="78098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_ _ _ _ _  </a:t>
            </a:r>
          </a:p>
          <a:p>
            <a:endParaRPr lang="en-US" sz="1200" dirty="0"/>
          </a:p>
          <a:p>
            <a:endParaRPr lang="en-US" sz="800" dirty="0"/>
          </a:p>
          <a:p>
            <a:r>
              <a:rPr lang="en-US" sz="1200" dirty="0"/>
              <a:t>_ _ _ _ _  </a:t>
            </a:r>
          </a:p>
          <a:p>
            <a:endParaRPr lang="en-US" sz="1200" dirty="0"/>
          </a:p>
          <a:p>
            <a:r>
              <a:rPr lang="en-US" sz="1200" dirty="0"/>
              <a:t>_ _ _ _ _ </a:t>
            </a:r>
          </a:p>
          <a:p>
            <a:endParaRPr lang="en-US" sz="1200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57C5EEE-F266-6A63-0277-85CACDC27A79}"/>
              </a:ext>
            </a:extLst>
          </p:cNvPr>
          <p:cNvSpPr txBox="1"/>
          <p:nvPr/>
        </p:nvSpPr>
        <p:spPr>
          <a:xfrm>
            <a:off x="3525796" y="7640890"/>
            <a:ext cx="1186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Write the vectors shown using correct notation. 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CBCADCD3-E87C-9444-5D96-DD1AFDFDD04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205940" y="5508710"/>
            <a:ext cx="378954" cy="826187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4961CB33-1629-076E-4DE5-5C024D71633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56986" y="5530336"/>
            <a:ext cx="382687" cy="821037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3F1C18B8-4954-B978-4BEA-96FFD7E58E8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30222" y="5123935"/>
            <a:ext cx="422875" cy="1268627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9BA7B958-E3CE-C5B5-4CD2-66B43081C8E7}"/>
              </a:ext>
            </a:extLst>
          </p:cNvPr>
          <p:cNvSpPr txBox="1"/>
          <p:nvPr/>
        </p:nvSpPr>
        <p:spPr>
          <a:xfrm>
            <a:off x="1569311" y="5762368"/>
            <a:ext cx="78098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_ _ _ _ _  </a:t>
            </a:r>
          </a:p>
          <a:p>
            <a:endParaRPr lang="en-US" sz="1200" dirty="0"/>
          </a:p>
          <a:p>
            <a:r>
              <a:rPr lang="en-US" sz="1200" dirty="0"/>
              <a:t>_ _ _ _ _</a:t>
            </a:r>
          </a:p>
          <a:p>
            <a:endParaRPr lang="en-US" sz="1200" dirty="0"/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0B88FCB7-A226-06EF-0C32-878A50AA0DD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4184" y="6629452"/>
            <a:ext cx="2973859" cy="565521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7CE784C5-5B9F-833B-5C89-425B83755CF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49479" y="6540843"/>
            <a:ext cx="975780" cy="655766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FF470606-EDD6-6B5D-34FE-E1BD0D17E26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32699" y="6507891"/>
            <a:ext cx="846738" cy="684941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6BA8E236-9C35-7BE3-84AC-C69E5D736CD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495475" y="6483179"/>
            <a:ext cx="895714" cy="666578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1692CA35-BA3A-4DE3-A3C5-5277823E0DE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566986" y="7388850"/>
            <a:ext cx="2159207" cy="1096123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3C5010AD-3CBF-56A2-F02B-DF50948DF04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446239" y="8607168"/>
            <a:ext cx="1184189" cy="915773"/>
          </a:xfrm>
          <a:prstGeom prst="rect">
            <a:avLst/>
          </a:prstGeom>
        </p:spPr>
      </p:pic>
      <p:sp>
        <p:nvSpPr>
          <p:cNvPr id="45" name="TextBox 44">
            <a:extLst>
              <a:ext uri="{FF2B5EF4-FFF2-40B4-BE49-F238E27FC236}">
                <a16:creationId xmlns:a16="http://schemas.microsoft.com/office/drawing/2014/main" id="{DE7A2860-06D2-FE93-B4EC-E224ABA3761F}"/>
              </a:ext>
            </a:extLst>
          </p:cNvPr>
          <p:cNvSpPr txBox="1"/>
          <p:nvPr/>
        </p:nvSpPr>
        <p:spPr>
          <a:xfrm>
            <a:off x="3604053" y="8617073"/>
            <a:ext cx="184939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Write </a:t>
            </a:r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as a column vector</a:t>
            </a:r>
          </a:p>
          <a:p>
            <a:endParaRPr lang="en-GB" sz="1100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Write </a:t>
            </a:r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b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as a column vector</a:t>
            </a:r>
          </a:p>
          <a:p>
            <a:endParaRPr lang="en-GB" sz="1100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Write </a:t>
            </a:r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 + b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as a column vector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1E73F703-1B1E-4683-898C-491839AA68C1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9809" y="40702"/>
            <a:ext cx="2266786" cy="860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4898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3871</TotalTime>
  <Words>700</Words>
  <Application>Microsoft Office PowerPoint</Application>
  <PresentationFormat>A4 Paper (210x297 mm)</PresentationFormat>
  <Paragraphs>180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Cambria Math</vt:lpstr>
      <vt:lpstr>Office Theme</vt:lpstr>
      <vt:lpstr>1_Custom Design</vt:lpstr>
      <vt:lpstr>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Kathryn Bentley</dc:creator>
  <cp:lastModifiedBy>Mrs L Webster</cp:lastModifiedBy>
  <cp:revision>80</cp:revision>
  <cp:lastPrinted>2024-06-19T10:51:26Z</cp:lastPrinted>
  <dcterms:created xsi:type="dcterms:W3CDTF">2024-01-23T10:53:54Z</dcterms:created>
  <dcterms:modified xsi:type="dcterms:W3CDTF">2024-09-07T20:51:24Z</dcterms:modified>
</cp:coreProperties>
</file>