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1CE8DF-AF0D-43F4-BBA5-B8DFA5F4AE52}" v="3" dt="2026-06-24T10:01:16.2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1" d="100"/>
          <a:sy n="51" d="100"/>
        </p:scale>
        <p:origin x="206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01:16.222" v="3"/>
      <pc:docMkLst>
        <pc:docMk/>
      </pc:docMkLst>
      <pc:sldChg chg="addSp delSp modSp mod">
        <pc:chgData name="Mrs L Webster" userId="e46f0a3f-fc4e-4d7b-94a6-4acf829689c1" providerId="ADAL" clId="{2A4AE7FB-31BD-499C-9A9F-5CDFE41B6210}" dt="2026-06-24T10:01:13.610" v="2"/>
        <pc:sldMkLst>
          <pc:docMk/>
          <pc:sldMk cId="1978265811" sldId="256"/>
        </pc:sldMkLst>
        <pc:spChg chg="add del mod">
          <ac:chgData name="Mrs L Webster" userId="e46f0a3f-fc4e-4d7b-94a6-4acf829689c1" providerId="ADAL" clId="{2A4AE7FB-31BD-499C-9A9F-5CDFE41B6210}" dt="2026-06-24T10:00:53.930" v="1" actId="478"/>
          <ac:spMkLst>
            <pc:docMk/>
            <pc:sldMk cId="1978265811" sldId="256"/>
            <ac:spMk id="2" creationId="{A5DB3027-317C-B509-596A-A448EEBC86D7}"/>
          </ac:spMkLst>
        </pc:spChg>
        <pc:picChg chg="add mod">
          <ac:chgData name="Mrs L Webster" userId="e46f0a3f-fc4e-4d7b-94a6-4acf829689c1" providerId="ADAL" clId="{2A4AE7FB-31BD-499C-9A9F-5CDFE41B6210}" dt="2026-06-24T10:01:13.610" v="2"/>
          <ac:picMkLst>
            <pc:docMk/>
            <pc:sldMk cId="1978265811" sldId="256"/>
            <ac:picMk id="3" creationId="{96A72FE2-EC6A-A4BE-46F9-ABF132D90517}"/>
          </ac:picMkLst>
        </pc:picChg>
      </pc:sldChg>
      <pc:sldChg chg="addSp modSp">
        <pc:chgData name="Mrs L Webster" userId="e46f0a3f-fc4e-4d7b-94a6-4acf829689c1" providerId="ADAL" clId="{2A4AE7FB-31BD-499C-9A9F-5CDFE41B6210}" dt="2026-06-24T10:01:16.222" v="3"/>
        <pc:sldMkLst>
          <pc:docMk/>
          <pc:sldMk cId="1151489850" sldId="260"/>
        </pc:sldMkLst>
        <pc:picChg chg="add mod">
          <ac:chgData name="Mrs L Webster" userId="e46f0a3f-fc4e-4d7b-94a6-4acf829689c1" providerId="ADAL" clId="{2A4AE7FB-31BD-499C-9A9F-5CDFE41B6210}" dt="2026-06-24T10:01:16.222" v="3"/>
          <ac:picMkLst>
            <pc:docMk/>
            <pc:sldMk cId="1151489850" sldId="260"/>
            <ac:picMk id="5" creationId="{79AEEDE5-9539-AD54-887F-40D94488254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2" Type="http://schemas.openxmlformats.org/officeDocument/2006/relationships/image" Target="../media/image2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1736057" y="125529"/>
            <a:ext cx="501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9 – Reasoning with Number 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Percentages and Money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96849" y="1325078"/>
            <a:ext cx="17686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percentage increase and decrease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percentage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reverse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interest and solve money problems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187075" y="1280935"/>
            <a:ext cx="4895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Percent: parts per 100 – written using the % symbol.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Fraction: a fraction represents how many parts of a whole value you have.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Equivalent: of equal value.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Reduce: to make smaller in value.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Growth: to increase/ to grow.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Integer: whole number, can be positive, negative or zero.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Multiplier: the number you are multiplying by.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Profit: the income take away any expenses/ costs.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32610"/>
            <a:ext cx="27495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7- Fractions and percentages of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		amounts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8- Fractions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2D85E07-7B5B-4FB8-A5A6-D4BDB8C62A6C}"/>
                  </a:ext>
                </a:extLst>
              </p:cNvPr>
              <p:cNvSpPr txBox="1"/>
              <p:nvPr/>
            </p:nvSpPr>
            <p:spPr>
              <a:xfrm>
                <a:off x="3173126" y="2832900"/>
                <a:ext cx="3582606" cy="100982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FDP Equivalence</a:t>
                </a:r>
              </a:p>
              <a:p>
                <a:r>
                  <a:rPr lang="en-GB" sz="1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hope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 -    100% = a whole = 100 hundredths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cs typeface="Arial" panose="020B0604020202020204" pitchFamily="34" charset="0"/>
                  </a:rPr>
                  <a:t>70% →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70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100 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→ 70 hundredths = 7 tenths= 0.7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2D85E07-7B5B-4FB8-A5A6-D4BDB8C62A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126" y="2832900"/>
                <a:ext cx="3582606" cy="1009828"/>
              </a:xfrm>
              <a:prstGeom prst="rect">
                <a:avLst/>
              </a:prstGeom>
              <a:blipFill>
                <a:blip r:embed="rId2"/>
                <a:stretch>
                  <a:fillRect t="-59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C0C3C3F-73F6-459F-BE91-C1AA3C02F0FC}"/>
              </a:ext>
            </a:extLst>
          </p:cNvPr>
          <p:cNvSpPr txBox="1"/>
          <p:nvPr/>
        </p:nvSpPr>
        <p:spPr>
          <a:xfrm>
            <a:off x="130338" y="4074329"/>
            <a:ext cx="3582606" cy="172354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of Amounts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23F645B-D4C0-4060-BF23-CD92821149AC}"/>
                  </a:ext>
                </a:extLst>
              </p:cNvPr>
              <p:cNvSpPr txBox="1"/>
              <p:nvPr/>
            </p:nvSpPr>
            <p:spPr>
              <a:xfrm>
                <a:off x="3886846" y="3958052"/>
                <a:ext cx="2868886" cy="3148811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Change</a:t>
                </a:r>
              </a:p>
              <a:p>
                <a:endPara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I bought a phone for £200.</a:t>
                </a: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 year later sold it for £125</a:t>
                </a:r>
              </a:p>
              <a:p>
                <a:pPr algn="ctr"/>
                <a:endParaRPr lang="en-GB" sz="11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1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All values of change compare to the </a:t>
                </a:r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original value</a:t>
                </a:r>
              </a:p>
              <a:p>
                <a:pPr algn="ctr"/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Change-    £200 - £125 = £75</a:t>
                </a:r>
              </a:p>
              <a:p>
                <a:pPr algn="ctr"/>
                <a:r>
                  <a:rPr lang="en-GB" sz="1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algn="ctr"/>
                <a:r>
                  <a:rPr lang="en-GB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loss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75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200</m:t>
                        </m:r>
                      </m:den>
                    </m:f>
                  </m:oMath>
                </a14:m>
                <a:r>
                  <a:rPr lang="en-GB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 × 100 = </a:t>
                </a:r>
                <a:r>
                  <a:rPr lang="en-GB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37.5%</a:t>
                </a:r>
              </a:p>
              <a:p>
                <a:pPr algn="ctr"/>
                <a:endParaRPr lang="en-GB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difference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in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values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original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value</m:t>
                          </m:r>
                        </m:den>
                      </m:f>
                      <m:r>
                        <a:rPr lang="en-GB" sz="1100" b="0" i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GB" sz="11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×100</m:t>
                      </m:r>
                    </m:oMath>
                  </m:oMathPara>
                </a14:m>
                <a:endParaRPr lang="en-GB" sz="1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23F645B-D4C0-4060-BF23-CD92821149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846" y="3958052"/>
                <a:ext cx="2868886" cy="314881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CA69BED7-F095-4892-92AF-C2192D38E3BF}"/>
              </a:ext>
            </a:extLst>
          </p:cNvPr>
          <p:cNvSpPr/>
          <p:nvPr/>
        </p:nvSpPr>
        <p:spPr>
          <a:xfrm>
            <a:off x="4379152" y="4249444"/>
            <a:ext cx="1864104" cy="535007"/>
          </a:xfrm>
          <a:prstGeom prst="wedgeRoundRectCallout">
            <a:avLst>
              <a:gd name="adj1" fmla="val -20833"/>
              <a:gd name="adj2" fmla="val 7555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5A33572-75F5-475D-9936-4977919206A3}"/>
              </a:ext>
            </a:extLst>
          </p:cNvPr>
          <p:cNvSpPr/>
          <p:nvPr/>
        </p:nvSpPr>
        <p:spPr>
          <a:xfrm>
            <a:off x="4408901" y="6472470"/>
            <a:ext cx="1804606" cy="4826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610B6B-7F48-4492-81D4-495D18522C3C}"/>
              </a:ext>
            </a:extLst>
          </p:cNvPr>
          <p:cNvSpPr txBox="1"/>
          <p:nvPr/>
        </p:nvSpPr>
        <p:spPr>
          <a:xfrm>
            <a:off x="3886846" y="7164228"/>
            <a:ext cx="2868886" cy="26468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Reverse Percentages</a:t>
            </a: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40% of my number is 16.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am I thinking of?</a:t>
            </a: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40% = 16			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= 4			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 = 40			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5E0EC161-A353-4FE0-9A85-C3B416738BCA}"/>
              </a:ext>
            </a:extLst>
          </p:cNvPr>
          <p:cNvSpPr/>
          <p:nvPr/>
        </p:nvSpPr>
        <p:spPr>
          <a:xfrm>
            <a:off x="4489450" y="7531100"/>
            <a:ext cx="1651000" cy="406400"/>
          </a:xfrm>
          <a:prstGeom prst="wedgeRound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680D45F-C6B5-4451-811C-99FD31794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9152" y="8448063"/>
            <a:ext cx="1968500" cy="280273"/>
          </a:xfrm>
          <a:prstGeom prst="rect">
            <a:avLst/>
          </a:prstGeom>
        </p:spPr>
      </p:pic>
      <p:sp>
        <p:nvSpPr>
          <p:cNvPr id="31" name="Left Brace 30">
            <a:extLst>
              <a:ext uri="{FF2B5EF4-FFF2-40B4-BE49-F238E27FC236}">
                <a16:creationId xmlns:a16="http://schemas.microsoft.com/office/drawing/2014/main" id="{7BE9C87B-EBDE-414D-BCEE-78BBB1DD12D5}"/>
              </a:ext>
            </a:extLst>
          </p:cNvPr>
          <p:cNvSpPr/>
          <p:nvPr/>
        </p:nvSpPr>
        <p:spPr>
          <a:xfrm rot="5400000">
            <a:off x="5279231" y="7373273"/>
            <a:ext cx="175604" cy="1961238"/>
          </a:xfrm>
          <a:prstGeom prst="leftBrace">
            <a:avLst>
              <a:gd name="adj1" fmla="val 146503"/>
              <a:gd name="adj2" fmla="val 503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8E8FF2-F799-409D-A156-9EDDB3CEEE8D}"/>
              </a:ext>
            </a:extLst>
          </p:cNvPr>
          <p:cNvSpPr txBox="1"/>
          <p:nvPr/>
        </p:nvSpPr>
        <p:spPr>
          <a:xfrm>
            <a:off x="4569743" y="8026966"/>
            <a:ext cx="17250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Original number (100%)</a:t>
            </a:r>
          </a:p>
        </p:txBody>
      </p:sp>
      <p:sp>
        <p:nvSpPr>
          <p:cNvPr id="33" name="Left Brace 32">
            <a:extLst>
              <a:ext uri="{FF2B5EF4-FFF2-40B4-BE49-F238E27FC236}">
                <a16:creationId xmlns:a16="http://schemas.microsoft.com/office/drawing/2014/main" id="{9DE5C240-8C3F-43B9-92DE-B8D56469D1AF}"/>
              </a:ext>
            </a:extLst>
          </p:cNvPr>
          <p:cNvSpPr/>
          <p:nvPr/>
        </p:nvSpPr>
        <p:spPr>
          <a:xfrm rot="16200000">
            <a:off x="4677818" y="8453301"/>
            <a:ext cx="175604" cy="758412"/>
          </a:xfrm>
          <a:prstGeom prst="leftBrace">
            <a:avLst>
              <a:gd name="adj1" fmla="val 146503"/>
              <a:gd name="adj2" fmla="val 503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C11A03A-955B-4B9E-A77D-8D183E0C3E71}"/>
              </a:ext>
            </a:extLst>
          </p:cNvPr>
          <p:cNvSpPr txBox="1"/>
          <p:nvPr/>
        </p:nvSpPr>
        <p:spPr>
          <a:xfrm>
            <a:off x="4448691" y="8889704"/>
            <a:ext cx="7584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16 (40%)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D1F5593-FEC7-4C6E-84A6-E8CAABE17DF8}"/>
              </a:ext>
            </a:extLst>
          </p:cNvPr>
          <p:cNvSpPr/>
          <p:nvPr/>
        </p:nvSpPr>
        <p:spPr>
          <a:xfrm>
            <a:off x="5321289" y="8920309"/>
            <a:ext cx="13977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Try to scale down to 10% or 1% and then scale back up</a:t>
            </a:r>
          </a:p>
          <a:p>
            <a:pPr algn="ctr"/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to 100%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105E687-14BE-40B1-AB52-9C69D6BC83D4}"/>
                  </a:ext>
                </a:extLst>
              </p:cNvPr>
              <p:cNvSpPr txBox="1"/>
              <p:nvPr/>
            </p:nvSpPr>
            <p:spPr>
              <a:xfrm>
                <a:off x="134572" y="7979978"/>
                <a:ext cx="3578372" cy="180049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Compound Interest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solidFill>
                      <a:prstClr val="black"/>
                    </a:solidFill>
                  </a:rPr>
                  <a:t> I invest £300 into a savings account at 5% compound interest for 2 years…</a:t>
                </a:r>
              </a:p>
              <a:p>
                <a:pPr algn="ctr"/>
                <a:endParaRPr lang="en-GB" sz="11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r>
                  <a:rPr lang="en-US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11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11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1.05</a:t>
                </a:r>
                <a:r>
                  <a:rPr lang="en-US" sz="1100" baseline="300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1100" dirty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1100" i="1" dirty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£330.75</a:t>
                </a:r>
                <a:endParaRPr lang="en-US" sz="11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105E687-14BE-40B1-AB52-9C69D6BC8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572" y="7979978"/>
                <a:ext cx="3578372" cy="180049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4856483-9E60-48E5-B4F0-BB961F4EA5AD}"/>
              </a:ext>
            </a:extLst>
          </p:cNvPr>
          <p:cNvCxnSpPr>
            <a:cxnSpLocks/>
          </p:cNvCxnSpPr>
          <p:nvPr/>
        </p:nvCxnSpPr>
        <p:spPr>
          <a:xfrm>
            <a:off x="808530" y="8858235"/>
            <a:ext cx="275611" cy="1811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272B281C-049E-4FF5-A3B7-75960B9D1486}"/>
              </a:ext>
            </a:extLst>
          </p:cNvPr>
          <p:cNvSpPr txBox="1"/>
          <p:nvPr/>
        </p:nvSpPr>
        <p:spPr>
          <a:xfrm>
            <a:off x="458359" y="8641155"/>
            <a:ext cx="7003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capital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0C144E2-7486-4BF3-94B7-0585E5BD16DB}"/>
              </a:ext>
            </a:extLst>
          </p:cNvPr>
          <p:cNvSpPr txBox="1"/>
          <p:nvPr/>
        </p:nvSpPr>
        <p:spPr>
          <a:xfrm>
            <a:off x="1286814" y="9360827"/>
            <a:ext cx="8310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DC735500-8933-4E20-AF8A-AA67581BDF01}"/>
              </a:ext>
            </a:extLst>
          </p:cNvPr>
          <p:cNvCxnSpPr>
            <a:cxnSpLocks/>
          </p:cNvCxnSpPr>
          <p:nvPr/>
        </p:nvCxnSpPr>
        <p:spPr>
          <a:xfrm flipV="1">
            <a:off x="1555047" y="9189953"/>
            <a:ext cx="141056" cy="2374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9F087C1B-3E0A-44B7-9924-C6937E61CED8}"/>
              </a:ext>
            </a:extLst>
          </p:cNvPr>
          <p:cNvSpPr txBox="1"/>
          <p:nvPr/>
        </p:nvSpPr>
        <p:spPr>
          <a:xfrm>
            <a:off x="1963036" y="8691878"/>
            <a:ext cx="8310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years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19673C6B-7853-4AD3-AE1B-B9C44DE0C088}"/>
              </a:ext>
            </a:extLst>
          </p:cNvPr>
          <p:cNvCxnSpPr>
            <a:cxnSpLocks/>
          </p:cNvCxnSpPr>
          <p:nvPr/>
        </p:nvCxnSpPr>
        <p:spPr>
          <a:xfrm flipH="1">
            <a:off x="1841600" y="8902765"/>
            <a:ext cx="164465" cy="1095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663CC12A-7CB8-4584-8319-A15DBCE31FC8}"/>
              </a:ext>
            </a:extLst>
          </p:cNvPr>
          <p:cNvSpPr txBox="1"/>
          <p:nvPr/>
        </p:nvSpPr>
        <p:spPr>
          <a:xfrm>
            <a:off x="134572" y="5905664"/>
            <a:ext cx="3582606" cy="203132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and Decrease</a:t>
            </a: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1.00 – 0.58 = 0.42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491C29E-4833-4081-93A1-B01117D82132}"/>
              </a:ext>
            </a:extLst>
          </p:cNvPr>
          <p:cNvSpPr txBox="1"/>
          <p:nvPr/>
        </p:nvSpPr>
        <p:spPr>
          <a:xfrm>
            <a:off x="180693" y="6137265"/>
            <a:ext cx="838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97346E-F841-4676-80B6-484DFFE1A88A}"/>
              </a:ext>
            </a:extLst>
          </p:cNvPr>
          <p:cNvSpPr txBox="1"/>
          <p:nvPr/>
        </p:nvSpPr>
        <p:spPr>
          <a:xfrm>
            <a:off x="2124798" y="6163325"/>
            <a:ext cx="838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75C1E22F-79EE-4953-AC9F-3F05BB760C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55" y="6578746"/>
            <a:ext cx="1172693" cy="176814"/>
          </a:xfrm>
          <a:prstGeom prst="rect">
            <a:avLst/>
          </a:prstGeom>
        </p:spPr>
      </p:pic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9996F423-8332-4DF2-B3B8-8FC0FBD2BBEF}"/>
              </a:ext>
            </a:extLst>
          </p:cNvPr>
          <p:cNvCxnSpPr/>
          <p:nvPr/>
        </p:nvCxnSpPr>
        <p:spPr>
          <a:xfrm>
            <a:off x="232854" y="6547886"/>
            <a:ext cx="117269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DBC80744-7D0D-4848-BCB0-DC3182E16109}"/>
              </a:ext>
            </a:extLst>
          </p:cNvPr>
          <p:cNvSpPr txBox="1"/>
          <p:nvPr/>
        </p:nvSpPr>
        <p:spPr>
          <a:xfrm>
            <a:off x="531069" y="6337977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35EF1D4-8814-41A1-BCCC-982F13E031D4}"/>
              </a:ext>
            </a:extLst>
          </p:cNvPr>
          <p:cNvSpPr txBox="1"/>
          <p:nvPr/>
        </p:nvSpPr>
        <p:spPr>
          <a:xfrm>
            <a:off x="627859" y="6897387"/>
            <a:ext cx="8000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by 58%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0F03F50-E302-4E69-BF42-76F3C6230166}"/>
              </a:ext>
            </a:extLst>
          </p:cNvPr>
          <p:cNvCxnSpPr>
            <a:cxnSpLocks/>
          </p:cNvCxnSpPr>
          <p:nvPr/>
        </p:nvCxnSpPr>
        <p:spPr>
          <a:xfrm>
            <a:off x="232854" y="6800299"/>
            <a:ext cx="50118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E4019CC-4DDB-48F3-B283-996F030553AE}"/>
              </a:ext>
            </a:extLst>
          </p:cNvPr>
          <p:cNvSpPr txBox="1"/>
          <p:nvPr/>
        </p:nvSpPr>
        <p:spPr>
          <a:xfrm>
            <a:off x="242938" y="6756663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42%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8C5971E6-786E-4B58-BAC7-7DC85BFCFA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13642" y="6578746"/>
            <a:ext cx="1510894" cy="207091"/>
          </a:xfrm>
          <a:prstGeom prst="rect">
            <a:avLst/>
          </a:prstGeom>
        </p:spPr>
      </p:pic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9DCDCE0E-CCDE-4EBE-9F22-31E4D916439C}"/>
              </a:ext>
            </a:extLst>
          </p:cNvPr>
          <p:cNvCxnSpPr/>
          <p:nvPr/>
        </p:nvCxnSpPr>
        <p:spPr>
          <a:xfrm>
            <a:off x="2013642" y="6539770"/>
            <a:ext cx="117269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0DE531DD-9DF6-4329-AD4A-C4F28E24A1CC}"/>
              </a:ext>
            </a:extLst>
          </p:cNvPr>
          <p:cNvSpPr txBox="1"/>
          <p:nvPr/>
        </p:nvSpPr>
        <p:spPr>
          <a:xfrm>
            <a:off x="2364027" y="6317136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4C158B4-9A68-461C-A13A-F5EF773A3CA6}"/>
              </a:ext>
            </a:extLst>
          </p:cNvPr>
          <p:cNvSpPr txBox="1"/>
          <p:nvPr/>
        </p:nvSpPr>
        <p:spPr>
          <a:xfrm>
            <a:off x="2496286" y="6865345"/>
            <a:ext cx="8000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by 12%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ECF4356B-A817-482C-BEB1-2E8752707B89}"/>
              </a:ext>
            </a:extLst>
          </p:cNvPr>
          <p:cNvCxnSpPr>
            <a:cxnSpLocks/>
          </p:cNvCxnSpPr>
          <p:nvPr/>
        </p:nvCxnSpPr>
        <p:spPr>
          <a:xfrm>
            <a:off x="3172465" y="6800299"/>
            <a:ext cx="35236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711EA9BD-316E-4071-82A8-288D647FF2E6}"/>
              </a:ext>
            </a:extLst>
          </p:cNvPr>
          <p:cNvSpPr txBox="1"/>
          <p:nvPr/>
        </p:nvSpPr>
        <p:spPr>
          <a:xfrm>
            <a:off x="2124798" y="7354771"/>
            <a:ext cx="1399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1.00 + 0.12 = 1.12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2ABF287-8A6C-4E41-8A4C-C65B4CBA5A93}"/>
              </a:ext>
            </a:extLst>
          </p:cNvPr>
          <p:cNvSpPr txBox="1"/>
          <p:nvPr/>
        </p:nvSpPr>
        <p:spPr>
          <a:xfrm>
            <a:off x="-1921156" y="4326635"/>
            <a:ext cx="7525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Find 31% of 430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CCF4C32-316D-4560-BDFF-C1FB224E7A9C}"/>
                  </a:ext>
                </a:extLst>
              </p:cNvPr>
              <p:cNvSpPr txBox="1"/>
              <p:nvPr/>
            </p:nvSpPr>
            <p:spPr>
              <a:xfrm>
                <a:off x="-970823" y="4587861"/>
                <a:ext cx="362298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10% of 430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43 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CCF4C32-316D-4560-BDFF-C1FB224E7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70823" y="4587861"/>
                <a:ext cx="3622981" cy="276999"/>
              </a:xfrm>
              <a:prstGeom prst="rect">
                <a:avLst/>
              </a:prstGeom>
              <a:blipFill>
                <a:blip r:embed="rId10"/>
                <a:stretch>
                  <a:fillRect t="-4444" b="-15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2C5E81CA-1E93-4D6E-B156-D697B3322760}"/>
                  </a:ext>
                </a:extLst>
              </p:cNvPr>
              <p:cNvSpPr txBox="1"/>
              <p:nvPr/>
            </p:nvSpPr>
            <p:spPr>
              <a:xfrm>
                <a:off x="627859" y="4587860"/>
                <a:ext cx="362298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1% of 430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4.3 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2C5E81CA-1E93-4D6E-B156-D697B33227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859" y="4587860"/>
                <a:ext cx="3622981" cy="276999"/>
              </a:xfrm>
              <a:prstGeom prst="rect">
                <a:avLst/>
              </a:prstGeom>
              <a:blipFill>
                <a:blip r:embed="rId11"/>
                <a:stretch>
                  <a:fillRect t="-4444" b="-15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979380E0-FBE9-4D20-BA51-3CB131E48155}"/>
                  </a:ext>
                </a:extLst>
              </p:cNvPr>
              <p:cNvSpPr txBox="1"/>
              <p:nvPr/>
            </p:nvSpPr>
            <p:spPr>
              <a:xfrm>
                <a:off x="-970823" y="4804940"/>
                <a:ext cx="362298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30% of 430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129 </a:t>
                </a: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979380E0-FBE9-4D20-BA51-3CB131E481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70823" y="4804940"/>
                <a:ext cx="3622981" cy="276999"/>
              </a:xfrm>
              <a:prstGeom prst="rect">
                <a:avLst/>
              </a:prstGeom>
              <a:blipFill>
                <a:blip r:embed="rId12"/>
                <a:stretch>
                  <a:fillRect t="-2174" b="-13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EE3FE55-36F9-4492-B6E8-18BA595A8131}"/>
                  </a:ext>
                </a:extLst>
              </p:cNvPr>
              <p:cNvSpPr txBox="1"/>
              <p:nvPr/>
            </p:nvSpPr>
            <p:spPr>
              <a:xfrm>
                <a:off x="-1165774" y="5039426"/>
                <a:ext cx="617483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31% of 430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30% of 430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1% of 430 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EE3FE55-36F9-4492-B6E8-18BA595A81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65774" y="5039426"/>
                <a:ext cx="6174830" cy="276999"/>
              </a:xfrm>
              <a:prstGeom prst="rect">
                <a:avLst/>
              </a:prstGeom>
              <a:blipFill>
                <a:blip r:embed="rId13"/>
                <a:stretch>
                  <a:fillRect t="-4444" b="-15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D79439F5-82A7-48BD-8668-8EC63B29A8CD}"/>
                  </a:ext>
                </a:extLst>
              </p:cNvPr>
              <p:cNvSpPr txBox="1"/>
              <p:nvPr/>
            </p:nvSpPr>
            <p:spPr>
              <a:xfrm>
                <a:off x="-126612" y="5282651"/>
                <a:ext cx="384103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129 </a:t>
                </a: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4.3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D79439F5-82A7-48BD-8668-8EC63B29A8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26612" y="5282651"/>
                <a:ext cx="3841030" cy="276999"/>
              </a:xfrm>
              <a:prstGeom prst="rect">
                <a:avLst/>
              </a:prstGeom>
              <a:blipFill>
                <a:blip r:embed="rId14"/>
                <a:stretch>
                  <a:fillRect t="-4444" b="-15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9BA2F65-7346-46EE-BA68-57ECDF531C02}"/>
                  </a:ext>
                </a:extLst>
              </p:cNvPr>
              <p:cNvSpPr txBox="1"/>
              <p:nvPr/>
            </p:nvSpPr>
            <p:spPr>
              <a:xfrm>
                <a:off x="113526" y="5472545"/>
                <a:ext cx="331547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 133.3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9BA2F65-7346-46EE-BA68-57ECDF531C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26" y="5472545"/>
                <a:ext cx="3315474" cy="276999"/>
              </a:xfrm>
              <a:prstGeom prst="rect">
                <a:avLst/>
              </a:prstGeom>
              <a:blipFill>
                <a:blip r:embed="rId15"/>
                <a:stretch>
                  <a:fillRect t="-4444" b="-15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96A72FE2-EC6A-A4BE-46F9-ABF132D9051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34894" y="1280026"/>
            <a:ext cx="17686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Define the words: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Percent-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Fraction-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Equivalent-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Reduce-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Integer-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Profit-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ED5B28-FE8C-4377-8308-D91B75522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34" y="1385636"/>
            <a:ext cx="2734057" cy="22863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1D63AB-18CB-4D01-8C64-E3A1C025E838}"/>
              </a:ext>
            </a:extLst>
          </p:cNvPr>
          <p:cNvSpPr txBox="1"/>
          <p:nvPr/>
        </p:nvSpPr>
        <p:spPr>
          <a:xfrm>
            <a:off x="140600" y="3930472"/>
            <a:ext cx="2903824" cy="196977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FDP Equivalence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decimal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3⁄4 		b) 72% 	c) 125%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fraction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0.25	 b) 65% 	c) 0.4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percentage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3⁄4		 b) 0.125 	c) 1.5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22567C-996C-477D-BB5C-594C2CD11DB8}"/>
              </a:ext>
            </a:extLst>
          </p:cNvPr>
          <p:cNvSpPr txBox="1"/>
          <p:nvPr/>
        </p:nvSpPr>
        <p:spPr>
          <a:xfrm>
            <a:off x="3134894" y="2914809"/>
            <a:ext cx="3646906" cy="298543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Reverse Percentages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a) In a sale, a shop reduces all its prices by 10%. On the last day of the sale, the shop reduces the sale prices by 20% On the last day of the sale, a mobile phone costs £432 How much was the mobile phone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before the sale?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b) Evie is given a 22% pay rise. Her new salary is £21,960 What was Evie’s salary before the pay rise?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c) Trevor is a car salesman. He bought a car for £5000 Currently he is holding a sale with 35% off the price of all cars. Trevor wants to sell the car so that he makes a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profit on the price he paid. How much should Trevor advertise the car for?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6ECB46-93CD-4461-9618-FAA835BCAE04}"/>
              </a:ext>
            </a:extLst>
          </p:cNvPr>
          <p:cNvSpPr txBox="1"/>
          <p:nvPr/>
        </p:nvSpPr>
        <p:spPr>
          <a:xfrm>
            <a:off x="140600" y="5991384"/>
            <a:ext cx="2903824" cy="36779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and Decrease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120 by 5%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£1.50 by 20%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£66 by 10%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£2.20 by 5%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7D535-2B5E-4338-887D-FDB1A478C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91" y="7920205"/>
            <a:ext cx="2781688" cy="12003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C796DC-9286-454B-9E23-BCF4E76D0EA1}"/>
              </a:ext>
            </a:extLst>
          </p:cNvPr>
          <p:cNvSpPr txBox="1"/>
          <p:nvPr/>
        </p:nvSpPr>
        <p:spPr>
          <a:xfrm>
            <a:off x="3134894" y="5991384"/>
            <a:ext cx="3646906" cy="36779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Change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 January, a puppy weighed 4kg. Three months later, the same puppy weighed 5kg. What was the percentage increase in the puppy’s weight?</a:t>
            </a:r>
          </a:p>
          <a:p>
            <a:pPr marL="228600" indent="-228600"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Daisy bought a car for £20,000. She sold the car for £15,000. Work out the percentage loss.</a:t>
            </a: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707DA-42DE-4942-95CB-BDA779448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7562968"/>
            <a:ext cx="2867425" cy="191479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3C85BC-E53E-4E32-891C-D370DA730F31}"/>
              </a:ext>
            </a:extLst>
          </p:cNvPr>
          <p:cNvSpPr txBox="1"/>
          <p:nvPr/>
        </p:nvSpPr>
        <p:spPr>
          <a:xfrm>
            <a:off x="1736057" y="125529"/>
            <a:ext cx="501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9 – Reasoning with Number  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Percentages and Money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AEEDE5-9539-AD54-887F-40D9448825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112FBE-0AED-456F-82EA-BB14A3E78FA9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25282912-017c-4221-86bb-52eb7cb208d2"/>
    <ds:schemaRef ds:uri="100964db-d436-474d-b180-2754017d274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A1F93AE-03B2-40F6-BDBA-1F21A9F37E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70FEDE-CD3A-4544-A033-7E4F5D70331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3836</TotalTime>
  <Words>661</Words>
  <Application>Microsoft Office PowerPoint</Application>
  <PresentationFormat>A4 Paper (210x297 mm)</PresentationFormat>
  <Paragraphs>149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56</cp:revision>
  <cp:lastPrinted>2024-01-25T09:05:04Z</cp:lastPrinted>
  <dcterms:created xsi:type="dcterms:W3CDTF">2024-01-23T10:53:54Z</dcterms:created>
  <dcterms:modified xsi:type="dcterms:W3CDTF">2026-06-24T10:01:24Z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1765400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