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B3CD18-3E31-41E7-B535-51EDA7AB610A}" v="2" dt="2026-06-23T14:03:56.7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3T14:03:56.721" v="3"/>
      <pc:docMkLst>
        <pc:docMk/>
      </pc:docMkLst>
      <pc:sldChg chg="addSp modSp mod">
        <pc:chgData name="Mrs L Webster" userId="e46f0a3f-fc4e-4d7b-94a6-4acf829689c1" providerId="ADAL" clId="{4981A51B-DD4C-40D0-ACC6-95C2C4B61EA3}" dt="2026-06-23T14:03:52.880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3:52.443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3:52.880" v="1"/>
          <ac:picMkLst>
            <pc:docMk/>
            <pc:sldMk cId="0" sldId="256"/>
            <ac:picMk id="7" creationId="{60839EB8-7BC1-99F6-2405-C400C3FB604D}"/>
          </ac:picMkLst>
        </pc:picChg>
      </pc:sldChg>
      <pc:sldChg chg="addSp modSp mod">
        <pc:chgData name="Mrs L Webster" userId="e46f0a3f-fc4e-4d7b-94a6-4acf829689c1" providerId="ADAL" clId="{4981A51B-DD4C-40D0-ACC6-95C2C4B61EA3}" dt="2026-06-23T14:03:56.721" v="3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6-23T14:03:56.074" v="2" actId="1076"/>
          <ac:spMkLst>
            <pc:docMk/>
            <pc:sldMk cId="0" sldId="257"/>
            <ac:spMk id="253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3:56.721" v="3"/>
          <ac:picMkLst>
            <pc:docMk/>
            <pc:sldMk cId="0" sldId="257"/>
            <ac:picMk id="2" creationId="{B240C17E-0DE4-7841-71F7-C65EBDB4C4A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6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14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535994" y="220064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Perimeter and Area</a:t>
            </a:r>
            <a:endParaRPr dirty="0"/>
          </a:p>
        </p:txBody>
      </p:sp>
      <p:sp>
        <p:nvSpPr>
          <p:cNvPr id="228" name="Google Shape;228;p1"/>
          <p:cNvSpPr/>
          <p:nvPr/>
        </p:nvSpPr>
        <p:spPr>
          <a:xfrm>
            <a:off x="3248525" y="2785421"/>
            <a:ext cx="3517900" cy="11079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30038" y="2825751"/>
            <a:ext cx="35179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Metric Conversions.</a:t>
            </a:r>
          </a:p>
        </p:txBody>
      </p:sp>
      <p:sp>
        <p:nvSpPr>
          <p:cNvPr id="230" name="Google Shape;230;p1"/>
          <p:cNvSpPr/>
          <p:nvPr/>
        </p:nvSpPr>
        <p:spPr>
          <a:xfrm>
            <a:off x="213437" y="4058941"/>
            <a:ext cx="2946301" cy="219964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68549" y="4053688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Perimeter of a polygon</a:t>
            </a:r>
          </a:p>
        </p:txBody>
      </p:sp>
      <p:sp>
        <p:nvSpPr>
          <p:cNvPr id="234" name="Google Shape;234;p1"/>
          <p:cNvSpPr/>
          <p:nvPr/>
        </p:nvSpPr>
        <p:spPr>
          <a:xfrm>
            <a:off x="175733" y="6373387"/>
            <a:ext cx="2984006" cy="353261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5" name="Google Shape;235;p1"/>
              <p:cNvSpPr txBox="1"/>
              <p:nvPr/>
            </p:nvSpPr>
            <p:spPr>
              <a:xfrm>
                <a:off x="175732" y="6419423"/>
                <a:ext cx="2984005" cy="16891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/>
                  <a:t>Area of a Triangle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u="sng" dirty="0"/>
                  <a:t>Formula 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base</m:t>
                    </m:r>
                    <m: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×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height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i="1" dirty="0"/>
                  <a:t>“Base times height, divided by two</a:t>
                </a:r>
                <a:r>
                  <a:rPr lang="en-GB" dirty="0"/>
                  <a:t>”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235" name="Google Shape;235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732" y="6419423"/>
                <a:ext cx="2984005" cy="1689140"/>
              </a:xfrm>
              <a:prstGeom prst="rect">
                <a:avLst/>
              </a:prstGeom>
              <a:blipFill>
                <a:blip r:embed="rId3"/>
                <a:stretch>
                  <a:fillRect l="-613" t="-72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6" name="Google Shape;236;p1"/>
              <p:cNvSpPr txBox="1"/>
              <p:nvPr/>
            </p:nvSpPr>
            <p:spPr>
              <a:xfrm>
                <a:off x="2191977" y="1195616"/>
                <a:ext cx="4656900" cy="110795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Area – The space occupied by a flat shape. Units commonly used are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𝑚𝑚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GB" sz="1100" b="0" i="1" smtClean="0">
                        <a:solidFill>
                          <a:schemeClr val="dk1"/>
                        </a:solidFill>
                        <a:latin typeface="Cambria Math" panose="02040503050406030204" pitchFamily="18" charset="0"/>
                      </a:rPr>
                      <m:t>,</m:t>
                    </m:r>
                    <m:sSup>
                      <m:sSupPr>
                        <m:ctrlPr>
                          <a:rPr lang="en-GB" sz="110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GB" sz="1100" b="0" i="1" smtClean="0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1100" dirty="0">
                  <a:solidFill>
                    <a:schemeClr val="dk1"/>
                  </a:solidFill>
                </a:endParaRP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Perimeter – The distance around the outside of a shape</a:t>
                </a: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Parallelogram – A quadrilateral with two pairs of parallel sides </a:t>
                </a:r>
              </a:p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100"/>
                  <a:buFont typeface="Arial"/>
                  <a:buNone/>
                </a:pPr>
                <a:r>
                  <a:rPr lang="en-GB" sz="1100" dirty="0">
                    <a:solidFill>
                      <a:schemeClr val="dk1"/>
                    </a:solidFill>
                  </a:rPr>
                  <a:t>Compound shape – Any shape made up of 2 or more simpler geometric shapes</a:t>
                </a:r>
              </a:p>
            </p:txBody>
          </p:sp>
        </mc:Choice>
        <mc:Fallback xmlns="">
          <p:sp>
            <p:nvSpPr>
              <p:cNvPr id="236" name="Google Shape;236;p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977" y="1195616"/>
                <a:ext cx="4656900" cy="1107955"/>
              </a:xfrm>
              <a:prstGeom prst="rect">
                <a:avLst/>
              </a:prstGeom>
              <a:blipFill>
                <a:blip r:embed="rId4"/>
                <a:stretch>
                  <a:fillRect t="-549" b="-274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7" name="Google Shape;237;p1"/>
          <p:cNvSpPr txBox="1"/>
          <p:nvPr/>
        </p:nvSpPr>
        <p:spPr>
          <a:xfrm>
            <a:off x="168549" y="1119138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To be able to calculate the area of a triangle, Rectangle, Parallelogram etc.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To be able to find the perimeter of shapes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To solve problems involving perimeter and area</a:t>
            </a:r>
          </a:p>
        </p:txBody>
      </p:sp>
      <p:sp>
        <p:nvSpPr>
          <p:cNvPr id="25" name="Google Shape;230;p1">
            <a:extLst>
              <a:ext uri="{FF2B5EF4-FFF2-40B4-BE49-F238E27FC236}">
                <a16:creationId xmlns:a16="http://schemas.microsoft.com/office/drawing/2014/main" id="{88EC700A-CE96-4186-8840-E1BB11BC69F7}"/>
              </a:ext>
            </a:extLst>
          </p:cNvPr>
          <p:cNvSpPr/>
          <p:nvPr/>
        </p:nvSpPr>
        <p:spPr>
          <a:xfrm>
            <a:off x="3230038" y="4028852"/>
            <a:ext cx="3517901" cy="220905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34;p1">
            <a:extLst>
              <a:ext uri="{FF2B5EF4-FFF2-40B4-BE49-F238E27FC236}">
                <a16:creationId xmlns:a16="http://schemas.microsoft.com/office/drawing/2014/main" id="{EFCC299E-88F7-4B33-A7F1-C03609A54CF3}"/>
              </a:ext>
            </a:extLst>
          </p:cNvPr>
          <p:cNvSpPr/>
          <p:nvPr/>
        </p:nvSpPr>
        <p:spPr>
          <a:xfrm>
            <a:off x="3230038" y="6373387"/>
            <a:ext cx="3505974" cy="353261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Google Shape;235;p1">
                <a:extLst>
                  <a:ext uri="{FF2B5EF4-FFF2-40B4-BE49-F238E27FC236}">
                    <a16:creationId xmlns:a16="http://schemas.microsoft.com/office/drawing/2014/main" id="{9E6A5581-1739-4F5C-B8E7-350873087C31}"/>
                  </a:ext>
                </a:extLst>
              </p:cNvPr>
              <p:cNvSpPr txBox="1"/>
              <p:nvPr/>
            </p:nvSpPr>
            <p:spPr>
              <a:xfrm>
                <a:off x="3248525" y="6435733"/>
                <a:ext cx="2802000" cy="12582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b="1" u="sng" dirty="0">
                    <a:solidFill>
                      <a:schemeClr val="dk1"/>
                    </a:solidFill>
                  </a:rPr>
                  <a:t>Area of a trapezium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GB" b="1" u="sng" dirty="0">
                  <a:solidFill>
                    <a:schemeClr val="dk1"/>
                  </a:solidFill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u="sng" dirty="0">
                    <a:solidFill>
                      <a:schemeClr val="dk1"/>
                    </a:solidFill>
                  </a:rPr>
                  <a:t>Formula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en-GB" dirty="0"/>
                  <a:t> </a:t>
                </a: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i="1" dirty="0"/>
                  <a:t>‘a’</a:t>
                </a:r>
                <a:r>
                  <a:rPr lang="en-GB" dirty="0"/>
                  <a:t> and </a:t>
                </a:r>
                <a:r>
                  <a:rPr lang="en-GB" i="1" dirty="0"/>
                  <a:t>‘b’</a:t>
                </a:r>
                <a:r>
                  <a:rPr lang="en-GB" dirty="0"/>
                  <a:t> are parallel sides</a:t>
                </a:r>
              </a:p>
            </p:txBody>
          </p:sp>
        </mc:Choice>
        <mc:Fallback xmlns="">
          <p:sp>
            <p:nvSpPr>
              <p:cNvPr id="30" name="Google Shape;235;p1">
                <a:extLst>
                  <a:ext uri="{FF2B5EF4-FFF2-40B4-BE49-F238E27FC236}">
                    <a16:creationId xmlns:a16="http://schemas.microsoft.com/office/drawing/2014/main" id="{9E6A5581-1739-4F5C-B8E7-350873087C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8525" y="6435733"/>
                <a:ext cx="2802000" cy="1258253"/>
              </a:xfrm>
              <a:prstGeom prst="rect">
                <a:avLst/>
              </a:prstGeom>
              <a:blipFill>
                <a:blip r:embed="rId5"/>
                <a:stretch>
                  <a:fillRect l="-652" t="-971" b="-436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Google Shape;231;p1">
            <a:extLst>
              <a:ext uri="{FF2B5EF4-FFF2-40B4-BE49-F238E27FC236}">
                <a16:creationId xmlns:a16="http://schemas.microsoft.com/office/drawing/2014/main" id="{801197E1-0157-4B78-8CA1-3D0EA09201EB}"/>
              </a:ext>
            </a:extLst>
          </p:cNvPr>
          <p:cNvSpPr txBox="1"/>
          <p:nvPr/>
        </p:nvSpPr>
        <p:spPr>
          <a:xfrm>
            <a:off x="3204626" y="4053356"/>
            <a:ext cx="2802000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Area of rectangles and parallelograms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BB7AC8-5148-4E08-BBA6-24BAEA6A7F8D}"/>
              </a:ext>
            </a:extLst>
          </p:cNvPr>
          <p:cNvSpPr txBox="1"/>
          <p:nvPr/>
        </p:nvSpPr>
        <p:spPr>
          <a:xfrm>
            <a:off x="213437" y="3133487"/>
            <a:ext cx="27571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/>
              <a:t>Conversions between metric units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dirty="0"/>
              <a:t>Formula for area of a rectangle and triangle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D0DE5B-3817-497B-8851-6554D25D65DB}"/>
              </a:ext>
            </a:extLst>
          </p:cNvPr>
          <p:cNvSpPr txBox="1"/>
          <p:nvPr/>
        </p:nvSpPr>
        <p:spPr>
          <a:xfrm>
            <a:off x="3248525" y="3133487"/>
            <a:ext cx="124727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10mm = 1cm</a:t>
            </a:r>
          </a:p>
          <a:p>
            <a:r>
              <a:rPr lang="en-GB" sz="1100" dirty="0"/>
              <a:t>100cm = 1m</a:t>
            </a:r>
          </a:p>
          <a:p>
            <a:r>
              <a:rPr lang="en-GB" sz="1100" dirty="0"/>
              <a:t>1000m = 1km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DFDA56-5945-4CF2-A9C3-2DB7C8D5F4E2}"/>
              </a:ext>
            </a:extLst>
          </p:cNvPr>
          <p:cNvSpPr txBox="1"/>
          <p:nvPr/>
        </p:nvSpPr>
        <p:spPr>
          <a:xfrm>
            <a:off x="5007475" y="2873735"/>
            <a:ext cx="163708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Convert 1.2m into mm</a:t>
            </a:r>
          </a:p>
          <a:p>
            <a:endParaRPr lang="en-GB" sz="1100" dirty="0"/>
          </a:p>
          <a:p>
            <a:r>
              <a:rPr lang="en-GB" sz="1100" dirty="0"/>
              <a:t>1.2m = 120cm</a:t>
            </a:r>
          </a:p>
          <a:p>
            <a:endParaRPr lang="en-GB" sz="1100" dirty="0"/>
          </a:p>
          <a:p>
            <a:r>
              <a:rPr lang="en-GB" sz="1100" dirty="0"/>
              <a:t>120cm = 1200mm 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EB76D33D-23C1-45E6-904A-1CE33EB6B769}"/>
              </a:ext>
            </a:extLst>
          </p:cNvPr>
          <p:cNvSpPr/>
          <p:nvPr/>
        </p:nvSpPr>
        <p:spPr>
          <a:xfrm>
            <a:off x="5191125" y="3076575"/>
            <a:ext cx="685800" cy="192388"/>
          </a:xfrm>
          <a:prstGeom prst="curvedDownArrow">
            <a:avLst>
              <a:gd name="adj1" fmla="val 0"/>
              <a:gd name="adj2" fmla="val 50000"/>
              <a:gd name="adj3" fmla="val 320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EF2205-7806-4246-9AF7-296E296A8BE7}"/>
              </a:ext>
            </a:extLst>
          </p:cNvPr>
          <p:cNvSpPr txBox="1"/>
          <p:nvPr/>
        </p:nvSpPr>
        <p:spPr>
          <a:xfrm>
            <a:off x="5220263" y="3075091"/>
            <a:ext cx="5264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x100</a:t>
            </a:r>
          </a:p>
        </p:txBody>
      </p:sp>
      <p:sp>
        <p:nvSpPr>
          <p:cNvPr id="20" name="Arrow: Curved Down 19">
            <a:extLst>
              <a:ext uri="{FF2B5EF4-FFF2-40B4-BE49-F238E27FC236}">
                <a16:creationId xmlns:a16="http://schemas.microsoft.com/office/drawing/2014/main" id="{ECBB5AE9-42EC-49AE-B3FD-ABCFB3E5C927}"/>
              </a:ext>
            </a:extLst>
          </p:cNvPr>
          <p:cNvSpPr/>
          <p:nvPr/>
        </p:nvSpPr>
        <p:spPr>
          <a:xfrm>
            <a:off x="5322057" y="3422949"/>
            <a:ext cx="685800" cy="192388"/>
          </a:xfrm>
          <a:prstGeom prst="curvedDownArrow">
            <a:avLst>
              <a:gd name="adj1" fmla="val 0"/>
              <a:gd name="adj2" fmla="val 50000"/>
              <a:gd name="adj3" fmla="val 320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D9F91CD-7DF3-4871-BCB5-43453F6C59D6}"/>
              </a:ext>
            </a:extLst>
          </p:cNvPr>
          <p:cNvSpPr txBox="1"/>
          <p:nvPr/>
        </p:nvSpPr>
        <p:spPr>
          <a:xfrm>
            <a:off x="5351195" y="3421465"/>
            <a:ext cx="5264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x10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7E1BF6-4095-4523-9C0C-AEBA53673B09}"/>
              </a:ext>
            </a:extLst>
          </p:cNvPr>
          <p:cNvSpPr txBox="1"/>
          <p:nvPr/>
        </p:nvSpPr>
        <p:spPr>
          <a:xfrm>
            <a:off x="4726772" y="4319762"/>
            <a:ext cx="20396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u="sng" dirty="0"/>
              <a:t>Formula</a:t>
            </a:r>
          </a:p>
          <a:p>
            <a:r>
              <a:rPr lang="en-GB" sz="1100" dirty="0"/>
              <a:t>Base x Perpendicular Height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D275C85-6A5C-4902-889C-9EC84361C3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5803" y="4592140"/>
            <a:ext cx="1285204" cy="738623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7208A98-3B5F-4A6D-86CD-1D3AA2299689}"/>
              </a:ext>
            </a:extLst>
          </p:cNvPr>
          <p:cNvCxnSpPr>
            <a:cxnSpLocks/>
          </p:cNvCxnSpPr>
          <p:nvPr/>
        </p:nvCxnSpPr>
        <p:spPr>
          <a:xfrm flipH="1" flipV="1">
            <a:off x="4583903" y="4953000"/>
            <a:ext cx="738154" cy="84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84D49985-5543-479F-B722-9BA279E39F7D}"/>
              </a:ext>
            </a:extLst>
          </p:cNvPr>
          <p:cNvSpPr txBox="1"/>
          <p:nvPr/>
        </p:nvSpPr>
        <p:spPr>
          <a:xfrm>
            <a:off x="4495800" y="5149890"/>
            <a:ext cx="19010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NOT</a:t>
            </a:r>
            <a:r>
              <a:rPr lang="en-GB" sz="1100" dirty="0"/>
              <a:t> perpendicular height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C2EAE84-796B-4AFA-AD04-6A97CF0F61A9}"/>
              </a:ext>
            </a:extLst>
          </p:cNvPr>
          <p:cNvCxnSpPr>
            <a:cxnSpLocks/>
          </p:cNvCxnSpPr>
          <p:nvPr/>
        </p:nvCxnSpPr>
        <p:spPr>
          <a:xfrm>
            <a:off x="5303007" y="4947326"/>
            <a:ext cx="0" cy="27951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EB84F1F-DCBF-4825-A4E9-B91502242813}"/>
                  </a:ext>
                </a:extLst>
              </p:cNvPr>
              <p:cNvSpPr txBox="1"/>
              <p:nvPr/>
            </p:nvSpPr>
            <p:spPr>
              <a:xfrm>
                <a:off x="3471863" y="5491784"/>
                <a:ext cx="1535612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dirty="0"/>
                  <a:t>Area = 5 x 9 = 45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1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100" b="0" i="1" smtClean="0">
                            <a:latin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en-GB" sz="11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GB" sz="11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EB84F1F-DCBF-4825-A4E9-B915022428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1863" y="5491784"/>
                <a:ext cx="1535612" cy="261610"/>
              </a:xfrm>
              <a:prstGeom prst="rect">
                <a:avLst/>
              </a:prstGeom>
              <a:blipFill>
                <a:blip r:embed="rId7"/>
                <a:stretch>
                  <a:fillRect t="-2326" b="-139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D81C83CF-ABB5-4879-A585-4DB030458986}"/>
              </a:ext>
            </a:extLst>
          </p:cNvPr>
          <p:cNvCxnSpPr>
            <a:cxnSpLocks/>
          </p:cNvCxnSpPr>
          <p:nvPr/>
        </p:nvCxnSpPr>
        <p:spPr>
          <a:xfrm flipV="1">
            <a:off x="4847777" y="5643162"/>
            <a:ext cx="1" cy="19051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A8FD21F3-85BC-41CD-98AA-FCC2C61831F4}"/>
              </a:ext>
            </a:extLst>
          </p:cNvPr>
          <p:cNvSpPr txBox="1"/>
          <p:nvPr/>
        </p:nvSpPr>
        <p:spPr>
          <a:xfrm>
            <a:off x="3997455" y="5810741"/>
            <a:ext cx="22072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Ensure that </a:t>
            </a:r>
            <a:r>
              <a:rPr lang="en-GB" sz="1100" i="1" dirty="0"/>
              <a:t>‘squared’ </a:t>
            </a:r>
            <a:r>
              <a:rPr lang="en-GB" sz="1100" dirty="0"/>
              <a:t>is used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2D14F8D-5DB6-4EE9-AEBA-3350CAA7FE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995" y="4326359"/>
            <a:ext cx="1040486" cy="899880"/>
          </a:xfrm>
          <a:prstGeom prst="rect">
            <a:avLst/>
          </a:prstGeom>
        </p:spPr>
      </p:pic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BEB86032-E7C2-4941-B942-78E5212B5C18}"/>
              </a:ext>
            </a:extLst>
          </p:cNvPr>
          <p:cNvCxnSpPr>
            <a:cxnSpLocks/>
          </p:cNvCxnSpPr>
          <p:nvPr/>
        </p:nvCxnSpPr>
        <p:spPr>
          <a:xfrm flipH="1" flipV="1">
            <a:off x="862132" y="4913818"/>
            <a:ext cx="514761" cy="32665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21A78654-E1EA-478F-8E6E-4D32B48971F2}"/>
              </a:ext>
            </a:extLst>
          </p:cNvPr>
          <p:cNvSpPr txBox="1"/>
          <p:nvPr/>
        </p:nvSpPr>
        <p:spPr>
          <a:xfrm>
            <a:off x="759197" y="5240473"/>
            <a:ext cx="14434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10cm – 4cm = 6cm</a:t>
            </a:r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5BF28BAE-D599-4F65-AF0E-0B75A8F10D8B}"/>
              </a:ext>
            </a:extLst>
          </p:cNvPr>
          <p:cNvCxnSpPr>
            <a:cxnSpLocks/>
          </p:cNvCxnSpPr>
          <p:nvPr/>
        </p:nvCxnSpPr>
        <p:spPr>
          <a:xfrm flipH="1" flipV="1">
            <a:off x="1043973" y="4702946"/>
            <a:ext cx="514761" cy="32665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C90FC018-2FF4-4BD1-A299-CA1BC3995B99}"/>
              </a:ext>
            </a:extLst>
          </p:cNvPr>
          <p:cNvSpPr txBox="1"/>
          <p:nvPr/>
        </p:nvSpPr>
        <p:spPr>
          <a:xfrm>
            <a:off x="1300127" y="4980163"/>
            <a:ext cx="14434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18cm – 8cm = 10cm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86D59DB-266B-4176-B8ED-77877850A249}"/>
              </a:ext>
            </a:extLst>
          </p:cNvPr>
          <p:cNvSpPr txBox="1"/>
          <p:nvPr/>
        </p:nvSpPr>
        <p:spPr>
          <a:xfrm>
            <a:off x="204580" y="5522976"/>
            <a:ext cx="29840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Perimeter is the distance around the outside of the shape</a:t>
            </a:r>
          </a:p>
          <a:p>
            <a:r>
              <a:rPr lang="en-GB" sz="1100" dirty="0"/>
              <a:t>Perimeter = 18 + 10 + 8  + 6 + 10 + 4 = 56cm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D10BFEC6-C791-4139-8C22-9A56F25541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1394" y="7664452"/>
            <a:ext cx="1425157" cy="8807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796D660-07D5-41DC-970E-9711FAAAC8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6104" y="8692324"/>
            <a:ext cx="1124813" cy="109787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61866C6-69F4-41A7-9EBB-7F4FCE6AE01B}"/>
                  </a:ext>
                </a:extLst>
              </p:cNvPr>
              <p:cNvSpPr txBox="1"/>
              <p:nvPr/>
            </p:nvSpPr>
            <p:spPr>
              <a:xfrm>
                <a:off x="1686587" y="8018756"/>
                <a:ext cx="1425157" cy="409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1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1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11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11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6×5=15</m:t>
                      </m:r>
                      <m:sSup>
                        <m:sSupPr>
                          <m:ctrlP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𝑐𝑚</m:t>
                          </m:r>
                        </m:e>
                        <m:sup>
                          <m: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1100" dirty="0"/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61866C6-69F4-41A7-9EBB-7F4FCE6AE0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6587" y="8018756"/>
                <a:ext cx="1425157" cy="40921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3A9D8D0B-81F9-4B02-8535-1A759666D0B5}"/>
                  </a:ext>
                </a:extLst>
              </p:cNvPr>
              <p:cNvSpPr txBox="1"/>
              <p:nvPr/>
            </p:nvSpPr>
            <p:spPr>
              <a:xfrm>
                <a:off x="1506216" y="9193434"/>
                <a:ext cx="1605528" cy="409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11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1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1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GB" sz="11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11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11×33=181.5</m:t>
                      </m:r>
                      <m:sSup>
                        <m:sSupPr>
                          <m:ctrlP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p>
                          <m:r>
                            <a:rPr lang="en-GB" sz="11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1100" dirty="0"/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3A9D8D0B-81F9-4B02-8535-1A759666D0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6216" y="9193434"/>
                <a:ext cx="1605528" cy="40921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>
            <a:extLst>
              <a:ext uri="{FF2B5EF4-FFF2-40B4-BE49-F238E27FC236}">
                <a16:creationId xmlns:a16="http://schemas.microsoft.com/office/drawing/2014/main" id="{70D5588B-7E63-4E85-A4DF-C4501570399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15398" y="7693987"/>
            <a:ext cx="1462650" cy="73398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57705DE-CD05-4B59-9BD8-08E1183BE19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37185" y="8706916"/>
            <a:ext cx="1575488" cy="920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EAFB1050-2C4E-4D72-96E1-95F22E5C6E31}"/>
                  </a:ext>
                </a:extLst>
              </p:cNvPr>
              <p:cNvSpPr txBox="1"/>
              <p:nvPr/>
            </p:nvSpPr>
            <p:spPr>
              <a:xfrm>
                <a:off x="5007475" y="8706916"/>
                <a:ext cx="1728537" cy="12203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(6+10)×5</m:t>
                    </m:r>
                  </m:oMath>
                </a14:m>
                <a:r>
                  <a:rPr lang="en-GB" dirty="0"/>
                  <a:t> =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16×5</m:t>
                    </m:r>
                  </m:oMath>
                </a14:m>
                <a:r>
                  <a:rPr lang="en-GB" dirty="0"/>
                  <a:t> =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80</m:t>
                    </m:r>
                    <m:r>
                      <a:rPr lang="en-GB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EAFB1050-2C4E-4D72-96E1-95F22E5C6E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7475" y="8706916"/>
                <a:ext cx="1728537" cy="122033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60839EB8-7BC1-99F6-2405-C400C3FB604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158692" y="4693640"/>
            <a:ext cx="3615439" cy="288178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"/>
          <p:cNvSpPr/>
          <p:nvPr/>
        </p:nvSpPr>
        <p:spPr>
          <a:xfrm>
            <a:off x="3122981" y="4738924"/>
            <a:ext cx="3651150" cy="28468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Area of a rectangle and parallelogram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area of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3.)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47" name="Google Shape;247;p2"/>
          <p:cNvSpPr/>
          <p:nvPr/>
        </p:nvSpPr>
        <p:spPr>
          <a:xfrm>
            <a:off x="147044" y="3512107"/>
            <a:ext cx="2934000" cy="2881786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158692" y="7689272"/>
            <a:ext cx="3651150" cy="20471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11333" y="3512107"/>
            <a:ext cx="2838300" cy="2508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Perimeter of a polygon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perimeter of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3.)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53" name="Google Shape;253;p2"/>
          <p:cNvSpPr txBox="1"/>
          <p:nvPr/>
        </p:nvSpPr>
        <p:spPr>
          <a:xfrm>
            <a:off x="1999307" y="208209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Perimeter and Area</a:t>
            </a:r>
            <a:endParaRPr dirty="0"/>
          </a:p>
        </p:txBody>
      </p:sp>
      <p:sp>
        <p:nvSpPr>
          <p:cNvPr id="256" name="Google Shape;256;p2"/>
          <p:cNvSpPr txBox="1"/>
          <p:nvPr/>
        </p:nvSpPr>
        <p:spPr>
          <a:xfrm>
            <a:off x="3134600" y="1164753"/>
            <a:ext cx="3492600" cy="160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key vocabulary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Directed number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Negative number –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Less than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Greater than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</p:txBody>
      </p:sp>
      <p:sp>
        <p:nvSpPr>
          <p:cNvPr id="24" name="Google Shape;252;p2">
            <a:extLst>
              <a:ext uri="{FF2B5EF4-FFF2-40B4-BE49-F238E27FC236}">
                <a16:creationId xmlns:a16="http://schemas.microsoft.com/office/drawing/2014/main" id="{2D384609-E705-433F-902B-DD9CB1DBD4C2}"/>
              </a:ext>
            </a:extLst>
          </p:cNvPr>
          <p:cNvSpPr/>
          <p:nvPr/>
        </p:nvSpPr>
        <p:spPr>
          <a:xfrm>
            <a:off x="3145707" y="7689271"/>
            <a:ext cx="3164600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Area of a Trapezium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area of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 </a:t>
            </a:r>
          </a:p>
        </p:txBody>
      </p:sp>
      <p:sp>
        <p:nvSpPr>
          <p:cNvPr id="27" name="Google Shape;247;p2">
            <a:extLst>
              <a:ext uri="{FF2B5EF4-FFF2-40B4-BE49-F238E27FC236}">
                <a16:creationId xmlns:a16="http://schemas.microsoft.com/office/drawing/2014/main" id="{4067486C-AE80-48B6-97BA-80FAD973AAFC}"/>
              </a:ext>
            </a:extLst>
          </p:cNvPr>
          <p:cNvSpPr/>
          <p:nvPr/>
        </p:nvSpPr>
        <p:spPr>
          <a:xfrm>
            <a:off x="150157" y="6455834"/>
            <a:ext cx="2934000" cy="3298625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246;p2">
            <a:extLst>
              <a:ext uri="{FF2B5EF4-FFF2-40B4-BE49-F238E27FC236}">
                <a16:creationId xmlns:a16="http://schemas.microsoft.com/office/drawing/2014/main" id="{15C73D51-24F6-44D2-A716-92C02933BAD6}"/>
              </a:ext>
            </a:extLst>
          </p:cNvPr>
          <p:cNvSpPr/>
          <p:nvPr/>
        </p:nvSpPr>
        <p:spPr>
          <a:xfrm>
            <a:off x="86071" y="6437786"/>
            <a:ext cx="2908029" cy="28468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Area of a Triangle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area of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3.)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4.)</a:t>
            </a:r>
          </a:p>
        </p:txBody>
      </p:sp>
      <p:sp>
        <p:nvSpPr>
          <p:cNvPr id="14" name="Google Shape;245;p2">
            <a:extLst>
              <a:ext uri="{FF2B5EF4-FFF2-40B4-BE49-F238E27FC236}">
                <a16:creationId xmlns:a16="http://schemas.microsoft.com/office/drawing/2014/main" id="{627C0D53-C249-4110-ACCD-A572B8714F13}"/>
              </a:ext>
            </a:extLst>
          </p:cNvPr>
          <p:cNvSpPr/>
          <p:nvPr/>
        </p:nvSpPr>
        <p:spPr>
          <a:xfrm>
            <a:off x="3145707" y="2818401"/>
            <a:ext cx="3615439" cy="176139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246;p2">
            <a:extLst>
              <a:ext uri="{FF2B5EF4-FFF2-40B4-BE49-F238E27FC236}">
                <a16:creationId xmlns:a16="http://schemas.microsoft.com/office/drawing/2014/main" id="{57A6C0AB-F471-47A9-B2CF-5225139E3FBB}"/>
              </a:ext>
            </a:extLst>
          </p:cNvPr>
          <p:cNvSpPr/>
          <p:nvPr/>
        </p:nvSpPr>
        <p:spPr>
          <a:xfrm>
            <a:off x="3109996" y="2863685"/>
            <a:ext cx="3651150" cy="1723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Metric Conversions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1.) Convert 4km into m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2.) Convert 17m into cm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3.) Convert 35cm into mm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4.) Convert 120mm into cm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5.) Convert 3200cm into m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6.) Convert 27000m into km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DAB7CA-068E-45EB-9C57-4573810776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658" y="3947495"/>
            <a:ext cx="1054184" cy="7914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59C801-368C-42AB-8267-4D00B80674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658" y="4849450"/>
            <a:ext cx="1090630" cy="7973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FCDB15-559E-4D79-B4C7-1D04E85A44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401" y="5646844"/>
            <a:ext cx="662080" cy="7335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8E02EE-6E35-4B6F-9704-61323A31A4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5257" y="5222923"/>
            <a:ext cx="1084543" cy="5883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DB7280-2BD0-48DA-962B-4A474F4BA8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65257" y="6653459"/>
            <a:ext cx="947027" cy="6905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EC55A33-A0AA-4425-90D4-2A4A8ADD88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65257" y="6008510"/>
            <a:ext cx="1325843" cy="56908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C3A54E2-2C3D-4CFB-8C35-CDAB330ADF7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9576" y="6884851"/>
            <a:ext cx="1207162" cy="63376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ADF1C7B-3811-46B0-9775-83158E84054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7693" y="7593998"/>
            <a:ext cx="628349" cy="6810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93EC4AA-9C9C-4DEE-805E-4B592ECC0B9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9343" y="8350434"/>
            <a:ext cx="1207162" cy="50228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22EF86E-5772-4A5F-820B-9F8C083749C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9343" y="9030144"/>
            <a:ext cx="830055" cy="6268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CC26ACC-9C27-4850-A570-B1FFF825CDB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81693" y="8105146"/>
            <a:ext cx="957528" cy="67255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EE2FEC2-4CF9-4741-A85A-8CAA370368B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88295" y="8831082"/>
            <a:ext cx="864993" cy="791973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4A76DA0A-FF31-47EF-B25A-69C20F7644B0}"/>
              </a:ext>
            </a:extLst>
          </p:cNvPr>
          <p:cNvSpPr txBox="1"/>
          <p:nvPr/>
        </p:nvSpPr>
        <p:spPr>
          <a:xfrm>
            <a:off x="147044" y="1397000"/>
            <a:ext cx="2802589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Finish the sentences</a:t>
            </a:r>
          </a:p>
          <a:p>
            <a:r>
              <a:rPr lang="en-GB" sz="1100" dirty="0"/>
              <a:t>1.) There are ____mm in 1cm</a:t>
            </a:r>
          </a:p>
          <a:p>
            <a:endParaRPr lang="en-GB" sz="1100" dirty="0"/>
          </a:p>
          <a:p>
            <a:r>
              <a:rPr lang="en-GB" sz="1100" dirty="0"/>
              <a:t>2.) There are ____cm in 1m</a:t>
            </a:r>
          </a:p>
          <a:p>
            <a:endParaRPr lang="en-GB" sz="1100" dirty="0"/>
          </a:p>
          <a:p>
            <a:r>
              <a:rPr lang="en-GB" sz="1100" dirty="0"/>
              <a:t>3.) There are ____m in 1m</a:t>
            </a:r>
          </a:p>
          <a:p>
            <a:endParaRPr lang="en-GB" sz="1100" dirty="0"/>
          </a:p>
          <a:p>
            <a:endParaRPr lang="en-GB" sz="1100" dirty="0"/>
          </a:p>
          <a:p>
            <a:r>
              <a:rPr lang="en-GB" sz="1100" dirty="0"/>
              <a:t>The formula for the area of a rectangle is:</a:t>
            </a:r>
          </a:p>
          <a:p>
            <a:endParaRPr lang="en-GB" sz="1100" dirty="0"/>
          </a:p>
          <a:p>
            <a:endParaRPr lang="en-GB" sz="11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40C17E-0DE4-7841-71F7-C65EBDB4C4A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27DADE8-D1FE-4412-9E8A-EE65A68F7C0B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2.xml><?xml version="1.0" encoding="utf-8"?>
<ds:datastoreItem xmlns:ds="http://schemas.openxmlformats.org/officeDocument/2006/customXml" ds:itemID="{82812E88-3108-4A68-B831-AEFA614A5B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D7BE9B-CF4C-4A24-A5BF-342233CE3CFB}"/>
</file>

<file path=docProps/app.xml><?xml version="1.0" encoding="utf-8"?>
<Properties xmlns="http://schemas.openxmlformats.org/officeDocument/2006/extended-properties" xmlns:vt="http://schemas.openxmlformats.org/officeDocument/2006/docPropsVTypes">
  <TotalTime>2310</TotalTime>
  <Words>427</Words>
  <Application>Microsoft Office PowerPoint</Application>
  <PresentationFormat>A4 Paper (210x297 mm)</PresentationFormat>
  <Paragraphs>124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39</cp:revision>
  <dcterms:created xsi:type="dcterms:W3CDTF">2024-01-23T10:53:54Z</dcterms:created>
  <dcterms:modified xsi:type="dcterms:W3CDTF">2026-06-23T14:03:58Z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