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68" r:id="rId4"/>
    <p:sldId id="271" r:id="rId5"/>
    <p:sldId id="272" r:id="rId6"/>
    <p:sldId id="273" r:id="rId7"/>
    <p:sldId id="274" r:id="rId8"/>
    <p:sldId id="262" r:id="rId9"/>
    <p:sldId id="270" r:id="rId10"/>
    <p:sldId id="275" r:id="rId11"/>
    <p:sldId id="276" r:id="rId12"/>
    <p:sldId id="277" r:id="rId13"/>
    <p:sldId id="278" r:id="rId14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3ED"/>
    <a:srgbClr val="F8E0E0"/>
    <a:srgbClr val="EEB3B3"/>
    <a:srgbClr val="F6DEF3"/>
    <a:srgbClr val="FFFFDD"/>
    <a:srgbClr val="D9F5FF"/>
    <a:srgbClr val="009242"/>
    <a:srgbClr val="EBFB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18CDFA-8A7D-4B27-8872-CD4FB3CAAD95}" v="210" dt="2025-01-04T19:15:53.4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89" autoAdjust="0"/>
    <p:restoredTop sz="94660"/>
  </p:normalViewPr>
  <p:slideViewPr>
    <p:cSldViewPr snapToGrid="0">
      <p:cViewPr varScale="1">
        <p:scale>
          <a:sx n="64" d="100"/>
          <a:sy n="64" d="100"/>
        </p:scale>
        <p:origin x="13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BEFA3D-9009-45DE-B36F-6C705494A56B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4EE36E-30A4-4457-B073-73DFC8A60BA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411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E36E-30A4-4457-B073-73DFC8A60BAB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8067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2562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323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3773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501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3910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5195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0921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7613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1925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9439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4173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563E28-B4D6-4E3B-882C-09F50DF68AC4}" type="datetimeFigureOut">
              <a:rPr lang="es-ES" smtClean="0"/>
              <a:t>14/07/2025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4D555F-299B-4B32-82E3-54BBD4ABD0F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6309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5CF61D23-8051-9454-2D19-CDA389220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929508"/>
            <a:ext cx="9906000" cy="1194395"/>
          </a:xfrm>
        </p:spPr>
        <p:txBody>
          <a:bodyPr>
            <a:noAutofit/>
          </a:bodyPr>
          <a:lstStyle/>
          <a:p>
            <a:r>
              <a:rPr lang="en-GB" b="1" dirty="0">
                <a:ln w="28575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MÓDULO 3 – Mi </a:t>
            </a:r>
            <a:r>
              <a:rPr lang="en-GB" b="1" dirty="0" err="1">
                <a:ln w="28575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gente</a:t>
            </a:r>
            <a:r>
              <a:rPr lang="en-GB" b="1" dirty="0">
                <a:ln w="28575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, mi </a:t>
            </a:r>
            <a:r>
              <a:rPr lang="en-GB" b="1" dirty="0" err="1">
                <a:ln w="28575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mundo</a:t>
            </a:r>
            <a:endParaRPr lang="en-GB" b="1" dirty="0">
              <a:ln w="28575">
                <a:solidFill>
                  <a:sysClr val="windowText" lastClr="000000"/>
                </a:solidFill>
              </a:ln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ángulo 8">
            <a:extLst>
              <a:ext uri="{FF2B5EF4-FFF2-40B4-BE49-F238E27FC236}">
                <a16:creationId xmlns:a16="http://schemas.microsoft.com/office/drawing/2014/main" id="{90256957-A7C8-2EBE-2215-40736FEBA639}"/>
              </a:ext>
            </a:extLst>
          </p:cNvPr>
          <p:cNvSpPr/>
          <p:nvPr/>
        </p:nvSpPr>
        <p:spPr>
          <a:xfrm>
            <a:off x="74295" y="100208"/>
            <a:ext cx="9748123" cy="6638795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463"/>
          </a:p>
        </p:txBody>
      </p:sp>
      <p:pic>
        <p:nvPicPr>
          <p:cNvPr id="7" name="Picture 6" descr="A pink and black logo&#10;&#10;Description automatically generated">
            <a:extLst>
              <a:ext uri="{FF2B5EF4-FFF2-40B4-BE49-F238E27FC236}">
                <a16:creationId xmlns:a16="http://schemas.microsoft.com/office/drawing/2014/main" id="{50D6208C-7D4D-78A9-4810-9B1C5FD1BB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518" y="5567818"/>
            <a:ext cx="1290182" cy="129018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339707A9-623D-2725-1ABB-3F6EC258EB36}"/>
              </a:ext>
            </a:extLst>
          </p:cNvPr>
          <p:cNvSpPr txBox="1">
            <a:spLocks/>
          </p:cNvSpPr>
          <p:nvPr/>
        </p:nvSpPr>
        <p:spPr>
          <a:xfrm>
            <a:off x="4343" y="1614708"/>
            <a:ext cx="9906000" cy="119439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i="1" dirty="0" err="1">
                <a:ln w="285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Cuaderno</a:t>
            </a:r>
            <a:r>
              <a:rPr lang="en-GB" sz="3600" b="1" i="1" dirty="0">
                <a:ln w="285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de </a:t>
            </a:r>
            <a:r>
              <a:rPr lang="en-GB" sz="3600" b="1" i="1" dirty="0" err="1">
                <a:ln w="285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deberes</a:t>
            </a:r>
            <a:endParaRPr lang="en-GB" sz="3600" b="1" i="1" dirty="0">
              <a:ln w="285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4E4845A-9CE7-C1AB-99D4-D5C1D1EF6B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1924" y="2809103"/>
            <a:ext cx="6650837" cy="3730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1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102029B1-509B-7158-724F-FEC7D3479B8F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INTRO – ¡No hay dos familias iguales!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58E87C-39EB-8B3E-2F4C-2C6D1ED3FED0}"/>
              </a:ext>
            </a:extLst>
          </p:cNvPr>
          <p:cNvSpPr txBox="1"/>
          <p:nvPr/>
        </p:nvSpPr>
        <p:spPr>
          <a:xfrm>
            <a:off x="13118" y="413700"/>
            <a:ext cx="9879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1. Look at the family picture and say if the sentences are true or false.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0BE5413-80A0-07A0-1916-57B5E9CA1E4F}"/>
              </a:ext>
            </a:extLst>
          </p:cNvPr>
          <p:cNvSpPr txBox="1"/>
          <p:nvPr/>
        </p:nvSpPr>
        <p:spPr>
          <a:xfrm>
            <a:off x="7826050" y="2169"/>
            <a:ext cx="20799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dos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C03DF4-469C-6034-4831-16B799F279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01" y="800179"/>
            <a:ext cx="6341806" cy="43599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E6E718-0B03-BCFA-324D-0E38E5A6796E}"/>
              </a:ext>
            </a:extLst>
          </p:cNvPr>
          <p:cNvSpPr txBox="1"/>
          <p:nvPr/>
        </p:nvSpPr>
        <p:spPr>
          <a:xfrm>
            <a:off x="3083472" y="2780120"/>
            <a:ext cx="812662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abuela </a:t>
            </a: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Paula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65E7CF-5ADE-92D9-23F2-570F64079325}"/>
              </a:ext>
            </a:extLst>
          </p:cNvPr>
          <p:cNvSpPr txBox="1"/>
          <p:nvPr/>
        </p:nvSpPr>
        <p:spPr>
          <a:xfrm>
            <a:off x="3896134" y="2254940"/>
            <a:ext cx="812662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</a:t>
            </a:r>
            <a:r>
              <a:rPr lang="en-US" sz="10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abuelo</a:t>
            </a:r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Pedro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6225A3-2683-011B-5599-2D21A639CB45}"/>
              </a:ext>
            </a:extLst>
          </p:cNvPr>
          <p:cNvSpPr txBox="1"/>
          <p:nvPr/>
        </p:nvSpPr>
        <p:spPr>
          <a:xfrm>
            <a:off x="4786590" y="2793879"/>
            <a:ext cx="616974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</a:t>
            </a:r>
            <a:r>
              <a:rPr lang="en-US" sz="10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tía</a:t>
            </a:r>
            <a:endParaRPr lang="en-US" sz="10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Sara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B00BF4-DE02-D47F-8A03-E20E54E284E1}"/>
              </a:ext>
            </a:extLst>
          </p:cNvPr>
          <p:cNvSpPr txBox="1"/>
          <p:nvPr/>
        </p:nvSpPr>
        <p:spPr>
          <a:xfrm>
            <a:off x="5293064" y="1854830"/>
            <a:ext cx="616974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</a:t>
            </a:r>
            <a:r>
              <a:rPr lang="en-US" sz="10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tío</a:t>
            </a:r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Carlos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4FD45A-29AC-8873-97EA-A5FAC1CEBEE0}"/>
              </a:ext>
            </a:extLst>
          </p:cNvPr>
          <p:cNvSpPr txBox="1"/>
          <p:nvPr/>
        </p:nvSpPr>
        <p:spPr>
          <a:xfrm>
            <a:off x="2450438" y="2057805"/>
            <a:ext cx="768259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</a:t>
            </a:r>
            <a:r>
              <a:rPr lang="en-US" sz="10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madre</a:t>
            </a:r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Rosa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2F14CC-0098-08F0-2466-46E4F2BC0087}"/>
              </a:ext>
            </a:extLst>
          </p:cNvPr>
          <p:cNvSpPr txBox="1"/>
          <p:nvPr/>
        </p:nvSpPr>
        <p:spPr>
          <a:xfrm>
            <a:off x="1621992" y="2380010"/>
            <a:ext cx="768259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padre </a:t>
            </a: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Ramón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943383-29E0-F3BB-84D6-9F69A237A98C}"/>
              </a:ext>
            </a:extLst>
          </p:cNvPr>
          <p:cNvSpPr txBox="1"/>
          <p:nvPr/>
        </p:nvSpPr>
        <p:spPr>
          <a:xfrm>
            <a:off x="921959" y="2168316"/>
            <a:ext cx="619137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</a:t>
            </a:r>
            <a:r>
              <a:rPr lang="en-US" sz="10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tío</a:t>
            </a:r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Felipe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A2819F-B068-47E0-E36A-AD305C33C718}"/>
              </a:ext>
            </a:extLst>
          </p:cNvPr>
          <p:cNvSpPr txBox="1"/>
          <p:nvPr/>
        </p:nvSpPr>
        <p:spPr>
          <a:xfrm>
            <a:off x="248060" y="2668137"/>
            <a:ext cx="619136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</a:t>
            </a:r>
            <a:r>
              <a:rPr lang="en-US" sz="10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tía</a:t>
            </a:r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1000" i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Inma</a:t>
            </a:r>
            <a:endParaRPr lang="en-US" sz="1000" i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7BCDE2-3F00-A928-1EC7-6D396D9C3AFA}"/>
              </a:ext>
            </a:extLst>
          </p:cNvPr>
          <p:cNvSpPr txBox="1"/>
          <p:nvPr/>
        </p:nvSpPr>
        <p:spPr>
          <a:xfrm>
            <a:off x="1621992" y="3528840"/>
            <a:ext cx="897625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</a:t>
            </a:r>
            <a:r>
              <a:rPr lang="en-US" sz="10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hermana</a:t>
            </a:r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Clara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3D4B88-ABD3-437C-F0F3-36B709E7BEC4}"/>
              </a:ext>
            </a:extLst>
          </p:cNvPr>
          <p:cNvSpPr txBox="1"/>
          <p:nvPr/>
        </p:nvSpPr>
        <p:spPr>
          <a:xfrm>
            <a:off x="3401315" y="3970145"/>
            <a:ext cx="722671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primo </a:t>
            </a: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Pablo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7A19E00-AFC5-1729-C95F-5FBD7482D0CD}"/>
              </a:ext>
            </a:extLst>
          </p:cNvPr>
          <p:cNvSpPr txBox="1"/>
          <p:nvPr/>
        </p:nvSpPr>
        <p:spPr>
          <a:xfrm>
            <a:off x="2450438" y="4315471"/>
            <a:ext cx="722671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Mi </a:t>
            </a:r>
            <a:r>
              <a:rPr lang="en-US" sz="10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perro</a:t>
            </a:r>
            <a:r>
              <a:rPr lang="en-US" sz="1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Tom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27CB1C8-82E8-81A8-CE01-9C990D80DB20}"/>
              </a:ext>
            </a:extLst>
          </p:cNvPr>
          <p:cNvSpPr txBox="1"/>
          <p:nvPr/>
        </p:nvSpPr>
        <p:spPr>
          <a:xfrm>
            <a:off x="1206735" y="918716"/>
            <a:ext cx="619137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Yo</a:t>
            </a:r>
            <a:endParaRPr lang="en-US" sz="10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1000" i="1" dirty="0">
                <a:solidFill>
                  <a:srgbClr val="FF0000"/>
                </a:solidFill>
                <a:latin typeface="Comic Sans MS" panose="030F0902030302020204" pitchFamily="66" charset="0"/>
              </a:rPr>
              <a:t>Jorge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8C0FB9A2-D39D-79BB-1093-1E5CBE459D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732942"/>
              </p:ext>
            </p:extLst>
          </p:nvPr>
        </p:nvGraphicFramePr>
        <p:xfrm>
          <a:off x="6546986" y="906189"/>
          <a:ext cx="3221187" cy="448056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2797430">
                  <a:extLst>
                    <a:ext uri="{9D8B030D-6E8A-4147-A177-3AD203B41FA5}">
                      <a16:colId xmlns:a16="http://schemas.microsoft.com/office/drawing/2014/main" val="1415017873"/>
                    </a:ext>
                  </a:extLst>
                </a:gridCol>
                <a:gridCol w="423757">
                  <a:extLst>
                    <a:ext uri="{9D8B030D-6E8A-4147-A177-3AD203B41FA5}">
                      <a16:colId xmlns:a16="http://schemas.microsoft.com/office/drawing/2014/main" val="931507368"/>
                    </a:ext>
                  </a:extLst>
                </a:gridCol>
              </a:tblGrid>
              <a:tr h="24161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latin typeface="Comic Sans MS" panose="030F0902030302020204" pitchFamily="66" charset="0"/>
                        </a:rPr>
                        <a:t>1. Soy Jorge y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tengo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una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hermana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y un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hermano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9397938"/>
                  </a:ext>
                </a:extLst>
              </a:tr>
              <a:tr h="16912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>
                          <a:latin typeface="Comic Sans MS" panose="030F0902030302020204" pitchFamily="66" charset="0"/>
                        </a:rPr>
                        <a:t>2. Mis padres se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llaman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Ramón y Rosa.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4557160"/>
                  </a:ext>
                </a:extLst>
              </a:tr>
              <a:tr h="24161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>
                          <a:latin typeface="Comic Sans MS" panose="030F0902030302020204" pitchFamily="66" charset="0"/>
                        </a:rPr>
                        <a:t>3. Mi abuela Paula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lleva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un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vestido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verde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410022"/>
                  </a:ext>
                </a:extLst>
              </a:tr>
              <a:tr h="16912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>
                          <a:latin typeface="Comic Sans MS" panose="030F0902030302020204" pitchFamily="66" charset="0"/>
                        </a:rPr>
                        <a:t>4. Mi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tío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Carlos es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calvo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y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lleva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gafas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261366"/>
                  </a:ext>
                </a:extLst>
              </a:tr>
              <a:tr h="2416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Comic Sans MS" panose="030F0902030302020204" pitchFamily="66" charset="0"/>
                        </a:rPr>
                        <a:t>5. A mi primo Pablo no le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gusta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montar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en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bici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602568"/>
                  </a:ext>
                </a:extLst>
              </a:tr>
              <a:tr h="1691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Comic Sans MS" panose="030F0902030302020204" pitchFamily="66" charset="0"/>
                        </a:rPr>
                        <a:t>6. Mi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tío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Felipe no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tiene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mucho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pelo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536083"/>
                  </a:ext>
                </a:extLst>
              </a:tr>
              <a:tr h="2416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Comic Sans MS" panose="030F0902030302020204" pitchFamily="66" charset="0"/>
                        </a:rPr>
                        <a:t>8. El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marido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de mi </a:t>
                      </a:r>
                      <a:r>
                        <a:rPr lang="en-US" sz="1800" dirty="0" err="1">
                          <a:latin typeface="Comic Sans MS" panose="030F0902030302020204" pitchFamily="66" charset="0"/>
                        </a:rPr>
                        <a:t>tía</a:t>
                      </a:r>
                      <a:r>
                        <a:rPr lang="en-US" sz="1800" dirty="0">
                          <a:latin typeface="Comic Sans MS" panose="030F0902030302020204" pitchFamily="66" charset="0"/>
                        </a:rPr>
                        <a:t> Sara se llama Pedro.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8851017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EA8CB319-E656-4377-7B36-D1204611948B}"/>
              </a:ext>
            </a:extLst>
          </p:cNvPr>
          <p:cNvSpPr txBox="1"/>
          <p:nvPr/>
        </p:nvSpPr>
        <p:spPr>
          <a:xfrm>
            <a:off x="0" y="5168565"/>
            <a:ext cx="9879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2. Translate into Spanish.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23259F3-A99F-B1DC-3BB6-2C9059ED593F}"/>
              </a:ext>
            </a:extLst>
          </p:cNvPr>
          <p:cNvSpPr txBox="1"/>
          <p:nvPr/>
        </p:nvSpPr>
        <p:spPr>
          <a:xfrm>
            <a:off x="0" y="5522979"/>
            <a:ext cx="38961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He is my little brother.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Her parents live in Madrid.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This is their book.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She is our (female) cousin.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F01468A-339C-5E0B-DE4D-29F7B6ECD78D}"/>
              </a:ext>
            </a:extLst>
          </p:cNvPr>
          <p:cNvSpPr txBox="1"/>
          <p:nvPr/>
        </p:nvSpPr>
        <p:spPr>
          <a:xfrm>
            <a:off x="3757808" y="5537593"/>
            <a:ext cx="61982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____________________________________________________________________________________________________________________________________________________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594967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102029B1-509B-7158-724F-FEC7D3479B8F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Unidad 1 – Esta es mi gente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58E87C-39EB-8B3E-2F4C-2C6D1ED3FED0}"/>
              </a:ext>
            </a:extLst>
          </p:cNvPr>
          <p:cNvSpPr txBox="1"/>
          <p:nvPr/>
        </p:nvSpPr>
        <p:spPr>
          <a:xfrm>
            <a:off x="13118" y="3332258"/>
            <a:ext cx="9892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2. What are these people doing? Write a description below using the present continuous tense.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EF604F-EA30-1CBD-16DD-E3E05198A99A}"/>
              </a:ext>
            </a:extLst>
          </p:cNvPr>
          <p:cNvSpPr txBox="1"/>
          <p:nvPr/>
        </p:nvSpPr>
        <p:spPr>
          <a:xfrm>
            <a:off x="7780868" y="2169"/>
            <a:ext cx="2125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</a:t>
            </a:r>
            <a:r>
              <a:rPr lang="en-GB" sz="20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tres</a:t>
            </a:r>
            <a:endParaRPr lang="en-GB" sz="20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Felices amigas preparando la ensalada en la cocina">
            <a:extLst>
              <a:ext uri="{FF2B5EF4-FFF2-40B4-BE49-F238E27FC236}">
                <a16:creationId xmlns:a16="http://schemas.microsoft.com/office/drawing/2014/main" id="{8A441D17-AAA1-7CFD-00CD-7AD8A65B11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5" r="7805"/>
          <a:stretch/>
        </p:blipFill>
        <p:spPr bwMode="auto">
          <a:xfrm>
            <a:off x="200417" y="4139248"/>
            <a:ext cx="2167004" cy="183768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migas de tiro medio jugando baloncesto">
            <a:extLst>
              <a:ext uri="{FF2B5EF4-FFF2-40B4-BE49-F238E27FC236}">
                <a16:creationId xmlns:a16="http://schemas.microsoft.com/office/drawing/2014/main" id="{0DDE075B-4079-975B-5A0A-D36CA865E7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8" r="8010"/>
          <a:stretch/>
        </p:blipFill>
        <p:spPr bwMode="auto">
          <a:xfrm>
            <a:off x="2638816" y="4139248"/>
            <a:ext cx="2167005" cy="183768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areja deportiva andar en bicicleta en el bosque de verano">
            <a:extLst>
              <a:ext uri="{FF2B5EF4-FFF2-40B4-BE49-F238E27FC236}">
                <a16:creationId xmlns:a16="http://schemas.microsoft.com/office/drawing/2014/main" id="{FB086B93-C1AC-3AA1-4F29-A6FAAED1BE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5" r="9986"/>
          <a:stretch/>
        </p:blipFill>
        <p:spPr bwMode="auto">
          <a:xfrm>
            <a:off x="5077216" y="4139248"/>
            <a:ext cx="2167006" cy="183768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Grupo de estudiantes internacionales sentados juntos en un césped en el parque en la universidad. Niñas africanas y caucásicas y niño indio hablando al aire libre">
            <a:extLst>
              <a:ext uri="{FF2B5EF4-FFF2-40B4-BE49-F238E27FC236}">
                <a16:creationId xmlns:a16="http://schemas.microsoft.com/office/drawing/2014/main" id="{72B4C851-22AE-E686-11F2-EBA59B468E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4" r="10684"/>
          <a:stretch/>
        </p:blipFill>
        <p:spPr bwMode="auto">
          <a:xfrm>
            <a:off x="7515616" y="4141161"/>
            <a:ext cx="2167006" cy="183577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0B70D1-071F-775E-9407-B1E85596830F}"/>
              </a:ext>
            </a:extLst>
          </p:cNvPr>
          <p:cNvSpPr txBox="1"/>
          <p:nvPr/>
        </p:nvSpPr>
        <p:spPr>
          <a:xfrm>
            <a:off x="200417" y="6065020"/>
            <a:ext cx="21670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________________________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F181D9-743D-E587-3C8D-C0C5331AE1DD}"/>
              </a:ext>
            </a:extLst>
          </p:cNvPr>
          <p:cNvSpPr txBox="1"/>
          <p:nvPr/>
        </p:nvSpPr>
        <p:spPr>
          <a:xfrm>
            <a:off x="2638817" y="6065020"/>
            <a:ext cx="21670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________________________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50D2C3-5456-CE96-7F16-E1EBB99FE18F}"/>
              </a:ext>
            </a:extLst>
          </p:cNvPr>
          <p:cNvSpPr txBox="1"/>
          <p:nvPr/>
        </p:nvSpPr>
        <p:spPr>
          <a:xfrm>
            <a:off x="5075129" y="6065020"/>
            <a:ext cx="21670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________________________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C4BC07-38D6-CAC8-8A15-C2B6D1C2B19F}"/>
              </a:ext>
            </a:extLst>
          </p:cNvPr>
          <p:cNvSpPr txBox="1"/>
          <p:nvPr/>
        </p:nvSpPr>
        <p:spPr>
          <a:xfrm>
            <a:off x="7513529" y="6065020"/>
            <a:ext cx="21670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________________________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CD8ADC-C063-8FE1-720E-C7426E3B058E}"/>
              </a:ext>
            </a:extLst>
          </p:cNvPr>
          <p:cNvSpPr txBox="1"/>
          <p:nvPr/>
        </p:nvSpPr>
        <p:spPr>
          <a:xfrm>
            <a:off x="15206" y="428314"/>
            <a:ext cx="9892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1. Describe the following people’s hair and eyes in Spanish.</a:t>
            </a:r>
          </a:p>
        </p:txBody>
      </p:sp>
      <p:pic>
        <p:nvPicPr>
          <p:cNvPr id="17" name="Picture 16" descr="A group of men with different facial hair styles&#10;&#10;Description automatically generated">
            <a:extLst>
              <a:ext uri="{FF2B5EF4-FFF2-40B4-BE49-F238E27FC236}">
                <a16:creationId xmlns:a16="http://schemas.microsoft.com/office/drawing/2014/main" id="{63F7FC5A-1A20-1492-33B7-6237C0BA1C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" t="65753" r="66514"/>
          <a:stretch/>
        </p:blipFill>
        <p:spPr>
          <a:xfrm>
            <a:off x="2253555" y="828589"/>
            <a:ext cx="1402915" cy="1584618"/>
          </a:xfrm>
          <a:prstGeom prst="rect">
            <a:avLst/>
          </a:prstGeom>
        </p:spPr>
      </p:pic>
      <p:pic>
        <p:nvPicPr>
          <p:cNvPr id="19" name="Picture 18" descr="A group of women with different hair styles&#10;&#10;Description automatically generated">
            <a:extLst>
              <a:ext uri="{FF2B5EF4-FFF2-40B4-BE49-F238E27FC236}">
                <a16:creationId xmlns:a16="http://schemas.microsoft.com/office/drawing/2014/main" id="{D73C4A26-3509-30B3-4C01-4E87836860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12" t="67861" r="37534"/>
          <a:stretch/>
        </p:blipFill>
        <p:spPr>
          <a:xfrm>
            <a:off x="176526" y="856016"/>
            <a:ext cx="1476910" cy="1584618"/>
          </a:xfrm>
          <a:prstGeom prst="rect">
            <a:avLst/>
          </a:prstGeom>
        </p:spPr>
      </p:pic>
      <p:pic>
        <p:nvPicPr>
          <p:cNvPr id="20" name="Picture 19" descr="A group of women with different hair styles&#10;&#10;Description automatically generated">
            <a:extLst>
              <a:ext uri="{FF2B5EF4-FFF2-40B4-BE49-F238E27FC236}">
                <a16:creationId xmlns:a16="http://schemas.microsoft.com/office/drawing/2014/main" id="{ECCFC646-61FF-947B-CF71-6F500EC03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58" t="6114" r="2029" b="64162"/>
          <a:stretch/>
        </p:blipFill>
        <p:spPr>
          <a:xfrm>
            <a:off x="4219011" y="830963"/>
            <a:ext cx="1741117" cy="1465545"/>
          </a:xfrm>
          <a:prstGeom prst="rect">
            <a:avLst/>
          </a:prstGeom>
        </p:spPr>
      </p:pic>
      <p:pic>
        <p:nvPicPr>
          <p:cNvPr id="21" name="Picture 20" descr="A group of men with different facial hair styles&#10;&#10;Description automatically generated">
            <a:extLst>
              <a:ext uri="{FF2B5EF4-FFF2-40B4-BE49-F238E27FC236}">
                <a16:creationId xmlns:a16="http://schemas.microsoft.com/office/drawing/2014/main" id="{BBDD1AD4-02BD-FE88-7E2E-065CD22F29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93" t="65753" r="5287"/>
          <a:stretch/>
        </p:blipFill>
        <p:spPr>
          <a:xfrm>
            <a:off x="6259623" y="815316"/>
            <a:ext cx="1402916" cy="1584618"/>
          </a:xfrm>
          <a:prstGeom prst="rect">
            <a:avLst/>
          </a:prstGeom>
        </p:spPr>
      </p:pic>
      <p:pic>
        <p:nvPicPr>
          <p:cNvPr id="22" name="Picture 21" descr="A group of women with different hair styles&#10;&#10;Description automatically generated">
            <a:extLst>
              <a:ext uri="{FF2B5EF4-FFF2-40B4-BE49-F238E27FC236}">
                <a16:creationId xmlns:a16="http://schemas.microsoft.com/office/drawing/2014/main" id="{3565C33A-E456-0B4C-88E4-9AB93A6047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39" t="2769" r="36207" b="64162"/>
          <a:stretch/>
        </p:blipFill>
        <p:spPr>
          <a:xfrm>
            <a:off x="8187501" y="666006"/>
            <a:ext cx="1476910" cy="163050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B620AD40-19A8-B815-4F4B-1325E1FA7BF7}"/>
              </a:ext>
            </a:extLst>
          </p:cNvPr>
          <p:cNvSpPr txBox="1"/>
          <p:nvPr/>
        </p:nvSpPr>
        <p:spPr>
          <a:xfrm>
            <a:off x="6472" y="2199964"/>
            <a:ext cx="19658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_________________________________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C5E45D2-91C2-6C1A-7616-27F478031AD2}"/>
              </a:ext>
            </a:extLst>
          </p:cNvPr>
          <p:cNvSpPr txBox="1"/>
          <p:nvPr/>
        </p:nvSpPr>
        <p:spPr>
          <a:xfrm>
            <a:off x="1987146" y="2199964"/>
            <a:ext cx="19658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_________________________________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CFE943-2F56-B900-F509-300A5006507A}"/>
              </a:ext>
            </a:extLst>
          </p:cNvPr>
          <p:cNvSpPr txBox="1"/>
          <p:nvPr/>
        </p:nvSpPr>
        <p:spPr>
          <a:xfrm>
            <a:off x="3967820" y="2199964"/>
            <a:ext cx="19658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_________________________________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BDA7599-BECD-DA5A-98A2-F7BC1B086DE3}"/>
              </a:ext>
            </a:extLst>
          </p:cNvPr>
          <p:cNvSpPr txBox="1"/>
          <p:nvPr/>
        </p:nvSpPr>
        <p:spPr>
          <a:xfrm>
            <a:off x="5948494" y="2199964"/>
            <a:ext cx="19658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_________________________________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A37FC8D-43A5-1E33-D963-E955849A7633}"/>
              </a:ext>
            </a:extLst>
          </p:cNvPr>
          <p:cNvSpPr txBox="1"/>
          <p:nvPr/>
        </p:nvSpPr>
        <p:spPr>
          <a:xfrm>
            <a:off x="7929168" y="2199964"/>
            <a:ext cx="19658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593553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D21B66-6A6B-1836-D129-F21C3EC98D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30424D99-22B0-1DAE-1108-03127053096C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Unidad 2 – ¿A quién sigues?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EE010E-F517-972D-7B68-009C8A33430F}"/>
              </a:ext>
            </a:extLst>
          </p:cNvPr>
          <p:cNvSpPr txBox="1"/>
          <p:nvPr/>
        </p:nvSpPr>
        <p:spPr>
          <a:xfrm>
            <a:off x="13118" y="413700"/>
            <a:ext cx="9892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1. Read the text and answer the questions about Karol G below.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C0B383-E578-CBC2-F5AE-A0AF9E444189}"/>
              </a:ext>
            </a:extLst>
          </p:cNvPr>
          <p:cNvSpPr txBox="1"/>
          <p:nvPr/>
        </p:nvSpPr>
        <p:spPr>
          <a:xfrm>
            <a:off x="7780868" y="2169"/>
            <a:ext cx="2125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cuatro</a:t>
            </a:r>
          </a:p>
        </p:txBody>
      </p:sp>
      <p:sp>
        <p:nvSpPr>
          <p:cNvPr id="5" name="Rectangle 34">
            <a:extLst>
              <a:ext uri="{FF2B5EF4-FFF2-40B4-BE49-F238E27FC236}">
                <a16:creationId xmlns:a16="http://schemas.microsoft.com/office/drawing/2014/main" id="{F6B06177-B91A-0193-7912-04EEB31C704F}"/>
              </a:ext>
            </a:extLst>
          </p:cNvPr>
          <p:cNvSpPr/>
          <p:nvPr/>
        </p:nvSpPr>
        <p:spPr>
          <a:xfrm>
            <a:off x="0" y="833029"/>
            <a:ext cx="9892882" cy="2554545"/>
          </a:xfrm>
          <a:prstGeom prst="rect">
            <a:avLst/>
          </a:prstGeom>
          <a:solidFill>
            <a:srgbClr val="F8E0E0"/>
          </a:solidFill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Me </a:t>
            </a:r>
            <a:r>
              <a:rPr lang="en-GB" sz="2000" dirty="0" err="1">
                <a:latin typeface="Comic Sans MS" panose="030F0702030302020204" pitchFamily="66" charset="0"/>
              </a:rPr>
              <a:t>interesa</a:t>
            </a:r>
            <a:r>
              <a:rPr lang="en-GB" sz="2000" dirty="0">
                <a:latin typeface="Comic Sans MS" panose="030F0702030302020204" pitchFamily="66" charset="0"/>
              </a:rPr>
              <a:t> la </a:t>
            </a:r>
            <a:r>
              <a:rPr lang="en-GB" sz="2000" dirty="0" err="1">
                <a:latin typeface="Comic Sans MS" panose="030F0702030302020204" pitchFamily="66" charset="0"/>
              </a:rPr>
              <a:t>música</a:t>
            </a:r>
            <a:r>
              <a:rPr lang="en-GB" sz="2000" dirty="0">
                <a:latin typeface="Comic Sans MS" panose="030F0702030302020204" pitchFamily="66" charset="0"/>
              </a:rPr>
              <a:t>, </a:t>
            </a:r>
            <a:r>
              <a:rPr lang="en-GB" sz="2000" dirty="0" err="1">
                <a:latin typeface="Comic Sans MS" panose="030F0702030302020204" pitchFamily="66" charset="0"/>
              </a:rPr>
              <a:t>por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eso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admiro</a:t>
            </a:r>
            <a:r>
              <a:rPr lang="en-GB" sz="2000" dirty="0">
                <a:latin typeface="Comic Sans MS" panose="030F0702030302020204" pitchFamily="66" charset="0"/>
              </a:rPr>
              <a:t> a Karol G </a:t>
            </a:r>
            <a:r>
              <a:rPr lang="en-GB" sz="2000" dirty="0" err="1">
                <a:latin typeface="Comic Sans MS" panose="030F0702030302020204" pitchFamily="66" charset="0"/>
              </a:rPr>
              <a:t>desde</a:t>
            </a:r>
            <a:r>
              <a:rPr lang="en-GB" sz="2000" dirty="0">
                <a:latin typeface="Comic Sans MS" panose="030F0702030302020204" pitchFamily="66" charset="0"/>
              </a:rPr>
              <a:t> hace </a:t>
            </a:r>
            <a:r>
              <a:rPr lang="en-GB" sz="2000" dirty="0" err="1">
                <a:latin typeface="Comic Sans MS" panose="030F0702030302020204" pitchFamily="66" charset="0"/>
              </a:rPr>
              <a:t>mucho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000" dirty="0" err="1">
                <a:latin typeface="Comic Sans MS" panose="030F0702030302020204" pitchFamily="66" charset="0"/>
              </a:rPr>
              <a:t>tiempo</a:t>
            </a:r>
            <a:r>
              <a:rPr lang="en-GB" sz="2000" dirty="0">
                <a:latin typeface="Comic Sans MS" panose="030F0702030302020204" pitchFamily="66" charset="0"/>
              </a:rPr>
              <a:t>. En mi </a:t>
            </a:r>
            <a:r>
              <a:rPr lang="en-GB" sz="2000" dirty="0" err="1">
                <a:latin typeface="Comic Sans MS" panose="030F0702030302020204" pitchFamily="66" charset="0"/>
              </a:rPr>
              <a:t>opinión</a:t>
            </a:r>
            <a:r>
              <a:rPr lang="en-GB" sz="2000" dirty="0">
                <a:latin typeface="Comic Sans MS" panose="030F0702030302020204" pitchFamily="66" charset="0"/>
              </a:rPr>
              <a:t>, </a:t>
            </a:r>
            <a:r>
              <a:rPr lang="en-GB" sz="2000" dirty="0" err="1">
                <a:latin typeface="Comic Sans MS" panose="030F0702030302020204" pitchFamily="66" charset="0"/>
              </a:rPr>
              <a:t>ella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representa</a:t>
            </a:r>
            <a:r>
              <a:rPr lang="en-GB" sz="2000" dirty="0">
                <a:latin typeface="Comic Sans MS" panose="030F0702030302020204" pitchFamily="66" charset="0"/>
              </a:rPr>
              <a:t> la </a:t>
            </a:r>
            <a:r>
              <a:rPr lang="en-GB" sz="2000" dirty="0" err="1">
                <a:latin typeface="Comic Sans MS" panose="030F0702030302020204" pitchFamily="66" charset="0"/>
              </a:rPr>
              <a:t>fuerza</a:t>
            </a:r>
            <a:r>
              <a:rPr lang="en-GB" sz="2000" dirty="0">
                <a:latin typeface="Comic Sans MS" panose="030F0702030302020204" pitchFamily="66" charset="0"/>
              </a:rPr>
              <a:t> y la </a:t>
            </a:r>
            <a:r>
              <a:rPr lang="en-GB" sz="2000" dirty="0" err="1">
                <a:latin typeface="Comic Sans MS" panose="030F0702030302020204" pitchFamily="66" charset="0"/>
              </a:rPr>
              <a:t>determinación</a:t>
            </a:r>
            <a:r>
              <a:rPr lang="en-GB" sz="2000" dirty="0">
                <a:latin typeface="Comic Sans MS" panose="030F0702030302020204" pitchFamily="66" charset="0"/>
              </a:rPr>
              <a:t> y, </a:t>
            </a:r>
          </a:p>
          <a:p>
            <a:r>
              <a:rPr lang="en-GB" sz="2000" dirty="0" err="1">
                <a:latin typeface="Comic Sans MS" panose="030F0702030302020204" pitchFamily="66" charset="0"/>
              </a:rPr>
              <a:t>en</a:t>
            </a:r>
            <a:r>
              <a:rPr lang="en-GB" sz="2000" dirty="0">
                <a:latin typeface="Comic Sans MS" panose="030F0702030302020204" pitchFamily="66" charset="0"/>
              </a:rPr>
              <a:t> las </a:t>
            </a:r>
            <a:r>
              <a:rPr lang="en-GB" sz="2000" dirty="0" err="1">
                <a:latin typeface="Comic Sans MS" panose="030F0702030302020204" pitchFamily="66" charset="0"/>
              </a:rPr>
              <a:t>letras</a:t>
            </a:r>
            <a:r>
              <a:rPr lang="en-GB" sz="2000" dirty="0">
                <a:latin typeface="Comic Sans MS" panose="030F0702030302020204" pitchFamily="66" charset="0"/>
              </a:rPr>
              <a:t> de sus canciones, </a:t>
            </a:r>
            <a:r>
              <a:rPr lang="en-GB" sz="2000" dirty="0" err="1">
                <a:latin typeface="Comic Sans MS" panose="030F0702030302020204" pitchFamily="66" charset="0"/>
              </a:rPr>
              <a:t>ella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siempre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nos</a:t>
            </a:r>
            <a:r>
              <a:rPr lang="en-GB" sz="2000" dirty="0">
                <a:latin typeface="Comic Sans MS" panose="030F0702030302020204" pitchFamily="66" charset="0"/>
              </a:rPr>
              <a:t> anima a </a:t>
            </a:r>
            <a:r>
              <a:rPr lang="en-GB" sz="2000" dirty="0" err="1">
                <a:latin typeface="Comic Sans MS" panose="030F0702030302020204" pitchFamily="66" charset="0"/>
              </a:rPr>
              <a:t>conseguir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000" dirty="0" err="1">
                <a:latin typeface="Comic Sans MS" panose="030F0702030302020204" pitchFamily="66" charset="0"/>
              </a:rPr>
              <a:t>nuestros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objetivos</a:t>
            </a:r>
            <a:r>
              <a:rPr lang="en-GB" sz="2000" dirty="0">
                <a:latin typeface="Comic Sans MS" panose="030F0702030302020204" pitchFamily="66" charset="0"/>
              </a:rPr>
              <a:t>, </a:t>
            </a:r>
            <a:r>
              <a:rPr lang="en-GB" sz="2000" dirty="0" err="1">
                <a:latin typeface="Comic Sans MS" panose="030F0702030302020204" pitchFamily="66" charset="0"/>
              </a:rPr>
              <a:t>aunque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sean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muy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difíciles</a:t>
            </a:r>
            <a:r>
              <a:rPr lang="en-GB" sz="2000" dirty="0">
                <a:latin typeface="Comic Sans MS" panose="030F0702030302020204" pitchFamily="66" charset="0"/>
              </a:rPr>
              <a:t>. Karol </a:t>
            </a:r>
            <a:r>
              <a:rPr lang="en-GB" sz="2000" dirty="0" err="1">
                <a:latin typeface="Comic Sans MS" panose="030F0702030302020204" pitchFamily="66" charset="0"/>
              </a:rPr>
              <a:t>nació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en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Colombia, </a:t>
            </a:r>
            <a:r>
              <a:rPr lang="en-GB" sz="2000" dirty="0" err="1">
                <a:latin typeface="Comic Sans MS" panose="030F0702030302020204" pitchFamily="66" charset="0"/>
              </a:rPr>
              <a:t>en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una</a:t>
            </a:r>
            <a:r>
              <a:rPr lang="en-GB" sz="2000" dirty="0">
                <a:latin typeface="Comic Sans MS" panose="030F0702030302020204" pitchFamily="66" charset="0"/>
              </a:rPr>
              <a:t> familia </a:t>
            </a:r>
            <a:r>
              <a:rPr lang="en-GB" sz="2000" dirty="0" err="1">
                <a:latin typeface="Comic Sans MS" panose="030F0702030302020204" pitchFamily="66" charset="0"/>
              </a:rPr>
              <a:t>muy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pobre</a:t>
            </a:r>
            <a:r>
              <a:rPr lang="en-GB" sz="2000" dirty="0">
                <a:latin typeface="Comic Sans MS" panose="030F0702030302020204" pitchFamily="66" charset="0"/>
              </a:rPr>
              <a:t>, </a:t>
            </a:r>
            <a:r>
              <a:rPr lang="en-GB" sz="2000" dirty="0" err="1">
                <a:latin typeface="Comic Sans MS" panose="030F0702030302020204" pitchFamily="66" charset="0"/>
              </a:rPr>
              <a:t>pero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ella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siempre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creyó</a:t>
            </a:r>
            <a:r>
              <a:rPr lang="en-GB" sz="2000" dirty="0">
                <a:latin typeface="Comic Sans MS" panose="030F0702030302020204" pitchFamily="66" charset="0"/>
              </a:rPr>
              <a:t> que </a:t>
            </a:r>
          </a:p>
          <a:p>
            <a:r>
              <a:rPr lang="en-GB" sz="2000" dirty="0" err="1">
                <a:latin typeface="Comic Sans MS" panose="030F0702030302020204" pitchFamily="66" charset="0"/>
              </a:rPr>
              <a:t>algún</a:t>
            </a:r>
            <a:r>
              <a:rPr lang="en-GB" sz="2000" dirty="0">
                <a:latin typeface="Comic Sans MS" panose="030F0702030302020204" pitchFamily="66" charset="0"/>
              </a:rPr>
              <a:t> día </a:t>
            </a:r>
            <a:r>
              <a:rPr lang="en-GB" sz="2000" dirty="0" err="1">
                <a:latin typeface="Comic Sans MS" panose="030F0702030302020204" pitchFamily="66" charset="0"/>
              </a:rPr>
              <a:t>podría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cumplir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su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sueño</a:t>
            </a:r>
            <a:r>
              <a:rPr lang="en-GB" sz="2000" dirty="0">
                <a:latin typeface="Comic Sans MS" panose="030F0702030302020204" pitchFamily="66" charset="0"/>
              </a:rPr>
              <a:t> de ser </a:t>
            </a:r>
            <a:r>
              <a:rPr lang="en-GB" sz="2000" dirty="0" err="1">
                <a:latin typeface="Comic Sans MS" panose="030F0702030302020204" pitchFamily="66" charset="0"/>
              </a:rPr>
              <a:t>una</a:t>
            </a:r>
            <a:r>
              <a:rPr lang="en-GB" sz="2000" dirty="0">
                <a:latin typeface="Comic Sans MS" panose="030F0702030302020204" pitchFamily="66" charset="0"/>
              </a:rPr>
              <a:t> cantante </a:t>
            </a:r>
            <a:r>
              <a:rPr lang="en-GB" sz="2000" dirty="0" err="1">
                <a:latin typeface="Comic Sans MS" panose="030F0702030302020204" pitchFamily="66" charset="0"/>
              </a:rPr>
              <a:t>mundialmente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err="1">
                <a:latin typeface="Comic Sans MS" panose="030F0702030302020204" pitchFamily="66" charset="0"/>
              </a:rPr>
              <a:t>famosa</a:t>
            </a:r>
            <a:r>
              <a:rPr lang="en-GB" sz="2000" dirty="0">
                <a:latin typeface="Comic Sans MS" panose="030F0702030302020204" pitchFamily="66" charset="0"/>
              </a:rPr>
              <a:t>, y </a:t>
            </a:r>
            <a:r>
              <a:rPr lang="en-GB" sz="2000" dirty="0" err="1">
                <a:latin typeface="Comic Sans MS" panose="030F0702030302020204" pitchFamily="66" charset="0"/>
              </a:rPr>
              <a:t>siguió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trabajando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duro</a:t>
            </a:r>
            <a:r>
              <a:rPr lang="en-GB" sz="2000" dirty="0">
                <a:latin typeface="Comic Sans MS" panose="030F0702030302020204" pitchFamily="66" charset="0"/>
              </a:rPr>
              <a:t> hasta que lo </a:t>
            </a:r>
            <a:r>
              <a:rPr lang="en-GB" sz="2000" dirty="0" err="1">
                <a:latin typeface="Comic Sans MS" panose="030F0702030302020204" pitchFamily="66" charset="0"/>
              </a:rPr>
              <a:t>consiguió</a:t>
            </a:r>
            <a:r>
              <a:rPr lang="en-GB" sz="2000" dirty="0">
                <a:latin typeface="Comic Sans MS" panose="030F0702030302020204" pitchFamily="66" charset="0"/>
              </a:rPr>
              <a:t>. Hoy </a:t>
            </a:r>
            <a:r>
              <a:rPr lang="en-GB" sz="2000" dirty="0" err="1">
                <a:latin typeface="Comic Sans MS" panose="030F0702030302020204" pitchFamily="66" charset="0"/>
              </a:rPr>
              <a:t>en</a:t>
            </a:r>
            <a:r>
              <a:rPr lang="en-GB" sz="2000" dirty="0">
                <a:latin typeface="Comic Sans MS" panose="030F0702030302020204" pitchFamily="66" charset="0"/>
              </a:rPr>
              <a:t> día,</a:t>
            </a:r>
          </a:p>
          <a:p>
            <a:r>
              <a:rPr lang="en-GB" sz="2000" dirty="0" err="1">
                <a:latin typeface="Comic Sans MS" panose="030F0702030302020204" pitchFamily="66" charset="0"/>
              </a:rPr>
              <a:t>ella</a:t>
            </a:r>
            <a:r>
              <a:rPr lang="en-GB" sz="2000" dirty="0">
                <a:latin typeface="Comic Sans MS" panose="030F0702030302020204" pitchFamily="66" charset="0"/>
              </a:rPr>
              <a:t> es la </a:t>
            </a:r>
            <a:r>
              <a:rPr lang="en-GB" sz="2000" dirty="0" err="1">
                <a:latin typeface="Comic Sans MS" panose="030F0702030302020204" pitchFamily="66" charset="0"/>
              </a:rPr>
              <a:t>artista</a:t>
            </a:r>
            <a:r>
              <a:rPr lang="en-GB" sz="2000" dirty="0">
                <a:latin typeface="Comic Sans MS" panose="030F0702030302020204" pitchFamily="66" charset="0"/>
              </a:rPr>
              <a:t> Latina que ha </a:t>
            </a:r>
            <a:r>
              <a:rPr lang="en-GB" sz="2000" dirty="0" err="1">
                <a:latin typeface="Comic Sans MS" panose="030F0702030302020204" pitchFamily="66" charset="0"/>
              </a:rPr>
              <a:t>recibido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más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premios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en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el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año</a:t>
            </a:r>
            <a:r>
              <a:rPr lang="en-GB" sz="2000" dirty="0">
                <a:latin typeface="Comic Sans MS" panose="030F0702030302020204" pitchFamily="66" charset="0"/>
              </a:rPr>
              <a:t> 2024.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15088B-A5B0-CAA4-038B-312FC0791DDC}"/>
              </a:ext>
            </a:extLst>
          </p:cNvPr>
          <p:cNvSpPr txBox="1"/>
          <p:nvPr/>
        </p:nvSpPr>
        <p:spPr>
          <a:xfrm>
            <a:off x="1" y="3412626"/>
            <a:ext cx="564923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How long have they liked her music?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With her songs, what does she encourage people to do?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What was her dream?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How did she make her dream come true?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Why is she so famous nowadays?</a:t>
            </a:r>
          </a:p>
          <a:p>
            <a:pPr marL="457200" indent="-457200">
              <a:buAutoNum type="arabicPeriod"/>
            </a:pP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962A8F-1297-5045-2A45-12B2F0A3F0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807"/>
          <a:stretch/>
        </p:blipFill>
        <p:spPr>
          <a:xfrm rot="221300">
            <a:off x="8153206" y="775219"/>
            <a:ext cx="2000305" cy="27729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9F0F804-FC4D-81BF-2CC0-FB0E0DA4A5D3}"/>
              </a:ext>
            </a:extLst>
          </p:cNvPr>
          <p:cNvSpPr txBox="1"/>
          <p:nvPr/>
        </p:nvSpPr>
        <p:spPr>
          <a:xfrm>
            <a:off x="5488477" y="3414714"/>
            <a:ext cx="44175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268A16-BE6B-871C-A13F-74BAEF581D30}"/>
              </a:ext>
            </a:extLst>
          </p:cNvPr>
          <p:cNvSpPr txBox="1"/>
          <p:nvPr/>
        </p:nvSpPr>
        <p:spPr>
          <a:xfrm>
            <a:off x="0" y="5484392"/>
            <a:ext cx="9892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2. Find the Spanish in the text (in order).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E83779-24BC-D110-C4C9-6C172B4C425B}"/>
              </a:ext>
            </a:extLst>
          </p:cNvPr>
          <p:cNvSpPr txBox="1"/>
          <p:nvPr/>
        </p:nvSpPr>
        <p:spPr>
          <a:xfrm>
            <a:off x="2088" y="5849734"/>
            <a:ext cx="25657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I admire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A long time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Strength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B11D79-D603-5C3C-B2D4-77C8C6F96BE7}"/>
              </a:ext>
            </a:extLst>
          </p:cNvPr>
          <p:cNvSpPr txBox="1"/>
          <p:nvPr/>
        </p:nvSpPr>
        <p:spPr>
          <a:xfrm>
            <a:off x="4739004" y="5851822"/>
            <a:ext cx="29166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n-GB" sz="2000" dirty="0">
                <a:latin typeface="Comic Sans MS" panose="030F0702030302020204" pitchFamily="66" charset="0"/>
              </a:rPr>
              <a:t>She encourages us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en-GB" sz="2000" dirty="0">
                <a:latin typeface="Comic Sans MS" panose="030F0702030302020204" pitchFamily="66" charset="0"/>
              </a:rPr>
              <a:t>Her dream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en-GB" sz="2000" dirty="0">
                <a:latin typeface="Comic Sans MS" panose="030F0702030302020204" pitchFamily="66" charset="0"/>
              </a:rPr>
              <a:t>Awards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C916A4-8E31-CB29-AD4C-E91C26F2AE6F}"/>
              </a:ext>
            </a:extLst>
          </p:cNvPr>
          <p:cNvSpPr txBox="1"/>
          <p:nvPr/>
        </p:nvSpPr>
        <p:spPr>
          <a:xfrm>
            <a:off x="2348627" y="5853910"/>
            <a:ext cx="25166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__________________________________________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F132F3-0038-16EB-1617-EF005765F43C}"/>
              </a:ext>
            </a:extLst>
          </p:cNvPr>
          <p:cNvSpPr txBox="1"/>
          <p:nvPr/>
        </p:nvSpPr>
        <p:spPr>
          <a:xfrm>
            <a:off x="7461323" y="5855998"/>
            <a:ext cx="25166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388422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19FABB-47C1-2F6F-59CA-BCC49A059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D60E6E7C-45AA-AA81-4045-E9DF13CC3755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Unidad 3 – ¡Amigos para siempre!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74D68C-8B6C-46DC-7218-CB8C629F1741}"/>
              </a:ext>
            </a:extLst>
          </p:cNvPr>
          <p:cNvSpPr txBox="1"/>
          <p:nvPr/>
        </p:nvSpPr>
        <p:spPr>
          <a:xfrm>
            <a:off x="7780868" y="2169"/>
            <a:ext cx="2125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</a:t>
            </a:r>
            <a:r>
              <a:rPr lang="en-GB" sz="20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cinco</a:t>
            </a:r>
            <a:endParaRPr lang="en-GB" sz="20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DF975C-E258-D938-BBF4-7139B5893AD6}"/>
              </a:ext>
            </a:extLst>
          </p:cNvPr>
          <p:cNvSpPr txBox="1"/>
          <p:nvPr/>
        </p:nvSpPr>
        <p:spPr>
          <a:xfrm>
            <a:off x="0" y="403267"/>
            <a:ext cx="9892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1. Write the name of the correct person for each sentence.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843986D6-696A-837E-0EEE-364CE5730F98}"/>
              </a:ext>
            </a:extLst>
          </p:cNvPr>
          <p:cNvSpPr txBox="1"/>
          <p:nvPr/>
        </p:nvSpPr>
        <p:spPr>
          <a:xfrm>
            <a:off x="0" y="803377"/>
            <a:ext cx="2354893" cy="1754326"/>
          </a:xfrm>
          <a:prstGeom prst="rect">
            <a:avLst/>
          </a:prstGeom>
          <a:solidFill>
            <a:srgbClr val="CC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Carolina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Me </a:t>
            </a:r>
            <a:r>
              <a:rPr lang="en-GB" dirty="0" err="1">
                <a:latin typeface="Comic Sans MS" panose="030F0702030302020204" pitchFamily="66" charset="0"/>
              </a:rPr>
              <a:t>llevo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muy</a:t>
            </a:r>
            <a:r>
              <a:rPr lang="en-GB" dirty="0">
                <a:latin typeface="Comic Sans MS" panose="030F0702030302020204" pitchFamily="66" charset="0"/>
              </a:rPr>
              <a:t> bien con mis amigos y </a:t>
            </a:r>
            <a:r>
              <a:rPr lang="en-GB" dirty="0" err="1">
                <a:latin typeface="Comic Sans MS" panose="030F0702030302020204" pitchFamily="66" charset="0"/>
              </a:rPr>
              <a:t>los</a:t>
            </a:r>
            <a:r>
              <a:rPr lang="en-GB" dirty="0">
                <a:latin typeface="Comic Sans MS" panose="030F0702030302020204" pitchFamily="66" charset="0"/>
              </a:rPr>
              <a:t> fines de </a:t>
            </a:r>
            <a:r>
              <a:rPr lang="en-GB" dirty="0" err="1">
                <a:latin typeface="Comic Sans MS" panose="030F0702030302020204" pitchFamily="66" charset="0"/>
              </a:rPr>
              <a:t>semana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siempre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hacemos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cosas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juntos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55438B-14EC-3D39-7FBD-CEDA7425C548}"/>
              </a:ext>
            </a:extLst>
          </p:cNvPr>
          <p:cNvSpPr txBox="1"/>
          <p:nvPr/>
        </p:nvSpPr>
        <p:spPr>
          <a:xfrm>
            <a:off x="2519314" y="803377"/>
            <a:ext cx="2354893" cy="1754326"/>
          </a:xfrm>
          <a:prstGeom prst="rect">
            <a:avLst/>
          </a:prstGeom>
          <a:solidFill>
            <a:srgbClr val="F6DEF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Roberto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Me </a:t>
            </a:r>
            <a:r>
              <a:rPr lang="en-GB" dirty="0" err="1">
                <a:latin typeface="Comic Sans MS" panose="030F0702030302020204" pitchFamily="66" charset="0"/>
              </a:rPr>
              <a:t>divierto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mucho</a:t>
            </a:r>
            <a:r>
              <a:rPr lang="en-GB" dirty="0">
                <a:latin typeface="Comic Sans MS" panose="030F0702030302020204" pitchFamily="66" charset="0"/>
              </a:rPr>
              <a:t> con Pablo </a:t>
            </a:r>
            <a:r>
              <a:rPr lang="en-GB" dirty="0" err="1">
                <a:latin typeface="Comic Sans MS" panose="030F0702030302020204" pitchFamily="66" charset="0"/>
              </a:rPr>
              <a:t>pero</a:t>
            </a:r>
            <a:r>
              <a:rPr lang="en-GB" dirty="0">
                <a:latin typeface="Comic Sans MS" panose="030F0702030302020204" pitchFamily="66" charset="0"/>
              </a:rPr>
              <a:t> a </a:t>
            </a:r>
            <a:r>
              <a:rPr lang="en-GB" dirty="0" err="1">
                <a:latin typeface="Comic Sans MS" panose="030F0702030302020204" pitchFamily="66" charset="0"/>
              </a:rPr>
              <a:t>veces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discutimos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porque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somos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muy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diferentes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id="{BA86C67C-14EE-6524-9D6E-40DC940AB107}"/>
              </a:ext>
            </a:extLst>
          </p:cNvPr>
          <p:cNvSpPr txBox="1"/>
          <p:nvPr/>
        </p:nvSpPr>
        <p:spPr>
          <a:xfrm>
            <a:off x="5038628" y="817991"/>
            <a:ext cx="2354893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Martina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A </a:t>
            </a:r>
            <a:r>
              <a:rPr lang="en-GB" dirty="0" err="1">
                <a:latin typeface="Comic Sans MS" panose="030F0702030302020204" pitchFamily="66" charset="0"/>
              </a:rPr>
              <a:t>veces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creo</a:t>
            </a:r>
            <a:r>
              <a:rPr lang="en-GB" dirty="0">
                <a:latin typeface="Comic Sans MS" panose="030F0702030302020204" pitchFamily="66" charset="0"/>
              </a:rPr>
              <a:t> que mi amiga Elena no me </a:t>
            </a:r>
            <a:r>
              <a:rPr lang="en-GB" dirty="0" err="1">
                <a:latin typeface="Comic Sans MS" panose="030F0702030302020204" pitchFamily="66" charset="0"/>
              </a:rPr>
              <a:t>conoce</a:t>
            </a:r>
            <a:r>
              <a:rPr lang="en-GB" dirty="0">
                <a:latin typeface="Comic Sans MS" panose="030F0702030302020204" pitchFamily="66" charset="0"/>
              </a:rPr>
              <a:t> bien y, </a:t>
            </a:r>
            <a:r>
              <a:rPr lang="en-GB" dirty="0" err="1">
                <a:latin typeface="Comic Sans MS" panose="030F0702030302020204" pitchFamily="66" charset="0"/>
              </a:rPr>
              <a:t>por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eso</a:t>
            </a:r>
            <a:r>
              <a:rPr lang="en-GB" dirty="0">
                <a:latin typeface="Comic Sans MS" panose="030F0702030302020204" pitchFamily="66" charset="0"/>
              </a:rPr>
              <a:t>, no </a:t>
            </a:r>
            <a:r>
              <a:rPr lang="en-GB" dirty="0" err="1">
                <a:latin typeface="Comic Sans MS" panose="030F0702030302020204" pitchFamily="66" charset="0"/>
              </a:rPr>
              <a:t>tengo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mucha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confianza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en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ella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30FD665-419A-1D0F-B494-61196BC6213D}"/>
              </a:ext>
            </a:extLst>
          </p:cNvPr>
          <p:cNvSpPr txBox="1"/>
          <p:nvPr/>
        </p:nvSpPr>
        <p:spPr>
          <a:xfrm>
            <a:off x="7557941" y="817991"/>
            <a:ext cx="2354893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Verónica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Mi </a:t>
            </a:r>
            <a:r>
              <a:rPr lang="en-GB" dirty="0" err="1">
                <a:latin typeface="Comic Sans MS" panose="030F0702030302020204" pitchFamily="66" charset="0"/>
              </a:rPr>
              <a:t>mejor</a:t>
            </a:r>
            <a:r>
              <a:rPr lang="en-GB" dirty="0">
                <a:latin typeface="Comic Sans MS" panose="030F0702030302020204" pitchFamily="66" charset="0"/>
              </a:rPr>
              <a:t> amiga me da buenos </a:t>
            </a:r>
            <a:r>
              <a:rPr lang="en-GB" dirty="0" err="1">
                <a:latin typeface="Comic Sans MS" panose="030F0702030302020204" pitchFamily="66" charset="0"/>
              </a:rPr>
              <a:t>consejos</a:t>
            </a:r>
            <a:r>
              <a:rPr lang="en-GB" dirty="0">
                <a:latin typeface="Comic Sans MS" panose="030F0702030302020204" pitchFamily="66" charset="0"/>
              </a:rPr>
              <a:t> y me hace </a:t>
            </a:r>
            <a:r>
              <a:rPr lang="en-GB" dirty="0" err="1">
                <a:latin typeface="Comic Sans MS" panose="030F0702030302020204" pitchFamily="66" charset="0"/>
              </a:rPr>
              <a:t>reír</a:t>
            </a:r>
            <a:r>
              <a:rPr lang="en-GB" dirty="0">
                <a:latin typeface="Comic Sans MS" panose="030F0702030302020204" pitchFamily="66" charset="0"/>
              </a:rPr>
              <a:t>. Ella </a:t>
            </a:r>
            <a:r>
              <a:rPr lang="en-GB" dirty="0" err="1">
                <a:latin typeface="Comic Sans MS" panose="030F0702030302020204" pitchFamily="66" charset="0"/>
              </a:rPr>
              <a:t>nunca</a:t>
            </a:r>
            <a:r>
              <a:rPr lang="en-GB" dirty="0">
                <a:latin typeface="Comic Sans MS" panose="030F0702030302020204" pitchFamily="66" charset="0"/>
              </a:rPr>
              <a:t> me </a:t>
            </a:r>
            <a:r>
              <a:rPr lang="en-GB" dirty="0" err="1">
                <a:latin typeface="Comic Sans MS" panose="030F0702030302020204" pitchFamily="66" charset="0"/>
              </a:rPr>
              <a:t>critica</a:t>
            </a:r>
            <a:r>
              <a:rPr lang="en-GB" dirty="0">
                <a:latin typeface="Comic Sans MS" panose="030F0702030302020204" pitchFamily="66" charset="0"/>
              </a:rPr>
              <a:t> y </a:t>
            </a:r>
            <a:r>
              <a:rPr lang="en-GB" dirty="0" err="1">
                <a:latin typeface="Comic Sans MS" panose="030F0702030302020204" pitchFamily="66" charset="0"/>
              </a:rPr>
              <a:t>nunca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discutimos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F03E06-3799-A742-F6A9-ECB334D03E56}"/>
              </a:ext>
            </a:extLst>
          </p:cNvPr>
          <p:cNvSpPr txBox="1"/>
          <p:nvPr/>
        </p:nvSpPr>
        <p:spPr>
          <a:xfrm>
            <a:off x="0" y="2646086"/>
            <a:ext cx="98928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____________ thinks her friend doesn’t know her well.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____________ ‘s best friend gives her really good advice.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____________ has plans with her friends at the weekend.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____________ doesn’t have a lot in common with their friend.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____________ never argues with her friend and she makes her laugh.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____________ doesn’t trust her friend very much.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092BE6-43D7-9A1D-2126-B4A5445B6F5A}"/>
              </a:ext>
            </a:extLst>
          </p:cNvPr>
          <p:cNvSpPr txBox="1"/>
          <p:nvPr/>
        </p:nvSpPr>
        <p:spPr>
          <a:xfrm>
            <a:off x="0" y="4807622"/>
            <a:ext cx="9892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2. Translate the four paragraphs into Spanish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7194997-2D18-8428-F1C9-49EB530F7166}"/>
              </a:ext>
            </a:extLst>
          </p:cNvPr>
          <p:cNvSpPr txBox="1"/>
          <p:nvPr/>
        </p:nvSpPr>
        <p:spPr>
          <a:xfrm>
            <a:off x="7426" y="5217334"/>
            <a:ext cx="233494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Carolina: ______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____________________________________________________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133C123-F74B-6574-9F4B-7B0407CB6FFD}"/>
              </a:ext>
            </a:extLst>
          </p:cNvPr>
          <p:cNvSpPr txBox="1"/>
          <p:nvPr/>
        </p:nvSpPr>
        <p:spPr>
          <a:xfrm>
            <a:off x="2539266" y="5207732"/>
            <a:ext cx="233494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Roberto: ______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____________________________________________________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F222952-BBFE-DAFE-EBFD-5CA91D80A617}"/>
              </a:ext>
            </a:extLst>
          </p:cNvPr>
          <p:cNvSpPr txBox="1"/>
          <p:nvPr/>
        </p:nvSpPr>
        <p:spPr>
          <a:xfrm>
            <a:off x="5038629" y="5214258"/>
            <a:ext cx="233494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Martina: ______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____________________________________________________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CDA1E37-9E51-6B77-A4BF-9A443D874AC7}"/>
              </a:ext>
            </a:extLst>
          </p:cNvPr>
          <p:cNvSpPr txBox="1"/>
          <p:nvPr/>
        </p:nvSpPr>
        <p:spPr>
          <a:xfrm>
            <a:off x="7537993" y="5216346"/>
            <a:ext cx="23679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Verónica: ______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170074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AF2A10-DE13-3AFE-91F2-005D80C06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C6B4E5C4-53D5-F0DB-D829-11B9D7AD550D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Unidad 4 – Así soy yo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29BE51-A854-D7E4-28E7-E576333CB8C0}"/>
              </a:ext>
            </a:extLst>
          </p:cNvPr>
          <p:cNvSpPr txBox="1"/>
          <p:nvPr/>
        </p:nvSpPr>
        <p:spPr>
          <a:xfrm>
            <a:off x="13118" y="413700"/>
            <a:ext cx="9892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1. Match each question to the correct answer by writing the correct letter.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F1FF90-7793-020F-3DC4-1B934CD08188}"/>
              </a:ext>
            </a:extLst>
          </p:cNvPr>
          <p:cNvSpPr txBox="1"/>
          <p:nvPr/>
        </p:nvSpPr>
        <p:spPr>
          <a:xfrm>
            <a:off x="7780868" y="2169"/>
            <a:ext cx="2125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seis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E8FF0BD-2F07-A13B-3B02-B84C2695654E}"/>
              </a:ext>
            </a:extLst>
          </p:cNvPr>
          <p:cNvSpPr/>
          <p:nvPr/>
        </p:nvSpPr>
        <p:spPr>
          <a:xfrm>
            <a:off x="175363" y="839756"/>
            <a:ext cx="2041744" cy="400111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A. ¿Cómo eres?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520C2FA-7B59-791E-49E4-B07BE3C2ED76}"/>
              </a:ext>
            </a:extLst>
          </p:cNvPr>
          <p:cNvSpPr/>
          <p:nvPr/>
        </p:nvSpPr>
        <p:spPr>
          <a:xfrm>
            <a:off x="2398732" y="839757"/>
            <a:ext cx="3344451" cy="38901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B. ¿Qué pronombres usas?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90B9C09-8A01-85F4-E623-0B0F1051AC1A}"/>
              </a:ext>
            </a:extLst>
          </p:cNvPr>
          <p:cNvSpPr/>
          <p:nvPr/>
        </p:nvSpPr>
        <p:spPr>
          <a:xfrm>
            <a:off x="864296" y="1399064"/>
            <a:ext cx="4722310" cy="40011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D. ¿Qué es lo más importante para ti?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1A7C2AD-5B00-9C52-6FC2-30AD73BE1423}"/>
              </a:ext>
            </a:extLst>
          </p:cNvPr>
          <p:cNvSpPr/>
          <p:nvPr/>
        </p:nvSpPr>
        <p:spPr>
          <a:xfrm>
            <a:off x="5924808" y="846851"/>
            <a:ext cx="3770335" cy="38192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C. ¿Qué cosas te preocupan?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1A98802-FC70-43D1-7D92-D7DE9BB26631}"/>
              </a:ext>
            </a:extLst>
          </p:cNvPr>
          <p:cNvSpPr/>
          <p:nvPr/>
        </p:nvSpPr>
        <p:spPr>
          <a:xfrm>
            <a:off x="5743183" y="1399064"/>
            <a:ext cx="2893514" cy="40011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E. ¿Cuál es tu sueño?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F2087E4-37E9-E6F5-3E6C-065464B391E4}"/>
              </a:ext>
            </a:extLst>
          </p:cNvPr>
          <p:cNvSpPr/>
          <p:nvPr/>
        </p:nvSpPr>
        <p:spPr>
          <a:xfrm>
            <a:off x="129432" y="1958371"/>
            <a:ext cx="4722310" cy="1001652"/>
          </a:xfrm>
          <a:prstGeom prst="roundRect">
            <a:avLst/>
          </a:prstGeom>
          <a:solidFill>
            <a:schemeClr val="bg1"/>
          </a:solidFill>
          <a:ln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dirty="0">
                <a:solidFill>
                  <a:schemeClr val="tx1"/>
                </a:solidFill>
                <a:latin typeface="Comic Sans MS" panose="030F0702030302020204" pitchFamily="66" charset="0"/>
              </a:rPr>
              <a:t>1. ___ Para mí, lo más importante es mi familia y la salud, ya que es importante estar sano para vivir muchos años.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36D8F2F-0E4A-0CA3-14FB-C4D80F0C3576}"/>
              </a:ext>
            </a:extLst>
          </p:cNvPr>
          <p:cNvSpPr/>
          <p:nvPr/>
        </p:nvSpPr>
        <p:spPr>
          <a:xfrm>
            <a:off x="129433" y="3140902"/>
            <a:ext cx="4722310" cy="1001652"/>
          </a:xfrm>
          <a:prstGeom prst="roundRect">
            <a:avLst/>
          </a:prstGeom>
          <a:solidFill>
            <a:schemeClr val="bg1"/>
          </a:solidFill>
          <a:ln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dirty="0">
                <a:solidFill>
                  <a:schemeClr val="tx1"/>
                </a:solidFill>
                <a:latin typeface="Comic Sans MS" panose="030F0702030302020204" pitchFamily="66" charset="0"/>
              </a:rPr>
              <a:t>2. ___ Uso el pronombre “elle” porque no me identifico ni con el género masculino ni con el femenino.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40B923C-C832-AA00-6E99-2CAE5EE42EF3}"/>
              </a:ext>
            </a:extLst>
          </p:cNvPr>
          <p:cNvSpPr/>
          <p:nvPr/>
        </p:nvSpPr>
        <p:spPr>
          <a:xfrm>
            <a:off x="129432" y="4352365"/>
            <a:ext cx="9608508" cy="708150"/>
          </a:xfrm>
          <a:prstGeom prst="roundRect">
            <a:avLst/>
          </a:prstGeom>
          <a:solidFill>
            <a:schemeClr val="bg1"/>
          </a:solidFill>
          <a:ln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dirty="0">
                <a:solidFill>
                  <a:schemeClr val="tx1"/>
                </a:solidFill>
                <a:latin typeface="Comic Sans MS" panose="030F0702030302020204" pitchFamily="66" charset="0"/>
              </a:rPr>
              <a:t>3. ___ Soy una persona muy responsable y también muy trabajadora. Sin embargo, también soy un poco tímido a veces. 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DA9D048-13C2-6E94-72AC-334852B7E7DB}"/>
              </a:ext>
            </a:extLst>
          </p:cNvPr>
          <p:cNvSpPr/>
          <p:nvPr/>
        </p:nvSpPr>
        <p:spPr>
          <a:xfrm>
            <a:off x="5015630" y="1958371"/>
            <a:ext cx="4722310" cy="1001652"/>
          </a:xfrm>
          <a:prstGeom prst="roundRect">
            <a:avLst/>
          </a:prstGeom>
          <a:solidFill>
            <a:schemeClr val="bg1"/>
          </a:solidFill>
          <a:ln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dirty="0">
                <a:solidFill>
                  <a:schemeClr val="tx1"/>
                </a:solidFill>
                <a:latin typeface="Comic Sans MS" panose="030F0702030302020204" pitchFamily="66" charset="0"/>
              </a:rPr>
              <a:t>4. ___ Mi sueño es vivir en el extranjero algún día. Además, también me gustaría casarme y tener hijos.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E9D30EC-AC41-9755-49D7-D45050D30BE6}"/>
              </a:ext>
            </a:extLst>
          </p:cNvPr>
          <p:cNvSpPr/>
          <p:nvPr/>
        </p:nvSpPr>
        <p:spPr>
          <a:xfrm>
            <a:off x="5015630" y="3140902"/>
            <a:ext cx="4722310" cy="1001652"/>
          </a:xfrm>
          <a:prstGeom prst="roundRect">
            <a:avLst/>
          </a:prstGeom>
          <a:solidFill>
            <a:schemeClr val="bg1"/>
          </a:solidFill>
          <a:ln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dirty="0">
                <a:solidFill>
                  <a:schemeClr val="tx1"/>
                </a:solidFill>
                <a:latin typeface="Comic Sans MS" panose="030F0702030302020204" pitchFamily="66" charset="0"/>
              </a:rPr>
              <a:t>5. ___ Me preocupa mucho la pobreza en mi país porque hay demasiada gente sin trabajo que no tiene dinero para comer.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367F01B-8249-B901-F0DA-3EDFDD4176E4}"/>
              </a:ext>
            </a:extLst>
          </p:cNvPr>
          <p:cNvSpPr txBox="1"/>
          <p:nvPr/>
        </p:nvSpPr>
        <p:spPr>
          <a:xfrm>
            <a:off x="-12755" y="5170118"/>
            <a:ext cx="9892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2. Find the Spanish in the texts below.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2A480F5-788E-727D-0E50-71BBFC232BAC}"/>
              </a:ext>
            </a:extLst>
          </p:cNvPr>
          <p:cNvSpPr txBox="1"/>
          <p:nvPr/>
        </p:nvSpPr>
        <p:spPr>
          <a:xfrm>
            <a:off x="-12755" y="5542216"/>
            <a:ext cx="22298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Health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Gender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Hardworking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Shy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73AD0A6-15F7-BCBC-431A-D0E9D57DAD51}"/>
              </a:ext>
            </a:extLst>
          </p:cNvPr>
          <p:cNvSpPr txBox="1"/>
          <p:nvPr/>
        </p:nvSpPr>
        <p:spPr>
          <a:xfrm>
            <a:off x="2093700" y="5556830"/>
            <a:ext cx="27580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________________________________________________________________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B2F0997-A942-EB18-B08C-D600BFB37162}"/>
              </a:ext>
            </a:extLst>
          </p:cNvPr>
          <p:cNvSpPr txBox="1"/>
          <p:nvPr/>
        </p:nvSpPr>
        <p:spPr>
          <a:xfrm>
            <a:off x="4759890" y="5544304"/>
            <a:ext cx="24697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5"/>
            </a:pPr>
            <a:r>
              <a:rPr lang="en-GB" sz="2000" dirty="0">
                <a:latin typeface="Comic Sans MS" panose="030F0702030302020204" pitchFamily="66" charset="0"/>
              </a:rPr>
              <a:t>My dream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GB" sz="2000" dirty="0">
                <a:latin typeface="Comic Sans MS" panose="030F0702030302020204" pitchFamily="66" charset="0"/>
              </a:rPr>
              <a:t>Abroad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GB" sz="2000" dirty="0">
                <a:latin typeface="Comic Sans MS" panose="030F0702030302020204" pitchFamily="66" charset="0"/>
              </a:rPr>
              <a:t>To get married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GB" sz="2000" dirty="0">
                <a:latin typeface="Comic Sans MS" panose="030F0702030302020204" pitchFamily="66" charset="0"/>
              </a:rPr>
              <a:t>It worries me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A619CC1-D8E9-22B9-7DB0-22CBF75B9A56}"/>
              </a:ext>
            </a:extLst>
          </p:cNvPr>
          <p:cNvSpPr txBox="1"/>
          <p:nvPr/>
        </p:nvSpPr>
        <p:spPr>
          <a:xfrm>
            <a:off x="7106188" y="5558918"/>
            <a:ext cx="27580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________________________________________________________________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855416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B92F4-4872-F737-D87E-34DC464C7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EC8E7A28-D773-AAD9-0998-A9DF9DD2931B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Unidad 5 – Necesito ayuda, ¿Qué puedo hacer?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91B782-6105-D3BF-E3EF-86639B6153C2}"/>
              </a:ext>
            </a:extLst>
          </p:cNvPr>
          <p:cNvSpPr txBox="1"/>
          <p:nvPr/>
        </p:nvSpPr>
        <p:spPr>
          <a:xfrm>
            <a:off x="13118" y="413700"/>
            <a:ext cx="9055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1. Write down the correct number.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7E222B-3D02-A2CF-67B4-D6A8BB4AEDBA}"/>
              </a:ext>
            </a:extLst>
          </p:cNvPr>
          <p:cNvSpPr txBox="1"/>
          <p:nvPr/>
        </p:nvSpPr>
        <p:spPr>
          <a:xfrm>
            <a:off x="7780868" y="2169"/>
            <a:ext cx="2125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</a:t>
            </a:r>
            <a:r>
              <a:rPr lang="en-GB" sz="20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siete</a:t>
            </a:r>
            <a:endParaRPr lang="en-GB" sz="20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54614A-02E6-1D40-5EA8-A4D0C542CECC}"/>
              </a:ext>
            </a:extLst>
          </p:cNvPr>
          <p:cNvSpPr txBox="1"/>
          <p:nvPr/>
        </p:nvSpPr>
        <p:spPr>
          <a:xfrm>
            <a:off x="79455" y="810052"/>
            <a:ext cx="4567701" cy="2554545"/>
          </a:xfrm>
          <a:custGeom>
            <a:avLst/>
            <a:gdLst>
              <a:gd name="connsiteX0" fmla="*/ 0 w 4567701"/>
              <a:gd name="connsiteY0" fmla="*/ 0 h 2554545"/>
              <a:gd name="connsiteX1" fmla="*/ 662317 w 4567701"/>
              <a:gd name="connsiteY1" fmla="*/ 0 h 2554545"/>
              <a:gd name="connsiteX2" fmla="*/ 1141925 w 4567701"/>
              <a:gd name="connsiteY2" fmla="*/ 0 h 2554545"/>
              <a:gd name="connsiteX3" fmla="*/ 1758565 w 4567701"/>
              <a:gd name="connsiteY3" fmla="*/ 0 h 2554545"/>
              <a:gd name="connsiteX4" fmla="*/ 2329528 w 4567701"/>
              <a:gd name="connsiteY4" fmla="*/ 0 h 2554545"/>
              <a:gd name="connsiteX5" fmla="*/ 2900490 w 4567701"/>
              <a:gd name="connsiteY5" fmla="*/ 0 h 2554545"/>
              <a:gd name="connsiteX6" fmla="*/ 3471453 w 4567701"/>
              <a:gd name="connsiteY6" fmla="*/ 0 h 2554545"/>
              <a:gd name="connsiteX7" fmla="*/ 4567701 w 4567701"/>
              <a:gd name="connsiteY7" fmla="*/ 0 h 2554545"/>
              <a:gd name="connsiteX8" fmla="*/ 4567701 w 4567701"/>
              <a:gd name="connsiteY8" fmla="*/ 510909 h 2554545"/>
              <a:gd name="connsiteX9" fmla="*/ 4567701 w 4567701"/>
              <a:gd name="connsiteY9" fmla="*/ 945182 h 2554545"/>
              <a:gd name="connsiteX10" fmla="*/ 4567701 w 4567701"/>
              <a:gd name="connsiteY10" fmla="*/ 1481636 h 2554545"/>
              <a:gd name="connsiteX11" fmla="*/ 4567701 w 4567701"/>
              <a:gd name="connsiteY11" fmla="*/ 1992545 h 2554545"/>
              <a:gd name="connsiteX12" fmla="*/ 4567701 w 4567701"/>
              <a:gd name="connsiteY12" fmla="*/ 2554545 h 2554545"/>
              <a:gd name="connsiteX13" fmla="*/ 4088092 w 4567701"/>
              <a:gd name="connsiteY13" fmla="*/ 2554545 h 2554545"/>
              <a:gd name="connsiteX14" fmla="*/ 3562807 w 4567701"/>
              <a:gd name="connsiteY14" fmla="*/ 2554545 h 2554545"/>
              <a:gd name="connsiteX15" fmla="*/ 2900490 w 4567701"/>
              <a:gd name="connsiteY15" fmla="*/ 2554545 h 2554545"/>
              <a:gd name="connsiteX16" fmla="*/ 2420882 w 4567701"/>
              <a:gd name="connsiteY16" fmla="*/ 2554545 h 2554545"/>
              <a:gd name="connsiteX17" fmla="*/ 1804242 w 4567701"/>
              <a:gd name="connsiteY17" fmla="*/ 2554545 h 2554545"/>
              <a:gd name="connsiteX18" fmla="*/ 1187602 w 4567701"/>
              <a:gd name="connsiteY18" fmla="*/ 2554545 h 2554545"/>
              <a:gd name="connsiteX19" fmla="*/ 525286 w 4567701"/>
              <a:gd name="connsiteY19" fmla="*/ 2554545 h 2554545"/>
              <a:gd name="connsiteX20" fmla="*/ 0 w 4567701"/>
              <a:gd name="connsiteY20" fmla="*/ 2554545 h 2554545"/>
              <a:gd name="connsiteX21" fmla="*/ 0 w 4567701"/>
              <a:gd name="connsiteY21" fmla="*/ 2043636 h 2554545"/>
              <a:gd name="connsiteX22" fmla="*/ 0 w 4567701"/>
              <a:gd name="connsiteY22" fmla="*/ 1532727 h 2554545"/>
              <a:gd name="connsiteX23" fmla="*/ 0 w 4567701"/>
              <a:gd name="connsiteY23" fmla="*/ 1072909 h 2554545"/>
              <a:gd name="connsiteX24" fmla="*/ 0 w 4567701"/>
              <a:gd name="connsiteY24" fmla="*/ 587545 h 2554545"/>
              <a:gd name="connsiteX25" fmla="*/ 0 w 4567701"/>
              <a:gd name="connsiteY25" fmla="*/ 0 h 255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567701" h="2554545" fill="none" extrusionOk="0">
                <a:moveTo>
                  <a:pt x="0" y="0"/>
                </a:moveTo>
                <a:cubicBezTo>
                  <a:pt x="164492" y="-59912"/>
                  <a:pt x="457228" y="24799"/>
                  <a:pt x="662317" y="0"/>
                </a:cubicBezTo>
                <a:cubicBezTo>
                  <a:pt x="867406" y="-24799"/>
                  <a:pt x="1012413" y="51754"/>
                  <a:pt x="1141925" y="0"/>
                </a:cubicBezTo>
                <a:cubicBezTo>
                  <a:pt x="1271437" y="-51754"/>
                  <a:pt x="1514293" y="24564"/>
                  <a:pt x="1758565" y="0"/>
                </a:cubicBezTo>
                <a:cubicBezTo>
                  <a:pt x="2002837" y="-24564"/>
                  <a:pt x="2124164" y="62644"/>
                  <a:pt x="2329528" y="0"/>
                </a:cubicBezTo>
                <a:cubicBezTo>
                  <a:pt x="2534892" y="-62644"/>
                  <a:pt x="2655395" y="63105"/>
                  <a:pt x="2900490" y="0"/>
                </a:cubicBezTo>
                <a:cubicBezTo>
                  <a:pt x="3145585" y="-63105"/>
                  <a:pt x="3259604" y="1599"/>
                  <a:pt x="3471453" y="0"/>
                </a:cubicBezTo>
                <a:cubicBezTo>
                  <a:pt x="3683302" y="-1599"/>
                  <a:pt x="4255957" y="29564"/>
                  <a:pt x="4567701" y="0"/>
                </a:cubicBezTo>
                <a:cubicBezTo>
                  <a:pt x="4570142" y="152322"/>
                  <a:pt x="4507554" y="267784"/>
                  <a:pt x="4567701" y="510909"/>
                </a:cubicBezTo>
                <a:cubicBezTo>
                  <a:pt x="4627848" y="754034"/>
                  <a:pt x="4554747" y="731591"/>
                  <a:pt x="4567701" y="945182"/>
                </a:cubicBezTo>
                <a:cubicBezTo>
                  <a:pt x="4580655" y="1158773"/>
                  <a:pt x="4556219" y="1219699"/>
                  <a:pt x="4567701" y="1481636"/>
                </a:cubicBezTo>
                <a:cubicBezTo>
                  <a:pt x="4579183" y="1743573"/>
                  <a:pt x="4508710" y="1834237"/>
                  <a:pt x="4567701" y="1992545"/>
                </a:cubicBezTo>
                <a:cubicBezTo>
                  <a:pt x="4626692" y="2150853"/>
                  <a:pt x="4529850" y="2361496"/>
                  <a:pt x="4567701" y="2554545"/>
                </a:cubicBezTo>
                <a:cubicBezTo>
                  <a:pt x="4421090" y="2601426"/>
                  <a:pt x="4209054" y="2519160"/>
                  <a:pt x="4088092" y="2554545"/>
                </a:cubicBezTo>
                <a:cubicBezTo>
                  <a:pt x="3967130" y="2589930"/>
                  <a:pt x="3738661" y="2510562"/>
                  <a:pt x="3562807" y="2554545"/>
                </a:cubicBezTo>
                <a:cubicBezTo>
                  <a:pt x="3386953" y="2598528"/>
                  <a:pt x="3098662" y="2501838"/>
                  <a:pt x="2900490" y="2554545"/>
                </a:cubicBezTo>
                <a:cubicBezTo>
                  <a:pt x="2702318" y="2607252"/>
                  <a:pt x="2551284" y="2533303"/>
                  <a:pt x="2420882" y="2554545"/>
                </a:cubicBezTo>
                <a:cubicBezTo>
                  <a:pt x="2290480" y="2575787"/>
                  <a:pt x="2071006" y="2509246"/>
                  <a:pt x="1804242" y="2554545"/>
                </a:cubicBezTo>
                <a:cubicBezTo>
                  <a:pt x="1537478" y="2599844"/>
                  <a:pt x="1400151" y="2534513"/>
                  <a:pt x="1187602" y="2554545"/>
                </a:cubicBezTo>
                <a:cubicBezTo>
                  <a:pt x="975053" y="2574577"/>
                  <a:pt x="664802" y="2532761"/>
                  <a:pt x="525286" y="2554545"/>
                </a:cubicBezTo>
                <a:cubicBezTo>
                  <a:pt x="385770" y="2576329"/>
                  <a:pt x="125352" y="2537140"/>
                  <a:pt x="0" y="2554545"/>
                </a:cubicBezTo>
                <a:cubicBezTo>
                  <a:pt x="-11887" y="2410350"/>
                  <a:pt x="6885" y="2195541"/>
                  <a:pt x="0" y="2043636"/>
                </a:cubicBezTo>
                <a:cubicBezTo>
                  <a:pt x="-6885" y="1891731"/>
                  <a:pt x="22090" y="1694386"/>
                  <a:pt x="0" y="1532727"/>
                </a:cubicBezTo>
                <a:cubicBezTo>
                  <a:pt x="-22090" y="1371068"/>
                  <a:pt x="24389" y="1279685"/>
                  <a:pt x="0" y="1072909"/>
                </a:cubicBezTo>
                <a:cubicBezTo>
                  <a:pt x="-24389" y="866133"/>
                  <a:pt x="57139" y="820763"/>
                  <a:pt x="0" y="587545"/>
                </a:cubicBezTo>
                <a:cubicBezTo>
                  <a:pt x="-57139" y="354327"/>
                  <a:pt x="25176" y="174101"/>
                  <a:pt x="0" y="0"/>
                </a:cubicBezTo>
                <a:close/>
              </a:path>
              <a:path w="4567701" h="2554545" stroke="0" extrusionOk="0">
                <a:moveTo>
                  <a:pt x="0" y="0"/>
                </a:moveTo>
                <a:cubicBezTo>
                  <a:pt x="155038" y="-40739"/>
                  <a:pt x="459671" y="19720"/>
                  <a:pt x="662317" y="0"/>
                </a:cubicBezTo>
                <a:cubicBezTo>
                  <a:pt x="864963" y="-19720"/>
                  <a:pt x="982871" y="23499"/>
                  <a:pt x="1141925" y="0"/>
                </a:cubicBezTo>
                <a:cubicBezTo>
                  <a:pt x="1300979" y="-23499"/>
                  <a:pt x="1502525" y="12705"/>
                  <a:pt x="1621534" y="0"/>
                </a:cubicBezTo>
                <a:cubicBezTo>
                  <a:pt x="1740543" y="-12705"/>
                  <a:pt x="1990534" y="68300"/>
                  <a:pt x="2283851" y="0"/>
                </a:cubicBezTo>
                <a:cubicBezTo>
                  <a:pt x="2577168" y="-68300"/>
                  <a:pt x="2657989" y="43252"/>
                  <a:pt x="2763459" y="0"/>
                </a:cubicBezTo>
                <a:cubicBezTo>
                  <a:pt x="2868929" y="-43252"/>
                  <a:pt x="3187428" y="58209"/>
                  <a:pt x="3380099" y="0"/>
                </a:cubicBezTo>
                <a:cubicBezTo>
                  <a:pt x="3572770" y="-58209"/>
                  <a:pt x="3838044" y="33906"/>
                  <a:pt x="3996738" y="0"/>
                </a:cubicBezTo>
                <a:cubicBezTo>
                  <a:pt x="4155432" y="-33906"/>
                  <a:pt x="4381520" y="17207"/>
                  <a:pt x="4567701" y="0"/>
                </a:cubicBezTo>
                <a:cubicBezTo>
                  <a:pt x="4590960" y="190831"/>
                  <a:pt x="4538218" y="231922"/>
                  <a:pt x="4567701" y="434273"/>
                </a:cubicBezTo>
                <a:cubicBezTo>
                  <a:pt x="4597184" y="636624"/>
                  <a:pt x="4511449" y="765927"/>
                  <a:pt x="4567701" y="996273"/>
                </a:cubicBezTo>
                <a:cubicBezTo>
                  <a:pt x="4623953" y="1226619"/>
                  <a:pt x="4548246" y="1301751"/>
                  <a:pt x="4567701" y="1456091"/>
                </a:cubicBezTo>
                <a:cubicBezTo>
                  <a:pt x="4587156" y="1610431"/>
                  <a:pt x="4551495" y="1812214"/>
                  <a:pt x="4567701" y="1967000"/>
                </a:cubicBezTo>
                <a:cubicBezTo>
                  <a:pt x="4583907" y="2121786"/>
                  <a:pt x="4550572" y="2419831"/>
                  <a:pt x="4567701" y="2554545"/>
                </a:cubicBezTo>
                <a:cubicBezTo>
                  <a:pt x="4344961" y="2606066"/>
                  <a:pt x="4155166" y="2526995"/>
                  <a:pt x="3951061" y="2554545"/>
                </a:cubicBezTo>
                <a:cubicBezTo>
                  <a:pt x="3746956" y="2582095"/>
                  <a:pt x="3646331" y="2547210"/>
                  <a:pt x="3425776" y="2554545"/>
                </a:cubicBezTo>
                <a:cubicBezTo>
                  <a:pt x="3205221" y="2561880"/>
                  <a:pt x="3193325" y="2550550"/>
                  <a:pt x="2991844" y="2554545"/>
                </a:cubicBezTo>
                <a:cubicBezTo>
                  <a:pt x="2790363" y="2558540"/>
                  <a:pt x="2619942" y="2516859"/>
                  <a:pt x="2512236" y="2554545"/>
                </a:cubicBezTo>
                <a:cubicBezTo>
                  <a:pt x="2404530" y="2592231"/>
                  <a:pt x="2258156" y="2529841"/>
                  <a:pt x="2078304" y="2554545"/>
                </a:cubicBezTo>
                <a:cubicBezTo>
                  <a:pt x="1898452" y="2579249"/>
                  <a:pt x="1732221" y="2490186"/>
                  <a:pt x="1461664" y="2554545"/>
                </a:cubicBezTo>
                <a:cubicBezTo>
                  <a:pt x="1191107" y="2618904"/>
                  <a:pt x="1128864" y="2545119"/>
                  <a:pt x="1027733" y="2554545"/>
                </a:cubicBezTo>
                <a:cubicBezTo>
                  <a:pt x="926602" y="2563971"/>
                  <a:pt x="700861" y="2497077"/>
                  <a:pt x="548124" y="2554545"/>
                </a:cubicBezTo>
                <a:cubicBezTo>
                  <a:pt x="395387" y="2612013"/>
                  <a:pt x="146508" y="2501151"/>
                  <a:pt x="0" y="2554545"/>
                </a:cubicBezTo>
                <a:cubicBezTo>
                  <a:pt x="-22918" y="2335392"/>
                  <a:pt x="48634" y="2150128"/>
                  <a:pt x="0" y="2043636"/>
                </a:cubicBezTo>
                <a:cubicBezTo>
                  <a:pt x="-48634" y="1937144"/>
                  <a:pt x="24921" y="1723016"/>
                  <a:pt x="0" y="1481636"/>
                </a:cubicBezTo>
                <a:cubicBezTo>
                  <a:pt x="-24921" y="1240256"/>
                  <a:pt x="48812" y="1256196"/>
                  <a:pt x="0" y="1047363"/>
                </a:cubicBezTo>
                <a:cubicBezTo>
                  <a:pt x="-48812" y="838530"/>
                  <a:pt x="26675" y="663250"/>
                  <a:pt x="0" y="485364"/>
                </a:cubicBezTo>
                <a:cubicBezTo>
                  <a:pt x="-26675" y="307478"/>
                  <a:pt x="48401" y="215975"/>
                  <a:pt x="0" y="0"/>
                </a:cubicBezTo>
                <a:close/>
              </a:path>
            </a:pathLst>
          </a:custGeom>
          <a:solidFill>
            <a:srgbClr val="FDF3ED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555900783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No me </a:t>
            </a:r>
            <a:r>
              <a:rPr lang="en-GB" sz="2000" dirty="0" err="1">
                <a:latin typeface="Comic Sans MS" panose="030F0702030302020204" pitchFamily="66" charset="0"/>
              </a:rPr>
              <a:t>relaciono</a:t>
            </a:r>
            <a:r>
              <a:rPr lang="en-GB" sz="2000" dirty="0">
                <a:latin typeface="Comic Sans MS" panose="030F0702030302020204" pitchFamily="66" charset="0"/>
              </a:rPr>
              <a:t> con </a:t>
            </a:r>
            <a:r>
              <a:rPr lang="en-GB" sz="2000" dirty="0" err="1">
                <a:latin typeface="Comic Sans MS" panose="030F0702030302020204" pitchFamily="66" charset="0"/>
              </a:rPr>
              <a:t>nadie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GB" sz="2000" dirty="0" err="1">
                <a:latin typeface="Comic Sans MS" panose="030F0702030302020204" pitchFamily="66" charset="0"/>
              </a:rPr>
              <a:t>Siempre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está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enfadado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Me </a:t>
            </a:r>
            <a:r>
              <a:rPr lang="en-GB" sz="2000" dirty="0" err="1">
                <a:latin typeface="Comic Sans MS" panose="030F0702030302020204" pitchFamily="66" charset="0"/>
              </a:rPr>
              <a:t>siento</a:t>
            </a:r>
            <a:r>
              <a:rPr lang="en-GB" sz="2000" dirty="0">
                <a:latin typeface="Comic Sans MS" panose="030F0702030302020204" pitchFamily="66" charset="0"/>
              </a:rPr>
              <a:t> sola y triste.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Me </a:t>
            </a:r>
            <a:r>
              <a:rPr lang="en-GB" sz="2000" dirty="0" err="1">
                <a:latin typeface="Comic Sans MS" panose="030F0702030302020204" pitchFamily="66" charset="0"/>
              </a:rPr>
              <a:t>peleo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mucho</a:t>
            </a:r>
            <a:r>
              <a:rPr lang="en-GB" sz="2000" dirty="0">
                <a:latin typeface="Comic Sans MS" panose="030F0702030302020204" pitchFamily="66" charset="0"/>
              </a:rPr>
              <a:t> con </a:t>
            </a:r>
            <a:r>
              <a:rPr lang="en-GB" sz="2000" dirty="0" err="1">
                <a:latin typeface="Comic Sans MS" panose="030F0702030302020204" pitchFamily="66" charset="0"/>
              </a:rPr>
              <a:t>él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Se rien de </a:t>
            </a:r>
            <a:r>
              <a:rPr lang="en-GB" sz="2000" dirty="0" err="1">
                <a:latin typeface="Comic Sans MS" panose="030F0702030302020204" pitchFamily="66" charset="0"/>
              </a:rPr>
              <a:t>mí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GB" sz="2000" dirty="0" err="1">
                <a:latin typeface="Comic Sans MS" panose="030F0702030302020204" pitchFamily="66" charset="0"/>
              </a:rPr>
              <a:t>Nunca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está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contento</a:t>
            </a:r>
            <a:r>
              <a:rPr lang="en-GB" sz="2000">
                <a:latin typeface="Comic Sans MS" panose="030F0702030302020204" pitchFamily="66" charset="0"/>
              </a:rPr>
              <a:t>/a.</a:t>
            </a:r>
            <a:endParaRPr lang="en-GB" sz="2000" dirty="0">
              <a:latin typeface="Comic Sans MS" panose="030F0702030302020204" pitchFamily="66" charset="0"/>
            </a:endParaRP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Solo me </a:t>
            </a:r>
            <a:r>
              <a:rPr lang="en-GB" sz="2000" dirty="0" err="1">
                <a:latin typeface="Comic Sans MS" panose="030F0702030302020204" pitchFamily="66" charset="0"/>
              </a:rPr>
              <a:t>relajo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cuando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estoy</a:t>
            </a:r>
            <a:r>
              <a:rPr lang="en-GB" sz="2000" dirty="0">
                <a:latin typeface="Comic Sans MS" panose="030F0702030302020204" pitchFamily="66" charset="0"/>
              </a:rPr>
              <a:t> solo.</a:t>
            </a:r>
          </a:p>
          <a:p>
            <a:pPr marL="457200" indent="-457200">
              <a:buAutoNum type="arabicPeriod"/>
            </a:pPr>
            <a:r>
              <a:rPr lang="en-GB" sz="2000" dirty="0" err="1">
                <a:latin typeface="Comic Sans MS" panose="030F0702030302020204" pitchFamily="66" charset="0"/>
              </a:rPr>
              <a:t>Ellos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siempre</a:t>
            </a:r>
            <a:r>
              <a:rPr lang="en-GB" sz="2000" dirty="0">
                <a:latin typeface="Comic Sans MS" panose="030F0702030302020204" pitchFamily="66" charset="0"/>
              </a:rPr>
              <a:t> me </a:t>
            </a:r>
            <a:r>
              <a:rPr lang="en-GB" sz="2000" dirty="0" err="1">
                <a:latin typeface="Comic Sans MS" panose="030F0702030302020204" pitchFamily="66" charset="0"/>
              </a:rPr>
              <a:t>critican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8D0FDE-2CF8-EABE-B70D-482DFBE45962}"/>
              </a:ext>
            </a:extLst>
          </p:cNvPr>
          <p:cNvSpPr txBox="1"/>
          <p:nvPr/>
        </p:nvSpPr>
        <p:spPr>
          <a:xfrm>
            <a:off x="13118" y="3507051"/>
            <a:ext cx="9892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2. Feel the gaps with the correct form of </a:t>
            </a:r>
            <a:r>
              <a:rPr lang="en-GB" sz="2000" b="1" i="1" dirty="0">
                <a:latin typeface="Comic Sans MS" panose="030F0702030302020204" pitchFamily="66" charset="0"/>
              </a:rPr>
              <a:t>ser</a:t>
            </a:r>
            <a:r>
              <a:rPr lang="en-GB" sz="2000" b="1" dirty="0">
                <a:latin typeface="Comic Sans MS" panose="030F0702030302020204" pitchFamily="66" charset="0"/>
              </a:rPr>
              <a:t> or </a:t>
            </a:r>
            <a:r>
              <a:rPr lang="en-GB" sz="2000" b="1" i="1" dirty="0" err="1">
                <a:latin typeface="Comic Sans MS" panose="030F0702030302020204" pitchFamily="66" charset="0"/>
              </a:rPr>
              <a:t>estar</a:t>
            </a:r>
            <a:r>
              <a:rPr lang="en-GB" sz="2000" b="1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A50033-0A5A-AC94-17E0-A094BAFC91F9}"/>
              </a:ext>
            </a:extLst>
          </p:cNvPr>
          <p:cNvSpPr txBox="1"/>
          <p:nvPr/>
        </p:nvSpPr>
        <p:spPr>
          <a:xfrm>
            <a:off x="4772417" y="810052"/>
            <a:ext cx="5070953" cy="2554545"/>
          </a:xfrm>
          <a:custGeom>
            <a:avLst/>
            <a:gdLst>
              <a:gd name="connsiteX0" fmla="*/ 0 w 5070953"/>
              <a:gd name="connsiteY0" fmla="*/ 0 h 2554545"/>
              <a:gd name="connsiteX1" fmla="*/ 614149 w 5070953"/>
              <a:gd name="connsiteY1" fmla="*/ 0 h 2554545"/>
              <a:gd name="connsiteX2" fmla="*/ 1228298 w 5070953"/>
              <a:gd name="connsiteY2" fmla="*/ 0 h 2554545"/>
              <a:gd name="connsiteX3" fmla="*/ 1791737 w 5070953"/>
              <a:gd name="connsiteY3" fmla="*/ 0 h 2554545"/>
              <a:gd name="connsiteX4" fmla="*/ 2355176 w 5070953"/>
              <a:gd name="connsiteY4" fmla="*/ 0 h 2554545"/>
              <a:gd name="connsiteX5" fmla="*/ 2918615 w 5070953"/>
              <a:gd name="connsiteY5" fmla="*/ 0 h 2554545"/>
              <a:gd name="connsiteX6" fmla="*/ 3583473 w 5070953"/>
              <a:gd name="connsiteY6" fmla="*/ 0 h 2554545"/>
              <a:gd name="connsiteX7" fmla="*/ 4146913 w 5070953"/>
              <a:gd name="connsiteY7" fmla="*/ 0 h 2554545"/>
              <a:gd name="connsiteX8" fmla="*/ 5070953 w 5070953"/>
              <a:gd name="connsiteY8" fmla="*/ 0 h 2554545"/>
              <a:gd name="connsiteX9" fmla="*/ 5070953 w 5070953"/>
              <a:gd name="connsiteY9" fmla="*/ 459818 h 2554545"/>
              <a:gd name="connsiteX10" fmla="*/ 5070953 w 5070953"/>
              <a:gd name="connsiteY10" fmla="*/ 970727 h 2554545"/>
              <a:gd name="connsiteX11" fmla="*/ 5070953 w 5070953"/>
              <a:gd name="connsiteY11" fmla="*/ 1481636 h 2554545"/>
              <a:gd name="connsiteX12" fmla="*/ 5070953 w 5070953"/>
              <a:gd name="connsiteY12" fmla="*/ 1941454 h 2554545"/>
              <a:gd name="connsiteX13" fmla="*/ 5070953 w 5070953"/>
              <a:gd name="connsiteY13" fmla="*/ 2554545 h 2554545"/>
              <a:gd name="connsiteX14" fmla="*/ 4406095 w 5070953"/>
              <a:gd name="connsiteY14" fmla="*/ 2554545 h 2554545"/>
              <a:gd name="connsiteX15" fmla="*/ 3944075 w 5070953"/>
              <a:gd name="connsiteY15" fmla="*/ 2554545 h 2554545"/>
              <a:gd name="connsiteX16" fmla="*/ 3329926 w 5070953"/>
              <a:gd name="connsiteY16" fmla="*/ 2554545 h 2554545"/>
              <a:gd name="connsiteX17" fmla="*/ 2715777 w 5070953"/>
              <a:gd name="connsiteY17" fmla="*/ 2554545 h 2554545"/>
              <a:gd name="connsiteX18" fmla="*/ 2050919 w 5070953"/>
              <a:gd name="connsiteY18" fmla="*/ 2554545 h 2554545"/>
              <a:gd name="connsiteX19" fmla="*/ 1639608 w 5070953"/>
              <a:gd name="connsiteY19" fmla="*/ 2554545 h 2554545"/>
              <a:gd name="connsiteX20" fmla="*/ 1076169 w 5070953"/>
              <a:gd name="connsiteY20" fmla="*/ 2554545 h 2554545"/>
              <a:gd name="connsiteX21" fmla="*/ 563439 w 5070953"/>
              <a:gd name="connsiteY21" fmla="*/ 2554545 h 2554545"/>
              <a:gd name="connsiteX22" fmla="*/ 0 w 5070953"/>
              <a:gd name="connsiteY22" fmla="*/ 2554545 h 2554545"/>
              <a:gd name="connsiteX23" fmla="*/ 0 w 5070953"/>
              <a:gd name="connsiteY23" fmla="*/ 2018091 h 2554545"/>
              <a:gd name="connsiteX24" fmla="*/ 0 w 5070953"/>
              <a:gd name="connsiteY24" fmla="*/ 1507182 h 2554545"/>
              <a:gd name="connsiteX25" fmla="*/ 0 w 5070953"/>
              <a:gd name="connsiteY25" fmla="*/ 1047363 h 2554545"/>
              <a:gd name="connsiteX26" fmla="*/ 0 w 5070953"/>
              <a:gd name="connsiteY26" fmla="*/ 510909 h 2554545"/>
              <a:gd name="connsiteX27" fmla="*/ 0 w 5070953"/>
              <a:gd name="connsiteY27" fmla="*/ 0 h 255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070953" h="2554545" fill="none" extrusionOk="0">
                <a:moveTo>
                  <a:pt x="0" y="0"/>
                </a:moveTo>
                <a:cubicBezTo>
                  <a:pt x="233410" y="-62146"/>
                  <a:pt x="446791" y="63424"/>
                  <a:pt x="614149" y="0"/>
                </a:cubicBezTo>
                <a:cubicBezTo>
                  <a:pt x="781507" y="-63424"/>
                  <a:pt x="1075809" y="70479"/>
                  <a:pt x="1228298" y="0"/>
                </a:cubicBezTo>
                <a:cubicBezTo>
                  <a:pt x="1380787" y="-70479"/>
                  <a:pt x="1616906" y="45985"/>
                  <a:pt x="1791737" y="0"/>
                </a:cubicBezTo>
                <a:cubicBezTo>
                  <a:pt x="1966568" y="-45985"/>
                  <a:pt x="2210665" y="29582"/>
                  <a:pt x="2355176" y="0"/>
                </a:cubicBezTo>
                <a:cubicBezTo>
                  <a:pt x="2499687" y="-29582"/>
                  <a:pt x="2762139" y="11476"/>
                  <a:pt x="2918615" y="0"/>
                </a:cubicBezTo>
                <a:cubicBezTo>
                  <a:pt x="3075091" y="-11476"/>
                  <a:pt x="3378785" y="32881"/>
                  <a:pt x="3583473" y="0"/>
                </a:cubicBezTo>
                <a:cubicBezTo>
                  <a:pt x="3788161" y="-32881"/>
                  <a:pt x="3917807" y="29950"/>
                  <a:pt x="4146913" y="0"/>
                </a:cubicBezTo>
                <a:cubicBezTo>
                  <a:pt x="4376019" y="-29950"/>
                  <a:pt x="4721036" y="99194"/>
                  <a:pt x="5070953" y="0"/>
                </a:cubicBezTo>
                <a:cubicBezTo>
                  <a:pt x="5090782" y="147680"/>
                  <a:pt x="5060955" y="230231"/>
                  <a:pt x="5070953" y="459818"/>
                </a:cubicBezTo>
                <a:cubicBezTo>
                  <a:pt x="5080951" y="689405"/>
                  <a:pt x="5011962" y="812419"/>
                  <a:pt x="5070953" y="970727"/>
                </a:cubicBezTo>
                <a:cubicBezTo>
                  <a:pt x="5129944" y="1129035"/>
                  <a:pt x="5014330" y="1373680"/>
                  <a:pt x="5070953" y="1481636"/>
                </a:cubicBezTo>
                <a:cubicBezTo>
                  <a:pt x="5127576" y="1589592"/>
                  <a:pt x="5057429" y="1830008"/>
                  <a:pt x="5070953" y="1941454"/>
                </a:cubicBezTo>
                <a:cubicBezTo>
                  <a:pt x="5084477" y="2052900"/>
                  <a:pt x="5007857" y="2354130"/>
                  <a:pt x="5070953" y="2554545"/>
                </a:cubicBezTo>
                <a:cubicBezTo>
                  <a:pt x="4927418" y="2561871"/>
                  <a:pt x="4714607" y="2481582"/>
                  <a:pt x="4406095" y="2554545"/>
                </a:cubicBezTo>
                <a:cubicBezTo>
                  <a:pt x="4097583" y="2627508"/>
                  <a:pt x="4146863" y="2521687"/>
                  <a:pt x="3944075" y="2554545"/>
                </a:cubicBezTo>
                <a:cubicBezTo>
                  <a:pt x="3741287" y="2587403"/>
                  <a:pt x="3492727" y="2537322"/>
                  <a:pt x="3329926" y="2554545"/>
                </a:cubicBezTo>
                <a:cubicBezTo>
                  <a:pt x="3167125" y="2571768"/>
                  <a:pt x="2949792" y="2547135"/>
                  <a:pt x="2715777" y="2554545"/>
                </a:cubicBezTo>
                <a:cubicBezTo>
                  <a:pt x="2481762" y="2561955"/>
                  <a:pt x="2280091" y="2525708"/>
                  <a:pt x="2050919" y="2554545"/>
                </a:cubicBezTo>
                <a:cubicBezTo>
                  <a:pt x="1821747" y="2583382"/>
                  <a:pt x="1722404" y="2515582"/>
                  <a:pt x="1639608" y="2554545"/>
                </a:cubicBezTo>
                <a:cubicBezTo>
                  <a:pt x="1556812" y="2593508"/>
                  <a:pt x="1310971" y="2523238"/>
                  <a:pt x="1076169" y="2554545"/>
                </a:cubicBezTo>
                <a:cubicBezTo>
                  <a:pt x="841367" y="2585852"/>
                  <a:pt x="792816" y="2544702"/>
                  <a:pt x="563439" y="2554545"/>
                </a:cubicBezTo>
                <a:cubicBezTo>
                  <a:pt x="334062" y="2564388"/>
                  <a:pt x="276801" y="2529940"/>
                  <a:pt x="0" y="2554545"/>
                </a:cubicBezTo>
                <a:cubicBezTo>
                  <a:pt x="-40813" y="2391123"/>
                  <a:pt x="45800" y="2237142"/>
                  <a:pt x="0" y="2018091"/>
                </a:cubicBezTo>
                <a:cubicBezTo>
                  <a:pt x="-45800" y="1799040"/>
                  <a:pt x="46274" y="1667904"/>
                  <a:pt x="0" y="1507182"/>
                </a:cubicBezTo>
                <a:cubicBezTo>
                  <a:pt x="-46274" y="1346460"/>
                  <a:pt x="7104" y="1179018"/>
                  <a:pt x="0" y="1047363"/>
                </a:cubicBezTo>
                <a:cubicBezTo>
                  <a:pt x="-7104" y="915708"/>
                  <a:pt x="17945" y="756995"/>
                  <a:pt x="0" y="510909"/>
                </a:cubicBezTo>
                <a:cubicBezTo>
                  <a:pt x="-17945" y="264823"/>
                  <a:pt x="7020" y="209381"/>
                  <a:pt x="0" y="0"/>
                </a:cubicBezTo>
                <a:close/>
              </a:path>
              <a:path w="5070953" h="2554545" stroke="0" extrusionOk="0">
                <a:moveTo>
                  <a:pt x="0" y="0"/>
                </a:moveTo>
                <a:cubicBezTo>
                  <a:pt x="232499" y="-27735"/>
                  <a:pt x="526075" y="21828"/>
                  <a:pt x="664858" y="0"/>
                </a:cubicBezTo>
                <a:cubicBezTo>
                  <a:pt x="803641" y="-21828"/>
                  <a:pt x="974150" y="43661"/>
                  <a:pt x="1126878" y="0"/>
                </a:cubicBezTo>
                <a:cubicBezTo>
                  <a:pt x="1279606" y="-43661"/>
                  <a:pt x="1415690" y="7686"/>
                  <a:pt x="1588899" y="0"/>
                </a:cubicBezTo>
                <a:cubicBezTo>
                  <a:pt x="1762108" y="-7686"/>
                  <a:pt x="2043503" y="14657"/>
                  <a:pt x="2253757" y="0"/>
                </a:cubicBezTo>
                <a:cubicBezTo>
                  <a:pt x="2464011" y="-14657"/>
                  <a:pt x="2562675" y="45696"/>
                  <a:pt x="2715777" y="0"/>
                </a:cubicBezTo>
                <a:cubicBezTo>
                  <a:pt x="2868879" y="-45696"/>
                  <a:pt x="3172773" y="65383"/>
                  <a:pt x="3329926" y="0"/>
                </a:cubicBezTo>
                <a:cubicBezTo>
                  <a:pt x="3487079" y="-65383"/>
                  <a:pt x="3662913" y="33225"/>
                  <a:pt x="3944075" y="0"/>
                </a:cubicBezTo>
                <a:cubicBezTo>
                  <a:pt x="4225237" y="-33225"/>
                  <a:pt x="4305383" y="60320"/>
                  <a:pt x="4456804" y="0"/>
                </a:cubicBezTo>
                <a:cubicBezTo>
                  <a:pt x="4608225" y="-60320"/>
                  <a:pt x="4908709" y="12363"/>
                  <a:pt x="5070953" y="0"/>
                </a:cubicBezTo>
                <a:cubicBezTo>
                  <a:pt x="5101224" y="250220"/>
                  <a:pt x="5014701" y="331654"/>
                  <a:pt x="5070953" y="562000"/>
                </a:cubicBezTo>
                <a:cubicBezTo>
                  <a:pt x="5127205" y="792346"/>
                  <a:pt x="5051498" y="867478"/>
                  <a:pt x="5070953" y="1021818"/>
                </a:cubicBezTo>
                <a:cubicBezTo>
                  <a:pt x="5090408" y="1176158"/>
                  <a:pt x="5054747" y="1377941"/>
                  <a:pt x="5070953" y="1532727"/>
                </a:cubicBezTo>
                <a:cubicBezTo>
                  <a:pt x="5087159" y="1687513"/>
                  <a:pt x="5068511" y="1892015"/>
                  <a:pt x="5070953" y="2043636"/>
                </a:cubicBezTo>
                <a:cubicBezTo>
                  <a:pt x="5073395" y="2195257"/>
                  <a:pt x="5047511" y="2400741"/>
                  <a:pt x="5070953" y="2554545"/>
                </a:cubicBezTo>
                <a:cubicBezTo>
                  <a:pt x="4793684" y="2600050"/>
                  <a:pt x="4690157" y="2544105"/>
                  <a:pt x="4507514" y="2554545"/>
                </a:cubicBezTo>
                <a:cubicBezTo>
                  <a:pt x="4324871" y="2564985"/>
                  <a:pt x="4234272" y="2527595"/>
                  <a:pt x="4096203" y="2554545"/>
                </a:cubicBezTo>
                <a:cubicBezTo>
                  <a:pt x="3958134" y="2581495"/>
                  <a:pt x="3810824" y="2554294"/>
                  <a:pt x="3634183" y="2554545"/>
                </a:cubicBezTo>
                <a:cubicBezTo>
                  <a:pt x="3457542" y="2554796"/>
                  <a:pt x="3316381" y="2518007"/>
                  <a:pt x="3222872" y="2554545"/>
                </a:cubicBezTo>
                <a:cubicBezTo>
                  <a:pt x="3129363" y="2591083"/>
                  <a:pt x="2876750" y="2523811"/>
                  <a:pt x="2608724" y="2554545"/>
                </a:cubicBezTo>
                <a:cubicBezTo>
                  <a:pt x="2340698" y="2585279"/>
                  <a:pt x="2302844" y="2524600"/>
                  <a:pt x="2197413" y="2554545"/>
                </a:cubicBezTo>
                <a:cubicBezTo>
                  <a:pt x="2091982" y="2584490"/>
                  <a:pt x="1869196" y="2512073"/>
                  <a:pt x="1735393" y="2554545"/>
                </a:cubicBezTo>
                <a:cubicBezTo>
                  <a:pt x="1601590" y="2597017"/>
                  <a:pt x="1410941" y="2552603"/>
                  <a:pt x="1222663" y="2554545"/>
                </a:cubicBezTo>
                <a:cubicBezTo>
                  <a:pt x="1034385" y="2556487"/>
                  <a:pt x="842608" y="2540511"/>
                  <a:pt x="659224" y="2554545"/>
                </a:cubicBezTo>
                <a:cubicBezTo>
                  <a:pt x="475840" y="2568579"/>
                  <a:pt x="182204" y="2480069"/>
                  <a:pt x="0" y="2554545"/>
                </a:cubicBezTo>
                <a:cubicBezTo>
                  <a:pt x="-5286" y="2386842"/>
                  <a:pt x="29821" y="2253223"/>
                  <a:pt x="0" y="2094727"/>
                </a:cubicBezTo>
                <a:cubicBezTo>
                  <a:pt x="-29821" y="1936231"/>
                  <a:pt x="25618" y="1711571"/>
                  <a:pt x="0" y="1532727"/>
                </a:cubicBezTo>
                <a:cubicBezTo>
                  <a:pt x="-25618" y="1353883"/>
                  <a:pt x="17305" y="1219780"/>
                  <a:pt x="0" y="996273"/>
                </a:cubicBezTo>
                <a:cubicBezTo>
                  <a:pt x="-17305" y="772766"/>
                  <a:pt x="9355" y="44183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555900783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en-GB" sz="2000" dirty="0">
                <a:latin typeface="Comic Sans MS" panose="030F0702030302020204" pitchFamily="66" charset="0"/>
              </a:rPr>
              <a:t>___ I fight with him a lot.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000" dirty="0">
                <a:latin typeface="Comic Sans MS" panose="030F0702030302020204" pitchFamily="66" charset="0"/>
              </a:rPr>
              <a:t>___ I only relax when I’m on my own.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000" dirty="0">
                <a:latin typeface="Comic Sans MS" panose="030F0702030302020204" pitchFamily="66" charset="0"/>
              </a:rPr>
              <a:t>___ They laugh at me.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000" dirty="0">
                <a:latin typeface="Comic Sans MS" panose="030F0702030302020204" pitchFamily="66" charset="0"/>
              </a:rPr>
              <a:t>___ </a:t>
            </a:r>
            <a:r>
              <a:rPr lang="en-GB" sz="2000" dirty="0" err="1">
                <a:latin typeface="Comic Sans MS" panose="030F0702030302020204" pitchFamily="66" charset="0"/>
              </a:rPr>
              <a:t>He/She</a:t>
            </a:r>
            <a:r>
              <a:rPr lang="en-GB" sz="2000" dirty="0">
                <a:latin typeface="Comic Sans MS" panose="030F0702030302020204" pitchFamily="66" charset="0"/>
              </a:rPr>
              <a:t> is never happy.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000" dirty="0">
                <a:latin typeface="Comic Sans MS" panose="030F0702030302020204" pitchFamily="66" charset="0"/>
              </a:rPr>
              <a:t>___ I don’t interact with anyone.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000" dirty="0">
                <a:latin typeface="Comic Sans MS" panose="030F0702030302020204" pitchFamily="66" charset="0"/>
              </a:rPr>
              <a:t>___ They always criticise me.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000" dirty="0">
                <a:latin typeface="Comic Sans MS" panose="030F0702030302020204" pitchFamily="66" charset="0"/>
              </a:rPr>
              <a:t>___ He is always angry.</a:t>
            </a:r>
          </a:p>
          <a:p>
            <a:pPr marL="457200" indent="-457200">
              <a:buFont typeface="+mj-lt"/>
              <a:buAutoNum type="alphaUcPeriod"/>
            </a:pPr>
            <a:r>
              <a:rPr lang="en-GB" sz="2000" dirty="0">
                <a:latin typeface="Comic Sans MS" panose="030F0702030302020204" pitchFamily="66" charset="0"/>
              </a:rPr>
              <a:t>___ I feel lonely and sad.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157E939-11E8-46FF-C2FD-5192D9B11421}"/>
              </a:ext>
            </a:extLst>
          </p:cNvPr>
          <p:cNvSpPr txBox="1"/>
          <p:nvPr/>
        </p:nvSpPr>
        <p:spPr>
          <a:xfrm>
            <a:off x="0" y="3845658"/>
            <a:ext cx="46471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000" dirty="0" err="1">
                <a:latin typeface="Comic Sans MS" panose="030F0702030302020204" pitchFamily="66" charset="0"/>
              </a:rPr>
              <a:t>Yo</a:t>
            </a:r>
            <a:r>
              <a:rPr lang="en-GB" sz="2000" dirty="0">
                <a:latin typeface="Comic Sans MS" panose="030F0702030302020204" pitchFamily="66" charset="0"/>
              </a:rPr>
              <a:t> __________ </a:t>
            </a:r>
            <a:r>
              <a:rPr lang="en-GB" sz="2000" dirty="0" err="1">
                <a:latin typeface="Comic Sans MS" panose="030F0702030302020204" pitchFamily="66" charset="0"/>
              </a:rPr>
              <a:t>muy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inteligente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Ella __________ </a:t>
            </a:r>
            <a:r>
              <a:rPr lang="en-GB" sz="2000" dirty="0" err="1">
                <a:latin typeface="Comic Sans MS" panose="030F0702030302020204" pitchFamily="66" charset="0"/>
              </a:rPr>
              <a:t>muy</a:t>
            </a:r>
            <a:r>
              <a:rPr lang="en-GB" sz="2000" dirty="0">
                <a:latin typeface="Comic Sans MS" panose="030F0702030302020204" pitchFamily="66" charset="0"/>
              </a:rPr>
              <a:t> triste hoy.</a:t>
            </a:r>
          </a:p>
          <a:p>
            <a:pPr marL="457200" indent="-457200">
              <a:buAutoNum type="arabicPeriod"/>
            </a:pPr>
            <a:r>
              <a:rPr lang="en-GB" sz="2000" dirty="0" err="1">
                <a:latin typeface="Comic Sans MS" panose="030F0702030302020204" pitchFamily="66" charset="0"/>
              </a:rPr>
              <a:t>Ellos</a:t>
            </a:r>
            <a:r>
              <a:rPr lang="en-GB" sz="2000" dirty="0">
                <a:latin typeface="Comic Sans MS" panose="030F0702030302020204" pitchFamily="66" charset="0"/>
              </a:rPr>
              <a:t> __________ </a:t>
            </a:r>
            <a:r>
              <a:rPr lang="en-GB" sz="2000" dirty="0" err="1">
                <a:latin typeface="Comic Sans MS" panose="030F0702030302020204" pitchFamily="66" charset="0"/>
              </a:rPr>
              <a:t>estudiando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Elena __________ </a:t>
            </a:r>
            <a:r>
              <a:rPr lang="en-GB" sz="2000" dirty="0" err="1">
                <a:latin typeface="Comic Sans MS" panose="030F0702030302020204" pitchFamily="66" charset="0"/>
              </a:rPr>
              <a:t>muy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alta.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57C929-4099-A787-6B73-78A84DE625E6}"/>
              </a:ext>
            </a:extLst>
          </p:cNvPr>
          <p:cNvSpPr txBox="1"/>
          <p:nvPr/>
        </p:nvSpPr>
        <p:spPr>
          <a:xfrm>
            <a:off x="4647156" y="3847746"/>
            <a:ext cx="52457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Mis padres  __________ </a:t>
            </a:r>
            <a:r>
              <a:rPr lang="en-GB" sz="2000" dirty="0" err="1">
                <a:latin typeface="Comic Sans MS" panose="030F0702030302020204" pitchFamily="66" charset="0"/>
              </a:rPr>
              <a:t>españoles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Tú __________ </a:t>
            </a:r>
            <a:r>
              <a:rPr lang="en-GB" sz="2000" dirty="0" err="1">
                <a:latin typeface="Comic Sans MS" panose="030F0702030302020204" pitchFamily="66" charset="0"/>
              </a:rPr>
              <a:t>enfadado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conmigo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GB" sz="2000" dirty="0" err="1">
                <a:latin typeface="Comic Sans MS" panose="030F0702030302020204" pitchFamily="66" charset="0"/>
              </a:rPr>
              <a:t>Nosotros</a:t>
            </a:r>
            <a:r>
              <a:rPr lang="en-GB" sz="2000" dirty="0">
                <a:latin typeface="Comic Sans MS" panose="030F0702030302020204" pitchFamily="66" charset="0"/>
              </a:rPr>
              <a:t> __________ </a:t>
            </a:r>
            <a:r>
              <a:rPr lang="en-GB" sz="2000" dirty="0" err="1">
                <a:latin typeface="Comic Sans MS" panose="030F0702030302020204" pitchFamily="66" charset="0"/>
              </a:rPr>
              <a:t>hermanos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GB" sz="2000" dirty="0" err="1">
                <a:latin typeface="Comic Sans MS" panose="030F0702030302020204" pitchFamily="66" charset="0"/>
              </a:rPr>
              <a:t>Vosotros</a:t>
            </a:r>
            <a:r>
              <a:rPr lang="en-GB" sz="2000" dirty="0">
                <a:latin typeface="Comic Sans MS" panose="030F0702030302020204" pitchFamily="66" charset="0"/>
              </a:rPr>
              <a:t> __________ </a:t>
            </a:r>
            <a:r>
              <a:rPr lang="en-GB" sz="2000" dirty="0" err="1">
                <a:latin typeface="Comic Sans MS" panose="030F0702030302020204" pitchFamily="66" charset="0"/>
              </a:rPr>
              <a:t>muy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contentos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848989-07CE-0959-6B2C-2894454D2840}"/>
              </a:ext>
            </a:extLst>
          </p:cNvPr>
          <p:cNvSpPr txBox="1"/>
          <p:nvPr/>
        </p:nvSpPr>
        <p:spPr>
          <a:xfrm>
            <a:off x="2680" y="5200149"/>
            <a:ext cx="9892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3. Translate the sentences from activity 2 into English.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5514547-4C42-A022-841E-44D167859473}"/>
              </a:ext>
            </a:extLst>
          </p:cNvPr>
          <p:cNvSpPr txBox="1"/>
          <p:nvPr/>
        </p:nvSpPr>
        <p:spPr>
          <a:xfrm>
            <a:off x="2087" y="5526230"/>
            <a:ext cx="49509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__________________________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__________________________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__________________________</a:t>
            </a:r>
          </a:p>
          <a:p>
            <a:pPr marL="457200" indent="-45720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__________________________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3DD64A-3DEE-99C3-8763-E74EB0278B4B}"/>
              </a:ext>
            </a:extLst>
          </p:cNvPr>
          <p:cNvSpPr txBox="1"/>
          <p:nvPr/>
        </p:nvSpPr>
        <p:spPr>
          <a:xfrm>
            <a:off x="4859045" y="5528318"/>
            <a:ext cx="4950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5"/>
            </a:pPr>
            <a:r>
              <a:rPr lang="en-GB" sz="2000" dirty="0">
                <a:latin typeface="Comic Sans MS" panose="030F0702030302020204" pitchFamily="66" charset="0"/>
              </a:rPr>
              <a:t>___________________________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GB" sz="2000" dirty="0">
                <a:latin typeface="Comic Sans MS" panose="030F0702030302020204" pitchFamily="66" charset="0"/>
              </a:rPr>
              <a:t>___________________________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GB" sz="2000" dirty="0">
                <a:latin typeface="Comic Sans MS" panose="030F0702030302020204" pitchFamily="66" charset="0"/>
              </a:rPr>
              <a:t>___________________________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GB" sz="2000" dirty="0">
                <a:latin typeface="Comic Sans MS" panose="030F0702030302020204" pitchFamily="66" charset="0"/>
              </a:rPr>
              <a:t>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468463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102029B1-509B-7158-724F-FEC7D3479B8F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VOCAB TEST 1 – INTRO - ¡No hay dos familias iguales!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7FEA470-4888-E977-3960-7AE3F086E9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904205"/>
              </p:ext>
            </p:extLst>
          </p:nvPr>
        </p:nvGraphicFramePr>
        <p:xfrm>
          <a:off x="172929" y="563785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105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33105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1. Él es mi padre.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2. Ella es mi madre.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3. Él es mi hermano.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4. Ella es mi hermanastra.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5. Él es mi hermano gemelo.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6. Yo soy hija única.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7. Mi tío se llama Pedro.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8. Mi abuela se llama Amparo.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9. Mis abuelos son españoles.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10. Mi prima tiene un bebé de diez meses.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B39D25BD-B163-2C5F-85B1-395513CE67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915507"/>
              </p:ext>
            </p:extLst>
          </p:nvPr>
        </p:nvGraphicFramePr>
        <p:xfrm>
          <a:off x="5072683" y="565873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105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33105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11.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She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is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grandma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12. He is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uncle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13.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She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is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older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sister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14. He is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younger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brother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15.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parents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are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eating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16.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grandparents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are talking.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17.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stepmum’s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name is Carmen.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18.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stepdad’s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name is Jorge.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19.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uncle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is 40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years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old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20.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cousin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(male) is as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old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as me.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0CCF776-1960-6403-0BB1-9445A46C6485}"/>
              </a:ext>
            </a:extLst>
          </p:cNvPr>
          <p:cNvSpPr txBox="1"/>
          <p:nvPr/>
        </p:nvSpPr>
        <p:spPr>
          <a:xfrm>
            <a:off x="8004132" y="2169"/>
            <a:ext cx="19018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</a:t>
            </a:r>
            <a:r>
              <a:rPr lang="en-GB" sz="20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ocho</a:t>
            </a:r>
            <a:endParaRPr lang="en-GB" sz="20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190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53970A-A58E-FA4B-22B1-5858ECF21A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B250D0CE-3F47-3AA2-C7AF-77432ABD76D9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VOCAB TEST 2 – Unidad 1 - Esta es mi gente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5D74F8D-3547-F662-1F7A-3580EDB50B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613115"/>
              </p:ext>
            </p:extLst>
          </p:nvPr>
        </p:nvGraphicFramePr>
        <p:xfrm>
          <a:off x="172929" y="563785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105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33105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1. Soy rubio y tengo los ojos azules.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2. Soy morena y tengo los ojos marrones.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3. Elena es rubia y es más alta que yo.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4. Mi madre tiene el pelo largo.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5. Mi padre tiene el pelo corto.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6. Me parezco mucho a mi madre.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7. No me parezco nada a mi padre.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8. Tú y yo tenemos la misma nariz.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9. Yo no llevo gafas pero mi hermano sí.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10. ¿De qué color tienes los ojos?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98038806-8941-D25B-B168-A088C80086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53591"/>
              </p:ext>
            </p:extLst>
          </p:nvPr>
        </p:nvGraphicFramePr>
        <p:xfrm>
          <a:off x="5072683" y="565873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105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33105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11. What is your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hair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like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12. I have red short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hair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13. I look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like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grandma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14. I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don’t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look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like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grandad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15. We have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brown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eyes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16.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She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has blue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eyes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17. I have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green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eyes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18. I have blonde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hair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brown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eyes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19. I have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dark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hair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and blue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eyes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20. I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don’t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wear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glasses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DE98EFD-E663-D0C2-AD9E-B3086793AA78}"/>
              </a:ext>
            </a:extLst>
          </p:cNvPr>
          <p:cNvSpPr txBox="1"/>
          <p:nvPr/>
        </p:nvSpPr>
        <p:spPr>
          <a:xfrm>
            <a:off x="8004132" y="2169"/>
            <a:ext cx="19018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</a:t>
            </a:r>
            <a:r>
              <a:rPr lang="en-GB" sz="20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nueve</a:t>
            </a:r>
            <a:endParaRPr lang="en-GB" sz="20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218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164507-3E56-92FE-BCE6-2F02E8713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8470AFE1-AC9E-0DF7-6489-7E5E1D296999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VOCAB TEST 3 – Unidad 2 - ¿A quién sigues?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A77E85C-EA1E-47BD-FBD9-19CC4D9A48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549206"/>
              </p:ext>
            </p:extLst>
          </p:nvPr>
        </p:nvGraphicFramePr>
        <p:xfrm>
          <a:off x="172929" y="563785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105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33105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1. Sigo a mi cantante favorito.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2. Sigo canales de videojuegos.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3. …desde hace cinco años.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4. Me gusta porque aprendo mucho.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5. Soy aficionado al deporte.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6. Admiro a Shakira porque…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7. …ella apoya a otras personas.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8. …porque es un buen modelo de conducta.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9. Luchó por los derechos humanos.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10. El año pasado ganó un premio.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8B7FF73A-AB09-6FFE-ED02-B626B82E48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9507879"/>
              </p:ext>
            </p:extLst>
          </p:nvPr>
        </p:nvGraphicFramePr>
        <p:xfrm>
          <a:off x="5072683" y="565873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105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33105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11. I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follow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lots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of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people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12. I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follow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fashion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blogs.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13.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For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two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months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14. I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want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to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learn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more.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15. Music is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life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16. The videos are fun and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useful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17. I am a fan of sport.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18. 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fights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for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equal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opportunities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19. Last year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she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took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part in a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competition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20.She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was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the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first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person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to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win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prize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2D24910-35D8-D6CD-2C4E-472E9A0819CC}"/>
              </a:ext>
            </a:extLst>
          </p:cNvPr>
          <p:cNvSpPr txBox="1"/>
          <p:nvPr/>
        </p:nvSpPr>
        <p:spPr>
          <a:xfrm>
            <a:off x="8004132" y="2169"/>
            <a:ext cx="19018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</a:t>
            </a:r>
            <a:r>
              <a:rPr lang="en-GB" sz="20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diez</a:t>
            </a:r>
            <a:endParaRPr lang="en-GB" sz="20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5207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C8CD2-65A5-F55C-0196-B15830ED8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29975FCE-3DB1-9652-94C8-73BD0BA6B0B2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VOCAB TEST 4 – Unidad 3 - ¡Amigos para siempre!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20E778B-FF0A-817D-E836-D95F03E2CC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798884"/>
              </p:ext>
            </p:extLst>
          </p:nvPr>
        </p:nvGraphicFramePr>
        <p:xfrm>
          <a:off x="172929" y="563785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105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33105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1. ¿Te llevas bien con tus amigos?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2. Me llevo bien con mi mejor amigo.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3. No me llevo bien con mi hermana.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4. Nos llevamos genial.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5. Me divierto con mis padres.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6. Hacemos muchas cosas juntos.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7. Mi hermana siempre me hace reír.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8. Casi nunca nos peleamos.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9. Mi mejor amigo me conoce bien.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10. Mi mejor amigo me da buenos consejos. 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E77FC2A-1B9C-CCEB-DA13-3C10161BC0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817264"/>
              </p:ext>
            </p:extLst>
          </p:nvPr>
        </p:nvGraphicFramePr>
        <p:xfrm>
          <a:off x="5072683" y="565873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9282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26928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11. I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don’t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get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on well with my dad.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12. I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get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on very well with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mum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13. My </a:t>
                      </a:r>
                      <a:r>
                        <a:rPr lang="es-ES" sz="1600">
                          <a:latin typeface="Comic Sans MS" panose="030F0702030302020204" pitchFamily="66" charset="0"/>
                        </a:rPr>
                        <a:t>friends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know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me very well.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14. I can trust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him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totally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15. I can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count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on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her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16. We have the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same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interests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17.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best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friend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accepts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me as I am.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18.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She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supports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me in the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good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and the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bad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19. He can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keep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secret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20.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mum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helps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me when I have a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problem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44A7246-787A-5934-A75B-5DF4655A5958}"/>
              </a:ext>
            </a:extLst>
          </p:cNvPr>
          <p:cNvSpPr txBox="1"/>
          <p:nvPr/>
        </p:nvSpPr>
        <p:spPr>
          <a:xfrm>
            <a:off x="8004132" y="2169"/>
            <a:ext cx="19018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once</a:t>
            </a:r>
          </a:p>
        </p:txBody>
      </p:sp>
    </p:spTree>
    <p:extLst>
      <p:ext uri="{BB962C8B-B14F-4D97-AF65-F5344CB8AC3E}">
        <p14:creationId xmlns:p14="http://schemas.microsoft.com/office/powerpoint/2010/main" val="27787821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9D1E5-5446-A7CC-5BD5-2A86BCE60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3F54EB83-9F80-E827-05CA-2216B68CBA6B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VOCAB TEST 5 – Unidad 4 – Así soy yo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1C66A71-DA39-D899-0D1B-94E4979892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368170"/>
              </p:ext>
            </p:extLst>
          </p:nvPr>
        </p:nvGraphicFramePr>
        <p:xfrm>
          <a:off x="172929" y="563785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105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33105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1. ¿Cómo eres?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2. ¿Qué es lo más importante para ti?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3. Para mí, lo más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im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-portante es mi familia.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4. Lo más importante es la amistad.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5. Me preocupa el futuro del mundo.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6. ¿Cuáles son tus sueños?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7. Mi sueño es tener éxito.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8. Mi objetivo es ser jefe de una compañía.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9. Lo malo de las redes sociales es que…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10. …son peligrosas y adictivas.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30CF001-6C46-6B98-5E63-9ED774A9F0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7668718"/>
              </p:ext>
            </p:extLst>
          </p:nvPr>
        </p:nvGraphicFramePr>
        <p:xfrm>
          <a:off x="5072683" y="565873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67777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294341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11.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For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me, the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most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important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thing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is…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12. …my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rights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, my religión and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faith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13. The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thing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that worry me is the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planet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14.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dream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is to be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rich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15. In the future, I am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going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to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fight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…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16. …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for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 better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world</a:t>
                      </a:r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17. What is the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good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and the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bad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thing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…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18. …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about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social media?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19. Social media is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useful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for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…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20. …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being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in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touch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with your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friends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D280C2A-C94E-4A92-5513-0557F7D0FFDA}"/>
              </a:ext>
            </a:extLst>
          </p:cNvPr>
          <p:cNvSpPr txBox="1"/>
          <p:nvPr/>
        </p:nvSpPr>
        <p:spPr>
          <a:xfrm>
            <a:off x="8004132" y="2169"/>
            <a:ext cx="19018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</a:t>
            </a:r>
            <a:r>
              <a:rPr lang="en-GB" sz="20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doce</a:t>
            </a:r>
            <a:endParaRPr lang="en-GB" sz="20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694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9E21E-B7F0-A1A2-FE84-F3120E2E5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7FCB5DF2-392F-59AA-4D9A-8451D5BBEA67}"/>
              </a:ext>
            </a:extLst>
          </p:cNvPr>
          <p:cNvSpPr txBox="1"/>
          <p:nvPr/>
        </p:nvSpPr>
        <p:spPr>
          <a:xfrm>
            <a:off x="0" y="0"/>
            <a:ext cx="9906000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VOCAB TEST 6 – Unidad 5 – Necesito ayuda ¿Qué puedo hacer?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AE50970-F18A-9ABB-7F15-4F90863167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025169"/>
              </p:ext>
            </p:extLst>
          </p:nvPr>
        </p:nvGraphicFramePr>
        <p:xfrm>
          <a:off x="172929" y="563785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105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33105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1. ¿Qué puedo hacer?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2. Mi problema es que me siento triste.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3. No me relaciono con nadie.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4. Mi mejor amigo ignora mis mensajes.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5. Me peleo mucho con mis padres.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6. Mis amigos a veces se ríen de mi.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7. Mi hermana siempre me critica.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8. Deberías apoyar a tu familia.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9. Podrías limitar el tiempo en línea.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10. Tienes que ser fuerte.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B3E9FA16-ABE6-8789-B736-67CCFADD11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673122"/>
              </p:ext>
            </p:extLst>
          </p:nvPr>
        </p:nvGraphicFramePr>
        <p:xfrm>
          <a:off x="5072683" y="565873"/>
          <a:ext cx="4662118" cy="6100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31059">
                  <a:extLst>
                    <a:ext uri="{9D8B030D-6E8A-4147-A177-3AD203B41FA5}">
                      <a16:colId xmlns:a16="http://schemas.microsoft.com/office/drawing/2014/main" val="4070787520"/>
                    </a:ext>
                  </a:extLst>
                </a:gridCol>
                <a:gridCol w="2331059">
                  <a:extLst>
                    <a:ext uri="{9D8B030D-6E8A-4147-A177-3AD203B41FA5}">
                      <a16:colId xmlns:a16="http://schemas.microsoft.com/office/drawing/2014/main" val="2037536515"/>
                    </a:ext>
                  </a:extLst>
                </a:gridCol>
              </a:tblGrid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11.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problem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is that I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feel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alone.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24441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12.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best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friend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is very negative.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7966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13. I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fight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with my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brother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lot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695402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14. You should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orga-nise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your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activities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491963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15. You could explain to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them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how you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feel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6870196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16. You could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express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your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feelings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229545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17. You could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speak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to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them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face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to fase.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27621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18. You should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create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new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routines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3618188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19. You could look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for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professional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help.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4686552"/>
                  </a:ext>
                </a:extLst>
              </a:tr>
              <a:tr h="610006">
                <a:tc>
                  <a:txBody>
                    <a:bodyPr/>
                    <a:lstStyle/>
                    <a:p>
                      <a:r>
                        <a:rPr lang="es-ES" sz="1600" dirty="0">
                          <a:latin typeface="Comic Sans MS" panose="030F0702030302020204" pitchFamily="66" charset="0"/>
                        </a:rPr>
                        <a:t>20.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It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is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important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to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support</a:t>
                      </a:r>
                      <a:r>
                        <a:rPr lang="es-ES" sz="1600" dirty="0">
                          <a:latin typeface="Comic Sans MS" panose="030F0702030302020204" pitchFamily="66" charset="0"/>
                        </a:rPr>
                        <a:t> your </a:t>
                      </a:r>
                      <a:r>
                        <a:rPr lang="es-ES" sz="1600" dirty="0" err="1">
                          <a:latin typeface="Comic Sans MS" panose="030F0702030302020204" pitchFamily="66" charset="0"/>
                        </a:rPr>
                        <a:t>family</a:t>
                      </a:r>
                      <a:r>
                        <a:rPr lang="es-ES" sz="1600">
                          <a:latin typeface="Comic Sans MS" panose="030F0702030302020204" pitchFamily="66" charset="0"/>
                        </a:rPr>
                        <a:t>.</a:t>
                      </a:r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6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616586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4DC3A5E-392F-A9D0-9C91-D99753AEAD19}"/>
              </a:ext>
            </a:extLst>
          </p:cNvPr>
          <p:cNvSpPr txBox="1"/>
          <p:nvPr/>
        </p:nvSpPr>
        <p:spPr>
          <a:xfrm>
            <a:off x="8004132" y="2169"/>
            <a:ext cx="19018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Página </a:t>
            </a:r>
            <a:r>
              <a:rPr lang="en-GB" sz="20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trece</a:t>
            </a:r>
            <a:endParaRPr lang="en-GB" sz="20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0183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22A59FA64AE4DB851D07C4816CFAF" ma:contentTypeVersion="15" ma:contentTypeDescription="Create a new document." ma:contentTypeScope="" ma:versionID="ef3c2fee2b4c556a8a1dd70ff18c90db">
  <xsd:schema xmlns:xsd="http://www.w3.org/2001/XMLSchema" xmlns:xs="http://www.w3.org/2001/XMLSchema" xmlns:p="http://schemas.microsoft.com/office/2006/metadata/properties" xmlns:ns2="35aea1a3-3109-4cfd-89c0-e91282944016" xmlns:ns3="37de03b2-361a-4fd3-8558-345c9cf55d08" targetNamespace="http://schemas.microsoft.com/office/2006/metadata/properties" ma:root="true" ma:fieldsID="ec863a951753a06c7e561cc9bf4dd549" ns2:_="" ns3:_="">
    <xsd:import namespace="35aea1a3-3109-4cfd-89c0-e91282944016"/>
    <xsd:import namespace="37de03b2-361a-4fd3-8558-345c9cf55d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ea1a3-3109-4cfd-89c0-e91282944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de03b2-361a-4fd3-8558-345c9cf55d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2d5ffcb-4aff-4ab6-935b-029de877546e}" ma:internalName="TaxCatchAll" ma:showField="CatchAllData" ma:web="37de03b2-361a-4fd3-8558-345c9cf55d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aea1a3-3109-4cfd-89c0-e91282944016">
      <Terms xmlns="http://schemas.microsoft.com/office/infopath/2007/PartnerControls"/>
    </lcf76f155ced4ddcb4097134ff3c332f>
    <TaxCatchAll xmlns="37de03b2-361a-4fd3-8558-345c9cf55d08" xsi:nil="true"/>
  </documentManagement>
</p:properties>
</file>

<file path=customXml/itemProps1.xml><?xml version="1.0" encoding="utf-8"?>
<ds:datastoreItem xmlns:ds="http://schemas.openxmlformats.org/officeDocument/2006/customXml" ds:itemID="{84AC96D1-0845-4EDA-B28D-7A634B56EE7A}"/>
</file>

<file path=customXml/itemProps2.xml><?xml version="1.0" encoding="utf-8"?>
<ds:datastoreItem xmlns:ds="http://schemas.openxmlformats.org/officeDocument/2006/customXml" ds:itemID="{631B0C0F-0789-4385-8D5A-959F7C3A5263}"/>
</file>

<file path=customXml/itemProps3.xml><?xml version="1.0" encoding="utf-8"?>
<ds:datastoreItem xmlns:ds="http://schemas.openxmlformats.org/officeDocument/2006/customXml" ds:itemID="{48E900EB-A9CF-413D-88EC-364B52A6E29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5230</TotalTime>
  <Words>2169</Words>
  <Application>Microsoft Office PowerPoint</Application>
  <PresentationFormat>A4 Paper (210x297 mm)</PresentationFormat>
  <Paragraphs>301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Comic Sans MS</vt:lpstr>
      <vt:lpstr>Office Theme</vt:lpstr>
      <vt:lpstr>MÓDULO 3 – Mi gente, mi mundo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Alba Andrades gálvez</dc:creator>
  <cp:lastModifiedBy>Mrs K Smerdon</cp:lastModifiedBy>
  <cp:revision>2</cp:revision>
  <dcterms:created xsi:type="dcterms:W3CDTF">2024-08-24T16:32:13Z</dcterms:created>
  <dcterms:modified xsi:type="dcterms:W3CDTF">2025-07-14T20:52:31Z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0x010100E0022A59FA64AE4DB851D07C4816CFAF</vt:lpwstr>
  </property>
  <property fmtid="{D5CDD505-2E9C-101B-9397-08002B2CF9AE}" pid="3" name="MediaServiceImageTags">
    <vt:lpwstr/>
  </property>
</Properties>
</file>