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" roundtripDataSignature="AMtx7mhwvqxuOD/RtKxZPlWciilZbcLc3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CA74D0-5AF7-49A2-9271-B8604B74301C}" v="3" dt="2026-06-24T10:02:37.6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21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custSel modSld">
      <pc:chgData name="Mrs L Webster" userId="e46f0a3f-fc4e-4d7b-94a6-4acf829689c1" providerId="ADAL" clId="{2A4AE7FB-31BD-499C-9A9F-5CDFE41B6210}" dt="2026-06-24T10:02:42.076" v="5" actId="20577"/>
      <pc:docMkLst>
        <pc:docMk/>
      </pc:docMkLst>
      <pc:sldChg chg="addSp modSp modNotes">
        <pc:chgData name="Mrs L Webster" userId="e46f0a3f-fc4e-4d7b-94a6-4acf829689c1" providerId="ADAL" clId="{2A4AE7FB-31BD-499C-9A9F-5CDFE41B6210}" dt="2026-06-24T10:02:19.746" v="0"/>
        <pc:sldMkLst>
          <pc:docMk/>
          <pc:sldMk cId="0" sldId="256"/>
        </pc:sldMkLst>
        <pc:picChg chg="add mod">
          <ac:chgData name="Mrs L Webster" userId="e46f0a3f-fc4e-4d7b-94a6-4acf829689c1" providerId="ADAL" clId="{2A4AE7FB-31BD-499C-9A9F-5CDFE41B6210}" dt="2026-06-24T10:02:19.746" v="0"/>
          <ac:picMkLst>
            <pc:docMk/>
            <pc:sldMk cId="0" sldId="256"/>
            <ac:picMk id="2" creationId="{C689FB22-806F-2FCA-DAD6-1B7CE7B14797}"/>
          </ac:picMkLst>
        </pc:picChg>
      </pc:sldChg>
      <pc:sldChg chg="addSp delSp modSp mod modNotes">
        <pc:chgData name="Mrs L Webster" userId="e46f0a3f-fc4e-4d7b-94a6-4acf829689c1" providerId="ADAL" clId="{2A4AE7FB-31BD-499C-9A9F-5CDFE41B6210}" dt="2026-06-24T10:02:42.076" v="5" actId="20577"/>
        <pc:sldMkLst>
          <pc:docMk/>
          <pc:sldMk cId="0" sldId="257"/>
        </pc:sldMkLst>
        <pc:spChg chg="add mod">
          <ac:chgData name="Mrs L Webster" userId="e46f0a3f-fc4e-4d7b-94a6-4acf829689c1" providerId="ADAL" clId="{2A4AE7FB-31BD-499C-9A9F-5CDFE41B6210}" dt="2026-06-24T10:02:37.641" v="4"/>
          <ac:spMkLst>
            <pc:docMk/>
            <pc:sldMk cId="0" sldId="257"/>
            <ac:spMk id="3" creationId="{3CB661F6-7CC0-D03E-066E-484CA7F4E1B7}"/>
          </ac:spMkLst>
        </pc:spChg>
        <pc:spChg chg="mod">
          <ac:chgData name="Mrs L Webster" userId="e46f0a3f-fc4e-4d7b-94a6-4acf829689c1" providerId="ADAL" clId="{2A4AE7FB-31BD-499C-9A9F-5CDFE41B6210}" dt="2026-06-24T10:02:42.076" v="5" actId="20577"/>
          <ac:spMkLst>
            <pc:docMk/>
            <pc:sldMk cId="0" sldId="257"/>
            <ac:spMk id="272" creationId="{00000000-0000-0000-0000-000000000000}"/>
          </ac:spMkLst>
        </pc:spChg>
        <pc:spChg chg="del mod">
          <ac:chgData name="Mrs L Webster" userId="e46f0a3f-fc4e-4d7b-94a6-4acf829689c1" providerId="ADAL" clId="{2A4AE7FB-31BD-499C-9A9F-5CDFE41B6210}" dt="2026-06-24T10:02:37.363" v="3" actId="478"/>
          <ac:spMkLst>
            <pc:docMk/>
            <pc:sldMk cId="0" sldId="257"/>
            <ac:spMk id="274" creationId="{00000000-0000-0000-0000-000000000000}"/>
          </ac:spMkLst>
        </pc:spChg>
        <pc:picChg chg="add mod">
          <ac:chgData name="Mrs L Webster" userId="e46f0a3f-fc4e-4d7b-94a6-4acf829689c1" providerId="ADAL" clId="{2A4AE7FB-31BD-499C-9A9F-5CDFE41B6210}" dt="2026-06-24T10:02:22.128" v="1"/>
          <ac:picMkLst>
            <pc:docMk/>
            <pc:sldMk cId="0" sldId="257"/>
            <ac:picMk id="2" creationId="{EE2813B4-BF13-2A6F-A028-4168876B6E4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1" name="Google Shape;26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698500" y="120316"/>
            <a:ext cx="59310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9 - </a:t>
            </a:r>
            <a:r>
              <a:rPr lang="en-GB" sz="1800">
                <a:solidFill>
                  <a:schemeClr val="dk1"/>
                </a:solidFill>
              </a:rPr>
              <a:t>Ratio &amp; Proportion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1"/>
          <p:cNvSpPr txBox="1"/>
          <p:nvPr/>
        </p:nvSpPr>
        <p:spPr>
          <a:xfrm>
            <a:off x="196849" y="1379021"/>
            <a:ext cx="2058600" cy="13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 problems with direct proportion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conversion graphs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 problems with inverse proportion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 ratio problems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1"/>
          <p:cNvSpPr txBox="1"/>
          <p:nvPr/>
        </p:nvSpPr>
        <p:spPr>
          <a:xfrm>
            <a:off x="2255520" y="1294382"/>
            <a:ext cx="4560000" cy="12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Ratio:</a:t>
            </a: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100">
                <a:solidFill>
                  <a:schemeClr val="dk1"/>
                </a:solidFill>
              </a:rPr>
              <a:t>the comparison of two or more values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>
                <a:solidFill>
                  <a:schemeClr val="dk1"/>
                </a:solidFill>
              </a:rPr>
              <a:t>Share: </a:t>
            </a:r>
            <a:r>
              <a:rPr lang="en-GB" sz="1100">
                <a:solidFill>
                  <a:schemeClr val="dk1"/>
                </a:solidFill>
              </a:rPr>
              <a:t>divide a quantity into equal size parts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>
                <a:solidFill>
                  <a:schemeClr val="dk1"/>
                </a:solidFill>
              </a:rPr>
              <a:t>Conversion: </a:t>
            </a:r>
            <a:r>
              <a:rPr lang="en-GB" sz="1100">
                <a:solidFill>
                  <a:schemeClr val="dk1"/>
                </a:solidFill>
              </a:rPr>
              <a:t>process of changing a quantity from one unit to another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Direct proportion:</a:t>
            </a: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100">
                <a:solidFill>
                  <a:schemeClr val="dk1"/>
                </a:solidFill>
              </a:rPr>
              <a:t>a relationship between two quantities where they increase or decrease at the same rate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Inverse proportion:</a:t>
            </a: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100">
                <a:solidFill>
                  <a:schemeClr val="dk1"/>
                </a:solidFill>
              </a:rPr>
              <a:t>a relationship between two quantities where as one increases the other decreases at the same rate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196849" y="3159581"/>
            <a:ext cx="2950211" cy="600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8- Ratio and </a:t>
            </a:r>
            <a:r>
              <a:rPr lang="en-GB" sz="1100">
                <a:solidFill>
                  <a:schemeClr val="dk1"/>
                </a:solidFill>
              </a:rPr>
              <a:t>proportion / scale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714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Char char="•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7- Solving problems with multiplication and division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1"/>
          <p:cNvSpPr txBox="1"/>
          <p:nvPr/>
        </p:nvSpPr>
        <p:spPr>
          <a:xfrm>
            <a:off x="3219450" y="2809875"/>
            <a:ext cx="3568700" cy="2681113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Direct proportion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 one variable changes, the other changes at the same rate.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 cans of pop cost £2.40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1" name="Google Shape;231;p1"/>
          <p:cNvPicPr preferRelativeResize="0"/>
          <p:nvPr/>
        </p:nvPicPr>
        <p:blipFill rotWithShape="1">
          <a:blip r:embed="rId3">
            <a:alphaModFix/>
          </a:blip>
          <a:srcRect t="13084"/>
          <a:stretch/>
        </p:blipFill>
        <p:spPr>
          <a:xfrm>
            <a:off x="3429000" y="3459663"/>
            <a:ext cx="1200318" cy="571314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1"/>
          <p:cNvSpPr txBox="1"/>
          <p:nvPr/>
        </p:nvSpPr>
        <p:spPr>
          <a:xfrm>
            <a:off x="5137453" y="3470249"/>
            <a:ext cx="120031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 cans = £2.40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1"/>
          <p:cNvSpPr txBox="1"/>
          <p:nvPr/>
        </p:nvSpPr>
        <p:spPr>
          <a:xfrm>
            <a:off x="5137453" y="3769367"/>
            <a:ext cx="120031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cans = £1.20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1"/>
          <p:cNvSpPr/>
          <p:nvPr/>
        </p:nvSpPr>
        <p:spPr>
          <a:xfrm>
            <a:off x="5070778" y="3546496"/>
            <a:ext cx="142874" cy="384855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/>
          <p:nvPr/>
        </p:nvSpPr>
        <p:spPr>
          <a:xfrm>
            <a:off x="6175678" y="3546496"/>
            <a:ext cx="142874" cy="384855"/>
          </a:xfrm>
          <a:prstGeom prst="curvedLeftArrow">
            <a:avLst>
              <a:gd name="adj1" fmla="val 25000"/>
              <a:gd name="adj2" fmla="val 50000"/>
              <a:gd name="adj3" fmla="val 250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1"/>
          <p:cNvSpPr txBox="1"/>
          <p:nvPr/>
        </p:nvSpPr>
        <p:spPr>
          <a:xfrm>
            <a:off x="4729783" y="3608118"/>
            <a:ext cx="371475" cy="26161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t="-2323" b="-13949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1"/>
          <p:cNvSpPr txBox="1"/>
          <p:nvPr/>
        </p:nvSpPr>
        <p:spPr>
          <a:xfrm>
            <a:off x="6301406" y="3608118"/>
            <a:ext cx="371475" cy="26161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t="-2323" b="-13949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1"/>
          <p:cNvSpPr txBox="1"/>
          <p:nvPr/>
        </p:nvSpPr>
        <p:spPr>
          <a:xfrm>
            <a:off x="5198034" y="4165409"/>
            <a:ext cx="120031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 cans = £2.40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1"/>
          <p:cNvSpPr txBox="1"/>
          <p:nvPr/>
        </p:nvSpPr>
        <p:spPr>
          <a:xfrm>
            <a:off x="5137453" y="4464527"/>
            <a:ext cx="120031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 cans = £7.20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1"/>
          <p:cNvSpPr/>
          <p:nvPr/>
        </p:nvSpPr>
        <p:spPr>
          <a:xfrm>
            <a:off x="5070778" y="4241656"/>
            <a:ext cx="142874" cy="384855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1"/>
          <p:cNvSpPr/>
          <p:nvPr/>
        </p:nvSpPr>
        <p:spPr>
          <a:xfrm>
            <a:off x="6247115" y="4241656"/>
            <a:ext cx="142874" cy="384855"/>
          </a:xfrm>
          <a:prstGeom prst="curvedLeftArrow">
            <a:avLst>
              <a:gd name="adj1" fmla="val 25000"/>
              <a:gd name="adj2" fmla="val 50000"/>
              <a:gd name="adj3" fmla="val 250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"/>
          <p:cNvSpPr txBox="1"/>
          <p:nvPr/>
        </p:nvSpPr>
        <p:spPr>
          <a:xfrm>
            <a:off x="4731359" y="4303278"/>
            <a:ext cx="471940" cy="26161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t="-2323" b="-13949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1"/>
          <p:cNvSpPr txBox="1"/>
          <p:nvPr/>
        </p:nvSpPr>
        <p:spPr>
          <a:xfrm>
            <a:off x="6356531" y="4303278"/>
            <a:ext cx="471940" cy="26161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t="-2323" b="-13949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1"/>
          <p:cNvSpPr/>
          <p:nvPr/>
        </p:nvSpPr>
        <p:spPr>
          <a:xfrm>
            <a:off x="4772825" y="4752018"/>
            <a:ext cx="1875566" cy="600164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multiplier is the same, in the same way that it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would be for ratio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1"/>
          <p:cNvSpPr/>
          <p:nvPr/>
        </p:nvSpPr>
        <p:spPr>
          <a:xfrm>
            <a:off x="3329090" y="4303278"/>
            <a:ext cx="1358586" cy="1107996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Sometimes it is easier to work out how much one unit is first- this is called </a:t>
            </a:r>
            <a:r>
              <a:rPr lang="en-GB" sz="11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unitary method</a:t>
            </a: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1"/>
          <p:cNvSpPr txBox="1"/>
          <p:nvPr/>
        </p:nvSpPr>
        <p:spPr>
          <a:xfrm>
            <a:off x="176875" y="3928725"/>
            <a:ext cx="2957400" cy="23397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Conversion graphs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Compares two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variables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1"/>
          <p:cNvSpPr/>
          <p:nvPr/>
        </p:nvSpPr>
        <p:spPr>
          <a:xfrm rot="-5400000">
            <a:off x="-35883" y="4763551"/>
            <a:ext cx="827471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kilometres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8" name="Google Shape;248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61489" y="4564888"/>
            <a:ext cx="1124107" cy="657317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1"/>
          <p:cNvSpPr/>
          <p:nvPr/>
        </p:nvSpPr>
        <p:spPr>
          <a:xfrm>
            <a:off x="883148" y="5181377"/>
            <a:ext cx="514885" cy="2616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miles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1"/>
          <p:cNvSpPr/>
          <p:nvPr/>
        </p:nvSpPr>
        <p:spPr>
          <a:xfrm>
            <a:off x="1477905" y="4178394"/>
            <a:ext cx="1635444" cy="93871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is always a straight line because as one variable increases so does the other at the same rate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1"/>
          <p:cNvSpPr/>
          <p:nvPr/>
        </p:nvSpPr>
        <p:spPr>
          <a:xfrm>
            <a:off x="1448445" y="5117113"/>
            <a:ext cx="1635444" cy="11079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make conversions between units find the point to compare – then find the associated point on the other axis.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1"/>
          <p:cNvSpPr/>
          <p:nvPr/>
        </p:nvSpPr>
        <p:spPr>
          <a:xfrm>
            <a:off x="285864" y="5446745"/>
            <a:ext cx="1093744" cy="600164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Labelling of both axes is vital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1"/>
          <p:cNvSpPr txBox="1"/>
          <p:nvPr/>
        </p:nvSpPr>
        <p:spPr>
          <a:xfrm>
            <a:off x="3219450" y="5593323"/>
            <a:ext cx="3568700" cy="1692771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Inverse proportion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 one variable is multiplied by a scale factor the other is divided by the same scale factor.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4" name="Google Shape;254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172015" y="6225109"/>
            <a:ext cx="1663569" cy="992983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1"/>
          <p:cNvSpPr txBox="1"/>
          <p:nvPr/>
        </p:nvSpPr>
        <p:spPr>
          <a:xfrm>
            <a:off x="176882" y="6592895"/>
            <a:ext cx="2957400" cy="3185400"/>
          </a:xfrm>
          <a:prstGeom prst="rect">
            <a:avLst/>
          </a:prstGeom>
          <a:blipFill rotWithShape="1">
            <a:blip r:embed="rId9">
              <a:alphaModFix/>
            </a:blip>
            <a:stretch>
              <a:fillRect l="-408" t="-189" b="-188"/>
            </a:stretch>
          </a:blip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6" name="Google Shape;256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731270" y="7218092"/>
            <a:ext cx="975167" cy="770058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1"/>
          <p:cNvSpPr txBox="1"/>
          <p:nvPr/>
        </p:nvSpPr>
        <p:spPr>
          <a:xfrm>
            <a:off x="3219450" y="7388429"/>
            <a:ext cx="3568800" cy="23703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b="1" u="sng"/>
              <a:t>Solving ratio problems</a:t>
            </a:r>
            <a:endParaRPr b="1" u="sng"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b="1" u="sng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b="1" u="sng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b="1" u="sng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b="1" u="sng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b="1" u="sng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b="1" u="sng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b="1" u="sng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8" name="Google Shape;258;p1"/>
          <p:cNvPicPr preferRelativeResize="0"/>
          <p:nvPr/>
        </p:nvPicPr>
        <p:blipFill rotWithShape="1">
          <a:blip r:embed="rId11">
            <a:alphaModFix/>
          </a:blip>
          <a:srcRect l="-4500" t="-80" r="4499" b="80"/>
          <a:stretch/>
        </p:blipFill>
        <p:spPr>
          <a:xfrm>
            <a:off x="3172298" y="7811251"/>
            <a:ext cx="3486425" cy="1771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689FB22-806F-2FCA-DAD6-1B7CE7B1479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"/>
          <p:cNvSpPr txBox="1"/>
          <p:nvPr/>
        </p:nvSpPr>
        <p:spPr>
          <a:xfrm>
            <a:off x="300789" y="1648326"/>
            <a:ext cx="176864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Arial size 11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"/>
          <p:cNvSpPr/>
          <p:nvPr/>
        </p:nvSpPr>
        <p:spPr>
          <a:xfrm>
            <a:off x="3128211" y="1294383"/>
            <a:ext cx="3429000" cy="133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cover, look, write, check to write the definitions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Ratio: </a:t>
            </a: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Conversion: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Direct proportion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Inverse proportion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/>
          </a:p>
        </p:txBody>
      </p:sp>
      <p:pic>
        <p:nvPicPr>
          <p:cNvPr id="265" name="Google Shape;26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5301" y="1353054"/>
            <a:ext cx="2900054" cy="144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5301" y="3020391"/>
            <a:ext cx="2900054" cy="723748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2"/>
          <p:cNvSpPr txBox="1"/>
          <p:nvPr/>
        </p:nvSpPr>
        <p:spPr>
          <a:xfrm>
            <a:off x="124555" y="3964926"/>
            <a:ext cx="2930799" cy="301621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Direct proportion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One packet of stickers costs £1.20. Complete the table.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 a petrol station, 6 litres of petrol costs £9.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AutoNum type="alphaLcParenR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much does 60 litres of petrol cost?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AutoNum type="alphaLcParenR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much does 24 litres of petrol cost?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AutoNum type="alphaLcParenR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much does 2 litres of petrol cost?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8" name="Google Shape;268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5301" y="4576694"/>
            <a:ext cx="2900053" cy="460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94567" y="5418817"/>
            <a:ext cx="874865" cy="460255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2"/>
          <p:cNvSpPr txBox="1"/>
          <p:nvPr/>
        </p:nvSpPr>
        <p:spPr>
          <a:xfrm>
            <a:off x="3139444" y="2785964"/>
            <a:ext cx="3615358" cy="2616101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Conversion graphs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the knowledge that 5 miles = 8 kilometres to complete the conversion graph.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car is travelling 60km/h. Use the conversion graph to find out the speed of this car in miles per hour.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1" name="Google Shape;271;p2" descr="https://lh7-us.googleusercontent.com/STU_pZJxNc8j95tY4YvtupRAvj78tWk3zV5v-JdVvgVBMw4R0B6fAoGBJRuKqkgMI3n2Ld4lyujmSIRvyNi6yFB2jS4SxT3pig5zqYC8q7PlR9T9eGpm_YFqNvahG8iPUmDG7jFO9mXy859VccSwsQ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429000" y="3382265"/>
            <a:ext cx="1830353" cy="1538991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2"/>
          <p:cNvSpPr txBox="1"/>
          <p:nvPr/>
        </p:nvSpPr>
        <p:spPr>
          <a:xfrm>
            <a:off x="3139444" y="5550878"/>
            <a:ext cx="3615300" cy="21858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b="1" u="sng" dirty="0">
                <a:solidFill>
                  <a:schemeClr val="dk1"/>
                </a:solidFill>
              </a:rPr>
              <a:t>Solving ratio problems</a:t>
            </a:r>
            <a:endParaRPr sz="1400" b="1" i="0" u="sng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1" u="sng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1" u="sng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1" u="sng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2"/>
          <p:cNvSpPr txBox="1"/>
          <p:nvPr/>
        </p:nvSpPr>
        <p:spPr>
          <a:xfrm>
            <a:off x="124550" y="7145000"/>
            <a:ext cx="3015000" cy="26781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Sharing into a ratio</a:t>
            </a: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Euan and Finlay share £100 in the ratio 3:2. How much does each person get?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Sarah and Kevin share £42 in the ratio 2:5. How much does each person get?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John and Fiona share £60 in the ratio 7:3. How much more does John get?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Eva and Pat share £360 in the ratio 5:4. How much does Eva get?</a:t>
            </a: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</p:txBody>
      </p:sp>
      <p:sp>
        <p:nvSpPr>
          <p:cNvPr id="275" name="Google Shape;275;p2"/>
          <p:cNvSpPr txBox="1"/>
          <p:nvPr/>
        </p:nvSpPr>
        <p:spPr>
          <a:xfrm>
            <a:off x="3468600" y="7929000"/>
            <a:ext cx="2930700" cy="16623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Inverse proportion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One machine can print 10,000 pages in one hour. How long would it take the following amount of machines to print 10,000 pages?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AutoNum type="alphaLcParenR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2 machines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AutoNum type="alphaLcParenR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 machines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AutoNum type="alphaLcParenR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 machines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AutoNum type="alphaLcParenR"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 machines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6" name="Google Shape;276;p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219450" y="5965450"/>
            <a:ext cx="3429000" cy="1400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E2813B4-BF13-2A6F-A028-4168876B6E4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  <p:sp>
        <p:nvSpPr>
          <p:cNvPr id="3" name="Google Shape;226;p1">
            <a:extLst>
              <a:ext uri="{FF2B5EF4-FFF2-40B4-BE49-F238E27FC236}">
                <a16:creationId xmlns:a16="http://schemas.microsoft.com/office/drawing/2014/main" id="{3CB661F6-7CC0-D03E-066E-484CA7F4E1B7}"/>
              </a:ext>
            </a:extLst>
          </p:cNvPr>
          <p:cNvSpPr txBox="1"/>
          <p:nvPr/>
        </p:nvSpPr>
        <p:spPr>
          <a:xfrm>
            <a:off x="698500" y="120316"/>
            <a:ext cx="59310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9 - </a:t>
            </a:r>
            <a:r>
              <a:rPr lang="en-GB" sz="1800">
                <a:solidFill>
                  <a:schemeClr val="dk1"/>
                </a:solidFill>
              </a:rPr>
              <a:t>Ratio &amp; Proportion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86608F3-0F9C-4031-97C5-FC5D4D109E70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customXml/itemProps2.xml><?xml version="1.0" encoding="utf-8"?>
<ds:datastoreItem xmlns:ds="http://schemas.openxmlformats.org/officeDocument/2006/customXml" ds:itemID="{CB1C8C18-B112-4A2C-94C2-79EEF93514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9961730-0104-4218-9B86-43E27A84955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508</Words>
  <Application>Microsoft Office PowerPoint</Application>
  <PresentationFormat>A4 Paper (210x297 mm)</PresentationFormat>
  <Paragraphs>136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Kathryn Bentley</dc:creator>
  <cp:lastModifiedBy>Mrs L Webster</cp:lastModifiedBy>
  <cp:revision>1</cp:revision>
  <dcterms:created xsi:type="dcterms:W3CDTF">2024-01-23T10:53:54Z</dcterms:created>
  <dcterms:modified xsi:type="dcterms:W3CDTF">2026-06-24T10:02:45Z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1766300</vt:r8>
  </property>
  <property fmtid="{D5CDD505-2E9C-101B-9397-08002B2CF9AE}" pid="3" name="ContentTypeId">
    <vt:lpwstr>0x0101009E935E8212CA504F9454DD16E254539B</vt:lpwstr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