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C76665-16EE-430F-BC51-D5B0F440931D}" v="2" dt="2026-06-24T09:58:17.3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4660"/>
  </p:normalViewPr>
  <p:slideViewPr>
    <p:cSldViewPr snapToGrid="0">
      <p:cViewPr>
        <p:scale>
          <a:sx n="51" d="100"/>
          <a:sy n="51" d="100"/>
        </p:scale>
        <p:origin x="1916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8:17.343" v="1"/>
      <pc:docMkLst>
        <pc:docMk/>
      </pc:docMkLst>
      <pc:sldChg chg="addSp modSp">
        <pc:chgData name="Mrs L Webster" userId="e46f0a3f-fc4e-4d7b-94a6-4acf829689c1" providerId="ADAL" clId="{2A4AE7FB-31BD-499C-9A9F-5CDFE41B6210}" dt="2026-06-24T09:58:15.563" v="0"/>
        <pc:sldMkLst>
          <pc:docMk/>
          <pc:sldMk cId="1978265811" sldId="256"/>
        </pc:sldMkLst>
        <pc:picChg chg="add mod">
          <ac:chgData name="Mrs L Webster" userId="e46f0a3f-fc4e-4d7b-94a6-4acf829689c1" providerId="ADAL" clId="{2A4AE7FB-31BD-499C-9A9F-5CDFE41B6210}" dt="2026-06-24T09:58:15.563" v="0"/>
          <ac:picMkLst>
            <pc:docMk/>
            <pc:sldMk cId="1978265811" sldId="256"/>
            <ac:picMk id="2" creationId="{C5F5E254-AC27-B886-5B24-E920D5A42FA5}"/>
          </ac:picMkLst>
        </pc:picChg>
      </pc:sldChg>
      <pc:sldChg chg="addSp modSp">
        <pc:chgData name="Mrs L Webster" userId="e46f0a3f-fc4e-4d7b-94a6-4acf829689c1" providerId="ADAL" clId="{2A4AE7FB-31BD-499C-9A9F-5CDFE41B6210}" dt="2026-06-24T09:58:17.343" v="1"/>
        <pc:sldMkLst>
          <pc:docMk/>
          <pc:sldMk cId="1151489850" sldId="260"/>
        </pc:sldMkLst>
        <pc:picChg chg="add mod">
          <ac:chgData name="Mrs L Webster" userId="e46f0a3f-fc4e-4d7b-94a6-4acf829689c1" providerId="ADAL" clId="{2A4AE7FB-31BD-499C-9A9F-5CDFE41B6210}" dt="2026-06-24T09:58:17.343" v="1"/>
          <ac:picMkLst>
            <pc:docMk/>
            <pc:sldMk cId="1151489850" sldId="260"/>
            <ac:picMk id="3" creationId="{1FE739F3-AD55-B403-78F5-6A5A7AF426B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5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197415" y="1221390"/>
            <a:ext cx="457355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Radius: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straight line from the centre of a circle to the circumference.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Diameter: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straight line connecting two points on the circumference of a circle passing through the centre.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Circumference: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perimeter of a circle.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Chord: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straight line which joins two points on the circumference.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Arc: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part of the circumference of a circle.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Sector: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part of a circle enclosed by an arc.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Segment: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part of a circle enclosed by an arc and a chord.</a:t>
            </a:r>
          </a:p>
          <a:p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307831-FA81-46D4-8A71-61C662F8ED5B}"/>
              </a:ext>
            </a:extLst>
          </p:cNvPr>
          <p:cNvSpPr txBox="1"/>
          <p:nvPr/>
        </p:nvSpPr>
        <p:spPr>
          <a:xfrm>
            <a:off x="165745" y="6038981"/>
            <a:ext cx="2952392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Compound shapes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1612669" y="120316"/>
            <a:ext cx="501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8 - Circles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31872" y="1286909"/>
            <a:ext cx="21208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Identify the parts of a circle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circumference of a circle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length of an arc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area of a circle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area of compound shapes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82371" y="3175504"/>
            <a:ext cx="32321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7- Perimeter and area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F7FBFE-1AED-459B-9266-464F95FFB9D1}"/>
              </a:ext>
            </a:extLst>
          </p:cNvPr>
          <p:cNvSpPr txBox="1"/>
          <p:nvPr/>
        </p:nvSpPr>
        <p:spPr>
          <a:xfrm>
            <a:off x="3188366" y="2806083"/>
            <a:ext cx="3582606" cy="2231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Circumference of a circle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FFDA58-CECB-4383-9985-0896B7D1B628}"/>
              </a:ext>
            </a:extLst>
          </p:cNvPr>
          <p:cNvSpPr txBox="1"/>
          <p:nvPr/>
        </p:nvSpPr>
        <p:spPr>
          <a:xfrm>
            <a:off x="174058" y="3925046"/>
            <a:ext cx="2952392" cy="20467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05B5EAE-8C36-4094-93B6-21D0475E476E}"/>
              </a:ext>
            </a:extLst>
          </p:cNvPr>
          <p:cNvSpPr txBox="1"/>
          <p:nvPr/>
        </p:nvSpPr>
        <p:spPr>
          <a:xfrm>
            <a:off x="3188366" y="5094836"/>
            <a:ext cx="3582606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Length of an arc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0267CB-5049-4B78-AD03-D7F9D462458E}"/>
              </a:ext>
            </a:extLst>
          </p:cNvPr>
          <p:cNvSpPr txBox="1"/>
          <p:nvPr/>
        </p:nvSpPr>
        <p:spPr>
          <a:xfrm>
            <a:off x="3196679" y="7198183"/>
            <a:ext cx="3582606" cy="2631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a circle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15E1A-66A0-3D57-E1EC-FDB8B3FCB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7" y="4253679"/>
            <a:ext cx="2786958" cy="16899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844C53D-07C7-82D4-9169-2EEB710EF4E0}"/>
                  </a:ext>
                </a:extLst>
              </p:cNvPr>
              <p:cNvSpPr txBox="1"/>
              <p:nvPr/>
            </p:nvSpPr>
            <p:spPr>
              <a:xfrm>
                <a:off x="3454343" y="3315900"/>
                <a:ext cx="2736647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l-GR" sz="1100" i="1"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(Pi) is the relationship between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 circle’s diameter and its circumference.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844C53D-07C7-82D4-9169-2EEB710EF4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4343" y="3315900"/>
                <a:ext cx="2736647" cy="430887"/>
              </a:xfrm>
              <a:prstGeom prst="rect">
                <a:avLst/>
              </a:prstGeom>
              <a:blipFill>
                <a:blip r:embed="rId3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6ABF50C-5131-CB7F-4D37-955198782CF0}"/>
                  </a:ext>
                </a:extLst>
              </p:cNvPr>
              <p:cNvSpPr txBox="1"/>
              <p:nvPr/>
            </p:nvSpPr>
            <p:spPr>
              <a:xfrm>
                <a:off x="3215184" y="3111410"/>
                <a:ext cx="20776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Circumference = </a:t>
                </a:r>
                <a14:m>
                  <m:oMath xmlns:m="http://schemas.openxmlformats.org/officeDocument/2006/math">
                    <m:r>
                      <a:rPr lang="el-GR" sz="1100" i="1"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× Diameter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6ABF50C-5131-CB7F-4D37-955198782C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184" y="3111410"/>
                <a:ext cx="2077620" cy="261610"/>
              </a:xfrm>
              <a:prstGeom prst="rect">
                <a:avLst/>
              </a:prstGeom>
              <a:blipFill>
                <a:blip r:embed="rId4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26FD6BA6-A2A2-8550-EFAD-44C3B158B1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8464" y="3757352"/>
            <a:ext cx="1604358" cy="11627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4BD389-C7E2-6B7D-EF09-E942F32248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5861" y="3787370"/>
            <a:ext cx="1567367" cy="12002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C63E0D9-3AE9-ED66-7567-F759BFA580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1964" y="5435193"/>
            <a:ext cx="2866866" cy="16555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9636E7-9CBB-12B6-CAF0-84329BF899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08465" y="7558940"/>
            <a:ext cx="2186247" cy="47509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CBB1A96-B7A3-1802-69C7-647F3FE6B3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58589" y="8487294"/>
            <a:ext cx="1525143" cy="11931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A0A4178-8E0D-9612-D9CC-5D8F96E3813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73875" y="8395854"/>
            <a:ext cx="1859679" cy="13117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0E4AD751-7CF0-AB1D-F777-4440A3FCDB76}"/>
                  </a:ext>
                </a:extLst>
              </p:cNvPr>
              <p:cNvSpPr/>
              <p:nvPr/>
            </p:nvSpPr>
            <p:spPr>
              <a:xfrm>
                <a:off x="195408" y="6332494"/>
                <a:ext cx="2603210" cy="600164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Compound shapes are not always area questions. For Perimeter you will need to use the circumference (C=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D).</a:t>
                </a:r>
                <a:endParaRPr lang="en-GB" sz="1100" b="1" baseline="300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0E4AD751-7CF0-AB1D-F777-4440A3FCDB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408" y="6332494"/>
                <a:ext cx="2603210" cy="600164"/>
              </a:xfrm>
              <a:prstGeom prst="rect">
                <a:avLst/>
              </a:prstGeom>
              <a:blipFill>
                <a:blip r:embed="rId11"/>
                <a:stretch>
                  <a:fillRect b="-8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3" name="Picture 62">
            <a:extLst>
              <a:ext uri="{FF2B5EF4-FFF2-40B4-BE49-F238E27FC236}">
                <a16:creationId xmlns:a16="http://schemas.microsoft.com/office/drawing/2014/main" id="{C3846664-5726-D693-9071-7749B05F8AA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1245" y="7499247"/>
            <a:ext cx="1488369" cy="829313"/>
          </a:xfrm>
          <a:prstGeom prst="rect">
            <a:avLst/>
          </a:prstGeom>
        </p:spPr>
      </p:pic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8C511799-563B-F408-9E0E-B406665113F0}"/>
              </a:ext>
            </a:extLst>
          </p:cNvPr>
          <p:cNvCxnSpPr>
            <a:cxnSpLocks/>
          </p:cNvCxnSpPr>
          <p:nvPr/>
        </p:nvCxnSpPr>
        <p:spPr>
          <a:xfrm>
            <a:off x="672539" y="7439891"/>
            <a:ext cx="156754" cy="365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 70">
            <a:extLst>
              <a:ext uri="{FF2B5EF4-FFF2-40B4-BE49-F238E27FC236}">
                <a16:creationId xmlns:a16="http://schemas.microsoft.com/office/drawing/2014/main" id="{B328F85C-0110-67B3-EA0F-908C7B78DA8E}"/>
              </a:ext>
            </a:extLst>
          </p:cNvPr>
          <p:cNvSpPr/>
          <p:nvPr/>
        </p:nvSpPr>
        <p:spPr>
          <a:xfrm>
            <a:off x="221619" y="7026546"/>
            <a:ext cx="2697732" cy="4308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dimension is also the diameter of the semi circles. </a:t>
            </a:r>
            <a:endParaRPr lang="en-GB" sz="1100" b="1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EAA74D32-BB4E-0B09-A75A-0FE028F13740}"/>
                  </a:ext>
                </a:extLst>
              </p:cNvPr>
              <p:cNvSpPr/>
              <p:nvPr/>
            </p:nvSpPr>
            <p:spPr>
              <a:xfrm>
                <a:off x="1537563" y="7569485"/>
                <a:ext cx="1439625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Arc lengths = 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x 64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     = 64</a:t>
                </a:r>
                <a:r>
                  <a:rPr lang="en-GB" sz="1100" dirty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  <a:endParaRPr lang="en-GB" sz="1100" baseline="300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EAA74D32-BB4E-0B09-A75A-0FE028F137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7563" y="7569485"/>
                <a:ext cx="1439625" cy="430887"/>
              </a:xfrm>
              <a:prstGeom prst="rect">
                <a:avLst/>
              </a:prstGeom>
              <a:blipFill>
                <a:blip r:embed="rId13"/>
                <a:stretch>
                  <a:fillRect b="-1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Rectangle 72">
            <a:extLst>
              <a:ext uri="{FF2B5EF4-FFF2-40B4-BE49-F238E27FC236}">
                <a16:creationId xmlns:a16="http://schemas.microsoft.com/office/drawing/2014/main" id="{5609CCA2-AA32-18D3-DBF6-7A7F5C0C4233}"/>
              </a:ext>
            </a:extLst>
          </p:cNvPr>
          <p:cNvSpPr/>
          <p:nvPr/>
        </p:nvSpPr>
        <p:spPr>
          <a:xfrm>
            <a:off x="130948" y="8269433"/>
            <a:ext cx="308610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Arc lengths + Straight lengths = total perimeter</a:t>
            </a:r>
            <a:endParaRPr lang="en-GB" sz="1100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0F4697C4-D7BD-17DA-D3C4-1B7161D59D73}"/>
                  </a:ext>
                </a:extLst>
              </p:cNvPr>
              <p:cNvSpPr/>
              <p:nvPr/>
            </p:nvSpPr>
            <p:spPr>
              <a:xfrm>
                <a:off x="173645" y="8536634"/>
                <a:ext cx="1375505" cy="6001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= 64</a:t>
                </a:r>
                <a:r>
                  <a:rPr lang="en-GB" sz="1100" dirty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+ 150 + 150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=</a:t>
                </a:r>
                <a:r>
                  <a:rPr lang="en-GB" sz="1100" u="sng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(300 + 64</a:t>
                </a:r>
                <a:r>
                  <a:rPr lang="en-GB" sz="1100" u="sng" dirty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100" i="1" u="sng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GB" sz="1100" u="sng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)</a:t>
                </a: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m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OR = </a:t>
                </a:r>
                <a:r>
                  <a:rPr lang="en-GB" sz="1100" u="sng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501.1 m </a:t>
                </a:r>
                <a:endParaRPr lang="en-GB" sz="1100" u="sng" baseline="300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0F4697C4-D7BD-17DA-D3C4-1B7161D59D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645" y="8536634"/>
                <a:ext cx="1375505" cy="600164"/>
              </a:xfrm>
              <a:prstGeom prst="rect">
                <a:avLst/>
              </a:prstGeom>
              <a:blipFill>
                <a:blip r:embed="rId14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6A1BD98C-E997-5711-B68B-01EC97CEAE50}"/>
              </a:ext>
            </a:extLst>
          </p:cNvPr>
          <p:cNvSpPr/>
          <p:nvPr/>
        </p:nvSpPr>
        <p:spPr>
          <a:xfrm>
            <a:off x="1622467" y="8616351"/>
            <a:ext cx="1323010" cy="110799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Remember to split up the compound shape into smaller more manageable individual shapes first.</a:t>
            </a:r>
            <a:endParaRPr lang="en-GB" sz="1100" b="1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F5E254-AC27-B886-5B24-E920D5A42FA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BE70E07-35D1-76CA-A92F-66BB51A40505}"/>
              </a:ext>
            </a:extLst>
          </p:cNvPr>
          <p:cNvSpPr txBox="1"/>
          <p:nvPr/>
        </p:nvSpPr>
        <p:spPr>
          <a:xfrm>
            <a:off x="140806" y="3933359"/>
            <a:ext cx="2952392" cy="20467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Parts of a circle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2E64AE-5A54-4D87-B0E9-5435F8D5FF3D}"/>
              </a:ext>
            </a:extLst>
          </p:cNvPr>
          <p:cNvSpPr/>
          <p:nvPr/>
        </p:nvSpPr>
        <p:spPr>
          <a:xfrm>
            <a:off x="3200400" y="1294383"/>
            <a:ext cx="3429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Radius: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.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Diameter: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Circumference: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Chord: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Arc: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Sector: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Segment: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D96249-5B4D-41E0-8876-3BF6C6DBCFE6}"/>
              </a:ext>
            </a:extLst>
          </p:cNvPr>
          <p:cNvSpPr txBox="1"/>
          <p:nvPr/>
        </p:nvSpPr>
        <p:spPr>
          <a:xfrm>
            <a:off x="1695796" y="120316"/>
            <a:ext cx="493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8 - Circles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537599-9A87-4B3F-367B-A2F42E74D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34" y="1416393"/>
            <a:ext cx="2502131" cy="11369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31A95B-7007-74C7-5E79-0353214DD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454" y="2518756"/>
            <a:ext cx="2752641" cy="13315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7B139E-6379-AFD2-3E1D-E50D91DC8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507" y="4223781"/>
            <a:ext cx="2443315" cy="16450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3E0F3C-A4FC-86FA-3BFB-7CD2C9B5905A}"/>
              </a:ext>
            </a:extLst>
          </p:cNvPr>
          <p:cNvSpPr txBox="1"/>
          <p:nvPr/>
        </p:nvSpPr>
        <p:spPr>
          <a:xfrm>
            <a:off x="165745" y="6038981"/>
            <a:ext cx="2952392" cy="3785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Compound shapes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200A17-587C-E46B-53A4-5E8C385C0B18}"/>
              </a:ext>
            </a:extLst>
          </p:cNvPr>
          <p:cNvSpPr txBox="1"/>
          <p:nvPr/>
        </p:nvSpPr>
        <p:spPr>
          <a:xfrm>
            <a:off x="3188366" y="2806083"/>
            <a:ext cx="3582606" cy="2231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Circumference of a circle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FFBB54F-793C-0759-687C-3C74F3D98A38}"/>
              </a:ext>
            </a:extLst>
          </p:cNvPr>
          <p:cNvSpPr txBox="1"/>
          <p:nvPr/>
        </p:nvSpPr>
        <p:spPr>
          <a:xfrm>
            <a:off x="3188366" y="5094836"/>
            <a:ext cx="3582606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Length of an arc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DF05200-DB6F-8218-939D-F344BB085A95}"/>
              </a:ext>
            </a:extLst>
          </p:cNvPr>
          <p:cNvSpPr txBox="1"/>
          <p:nvPr/>
        </p:nvSpPr>
        <p:spPr>
          <a:xfrm>
            <a:off x="3196679" y="7198183"/>
            <a:ext cx="3582606" cy="2631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a circle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326593F-E6EF-8B2F-80A6-6D3B8D82BD65}"/>
              </a:ext>
            </a:extLst>
          </p:cNvPr>
          <p:cNvSpPr txBox="1"/>
          <p:nvPr/>
        </p:nvSpPr>
        <p:spPr>
          <a:xfrm>
            <a:off x="3173621" y="3111410"/>
            <a:ext cx="279916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circumference of the circles: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FEBFDE4F-3E85-794C-A2F2-1C9410024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1948" y="3391593"/>
            <a:ext cx="3511360" cy="74587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6AC52F3-0F91-C9F6-5D9F-BD187ABE56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8712" y="4191980"/>
            <a:ext cx="3541222" cy="70007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0957A4D-B81A-F633-7F07-2F837DC74BD0}"/>
              </a:ext>
            </a:extLst>
          </p:cNvPr>
          <p:cNvSpPr txBox="1"/>
          <p:nvPr/>
        </p:nvSpPr>
        <p:spPr>
          <a:xfrm>
            <a:off x="3193017" y="5400181"/>
            <a:ext cx="31165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For each sector, calculate the length of the arc: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0F2FBAB-7F83-555B-FF53-2770E2D2A3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1962" y="5784050"/>
            <a:ext cx="3516515" cy="96599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B1576214-BE56-C5B5-357E-B2F9540708A7}"/>
              </a:ext>
            </a:extLst>
          </p:cNvPr>
          <p:cNvSpPr txBox="1"/>
          <p:nvPr/>
        </p:nvSpPr>
        <p:spPr>
          <a:xfrm>
            <a:off x="3226268" y="7528239"/>
            <a:ext cx="219643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 circles: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AC0BDA5D-36DC-9351-23EE-1D61E79678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4152" y="7911249"/>
            <a:ext cx="3524095" cy="66748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60D8FA4-E69B-F363-F633-916DED4866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08464" y="8679667"/>
            <a:ext cx="3441469" cy="763541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8BD2B350-6E9B-4FD7-67AC-21FDAAEC8009}"/>
              </a:ext>
            </a:extLst>
          </p:cNvPr>
          <p:cNvSpPr txBox="1"/>
          <p:nvPr/>
        </p:nvSpPr>
        <p:spPr>
          <a:xfrm>
            <a:off x="192122" y="6414334"/>
            <a:ext cx="262589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and perimeter of the compound shapes: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7C187BB4-1ECA-26AE-A24E-4C9D9430280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0287" y="6795539"/>
            <a:ext cx="1383437" cy="14506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C7DD85C-DFF7-7ADD-A476-9902628AB6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99208" y="6733310"/>
            <a:ext cx="1477424" cy="136617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7CBB021-C030-05B4-E7C1-72EC10F8047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4122" y="8213493"/>
            <a:ext cx="2099079" cy="15972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E739F3-AD55-B403-78F5-6A5A7AF426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EA0029-7F8B-4580-A425-236B69A89D80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CAC7E194-7E10-49BD-BE21-864CF5F734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2F6932-D61E-457C-80BA-6B331511488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9598</TotalTime>
  <Words>326</Words>
  <Application>Microsoft Office PowerPoint</Application>
  <PresentationFormat>A4 Paper (210x297 mm)</PresentationFormat>
  <Paragraphs>126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80</cp:revision>
  <cp:lastPrinted>2024-01-25T09:05:04Z</cp:lastPrinted>
  <dcterms:created xsi:type="dcterms:W3CDTF">2024-01-23T10:53:54Z</dcterms:created>
  <dcterms:modified xsi:type="dcterms:W3CDTF">2026-06-24T09:58:19Z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