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C781B7-16C2-429C-BFDC-134718C40CDC}" v="2" dt="2026-06-24T09:56:14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18" autoAdjust="0"/>
    <p:restoredTop sz="94660"/>
  </p:normalViewPr>
  <p:slideViewPr>
    <p:cSldViewPr snapToGrid="0">
      <p:cViewPr>
        <p:scale>
          <a:sx n="51" d="100"/>
          <a:sy n="51" d="100"/>
        </p:scale>
        <p:origin x="21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09:56:20.168" v="3" actId="1076"/>
      <pc:docMkLst>
        <pc:docMk/>
      </pc:docMkLst>
      <pc:sldChg chg="addSp modSp mod">
        <pc:chgData name="Mrs L Webster" userId="e46f0a3f-fc4e-4d7b-94a6-4acf829689c1" providerId="ADAL" clId="{2A4AE7FB-31BD-499C-9A9F-5CDFE41B6210}" dt="2026-06-24T09:56:13.389" v="1"/>
        <pc:sldMkLst>
          <pc:docMk/>
          <pc:sldMk cId="1978265811" sldId="256"/>
        </pc:sldMkLst>
        <pc:spChg chg="mod">
          <ac:chgData name="Mrs L Webster" userId="e46f0a3f-fc4e-4d7b-94a6-4acf829689c1" providerId="ADAL" clId="{2A4AE7FB-31BD-499C-9A9F-5CDFE41B6210}" dt="2026-06-24T09:56:12.059" v="0" actId="1076"/>
          <ac:spMkLst>
            <pc:docMk/>
            <pc:sldMk cId="1978265811" sldId="256"/>
            <ac:spMk id="4" creationId="{320E215D-9F3E-4631-B86D-8A4FDAAF9C5B}"/>
          </ac:spMkLst>
        </pc:spChg>
        <pc:picChg chg="add mod">
          <ac:chgData name="Mrs L Webster" userId="e46f0a3f-fc4e-4d7b-94a6-4acf829689c1" providerId="ADAL" clId="{2A4AE7FB-31BD-499C-9A9F-5CDFE41B6210}" dt="2026-06-24T09:56:13.389" v="1"/>
          <ac:picMkLst>
            <pc:docMk/>
            <pc:sldMk cId="1978265811" sldId="256"/>
            <ac:picMk id="3" creationId="{40188174-EB95-D4C8-3444-1DA991998D06}"/>
          </ac:picMkLst>
        </pc:picChg>
      </pc:sldChg>
      <pc:sldChg chg="addSp modSp mod">
        <pc:chgData name="Mrs L Webster" userId="e46f0a3f-fc4e-4d7b-94a6-4acf829689c1" providerId="ADAL" clId="{2A4AE7FB-31BD-499C-9A9F-5CDFE41B6210}" dt="2026-06-24T09:56:20.168" v="3" actId="1076"/>
        <pc:sldMkLst>
          <pc:docMk/>
          <pc:sldMk cId="1151489850" sldId="260"/>
        </pc:sldMkLst>
        <pc:spChg chg="mod">
          <ac:chgData name="Mrs L Webster" userId="e46f0a3f-fc4e-4d7b-94a6-4acf829689c1" providerId="ADAL" clId="{2A4AE7FB-31BD-499C-9A9F-5CDFE41B6210}" dt="2026-06-24T09:56:20.168" v="3" actId="1076"/>
          <ac:spMkLst>
            <pc:docMk/>
            <pc:sldMk cId="1151489850" sldId="260"/>
            <ac:spMk id="19" creationId="{D64A3063-68C7-47EB-9E74-5920A287E4E8}"/>
          </ac:spMkLst>
        </pc:spChg>
        <pc:picChg chg="add mod">
          <ac:chgData name="Mrs L Webster" userId="e46f0a3f-fc4e-4d7b-94a6-4acf829689c1" providerId="ADAL" clId="{2A4AE7FB-31BD-499C-9A9F-5CDFE41B6210}" dt="2026-06-24T09:56:14.989" v="2"/>
          <ac:picMkLst>
            <pc:docMk/>
            <pc:sldMk cId="1151489850" sldId="260"/>
            <ac:picMk id="3" creationId="{0DA4A626-7312-017E-BC7F-FFA697075F1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9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184225" y="221668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Proportion and Scale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88382" y="3091162"/>
            <a:ext cx="2946401" cy="80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ratio</a:t>
            </a:r>
            <a:b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of ratio 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tables</a:t>
            </a:r>
            <a:b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a linear relationship (Sequences Y7)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3232150" y="2825749"/>
            <a:ext cx="3517900" cy="429741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723EA0-F9EF-468F-9C53-F1C257DDB9FE}"/>
              </a:ext>
            </a:extLst>
          </p:cNvPr>
          <p:cNvSpPr/>
          <p:nvPr/>
        </p:nvSpPr>
        <p:spPr>
          <a:xfrm>
            <a:off x="175734" y="3944167"/>
            <a:ext cx="2971065" cy="317899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6D4928-A4C1-44E0-926A-E0BAB4317CD8}"/>
              </a:ext>
            </a:extLst>
          </p:cNvPr>
          <p:cNvSpPr txBox="1"/>
          <p:nvPr/>
        </p:nvSpPr>
        <p:spPr>
          <a:xfrm>
            <a:off x="168207" y="3945887"/>
            <a:ext cx="28725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Direct Proportion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232150" y="7230534"/>
            <a:ext cx="3517900" cy="231613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157926" y="7230533"/>
            <a:ext cx="2967516" cy="231613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8656D8-B4D5-4929-948A-B1B9FD4AD650}"/>
              </a:ext>
            </a:extLst>
          </p:cNvPr>
          <p:cNvSpPr txBox="1"/>
          <p:nvPr/>
        </p:nvSpPr>
        <p:spPr>
          <a:xfrm>
            <a:off x="188843" y="7214166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Convert between currencies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EFD616D-D75E-4F91-AAAE-5450A09DE84E}"/>
              </a:ext>
            </a:extLst>
          </p:cNvPr>
          <p:cNvSpPr txBox="1"/>
          <p:nvPr/>
        </p:nvSpPr>
        <p:spPr>
          <a:xfrm>
            <a:off x="2184225" y="1201326"/>
            <a:ext cx="472457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Direct proportion: </a:t>
            </a:r>
            <a:r>
              <a:rPr lang="en-GB" sz="1100" b="0" i="0" dirty="0">
                <a:solidFill>
                  <a:srgbClr val="001D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describes a relationship between two quantities where the ratio between them remains constant, </a:t>
            </a:r>
            <a:r>
              <a:rPr lang="en-GB" sz="1100" b="0" i="0" dirty="0" err="1">
                <a:solidFill>
                  <a:srgbClr val="001D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i.e</a:t>
            </a:r>
            <a:r>
              <a:rPr lang="en-GB" sz="1100" b="0" i="0" dirty="0">
                <a:solidFill>
                  <a:srgbClr val="001D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they increase or decrease at the same rate</a:t>
            </a:r>
          </a:p>
          <a:p>
            <a:r>
              <a:rPr lang="en-GB" sz="1100" b="1" dirty="0">
                <a:solidFill>
                  <a:srgbClr val="001D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Metric units: </a:t>
            </a:r>
            <a:r>
              <a:rPr lang="en-GB" sz="1100" b="0" i="0" dirty="0">
                <a:solidFill>
                  <a:srgbClr val="001D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most common metric units include metres (kilometres, centimetres and millimetres) for length, grams (kilograms and milligrams) for mass, and litres (centilitres and millilitres) for volume.</a:t>
            </a:r>
          </a:p>
          <a:p>
            <a:r>
              <a:rPr lang="en-GB" sz="1100" b="1" dirty="0">
                <a:solidFill>
                  <a:srgbClr val="001D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Similar shapes: </a:t>
            </a:r>
            <a:r>
              <a:rPr lang="en-GB" sz="1100" b="0" i="0" dirty="0">
                <a:solidFill>
                  <a:srgbClr val="001D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 two shapes to be similar, their corresponding angles must be equal, and their corresponding sides must be in proportion, meaning they have a constant ratio.</a:t>
            </a:r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76AAA2E-27F6-40CC-BB33-E82A9BAA18D2}"/>
              </a:ext>
            </a:extLst>
          </p:cNvPr>
          <p:cNvSpPr txBox="1"/>
          <p:nvPr/>
        </p:nvSpPr>
        <p:spPr>
          <a:xfrm>
            <a:off x="130278" y="1304905"/>
            <a:ext cx="219371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Direct Proportion.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Converting between currencies.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relationship between similar shapes.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Converting metric units.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7B8A90-38B3-4AA9-B02C-26C74FB56754}"/>
              </a:ext>
            </a:extLst>
          </p:cNvPr>
          <p:cNvSpPr txBox="1"/>
          <p:nvPr/>
        </p:nvSpPr>
        <p:spPr>
          <a:xfrm>
            <a:off x="3234180" y="2818735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Similar shapes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B20F2F-1456-4AFC-A5C7-B45A2F12A231}"/>
              </a:ext>
            </a:extLst>
          </p:cNvPr>
          <p:cNvSpPr txBox="1"/>
          <p:nvPr/>
        </p:nvSpPr>
        <p:spPr>
          <a:xfrm>
            <a:off x="3219639" y="6515515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Convert metric units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32E92D2-D4F4-4143-882B-4BE594D84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10" y="4226092"/>
            <a:ext cx="2814932" cy="266147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1D19F28-815C-48D6-BEA0-2835CEBFC3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012" y="7576842"/>
            <a:ext cx="2896521" cy="186349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BE53D38-9CE6-4E08-BBAA-59137A9841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6160" y="3133526"/>
            <a:ext cx="3208450" cy="172434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B063772-F847-4C46-BCDA-2F84B06A52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9242" y="4864888"/>
            <a:ext cx="3454970" cy="2196858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D0836F6-AD07-4471-A25D-5847802153C8}"/>
              </a:ext>
            </a:extLst>
          </p:cNvPr>
          <p:cNvSpPr txBox="1"/>
          <p:nvPr/>
        </p:nvSpPr>
        <p:spPr>
          <a:xfrm>
            <a:off x="3230775" y="7239566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Convert metric units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9734B6C-9A64-4F7C-AFD4-FE21DB1A4203}"/>
              </a:ext>
            </a:extLst>
          </p:cNvPr>
          <p:cNvSpPr txBox="1"/>
          <p:nvPr/>
        </p:nvSpPr>
        <p:spPr>
          <a:xfrm>
            <a:off x="3275893" y="7550886"/>
            <a:ext cx="2193717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Length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kilometre = 1000 metres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metre = 100 centimetres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centimetre = 10 millimetres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Weight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kilogram = 1000 grams</a:t>
            </a: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litre = 1000 millilitres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litre = 10 centilitres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B20702A0-822B-44F9-BFAA-4B4D2A68E2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9600" y="7584755"/>
            <a:ext cx="1051290" cy="57232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6F9C638-07C0-40EF-94EA-FB494E7588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7802" y="8195891"/>
            <a:ext cx="585811" cy="59922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78DA48F-E630-40A8-86D4-67564EC0FC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8935" y="8877678"/>
            <a:ext cx="667013" cy="5992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188174-EB95-D4C8-3444-1DA991998D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8865C3F-5B9A-4A7C-9F3F-F840CAE70997}"/>
              </a:ext>
            </a:extLst>
          </p:cNvPr>
          <p:cNvSpPr/>
          <p:nvPr/>
        </p:nvSpPr>
        <p:spPr>
          <a:xfrm>
            <a:off x="3134611" y="2825750"/>
            <a:ext cx="3615439" cy="431645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AC9D2-0186-40FF-86AA-CA288E35EA37}"/>
              </a:ext>
            </a:extLst>
          </p:cNvPr>
          <p:cNvSpPr/>
          <p:nvPr/>
        </p:nvSpPr>
        <p:spPr>
          <a:xfrm>
            <a:off x="126760" y="3945924"/>
            <a:ext cx="2933940" cy="22137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2B6A8B-95D9-4CC9-AAB5-1FFC0CEEAB90}"/>
              </a:ext>
            </a:extLst>
          </p:cNvPr>
          <p:cNvSpPr/>
          <p:nvPr/>
        </p:nvSpPr>
        <p:spPr>
          <a:xfrm>
            <a:off x="126760" y="6219568"/>
            <a:ext cx="2933940" cy="352257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15DEAA8-DA44-47DC-835C-FEE331538D6E}"/>
              </a:ext>
            </a:extLst>
          </p:cNvPr>
          <p:cNvSpPr/>
          <p:nvPr/>
        </p:nvSpPr>
        <p:spPr>
          <a:xfrm>
            <a:off x="3137017" y="7224584"/>
            <a:ext cx="3613033" cy="25125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64A3063-68C7-47EB-9E74-5920A287E4E8}"/>
              </a:ext>
            </a:extLst>
          </p:cNvPr>
          <p:cNvSpPr txBox="1"/>
          <p:nvPr/>
        </p:nvSpPr>
        <p:spPr>
          <a:xfrm>
            <a:off x="2232323" y="225234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Proportion and Scale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8950B6-61DB-48C8-B193-59152EC215A9}"/>
              </a:ext>
            </a:extLst>
          </p:cNvPr>
          <p:cNvSpPr txBox="1"/>
          <p:nvPr/>
        </p:nvSpPr>
        <p:spPr>
          <a:xfrm>
            <a:off x="3159819" y="1304786"/>
            <a:ext cx="3378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Define the following: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D5D75C-03EA-4CD8-81B5-B5F3A33E71A4}"/>
              </a:ext>
            </a:extLst>
          </p:cNvPr>
          <p:cNvSpPr/>
          <p:nvPr/>
        </p:nvSpPr>
        <p:spPr>
          <a:xfrm>
            <a:off x="3312411" y="1489490"/>
            <a:ext cx="3429000" cy="5688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proportion –</a:t>
            </a:r>
            <a:endParaRPr lang="en-GB" sz="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Similar shapes –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59EA87E-761B-4D35-90E3-0738A722B2E4}"/>
              </a:ext>
            </a:extLst>
          </p:cNvPr>
          <p:cNvSpPr txBox="1"/>
          <p:nvPr/>
        </p:nvSpPr>
        <p:spPr>
          <a:xfrm>
            <a:off x="3134611" y="2050651"/>
            <a:ext cx="33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List the common metric units used for length, mass and volume.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345372-45BF-4051-9B6A-A2B4B1240E48}"/>
              </a:ext>
            </a:extLst>
          </p:cNvPr>
          <p:cNvSpPr txBox="1"/>
          <p:nvPr/>
        </p:nvSpPr>
        <p:spPr>
          <a:xfrm>
            <a:off x="188210" y="1310037"/>
            <a:ext cx="2946401" cy="906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Bob and Sally share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£350 in the ratio 3:4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How much do they each receive?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the following ratio table to calculate the cost of 12 pens.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49EBF7-003A-482A-9344-9C727934C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069" y="2234184"/>
            <a:ext cx="2623322" cy="83086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F9E06E7-BFCB-4677-AA60-8796965D1D38}"/>
              </a:ext>
            </a:extLst>
          </p:cNvPr>
          <p:cNvSpPr txBox="1"/>
          <p:nvPr/>
        </p:nvSpPr>
        <p:spPr>
          <a:xfrm>
            <a:off x="188209" y="3151022"/>
            <a:ext cx="2946401" cy="622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7cm square is enlarged by a scale factor of 3. What is the side length of the enlarged square?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4C89B0-180A-076D-D566-E8F60F5DC471}"/>
              </a:ext>
            </a:extLst>
          </p:cNvPr>
          <p:cNvSpPr txBox="1"/>
          <p:nvPr/>
        </p:nvSpPr>
        <p:spPr>
          <a:xfrm>
            <a:off x="168207" y="3945887"/>
            <a:ext cx="28725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Direct Proportion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359F7F-A04E-DDF8-F154-88B8837B43D7}"/>
              </a:ext>
            </a:extLst>
          </p:cNvPr>
          <p:cNvSpPr txBox="1"/>
          <p:nvPr/>
        </p:nvSpPr>
        <p:spPr>
          <a:xfrm>
            <a:off x="159377" y="4205637"/>
            <a:ext cx="2946401" cy="1860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 bananas cost £1.20.</a:t>
            </a:r>
            <a:b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Work out the cost of:</a:t>
            </a: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 bananas</a:t>
            </a: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25 bananas</a:t>
            </a: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 banana</a:t>
            </a: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 bananas</a:t>
            </a: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17 bananas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7F51E1-F19F-D2A5-A66B-6FA99C3CB7BF}"/>
              </a:ext>
            </a:extLst>
          </p:cNvPr>
          <p:cNvSpPr txBox="1"/>
          <p:nvPr/>
        </p:nvSpPr>
        <p:spPr>
          <a:xfrm>
            <a:off x="98227" y="6266814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Convert between currencies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10AC0D-8B46-BCDD-F64D-B8929AFFE8F5}"/>
              </a:ext>
            </a:extLst>
          </p:cNvPr>
          <p:cNvSpPr txBox="1"/>
          <p:nvPr/>
        </p:nvSpPr>
        <p:spPr>
          <a:xfrm>
            <a:off x="138782" y="6730538"/>
            <a:ext cx="2946401" cy="3371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currency of Iceland is the Icelandic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króna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kr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the amounts into Icelandic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Króna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£5			b)   £10</a:t>
            </a: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 startAt="3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£15		d)  £18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the amounts into pounds: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1600 </a:t>
            </a:r>
            <a:r>
              <a:rPr lang="en-GB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kr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	b)   320 </a:t>
            </a:r>
            <a:r>
              <a:rPr lang="en-GB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kr</a:t>
            </a:r>
            <a:endParaRPr lang="en-GB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 startAt="3"/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80 </a:t>
            </a:r>
            <a:r>
              <a:rPr lang="en-GB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kr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	d)  40kr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107000"/>
              </a:lnSpc>
              <a:spcAft>
                <a:spcPts val="800"/>
              </a:spcAft>
              <a:buFont typeface="+mj-lt"/>
              <a:buAutoNum type="alphaLcParenR" startAt="3"/>
            </a:pPr>
            <a:endParaRPr lang="en-GB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5F104FE-7DA5-0809-E499-43298C06B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112" y="7156624"/>
            <a:ext cx="1409013" cy="49247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754E0AD-10FB-2A84-41D4-02E2D7905A0E}"/>
              </a:ext>
            </a:extLst>
          </p:cNvPr>
          <p:cNvSpPr txBox="1"/>
          <p:nvPr/>
        </p:nvSpPr>
        <p:spPr>
          <a:xfrm>
            <a:off x="3127086" y="2818735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Similar shapes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7F892AC-C0B2-8470-2D96-BD1A093FA2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8043" y="3200675"/>
            <a:ext cx="3516646" cy="123952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9FF4DE7-410B-672D-BB5F-6328663F23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3705" y="4390768"/>
            <a:ext cx="3552492" cy="137994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FE84296-050D-A79A-1D18-1BD17A922D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55092" y="5784382"/>
            <a:ext cx="3587578" cy="131904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DDF746C-D8FE-A3E1-6C89-74032A3754AD}"/>
              </a:ext>
            </a:extLst>
          </p:cNvPr>
          <p:cNvSpPr txBox="1"/>
          <p:nvPr/>
        </p:nvSpPr>
        <p:spPr>
          <a:xfrm>
            <a:off x="3230775" y="7239566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Convert metric units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E252566-EDED-B52D-A095-7777D4040D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64186" y="7593358"/>
            <a:ext cx="1589046" cy="40571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A66BB3F-0EC1-C2F5-B131-B0D3D712F2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9223" y="7630828"/>
            <a:ext cx="1632810" cy="38458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88865C2-A41D-2552-0756-8E89A7EAAE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7654" y="7988125"/>
            <a:ext cx="1605005" cy="38151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F35E4E1-8AC5-F8CE-5AAA-D5B8F732D6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42700" y="7988167"/>
            <a:ext cx="1647569" cy="38020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351D19C-DBE8-28FB-F0C0-4E82F114373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99884" y="8389057"/>
            <a:ext cx="1709867" cy="38424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E8B4954-8D5E-4C9F-B680-4A2BE1739B6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17989" y="8393770"/>
            <a:ext cx="1787610" cy="34657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549E0AC-9AFC-85BB-E00C-2E13F87FE46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71224" y="8775966"/>
            <a:ext cx="1749231" cy="32684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8F2F625-E5E8-C805-3505-EF852A2020B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42700" y="8765059"/>
            <a:ext cx="1772839" cy="349744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AAFAD5B7-0135-3B11-8587-836EBD8AE28C}"/>
              </a:ext>
            </a:extLst>
          </p:cNvPr>
          <p:cNvSpPr txBox="1"/>
          <p:nvPr/>
        </p:nvSpPr>
        <p:spPr>
          <a:xfrm>
            <a:off x="3116760" y="9098917"/>
            <a:ext cx="36053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GB" sz="11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  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Write 8km in centimetres    . . . . . . . .</a:t>
            </a:r>
          </a:p>
          <a:p>
            <a:endParaRPr lang="en-GB" sz="11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j)   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Write 9m in millimetres . . . . . . . .</a:t>
            </a:r>
            <a:endParaRPr lang="en-GB" sz="11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4A626-7312-017E-BC7F-FFA697075F1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660415-CF4F-4A07-B51A-B4C3EAB2D509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2.xml><?xml version="1.0" encoding="utf-8"?>
<ds:datastoreItem xmlns:ds="http://schemas.openxmlformats.org/officeDocument/2006/customXml" ds:itemID="{0773F1F5-585D-41F3-A786-DCB91C8D30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BF718D-5DFA-48B9-A533-BDA2EE1D9A4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6976</TotalTime>
  <Words>386</Words>
  <Application>Microsoft Office PowerPoint</Application>
  <PresentationFormat>A4 Paper (210x297 mm)</PresentationFormat>
  <Paragraphs>60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93</cp:revision>
  <cp:lastPrinted>2025-07-15T14:01:20Z</cp:lastPrinted>
  <dcterms:created xsi:type="dcterms:W3CDTF">2024-01-23T10:53:54Z</dcterms:created>
  <dcterms:modified xsi:type="dcterms:W3CDTF">2026-06-24T09:56:21Z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