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3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22DD2E-9D1F-49E1-B5E5-B949C54FCFCA}" v="3" dt="2025-08-27T11:06:37.0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5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1" y="648726"/>
            <a:ext cx="2437902" cy="5216046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Key idea 1: </a:t>
            </a:r>
            <a:r>
              <a:rPr lang="en-GB" sz="1100" u="sng" dirty="0">
                <a:solidFill>
                  <a:schemeClr val="tx1"/>
                </a:solidFill>
              </a:rPr>
              <a:t>What is migration?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Migration</a:t>
            </a:r>
            <a:r>
              <a:rPr lang="en-GB" sz="1100" dirty="0">
                <a:solidFill>
                  <a:schemeClr val="tx1"/>
                </a:solidFill>
              </a:rPr>
              <a:t> is the movement of people from one place to another.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People who move within a country are called </a:t>
            </a:r>
            <a:r>
              <a:rPr lang="en-GB" sz="1100" b="1" dirty="0">
                <a:solidFill>
                  <a:schemeClr val="tx1"/>
                </a:solidFill>
              </a:rPr>
              <a:t>internal migrants</a:t>
            </a:r>
            <a:r>
              <a:rPr lang="en-GB" sz="1100" dirty="0">
                <a:solidFill>
                  <a:schemeClr val="tx1"/>
                </a:solidFill>
              </a:rPr>
              <a:t>, while those who move between countries are </a:t>
            </a:r>
            <a:r>
              <a:rPr lang="en-GB" sz="1100" b="1" dirty="0">
                <a:solidFill>
                  <a:schemeClr val="tx1"/>
                </a:solidFill>
              </a:rPr>
              <a:t>international migrants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When someone moves into a country it is called </a:t>
            </a:r>
            <a:r>
              <a:rPr lang="en-GB" sz="1100" b="1" dirty="0">
                <a:solidFill>
                  <a:schemeClr val="tx1"/>
                </a:solidFill>
              </a:rPr>
              <a:t>immigration</a:t>
            </a:r>
            <a:r>
              <a:rPr lang="en-GB" sz="1100" dirty="0">
                <a:solidFill>
                  <a:schemeClr val="tx1"/>
                </a:solidFill>
              </a:rPr>
              <a:t>, and when they leave a country, it is called </a:t>
            </a:r>
            <a:r>
              <a:rPr lang="en-GB" sz="1100" b="1" dirty="0">
                <a:solidFill>
                  <a:schemeClr val="tx1"/>
                </a:solidFill>
              </a:rPr>
              <a:t>emigration.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Voluntary migration </a:t>
            </a:r>
            <a:r>
              <a:rPr lang="en-GB" sz="1100" dirty="0">
                <a:solidFill>
                  <a:schemeClr val="tx1"/>
                </a:solidFill>
              </a:rPr>
              <a:t>happens when people choose to move, for example to study or find work.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Forced migration </a:t>
            </a:r>
            <a:r>
              <a:rPr lang="en-GB" sz="1100" dirty="0">
                <a:solidFill>
                  <a:schemeClr val="tx1"/>
                </a:solidFill>
              </a:rPr>
              <a:t>happens when people have no choice but to move, often due to war, persecution or natural disasters.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Rural–urban migration </a:t>
            </a:r>
            <a:r>
              <a:rPr lang="en-GB" sz="1100" dirty="0">
                <a:solidFill>
                  <a:schemeClr val="tx1"/>
                </a:solidFill>
              </a:rPr>
              <a:t>happens when people move from the countryside to a city, often for better opportunities.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Seasonal migration </a:t>
            </a:r>
            <a:r>
              <a:rPr lang="en-GB" sz="1100" dirty="0">
                <a:solidFill>
                  <a:schemeClr val="tx1"/>
                </a:solidFill>
              </a:rPr>
              <a:t>takes place for only part of the year, for example when farm workers move during harvest time.</a:t>
            </a:r>
          </a:p>
          <a:p>
            <a:endParaRPr lang="en-GB" sz="11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2606245" y="648727"/>
            <a:ext cx="2156585" cy="521604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Key idea 2: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What are the flows of migration around the world?</a:t>
            </a:r>
            <a:endParaRPr lang="en-GB" sz="1100" u="sng" dirty="0">
              <a:solidFill>
                <a:schemeClr val="tx1"/>
              </a:solidFill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Push factors </a:t>
            </a:r>
            <a:r>
              <a:rPr lang="en-GB" sz="1100" dirty="0">
                <a:solidFill>
                  <a:schemeClr val="tx1"/>
                </a:solidFill>
              </a:rPr>
              <a:t>are the reasons why people leave their homes, such as war, poverty, unemployment and poor education.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Pull factors </a:t>
            </a:r>
            <a:r>
              <a:rPr lang="en-GB" sz="1100" dirty="0">
                <a:solidFill>
                  <a:schemeClr val="tx1"/>
                </a:solidFill>
              </a:rPr>
              <a:t>are the reasons that attract people to a new area, such as safety, jobs and better housing.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A</a:t>
            </a:r>
            <a:r>
              <a:rPr lang="en-GB" sz="1100" b="1" dirty="0">
                <a:solidFill>
                  <a:schemeClr val="tx1"/>
                </a:solidFill>
              </a:rPr>
              <a:t> refugee </a:t>
            </a:r>
            <a:r>
              <a:rPr lang="en-GB" sz="1100" dirty="0">
                <a:solidFill>
                  <a:schemeClr val="tx1"/>
                </a:solidFill>
              </a:rPr>
              <a:t>is someone who has been forced to leave their country because of war or danger.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Today over </a:t>
            </a:r>
            <a:r>
              <a:rPr lang="en-GB" sz="1100" b="1" dirty="0">
                <a:solidFill>
                  <a:schemeClr val="tx1"/>
                </a:solidFill>
              </a:rPr>
              <a:t>280 million </a:t>
            </a:r>
            <a:r>
              <a:rPr lang="en-GB" sz="1100" dirty="0">
                <a:solidFill>
                  <a:schemeClr val="tx1"/>
                </a:solidFill>
              </a:rPr>
              <a:t>people are </a:t>
            </a:r>
            <a:r>
              <a:rPr lang="en-GB" sz="1100" b="1" dirty="0">
                <a:solidFill>
                  <a:schemeClr val="tx1"/>
                </a:solidFill>
              </a:rPr>
              <a:t>international migrants</a:t>
            </a:r>
            <a:r>
              <a:rPr lang="en-GB" sz="1100" dirty="0">
                <a:solidFill>
                  <a:schemeClr val="tx1"/>
                </a:solidFill>
              </a:rPr>
              <a:t>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Wealthy countries such as Germany, the USA and the UK are popular destinations, while conflict in countries like Syria and Afghanistan pushes people to leave.</a:t>
            </a:r>
          </a:p>
          <a:p>
            <a:pPr>
              <a:spcAft>
                <a:spcPts val="800"/>
              </a:spcAft>
            </a:pP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F07E0-D227-325F-C56A-CA905298C420}"/>
              </a:ext>
            </a:extLst>
          </p:cNvPr>
          <p:cNvSpPr/>
          <p:nvPr/>
        </p:nvSpPr>
        <p:spPr>
          <a:xfrm>
            <a:off x="4885182" y="3178294"/>
            <a:ext cx="4212826" cy="2686477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Which economic factors drive migration in the                   Middle East?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Many people migrate for </a:t>
            </a:r>
            <a:r>
              <a:rPr lang="en-GB" sz="1100" b="1" dirty="0">
                <a:solidFill>
                  <a:schemeClr val="tx1"/>
                </a:solidFill>
              </a:rPr>
              <a:t>work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b="1" dirty="0">
                <a:solidFill>
                  <a:schemeClr val="tx1"/>
                </a:solidFill>
              </a:rPr>
              <a:t>opportunities</a:t>
            </a:r>
            <a:r>
              <a:rPr lang="en-GB" sz="1100" dirty="0">
                <a:solidFill>
                  <a:schemeClr val="tx1"/>
                </a:solidFill>
              </a:rPr>
              <a:t>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The Middle East, especially the Gulf States such as Qatar and the UAE, attracts millions of migrant workers.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Jobs in </a:t>
            </a:r>
            <a:r>
              <a:rPr lang="en-GB" sz="1100" b="1" dirty="0">
                <a:solidFill>
                  <a:schemeClr val="tx1"/>
                </a:solidFill>
              </a:rPr>
              <a:t>construction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oil and domestic service </a:t>
            </a:r>
            <a:r>
              <a:rPr lang="en-GB" sz="1100" dirty="0">
                <a:solidFill>
                  <a:schemeClr val="tx1"/>
                </a:solidFill>
              </a:rPr>
              <a:t>draw workers from countries such as India, Pakistan, Nepal and the Philippines.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Migrant workers often send remittances, which are money sent home to support their families.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b="1" dirty="0">
                <a:solidFill>
                  <a:schemeClr val="tx1"/>
                </a:solidFill>
              </a:rPr>
              <a:t>Economic inequality between countries drives migration</a:t>
            </a:r>
            <a:r>
              <a:rPr lang="en-GB" sz="1100" dirty="0">
                <a:solidFill>
                  <a:schemeClr val="tx1"/>
                </a:solidFill>
              </a:rPr>
              <a:t>, as people move from poorer to wealthier regions for higher wages and a better standard of living</a:t>
            </a:r>
            <a:r>
              <a:rPr lang="en-US" sz="1100" dirty="0">
                <a:solidFill>
                  <a:schemeClr val="tx1"/>
                </a:solidFill>
              </a:rPr>
              <a:t>.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Why does migration take place?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39408-8FB2-9075-2DE4-890019B2C8AF}"/>
              </a:ext>
            </a:extLst>
          </p:cNvPr>
          <p:cNvSpPr/>
          <p:nvPr/>
        </p:nvSpPr>
        <p:spPr>
          <a:xfrm>
            <a:off x="4885182" y="640522"/>
            <a:ext cx="4212825" cy="246528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3</a:t>
            </a:r>
            <a:r>
              <a:rPr lang="en-GB" sz="1100" dirty="0">
                <a:solidFill>
                  <a:schemeClr val="tx1"/>
                </a:solidFill>
              </a:rPr>
              <a:t>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Which social factors drive migration in the Middle East?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Social factors</a:t>
            </a:r>
            <a:r>
              <a:rPr lang="en-GB" sz="1100" dirty="0">
                <a:solidFill>
                  <a:schemeClr val="tx1"/>
                </a:solidFill>
              </a:rPr>
              <a:t> include the need for safety and security.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b="1" dirty="0">
                <a:solidFill>
                  <a:schemeClr val="tx1"/>
                </a:solidFill>
              </a:rPr>
              <a:t>War</a:t>
            </a:r>
            <a:r>
              <a:rPr lang="en-GB" sz="1100" dirty="0">
                <a:solidFill>
                  <a:schemeClr val="tx1"/>
                </a:solidFill>
              </a:rPr>
              <a:t> in Syria has forced millions of refugees to flee to neighbouring countries such as Turkey, Lebanon and Jordan, as well as to Europe.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Many people migrate to </a:t>
            </a:r>
            <a:r>
              <a:rPr lang="en-GB" sz="1100" b="1" dirty="0">
                <a:solidFill>
                  <a:schemeClr val="tx1"/>
                </a:solidFill>
              </a:rPr>
              <a:t>join family members</a:t>
            </a:r>
            <a:r>
              <a:rPr lang="en-GB" sz="1100" dirty="0">
                <a:solidFill>
                  <a:schemeClr val="tx1"/>
                </a:solidFill>
              </a:rPr>
              <a:t> who have already moved abroad.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Education</a:t>
            </a:r>
            <a:r>
              <a:rPr lang="en-GB" sz="1100" dirty="0">
                <a:solidFill>
                  <a:schemeClr val="tx1"/>
                </a:solidFill>
              </a:rPr>
              <a:t> is another social factor, with families seeking better opportunities for their children.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Religion</a:t>
            </a:r>
            <a:r>
              <a:rPr lang="en-GB" sz="1100" dirty="0">
                <a:solidFill>
                  <a:schemeClr val="tx1"/>
                </a:solidFill>
              </a:rPr>
              <a:t> and cultural ties can also shape migration routes, as people move to places where they share language, faith or traditions.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One - Migration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4727D93B-DD96-A5BC-004E-DE04D3E62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B3AA50E-DE96-F320-5F5B-F3A3F7EE9910}"/>
              </a:ext>
            </a:extLst>
          </p:cNvPr>
          <p:cNvSpPr/>
          <p:nvPr/>
        </p:nvSpPr>
        <p:spPr>
          <a:xfrm>
            <a:off x="4571999" y="665471"/>
            <a:ext cx="4499677" cy="276352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6: </a:t>
            </a:r>
            <a:r>
              <a:rPr lang="en-GB" sz="1100" u="sng" dirty="0">
                <a:solidFill>
                  <a:schemeClr val="tx1"/>
                </a:solidFill>
              </a:rPr>
              <a:t>How has migration shaped our school community?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Migration has shaped our local community in many ways. People from different countries have brought </a:t>
            </a:r>
            <a:r>
              <a:rPr lang="en-GB" sz="1100" b="1" dirty="0">
                <a:solidFill>
                  <a:schemeClr val="tx1"/>
                </a:solidFill>
              </a:rPr>
              <a:t>new cultures, languages and traditions.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Our school and many other schools in the UK often have students who speak </a:t>
            </a:r>
            <a:r>
              <a:rPr lang="en-GB" sz="1100" b="1" dirty="0">
                <a:solidFill>
                  <a:schemeClr val="tx1"/>
                </a:solidFill>
              </a:rPr>
              <a:t>multiple languages </a:t>
            </a:r>
            <a:r>
              <a:rPr lang="en-GB" sz="1100" dirty="0">
                <a:solidFill>
                  <a:schemeClr val="tx1"/>
                </a:solidFill>
              </a:rPr>
              <a:t>at home.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Migration has influenced local food, music and festivals, creating </a:t>
            </a:r>
            <a:r>
              <a:rPr lang="en-GB" sz="1100" b="1" dirty="0">
                <a:solidFill>
                  <a:schemeClr val="tx1"/>
                </a:solidFill>
              </a:rPr>
              <a:t>a more diverse society. 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Many workers in schools, shops and hospitals have migrated to the UK. 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Migration also </a:t>
            </a:r>
            <a:r>
              <a:rPr lang="en-GB" sz="1100" b="1" dirty="0">
                <a:solidFill>
                  <a:schemeClr val="tx1"/>
                </a:solidFill>
              </a:rPr>
              <a:t>creates challenges </a:t>
            </a:r>
            <a:r>
              <a:rPr lang="en-GB" sz="1100" dirty="0">
                <a:solidFill>
                  <a:schemeClr val="tx1"/>
                </a:solidFill>
              </a:rPr>
              <a:t>such as the need for translation and integration</a:t>
            </a:r>
            <a:r>
              <a:rPr lang="en-GB" sz="1100" b="1" dirty="0">
                <a:solidFill>
                  <a:schemeClr val="tx1"/>
                </a:solidFill>
              </a:rPr>
              <a:t>, but it has made our community richer and more varied.</a:t>
            </a:r>
            <a:endParaRPr lang="en-GB" sz="1100" b="1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C3F902B-D62C-6BDD-8B29-E3B747399658}"/>
              </a:ext>
            </a:extLst>
          </p:cNvPr>
          <p:cNvSpPr/>
          <p:nvPr/>
        </p:nvSpPr>
        <p:spPr>
          <a:xfrm>
            <a:off x="45991" y="665471"/>
            <a:ext cx="4399885" cy="276352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5: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Which environmental factors drive migration in the Middle East?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solidFill>
                  <a:schemeClr val="tx1"/>
                </a:solidFill>
              </a:rPr>
              <a:t>T</a:t>
            </a:r>
            <a:r>
              <a:rPr lang="en-GB" sz="1100" b="1" dirty="0">
                <a:solidFill>
                  <a:schemeClr val="tx1"/>
                </a:solidFill>
              </a:rPr>
              <a:t>he Middle East has a hot, arid climate </a:t>
            </a:r>
            <a:r>
              <a:rPr lang="en-GB" sz="1100" dirty="0">
                <a:solidFill>
                  <a:schemeClr val="tx1"/>
                </a:solidFill>
              </a:rPr>
              <a:t>with very little rainfall. Droughts, </a:t>
            </a:r>
            <a:r>
              <a:rPr lang="en-GB" sz="1100" b="1" dirty="0">
                <a:solidFill>
                  <a:schemeClr val="tx1"/>
                </a:solidFill>
              </a:rPr>
              <a:t>water scarcity </a:t>
            </a:r>
            <a:r>
              <a:rPr lang="en-GB" sz="1100" dirty="0">
                <a:solidFill>
                  <a:schemeClr val="tx1"/>
                </a:solidFill>
              </a:rPr>
              <a:t>and desertification force people to leave rural areas where </a:t>
            </a:r>
            <a:r>
              <a:rPr lang="en-GB" sz="1100" b="1" dirty="0">
                <a:solidFill>
                  <a:schemeClr val="tx1"/>
                </a:solidFill>
              </a:rPr>
              <a:t>farming is difficult</a:t>
            </a:r>
            <a:r>
              <a:rPr lang="en-GB" sz="1100" dirty="0">
                <a:solidFill>
                  <a:schemeClr val="tx1"/>
                </a:solidFill>
              </a:rPr>
              <a:t>. </a:t>
            </a:r>
          </a:p>
          <a:p>
            <a:pPr marL="17145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 some areas, overuse of water and climate change have made living conditions harder.</a:t>
            </a:r>
          </a:p>
          <a:p>
            <a:pPr marL="17145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Environmental stress often combines with social and economic pressures</a:t>
            </a:r>
            <a:r>
              <a:rPr lang="en-GB" sz="1100" dirty="0">
                <a:solidFill>
                  <a:schemeClr val="tx1"/>
                </a:solidFill>
              </a:rPr>
              <a:t>, encouraging people to move to cities or abroad in search of security.</a:t>
            </a:r>
          </a:p>
          <a:p>
            <a:pPr marL="17145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Climate change </a:t>
            </a:r>
            <a:r>
              <a:rPr lang="en-GB" sz="1100" dirty="0">
                <a:solidFill>
                  <a:schemeClr val="tx1"/>
                </a:solidFill>
              </a:rPr>
              <a:t>is expected to increase migration in the future as extreme heat and water shortages worsen.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buClrTx/>
              <a:buSzTx/>
              <a:tabLst/>
            </a:pP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F86FA1B-58CD-779B-95CA-E1B8C24A0F62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6502D0-F99A-D5D5-F773-C6231BAA54C4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Why does migration take place?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6E8ADE-882D-DCFE-270F-5D8D3FA3C53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One - Migration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5" name="Picture 2" descr="Director of Science at Fulwood Academy">
            <a:extLst>
              <a:ext uri="{FF2B5EF4-FFF2-40B4-BE49-F238E27FC236}">
                <a16:creationId xmlns:a16="http://schemas.microsoft.com/office/drawing/2014/main" id="{932E6593-EEFA-C707-9C79-F29D5A6BAA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35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9753</TotalTime>
  <Words>735</Words>
  <Application>Microsoft Office PowerPoint</Application>
  <PresentationFormat>On-screen Show (4:3)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Miss C Morrison</cp:lastModifiedBy>
  <cp:revision>6</cp:revision>
  <cp:lastPrinted>2024-11-05T08:13:02Z</cp:lastPrinted>
  <dcterms:created xsi:type="dcterms:W3CDTF">2024-09-02T20:50:34Z</dcterms:created>
  <dcterms:modified xsi:type="dcterms:W3CDTF">2025-08-27T11:08:42Z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