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  <p:sldMasterId id="2147483660" r:id="rId5"/>
    <p:sldMasterId id="2147483672" r:id="rId6"/>
  </p:sldMasterIdLst>
  <p:notesMasterIdLst>
    <p:notesMasterId r:id="rId9"/>
  </p:notesMasterIdLst>
  <p:sldIdLst>
    <p:sldId id="256" r:id="rId7"/>
    <p:sldId id="257" r:id="rId8"/>
  </p:sldIdLst>
  <p:sldSz cx="6858000" cy="9906000" type="A4"/>
  <p:notesSz cx="7010400" cy="92964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0" roundtripDataSignature="AMtx7mhnIXEvPTAm9DkT+zvMxyN+uGpqE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1C4874-31FA-4F9E-BC43-1B6D6272C6BB}" v="2" dt="2026-06-23T14:06:33.586"/>
    <p1510:client id="{8599724D-686F-4483-A87A-83D844B7E5D8}" v="1" dt="2026-06-24T10:10:43.4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8" d="100"/>
          <a:sy n="48" d="100"/>
        </p:scale>
        <p:origin x="21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microsoft.com/office/2016/11/relationships/changesInfo" Target="changesInfos/changesInfo1.xml"/><Relationship Id="rId10" Type="http://customschemas.google.com/relationships/presentationmetadata" Target="metadata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4981A51B-DD4C-40D0-ACC6-95C2C4B61EA3}"/>
    <pc:docChg chg="modSld">
      <pc:chgData name="Mrs L Webster" userId="e46f0a3f-fc4e-4d7b-94a6-4acf829689c1" providerId="ADAL" clId="{4981A51B-DD4C-40D0-ACC6-95C2C4B61EA3}" dt="2026-06-23T14:06:36.083" v="3" actId="1076"/>
      <pc:docMkLst>
        <pc:docMk/>
      </pc:docMkLst>
      <pc:sldChg chg="addSp modSp mod">
        <pc:chgData name="Mrs L Webster" userId="e46f0a3f-fc4e-4d7b-94a6-4acf829689c1" providerId="ADAL" clId="{4981A51B-DD4C-40D0-ACC6-95C2C4B61EA3}" dt="2026-06-23T14:06:31.855" v="1"/>
        <pc:sldMkLst>
          <pc:docMk/>
          <pc:sldMk cId="0" sldId="256"/>
        </pc:sldMkLst>
        <pc:spChg chg="mod">
          <ac:chgData name="Mrs L Webster" userId="e46f0a3f-fc4e-4d7b-94a6-4acf829689c1" providerId="ADAL" clId="{4981A51B-DD4C-40D0-ACC6-95C2C4B61EA3}" dt="2026-06-23T14:06:31.618" v="0" actId="1076"/>
          <ac:spMkLst>
            <pc:docMk/>
            <pc:sldMk cId="0" sldId="256"/>
            <ac:spMk id="226" creationId="{00000000-0000-0000-0000-000000000000}"/>
          </ac:spMkLst>
        </pc:spChg>
        <pc:picChg chg="add mod">
          <ac:chgData name="Mrs L Webster" userId="e46f0a3f-fc4e-4d7b-94a6-4acf829689c1" providerId="ADAL" clId="{4981A51B-DD4C-40D0-ACC6-95C2C4B61EA3}" dt="2026-06-23T14:06:31.855" v="1"/>
          <ac:picMkLst>
            <pc:docMk/>
            <pc:sldMk cId="0" sldId="256"/>
            <ac:picMk id="2" creationId="{745DC648-3A77-4A9E-57C6-377E17C91CF3}"/>
          </ac:picMkLst>
        </pc:picChg>
      </pc:sldChg>
      <pc:sldChg chg="addSp modSp mod">
        <pc:chgData name="Mrs L Webster" userId="e46f0a3f-fc4e-4d7b-94a6-4acf829689c1" providerId="ADAL" clId="{4981A51B-DD4C-40D0-ACC6-95C2C4B61EA3}" dt="2026-06-23T14:06:36.083" v="3" actId="1076"/>
        <pc:sldMkLst>
          <pc:docMk/>
          <pc:sldMk cId="0" sldId="257"/>
        </pc:sldMkLst>
        <pc:spChg chg="mod">
          <ac:chgData name="Mrs L Webster" userId="e46f0a3f-fc4e-4d7b-94a6-4acf829689c1" providerId="ADAL" clId="{4981A51B-DD4C-40D0-ACC6-95C2C4B61EA3}" dt="2026-06-23T14:06:36.083" v="3" actId="1076"/>
          <ac:spMkLst>
            <pc:docMk/>
            <pc:sldMk cId="0" sldId="257"/>
            <ac:spMk id="253" creationId="{00000000-0000-0000-0000-000000000000}"/>
          </ac:spMkLst>
        </pc:spChg>
        <pc:picChg chg="add mod">
          <ac:chgData name="Mrs L Webster" userId="e46f0a3f-fc4e-4d7b-94a6-4acf829689c1" providerId="ADAL" clId="{4981A51B-DD4C-40D0-ACC6-95C2C4B61EA3}" dt="2026-06-23T14:06:33.585" v="2"/>
          <ac:picMkLst>
            <pc:docMk/>
            <pc:sldMk cId="0" sldId="257"/>
            <ac:picMk id="3" creationId="{95A4F580-A338-2366-03FA-17E757983F00}"/>
          </ac:picMkLst>
        </pc:picChg>
      </pc:sldChg>
    </pc:docChg>
  </pc:docChgLst>
  <pc:docChgLst>
    <pc:chgData name="Mrs L Webster" userId="e46f0a3f-fc4e-4d7b-94a6-4acf829689c1" providerId="ADAL" clId="{2A4AE7FB-31BD-499C-9A9F-5CDFE41B6210}"/>
    <pc:docChg chg="custSel modSld">
      <pc:chgData name="Mrs L Webster" userId="e46f0a3f-fc4e-4d7b-94a6-4acf829689c1" providerId="ADAL" clId="{2A4AE7FB-31BD-499C-9A9F-5CDFE41B6210}" dt="2026-06-24T10:10:43.486" v="1"/>
      <pc:docMkLst>
        <pc:docMk/>
      </pc:docMkLst>
      <pc:sldChg chg="addSp delSp modSp mod">
        <pc:chgData name="Mrs L Webster" userId="e46f0a3f-fc4e-4d7b-94a6-4acf829689c1" providerId="ADAL" clId="{2A4AE7FB-31BD-499C-9A9F-5CDFE41B6210}" dt="2026-06-24T10:10:43.486" v="1"/>
        <pc:sldMkLst>
          <pc:docMk/>
          <pc:sldMk cId="0" sldId="257"/>
        </pc:sldMkLst>
        <pc:picChg chg="del">
          <ac:chgData name="Mrs L Webster" userId="e46f0a3f-fc4e-4d7b-94a6-4acf829689c1" providerId="ADAL" clId="{2A4AE7FB-31BD-499C-9A9F-5CDFE41B6210}" dt="2026-06-24T10:10:38.696" v="0" actId="478"/>
          <ac:picMkLst>
            <pc:docMk/>
            <pc:sldMk cId="0" sldId="257"/>
            <ac:picMk id="3" creationId="{95A4F580-A338-2366-03FA-17E757983F00}"/>
          </ac:picMkLst>
        </pc:picChg>
        <pc:picChg chg="add mod">
          <ac:chgData name="Mrs L Webster" userId="e46f0a3f-fc4e-4d7b-94a6-4acf829689c1" providerId="ADAL" clId="{2A4AE7FB-31BD-499C-9A9F-5CDFE41B6210}" dt="2026-06-24T10:10:43.486" v="1"/>
          <ac:picMkLst>
            <pc:docMk/>
            <pc:sldMk cId="0" sldId="257"/>
            <ac:picMk id="5" creationId="{70C8A037-9937-39A5-C2D7-8A1369DAA66F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68625" y="697225"/>
            <a:ext cx="4673825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7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8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2" name="Google Shape;22;p8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Font typeface="Arial"/>
              <a:buNone/>
              <a:defRPr sz="1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Font typeface="Arial"/>
              <a:buNone/>
              <a:defRPr sz="135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9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8" name="Google Shape;28;p9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9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0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10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0" name="Google Shape;60;p14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6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5" name="Google Shape;85;p6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6" name="Google Shape;86;p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2" name="Google Shape;92;p1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4" name="Google Shape;94;p1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7" name="Google Shape;97;p18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8" name="Google Shape;98;p1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9" name="Google Shape;99;p1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0" name="Google Shape;100;p1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3" name="Google Shape;103;p1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4" name="Google Shape;104;p19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5" name="Google Shape;105;p1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6" name="Google Shape;106;p1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7" name="Google Shape;107;p1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0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0" name="Google Shape;110;p20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1" name="Google Shape;111;p20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2" name="Google Shape;112;p20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3" name="Google Shape;113;p20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4" name="Google Shape;114;p2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5" name="Google Shape;115;p2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Google Shape;116;p2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9" name="Google Shape;119;p2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1" name="Google Shape;121;p2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4" name="Google Shape;124;p2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5" name="Google Shape;125;p2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3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8" name="Google Shape;128;p23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9" name="Google Shape;129;p23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0" name="Google Shape;130;p2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1" name="Google Shape;131;p2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2" name="Google Shape;132;p2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4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5" name="Google Shape;135;p24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136" name="Google Shape;136;p24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7" name="Google Shape;137;p2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8" name="Google Shape;138;p2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9" name="Google Shape;139;p2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5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2" name="Google Shape;142;p25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3" name="Google Shape;143;p2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4" name="Google Shape;144;p2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5" name="Google Shape;145;p2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6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8" name="Google Shape;148;p26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9" name="Google Shape;149;p2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0" name="Google Shape;150;p2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1" name="Google Shape;151;p2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8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55" name="Google Shape;155;p28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6" name="Google Shape;156;p2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7" name="Google Shape;157;p2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8" name="Google Shape;158;p2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1" name="Google Shape;161;p2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2" name="Google Shape;162;p2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3" name="Google Shape;163;p2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4" name="Google Shape;164;p2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0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7" name="Google Shape;167;p30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8" name="Google Shape;168;p3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9" name="Google Shape;169;p3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0" name="Google Shape;170;p3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73" name="Google Shape;173;p31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4" name="Google Shape;174;p31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5" name="Google Shape;175;p3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6" name="Google Shape;176;p3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7" name="Google Shape;177;p3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2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0" name="Google Shape;180;p32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1" name="Google Shape;181;p32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2" name="Google Shape;182;p32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3" name="Google Shape;183;p32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4" name="Google Shape;184;p3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5" name="Google Shape;185;p3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6" name="Google Shape;186;p3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3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9" name="Google Shape;189;p3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0" name="Google Shape;190;p3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1" name="Google Shape;191;p3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4" name="Google Shape;194;p3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5" name="Google Shape;195;p3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5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98" name="Google Shape;198;p35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9" name="Google Shape;199;p35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0" name="Google Shape;200;p3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1" name="Google Shape;201;p3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2" name="Google Shape;202;p3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6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05" name="Google Shape;205;p36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206" name="Google Shape;206;p36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7" name="Google Shape;207;p3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8" name="Google Shape;208;p3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9" name="Google Shape;209;p3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2" name="Google Shape;212;p37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3" name="Google Shape;213;p3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4" name="Google Shape;214;p3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5" name="Google Shape;215;p3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8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8" name="Google Shape;218;p38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9" name="Google Shape;219;p3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0" name="Google Shape;220;p3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1" name="Google Shape;221;p3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3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3"/>
          <p:cNvSpPr/>
          <p:nvPr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8;p3"/>
          <p:cNvSpPr/>
          <p:nvPr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9;p3"/>
          <p:cNvSpPr/>
          <p:nvPr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3"/>
          <p:cNvSpPr txBox="1"/>
          <p:nvPr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Essential knowledge</a:t>
            </a:r>
            <a:endParaRPr/>
          </a:p>
        </p:txBody>
      </p:sp>
      <p:sp>
        <p:nvSpPr>
          <p:cNvPr id="11" name="Google Shape;11;p3"/>
          <p:cNvSpPr txBox="1"/>
          <p:nvPr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12" name="Google Shape;12;p3"/>
          <p:cNvSpPr txBox="1"/>
          <p:nvPr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5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5"/>
          <p:cNvSpPr/>
          <p:nvPr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5"/>
          <p:cNvSpPr/>
          <p:nvPr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5"/>
          <p:cNvSpPr txBox="1"/>
          <p:nvPr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82" name="Google Shape;82;p5"/>
          <p:cNvSpPr txBox="1"/>
          <p:nvPr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"/>
          <p:cNvSpPr txBox="1"/>
          <p:nvPr/>
        </p:nvSpPr>
        <p:spPr>
          <a:xfrm>
            <a:off x="2191977" y="206843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7 – Properties of Number</a:t>
            </a:r>
            <a:endParaRPr dirty="0"/>
          </a:p>
        </p:txBody>
      </p:sp>
      <p:sp>
        <p:nvSpPr>
          <p:cNvPr id="227" name="Google Shape;227;p1"/>
          <p:cNvSpPr txBox="1"/>
          <p:nvPr/>
        </p:nvSpPr>
        <p:spPr>
          <a:xfrm>
            <a:off x="168549" y="3113263"/>
            <a:ext cx="2946300" cy="4308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Times tables</a:t>
            </a: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Square Numbers </a:t>
            </a:r>
          </a:p>
        </p:txBody>
      </p:sp>
      <p:sp>
        <p:nvSpPr>
          <p:cNvPr id="228" name="Google Shape;228;p1"/>
          <p:cNvSpPr/>
          <p:nvPr/>
        </p:nvSpPr>
        <p:spPr>
          <a:xfrm>
            <a:off x="199674" y="5017679"/>
            <a:ext cx="2915175" cy="1174632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1"/>
          <p:cNvSpPr txBox="1"/>
          <p:nvPr/>
        </p:nvSpPr>
        <p:spPr>
          <a:xfrm>
            <a:off x="199674" y="4987462"/>
            <a:ext cx="3030363" cy="984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Prime numbers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This is a number that has exactly two factors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2, 3, 5, 7, 11, 13, 17, 19, 23, 29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This is the first 10 but not the only prime numbers</a:t>
            </a:r>
          </a:p>
        </p:txBody>
      </p:sp>
      <p:sp>
        <p:nvSpPr>
          <p:cNvPr id="230" name="Google Shape;230;p1"/>
          <p:cNvSpPr/>
          <p:nvPr/>
        </p:nvSpPr>
        <p:spPr>
          <a:xfrm>
            <a:off x="199674" y="3930853"/>
            <a:ext cx="2946301" cy="1022147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1" name="Google Shape;231;p1"/>
              <p:cNvSpPr txBox="1"/>
              <p:nvPr/>
            </p:nvSpPr>
            <p:spPr>
              <a:xfrm>
                <a:off x="168548" y="3950483"/>
                <a:ext cx="3030363" cy="98439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b="1" u="sng" dirty="0">
                    <a:solidFill>
                      <a:schemeClr val="dk1"/>
                    </a:solidFill>
                  </a:rPr>
                  <a:t>Cube numbers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GB" sz="110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e>
                      <m:sup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en-GB" sz="110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=1, 2</m:t>
                        </m:r>
                      </m:e>
                      <m:sup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</a:rPr>
                      <m:t>=8, </m:t>
                    </m:r>
                    <m:sSup>
                      <m:sSupPr>
                        <m:ctrlPr>
                          <a:rPr lang="en-GB" sz="110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e>
                      <m:sup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</a:rPr>
                      <m:t>=27, </m:t>
                    </m:r>
                    <m:sSup>
                      <m:sSupPr>
                        <m:ctrlPr>
                          <a:rPr lang="en-GB" sz="110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e>
                      <m:sup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</a:rPr>
                      <m:t>=64,  </m:t>
                    </m:r>
                    <m:sSup>
                      <m:sSupPr>
                        <m:ctrlPr>
                          <a:rPr lang="en-GB" sz="110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e>
                      <m:sup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</a:rPr>
                      <m:t>=125,  </m:t>
                    </m:r>
                    <m:sSup>
                      <m:sSupPr>
                        <m:ctrlPr>
                          <a:rPr lang="en-GB" sz="110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</m:e>
                      <m:sup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</a:rPr>
                      <m:t>=256, </m:t>
                    </m:r>
                    <m:sSup>
                      <m:sSupPr>
                        <m:ctrlPr>
                          <a:rPr lang="en-GB" sz="110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e>
                      <m:sup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</a:rPr>
                      <m:t>=343</m:t>
                    </m:r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 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Cube numbers are numbers times by themselves three times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110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e>
                      <m:sup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 = 4 x 4 x 4 </a:t>
                </a:r>
              </a:p>
            </p:txBody>
          </p:sp>
        </mc:Choice>
        <mc:Fallback xmlns="">
          <p:sp>
            <p:nvSpPr>
              <p:cNvPr id="231" name="Google Shape;231;p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548" y="3950483"/>
                <a:ext cx="3030363" cy="984396"/>
              </a:xfrm>
              <a:prstGeom prst="rect">
                <a:avLst/>
              </a:prstGeom>
              <a:blipFill>
                <a:blip r:embed="rId3"/>
                <a:stretch>
                  <a:fillRect l="-604" t="-1235" b="-308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4" name="Google Shape;234;p1"/>
          <p:cNvSpPr/>
          <p:nvPr/>
        </p:nvSpPr>
        <p:spPr>
          <a:xfrm>
            <a:off x="199674" y="7495971"/>
            <a:ext cx="3030363" cy="219655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1"/>
          <p:cNvSpPr txBox="1"/>
          <p:nvPr/>
        </p:nvSpPr>
        <p:spPr>
          <a:xfrm>
            <a:off x="154477" y="7463600"/>
            <a:ext cx="3175042" cy="984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Highest Common Factor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Find the highest common factors of 28 and 42.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dirty="0">
                <a:solidFill>
                  <a:schemeClr val="dk1"/>
                </a:solidFill>
              </a:rPr>
              <a:t>Factors of 28 </a:t>
            </a:r>
            <a:r>
              <a:rPr lang="en-GB" sz="1100" dirty="0">
                <a:solidFill>
                  <a:schemeClr val="dk1"/>
                </a:solidFill>
              </a:rPr>
              <a:t>= 1 x 28, 2 x </a:t>
            </a:r>
            <a:r>
              <a:rPr lang="en-GB" sz="1100" b="1" dirty="0">
                <a:solidFill>
                  <a:schemeClr val="dk1"/>
                </a:solidFill>
              </a:rPr>
              <a:t>14</a:t>
            </a:r>
            <a:r>
              <a:rPr lang="en-GB" sz="1100" dirty="0">
                <a:solidFill>
                  <a:schemeClr val="dk1"/>
                </a:solidFill>
              </a:rPr>
              <a:t>, 4 x 7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dirty="0">
                <a:solidFill>
                  <a:schemeClr val="dk1"/>
                </a:solidFill>
              </a:rPr>
              <a:t>Factors of 42 </a:t>
            </a:r>
            <a:r>
              <a:rPr lang="en-GB" sz="1100" dirty="0">
                <a:solidFill>
                  <a:schemeClr val="dk1"/>
                </a:solidFill>
              </a:rPr>
              <a:t>= 1 x 42, 2 x 21, 3 x </a:t>
            </a:r>
            <a:r>
              <a:rPr lang="en-GB" sz="1100" b="1" dirty="0">
                <a:solidFill>
                  <a:schemeClr val="dk1"/>
                </a:solidFill>
              </a:rPr>
              <a:t>14</a:t>
            </a:r>
            <a:r>
              <a:rPr lang="en-GB" sz="1100" dirty="0">
                <a:solidFill>
                  <a:schemeClr val="dk1"/>
                </a:solidFill>
              </a:rPr>
              <a:t>, 6 x 7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The highest number that appears in both is 14.</a:t>
            </a:r>
          </a:p>
        </p:txBody>
      </p:sp>
      <p:sp>
        <p:nvSpPr>
          <p:cNvPr id="236" name="Google Shape;236;p1"/>
          <p:cNvSpPr txBox="1"/>
          <p:nvPr/>
        </p:nvSpPr>
        <p:spPr>
          <a:xfrm>
            <a:off x="2191977" y="1195616"/>
            <a:ext cx="4656900" cy="1615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Prime number –  A prime is a number that has only two factors which are 1 and itself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Multiple – A number in the given numbers times tables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Factor – A number that fits into another number exactly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Lowest Common Multiple – The smallest number that is in the times tables of two or more given numbers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Highest Common Factor –  The biggest number that divides exactly into two or more given numbers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lang="en-GB" sz="1100" dirty="0">
              <a:solidFill>
                <a:schemeClr val="dk1"/>
              </a:solidFill>
            </a:endParaRPr>
          </a:p>
        </p:txBody>
      </p:sp>
      <p:sp>
        <p:nvSpPr>
          <p:cNvPr id="237" name="Google Shape;237;p1"/>
          <p:cNvSpPr txBox="1"/>
          <p:nvPr/>
        </p:nvSpPr>
        <p:spPr>
          <a:xfrm>
            <a:off x="175732" y="1155771"/>
            <a:ext cx="1946400" cy="16990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Square numbers up to 12 squared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Cube numbers up to 7 cubed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How to find the lowest common multiple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How to find the highest common factor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Prime numbers</a:t>
            </a:r>
          </a:p>
        </p:txBody>
      </p:sp>
      <p:sp>
        <p:nvSpPr>
          <p:cNvPr id="25" name="Google Shape;230;p1">
            <a:extLst>
              <a:ext uri="{FF2B5EF4-FFF2-40B4-BE49-F238E27FC236}">
                <a16:creationId xmlns:a16="http://schemas.microsoft.com/office/drawing/2014/main" id="{88EC700A-CE96-4186-8840-E1BB11BC69F7}"/>
              </a:ext>
            </a:extLst>
          </p:cNvPr>
          <p:cNvSpPr/>
          <p:nvPr/>
        </p:nvSpPr>
        <p:spPr>
          <a:xfrm>
            <a:off x="3212511" y="2839001"/>
            <a:ext cx="3517901" cy="335331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34;p1">
            <a:extLst>
              <a:ext uri="{FF2B5EF4-FFF2-40B4-BE49-F238E27FC236}">
                <a16:creationId xmlns:a16="http://schemas.microsoft.com/office/drawing/2014/main" id="{EFCC299E-88F7-4B33-A7F1-C03609A54CF3}"/>
              </a:ext>
            </a:extLst>
          </p:cNvPr>
          <p:cNvSpPr/>
          <p:nvPr/>
        </p:nvSpPr>
        <p:spPr>
          <a:xfrm>
            <a:off x="3627964" y="7495971"/>
            <a:ext cx="3143915" cy="219655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235;p1">
            <a:extLst>
              <a:ext uri="{FF2B5EF4-FFF2-40B4-BE49-F238E27FC236}">
                <a16:creationId xmlns:a16="http://schemas.microsoft.com/office/drawing/2014/main" id="{9E6A5581-1739-4F5C-B8E7-350873087C31}"/>
              </a:ext>
            </a:extLst>
          </p:cNvPr>
          <p:cNvSpPr txBox="1"/>
          <p:nvPr/>
        </p:nvSpPr>
        <p:spPr>
          <a:xfrm>
            <a:off x="3596837" y="7446643"/>
            <a:ext cx="3175042" cy="984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Lowest Common Multiple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Find the lowest common multiple of 28 and 42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dirty="0">
                <a:solidFill>
                  <a:schemeClr val="dk1"/>
                </a:solidFill>
              </a:rPr>
              <a:t>First 5 multiples of 28 </a:t>
            </a:r>
            <a:r>
              <a:rPr lang="en-GB" sz="1100" dirty="0">
                <a:solidFill>
                  <a:schemeClr val="dk1"/>
                </a:solidFill>
              </a:rPr>
              <a:t>= 28, 56, </a:t>
            </a:r>
            <a:r>
              <a:rPr lang="en-GB" sz="1100" b="1" dirty="0">
                <a:solidFill>
                  <a:schemeClr val="dk1"/>
                </a:solidFill>
              </a:rPr>
              <a:t>84</a:t>
            </a:r>
            <a:r>
              <a:rPr lang="en-GB" sz="1100" dirty="0">
                <a:solidFill>
                  <a:schemeClr val="dk1"/>
                </a:solidFill>
              </a:rPr>
              <a:t>, 112, 140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dirty="0">
                <a:solidFill>
                  <a:schemeClr val="dk1"/>
                </a:solidFill>
              </a:rPr>
              <a:t>First 5 multiples of 42 </a:t>
            </a:r>
            <a:r>
              <a:rPr lang="en-GB" sz="1100" dirty="0">
                <a:solidFill>
                  <a:schemeClr val="dk1"/>
                </a:solidFill>
              </a:rPr>
              <a:t>= 42, </a:t>
            </a:r>
            <a:r>
              <a:rPr lang="en-GB" sz="1100" b="1" dirty="0">
                <a:solidFill>
                  <a:schemeClr val="dk1"/>
                </a:solidFill>
              </a:rPr>
              <a:t>84</a:t>
            </a:r>
            <a:r>
              <a:rPr lang="en-GB" sz="1100" dirty="0">
                <a:solidFill>
                  <a:schemeClr val="dk1"/>
                </a:solidFill>
              </a:rPr>
              <a:t>, 126, 178, 220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The lowest number that appears in both is 84.</a:t>
            </a:r>
          </a:p>
        </p:txBody>
      </p:sp>
      <p:sp>
        <p:nvSpPr>
          <p:cNvPr id="31" name="Google Shape;234;p1">
            <a:extLst>
              <a:ext uri="{FF2B5EF4-FFF2-40B4-BE49-F238E27FC236}">
                <a16:creationId xmlns:a16="http://schemas.microsoft.com/office/drawing/2014/main" id="{66E19907-C910-4B78-83BD-87BFCFE9DCD7}"/>
              </a:ext>
            </a:extLst>
          </p:cNvPr>
          <p:cNvSpPr/>
          <p:nvPr/>
        </p:nvSpPr>
        <p:spPr>
          <a:xfrm>
            <a:off x="199676" y="6255989"/>
            <a:ext cx="6572204" cy="1200582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C0988236-E4A1-4555-ACCC-66B6EEC08DDF}"/>
              </a:ext>
            </a:extLst>
          </p:cNvPr>
          <p:cNvSpPr txBox="1"/>
          <p:nvPr/>
        </p:nvSpPr>
        <p:spPr>
          <a:xfrm>
            <a:off x="199674" y="6291082"/>
            <a:ext cx="33657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Multiples and Factors</a:t>
            </a:r>
          </a:p>
        </p:txBody>
      </p:sp>
      <p:sp>
        <p:nvSpPr>
          <p:cNvPr id="52" name="Google Shape;231;p1">
            <a:extLst>
              <a:ext uri="{FF2B5EF4-FFF2-40B4-BE49-F238E27FC236}">
                <a16:creationId xmlns:a16="http://schemas.microsoft.com/office/drawing/2014/main" id="{C43E50AD-1B7F-4085-93A2-C7B50D1C52F9}"/>
              </a:ext>
            </a:extLst>
          </p:cNvPr>
          <p:cNvSpPr txBox="1"/>
          <p:nvPr/>
        </p:nvSpPr>
        <p:spPr>
          <a:xfrm>
            <a:off x="3181385" y="2870948"/>
            <a:ext cx="3508066" cy="815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Product of prime factors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Otherwise known as Prime factorisation: This is when we split a number into its prime factors using a factor tree and circling the prime factors.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3F3DFE-D3F4-4CD7-A073-4CA4906628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7223" y="3655194"/>
            <a:ext cx="3048425" cy="142894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505BFD4-EF4E-4EF6-A10B-290F725F62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61163" y="5341902"/>
            <a:ext cx="1009791" cy="23815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871B4AE-310C-4608-835F-BBFFA590EC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71461" y="5111741"/>
            <a:ext cx="1400370" cy="685896"/>
          </a:xfrm>
          <a:prstGeom prst="rect">
            <a:avLst/>
          </a:prstGeom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723D030D-3A0C-487B-A9C0-1A966B07F334}"/>
              </a:ext>
            </a:extLst>
          </p:cNvPr>
          <p:cNvCxnSpPr>
            <a:stCxn id="7" idx="1"/>
            <a:endCxn id="5" idx="3"/>
          </p:cNvCxnSpPr>
          <p:nvPr/>
        </p:nvCxnSpPr>
        <p:spPr>
          <a:xfrm flipH="1">
            <a:off x="4270954" y="5454689"/>
            <a:ext cx="700507" cy="629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509D2847-7113-4C97-81BC-1313DCC727C7}"/>
              </a:ext>
            </a:extLst>
          </p:cNvPr>
          <p:cNvSpPr txBox="1"/>
          <p:nvPr/>
        </p:nvSpPr>
        <p:spPr>
          <a:xfrm>
            <a:off x="168548" y="6529444"/>
            <a:ext cx="3012837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Multiples</a:t>
            </a:r>
          </a:p>
          <a:p>
            <a:r>
              <a:rPr lang="en-GB" sz="1100" dirty="0"/>
              <a:t>Multiples are in their times tables</a:t>
            </a:r>
          </a:p>
          <a:p>
            <a:r>
              <a:rPr lang="en-GB" sz="1100" dirty="0"/>
              <a:t>Find the first 5 multiples of 9</a:t>
            </a:r>
          </a:p>
          <a:p>
            <a:r>
              <a:rPr lang="en-GB" sz="1100" dirty="0"/>
              <a:t>They are 9, 18, 27, 36, 45.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C0EE04B-7400-4D17-8133-5A87A94A18AB}"/>
              </a:ext>
            </a:extLst>
          </p:cNvPr>
          <p:cNvSpPr txBox="1"/>
          <p:nvPr/>
        </p:nvSpPr>
        <p:spPr>
          <a:xfrm>
            <a:off x="3198911" y="6529444"/>
            <a:ext cx="3012837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Factors</a:t>
            </a:r>
          </a:p>
          <a:p>
            <a:r>
              <a:rPr lang="en-GB" sz="1100" dirty="0"/>
              <a:t>All Factors come in pairs.</a:t>
            </a:r>
          </a:p>
          <a:p>
            <a:r>
              <a:rPr lang="en-GB" sz="1100" dirty="0"/>
              <a:t>Write all the factors of 24</a:t>
            </a:r>
          </a:p>
          <a:p>
            <a:r>
              <a:rPr lang="en-GB" sz="1100" dirty="0"/>
              <a:t>They are 1 x 24, 2 x 12, 3 x 8, 4 x 6.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CD9EEF8-283D-42AA-88E3-53FF2CF1CD6C}"/>
              </a:ext>
            </a:extLst>
          </p:cNvPr>
          <p:cNvCxnSpPr>
            <a:cxnSpLocks/>
          </p:cNvCxnSpPr>
          <p:nvPr/>
        </p:nvCxnSpPr>
        <p:spPr>
          <a:xfrm>
            <a:off x="199674" y="8448445"/>
            <a:ext cx="3030363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>
            <a:extLst>
              <a:ext uri="{FF2B5EF4-FFF2-40B4-BE49-F238E27FC236}">
                <a16:creationId xmlns:a16="http://schemas.microsoft.com/office/drawing/2014/main" id="{1AA0B036-6293-4631-9BE9-68EB56A85E8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8568" y="8464396"/>
            <a:ext cx="2837385" cy="86464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06321A4A-6EFA-4F92-A613-F11D4C033DF3}"/>
              </a:ext>
            </a:extLst>
          </p:cNvPr>
          <p:cNvSpPr txBox="1"/>
          <p:nvPr/>
        </p:nvSpPr>
        <p:spPr>
          <a:xfrm>
            <a:off x="199674" y="9277589"/>
            <a:ext cx="29463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Multiply numbers in the centre together </a:t>
            </a:r>
          </a:p>
          <a:p>
            <a:r>
              <a:rPr lang="en-GB" sz="1100" dirty="0"/>
              <a:t>7 x 2 = 14</a:t>
            </a: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71467149-658A-4CC5-ADD1-356F53230BFB}"/>
              </a:ext>
            </a:extLst>
          </p:cNvPr>
          <p:cNvCxnSpPr>
            <a:cxnSpLocks/>
          </p:cNvCxnSpPr>
          <p:nvPr/>
        </p:nvCxnSpPr>
        <p:spPr>
          <a:xfrm>
            <a:off x="3627964" y="8382148"/>
            <a:ext cx="3143915" cy="2817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>
            <a:extLst>
              <a:ext uri="{FF2B5EF4-FFF2-40B4-BE49-F238E27FC236}">
                <a16:creationId xmlns:a16="http://schemas.microsoft.com/office/drawing/2014/main" id="{D56B059E-F55B-4682-BDB4-8F3FCCA1F80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82920" y="8451834"/>
            <a:ext cx="3047492" cy="933466"/>
          </a:xfrm>
          <a:prstGeom prst="rect">
            <a:avLst/>
          </a:prstGeom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A37ED6D7-D578-4DBE-8B38-25A62F4E9A7D}"/>
              </a:ext>
            </a:extLst>
          </p:cNvPr>
          <p:cNvSpPr txBox="1"/>
          <p:nvPr/>
        </p:nvSpPr>
        <p:spPr>
          <a:xfrm>
            <a:off x="3596837" y="9301039"/>
            <a:ext cx="334893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Multiply all numbers in the Venn diagram together </a:t>
            </a:r>
          </a:p>
          <a:p>
            <a:r>
              <a:rPr lang="en-GB" sz="1100" dirty="0"/>
              <a:t>7 x 3 x 2 x 2 = 84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45DC648-3A77-4A9E-57C6-377E17C91CF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"/>
          <p:cNvSpPr/>
          <p:nvPr/>
        </p:nvSpPr>
        <p:spPr>
          <a:xfrm>
            <a:off x="3134610" y="2825751"/>
            <a:ext cx="3615439" cy="225657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2"/>
          <p:cNvSpPr/>
          <p:nvPr/>
        </p:nvSpPr>
        <p:spPr>
          <a:xfrm>
            <a:off x="3134601" y="2880374"/>
            <a:ext cx="3651150" cy="21697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Product of Prime numbers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Calculate the following: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Write the product of primes (With Prime factor trees)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	72	       96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</p:txBody>
      </p:sp>
      <p:sp>
        <p:nvSpPr>
          <p:cNvPr id="247" name="Google Shape;247;p2"/>
          <p:cNvSpPr/>
          <p:nvPr/>
        </p:nvSpPr>
        <p:spPr>
          <a:xfrm>
            <a:off x="129829" y="2723230"/>
            <a:ext cx="2934000" cy="1136649"/>
          </a:xfrm>
          <a:prstGeom prst="rect">
            <a:avLst/>
          </a:prstGeom>
          <a:solidFill>
            <a:schemeClr val="bg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2"/>
          <p:cNvSpPr/>
          <p:nvPr/>
        </p:nvSpPr>
        <p:spPr>
          <a:xfrm>
            <a:off x="3429000" y="6641724"/>
            <a:ext cx="3321048" cy="3014947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2" name="Google Shape;252;p2"/>
              <p:cNvSpPr/>
              <p:nvPr/>
            </p:nvSpPr>
            <p:spPr>
              <a:xfrm>
                <a:off x="142814" y="2681192"/>
                <a:ext cx="2838300" cy="15185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b="1" u="sng" dirty="0">
                    <a:solidFill>
                      <a:schemeClr val="dk1"/>
                    </a:solidFill>
                  </a:rPr>
                  <a:t>Cube Numbers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Write the values of the following:</a:t>
                </a:r>
              </a:p>
              <a:p>
                <a:pPr lvl="0"/>
                <a14:m>
                  <m:oMath xmlns:m="http://schemas.openxmlformats.org/officeDocument/2006/math">
                    <m:sSup>
                      <m:sSupPr>
                        <m:ctrlPr>
                          <a:rPr lang="en-GB" sz="1100" i="1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en-GB" sz="1100" i="1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	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1100" i="1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e>
                      <m:sup>
                        <m:r>
                          <a:rPr lang="en-GB" sz="1100" i="1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	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1100" i="1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e>
                      <m:sup>
                        <m:r>
                          <a:rPr lang="en-GB" sz="1100" i="1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1100" dirty="0">
                  <a:solidFill>
                    <a:schemeClr val="dk1"/>
                  </a:solidFill>
                </a:endParaRPr>
              </a:p>
              <a:p>
                <a:pPr lvl="0"/>
                <a:endParaRPr lang="en-GB" sz="1100" dirty="0">
                  <a:solidFill>
                    <a:schemeClr val="dk1"/>
                  </a:solidFill>
                </a:endParaRPr>
              </a:p>
              <a:p>
                <a:pPr lvl="0"/>
                <a14:m>
                  <m:oMath xmlns:m="http://schemas.openxmlformats.org/officeDocument/2006/math">
                    <m:sSup>
                      <m:sSupPr>
                        <m:ctrlPr>
                          <a:rPr lang="en-GB" sz="110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e>
                      <m:sup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 	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1100" i="1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</m:e>
                      <m:sup>
                        <m:r>
                          <a:rPr lang="en-GB" sz="1100" i="1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	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1100" i="1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e>
                      <m:sup>
                        <m:r>
                          <a:rPr lang="en-GB" sz="1100" i="1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1100" dirty="0">
                  <a:solidFill>
                    <a:schemeClr val="dk1"/>
                  </a:solidFill>
                </a:endParaRPr>
              </a:p>
              <a:p>
                <a:pPr lvl="0"/>
                <a:endParaRPr lang="en-GB" sz="1100" dirty="0">
                  <a:solidFill>
                    <a:schemeClr val="dk1"/>
                  </a:solidFill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GB" sz="1100" dirty="0">
                  <a:solidFill>
                    <a:schemeClr val="dk1"/>
                  </a:solidFill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GB" sz="1100" dirty="0">
                  <a:solidFill>
                    <a:schemeClr val="dk1"/>
                  </a:solidFill>
                </a:endParaRPr>
              </a:p>
            </p:txBody>
          </p:sp>
        </mc:Choice>
        <mc:Fallback xmlns="">
          <p:sp>
            <p:nvSpPr>
              <p:cNvPr id="252" name="Google Shape;252;p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814" y="2681192"/>
                <a:ext cx="2838300" cy="1518580"/>
              </a:xfrm>
              <a:prstGeom prst="rect">
                <a:avLst/>
              </a:prstGeom>
              <a:blipFill>
                <a:blip r:embed="rId3"/>
                <a:stretch>
                  <a:fillRect l="-644" t="-80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3" name="Google Shape;253;p2"/>
          <p:cNvSpPr txBox="1"/>
          <p:nvPr/>
        </p:nvSpPr>
        <p:spPr>
          <a:xfrm>
            <a:off x="2060687" y="161872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7 – Properties of Number</a:t>
            </a:r>
            <a:endParaRPr lang="en-GB" sz="1800" dirty="0"/>
          </a:p>
        </p:txBody>
      </p:sp>
      <p:sp>
        <p:nvSpPr>
          <p:cNvPr id="256" name="Google Shape;256;p2"/>
          <p:cNvSpPr txBox="1"/>
          <p:nvPr/>
        </p:nvSpPr>
        <p:spPr>
          <a:xfrm>
            <a:off x="3134600" y="1266353"/>
            <a:ext cx="3492600" cy="1608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Define the key vocabulary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Directed number –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NN –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NN –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NN –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</p:txBody>
      </p:sp>
      <p:sp>
        <p:nvSpPr>
          <p:cNvPr id="24" name="Google Shape;252;p2">
            <a:extLst>
              <a:ext uri="{FF2B5EF4-FFF2-40B4-BE49-F238E27FC236}">
                <a16:creationId xmlns:a16="http://schemas.microsoft.com/office/drawing/2014/main" id="{2D384609-E705-433F-902B-DD9CB1DBD4C2}"/>
              </a:ext>
            </a:extLst>
          </p:cNvPr>
          <p:cNvSpPr/>
          <p:nvPr/>
        </p:nvSpPr>
        <p:spPr>
          <a:xfrm>
            <a:off x="3426972" y="6659152"/>
            <a:ext cx="3286102" cy="23390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Lowest Common Multiple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Find the Lowest Common Multiple of the following numbers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a.) 12 and 18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b.) 9 and 4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c.) 18 and 24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28240F3-E5F0-4FA0-A796-8572CEB0D39B}"/>
              </a:ext>
            </a:extLst>
          </p:cNvPr>
          <p:cNvSpPr txBox="1"/>
          <p:nvPr/>
        </p:nvSpPr>
        <p:spPr>
          <a:xfrm>
            <a:off x="228599" y="1236867"/>
            <a:ext cx="2736459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Put</a:t>
            </a:r>
          </a:p>
          <a:p>
            <a:endParaRPr lang="en-GB" sz="1100" dirty="0"/>
          </a:p>
          <a:p>
            <a:r>
              <a:rPr lang="en-GB" sz="1100" dirty="0"/>
              <a:t>1.) </a:t>
            </a:r>
          </a:p>
          <a:p>
            <a:endParaRPr lang="en-GB" sz="1100" dirty="0"/>
          </a:p>
          <a:p>
            <a:r>
              <a:rPr lang="en-GB" sz="1100" dirty="0"/>
              <a:t>2.) </a:t>
            </a:r>
          </a:p>
          <a:p>
            <a:endParaRPr lang="en-GB" sz="1100" dirty="0"/>
          </a:p>
          <a:p>
            <a:r>
              <a:rPr lang="en-GB" sz="1100" dirty="0"/>
              <a:t>3.) </a:t>
            </a:r>
          </a:p>
        </p:txBody>
      </p:sp>
      <p:sp>
        <p:nvSpPr>
          <p:cNvPr id="27" name="Google Shape;247;p2">
            <a:extLst>
              <a:ext uri="{FF2B5EF4-FFF2-40B4-BE49-F238E27FC236}">
                <a16:creationId xmlns:a16="http://schemas.microsoft.com/office/drawing/2014/main" id="{4067486C-AE80-48B6-97BA-80FAD973AAFC}"/>
              </a:ext>
            </a:extLst>
          </p:cNvPr>
          <p:cNvSpPr/>
          <p:nvPr/>
        </p:nvSpPr>
        <p:spPr>
          <a:xfrm>
            <a:off x="90094" y="6641723"/>
            <a:ext cx="3164600" cy="3014947"/>
          </a:xfrm>
          <a:prstGeom prst="rect">
            <a:avLst/>
          </a:prstGeom>
          <a:solidFill>
            <a:schemeClr val="bg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246;p2">
            <a:extLst>
              <a:ext uri="{FF2B5EF4-FFF2-40B4-BE49-F238E27FC236}">
                <a16:creationId xmlns:a16="http://schemas.microsoft.com/office/drawing/2014/main" id="{15C73D51-24F6-44D2-A716-92C02933BAD6}"/>
              </a:ext>
            </a:extLst>
          </p:cNvPr>
          <p:cNvSpPr/>
          <p:nvPr/>
        </p:nvSpPr>
        <p:spPr>
          <a:xfrm>
            <a:off x="53643" y="6613635"/>
            <a:ext cx="3201051" cy="23390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Highest Common Factor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Find the Highest Common Factor of the following numbers:</a:t>
            </a:r>
            <a:endParaRPr lang="en-GB" sz="1100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a.) 45 and 99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b.) 108 and 81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c.) 36 and 72</a:t>
            </a:r>
          </a:p>
        </p:txBody>
      </p:sp>
      <p:sp>
        <p:nvSpPr>
          <p:cNvPr id="33" name="Google Shape;234;p1">
            <a:extLst>
              <a:ext uri="{FF2B5EF4-FFF2-40B4-BE49-F238E27FC236}">
                <a16:creationId xmlns:a16="http://schemas.microsoft.com/office/drawing/2014/main" id="{72754B6E-1C30-4872-8F27-C691E08CCCA5}"/>
              </a:ext>
            </a:extLst>
          </p:cNvPr>
          <p:cNvSpPr/>
          <p:nvPr/>
        </p:nvSpPr>
        <p:spPr>
          <a:xfrm>
            <a:off x="140870" y="5203396"/>
            <a:ext cx="6572204" cy="1200582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246;p2">
            <a:extLst>
              <a:ext uri="{FF2B5EF4-FFF2-40B4-BE49-F238E27FC236}">
                <a16:creationId xmlns:a16="http://schemas.microsoft.com/office/drawing/2014/main" id="{2E568654-B1EB-4343-B519-0FD9848B659B}"/>
              </a:ext>
            </a:extLst>
          </p:cNvPr>
          <p:cNvSpPr/>
          <p:nvPr/>
        </p:nvSpPr>
        <p:spPr>
          <a:xfrm>
            <a:off x="107254" y="5228661"/>
            <a:ext cx="6572203" cy="11695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Factors and Multiples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</p:txBody>
      </p:sp>
      <p:sp>
        <p:nvSpPr>
          <p:cNvPr id="15" name="Google Shape;247;p2">
            <a:extLst>
              <a:ext uri="{FF2B5EF4-FFF2-40B4-BE49-F238E27FC236}">
                <a16:creationId xmlns:a16="http://schemas.microsoft.com/office/drawing/2014/main" id="{7F6CEE34-42DC-44EB-B8C3-D07E681A7951}"/>
              </a:ext>
            </a:extLst>
          </p:cNvPr>
          <p:cNvSpPr/>
          <p:nvPr/>
        </p:nvSpPr>
        <p:spPr>
          <a:xfrm>
            <a:off x="129829" y="3945677"/>
            <a:ext cx="2934000" cy="1136649"/>
          </a:xfrm>
          <a:prstGeom prst="rect">
            <a:avLst/>
          </a:prstGeom>
          <a:solidFill>
            <a:schemeClr val="bg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252;p2">
            <a:extLst>
              <a:ext uri="{FF2B5EF4-FFF2-40B4-BE49-F238E27FC236}">
                <a16:creationId xmlns:a16="http://schemas.microsoft.com/office/drawing/2014/main" id="{4E83AAB4-5851-443A-9E0E-22264DC392B4}"/>
              </a:ext>
            </a:extLst>
          </p:cNvPr>
          <p:cNvSpPr/>
          <p:nvPr/>
        </p:nvSpPr>
        <p:spPr>
          <a:xfrm>
            <a:off x="94127" y="3905912"/>
            <a:ext cx="2838300" cy="815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Prime Numbers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Write the first 10 prime numbers: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0E04480C-D02B-4AC9-BE64-CDFCA7E6C1B1}"/>
              </a:ext>
            </a:extLst>
          </p:cNvPr>
          <p:cNvCxnSpPr>
            <a:cxnSpLocks/>
          </p:cNvCxnSpPr>
          <p:nvPr/>
        </p:nvCxnSpPr>
        <p:spPr>
          <a:xfrm flipH="1">
            <a:off x="3974096" y="3602152"/>
            <a:ext cx="151460" cy="2577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D3CFF725-DAB7-4D65-BE98-E4A795668BBC}"/>
              </a:ext>
            </a:extLst>
          </p:cNvPr>
          <p:cNvCxnSpPr>
            <a:cxnSpLocks/>
          </p:cNvCxnSpPr>
          <p:nvPr/>
        </p:nvCxnSpPr>
        <p:spPr>
          <a:xfrm>
            <a:off x="4279042" y="3602152"/>
            <a:ext cx="185718" cy="3037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E467454B-B53B-428A-9AAD-5C723F57EFD3}"/>
              </a:ext>
            </a:extLst>
          </p:cNvPr>
          <p:cNvCxnSpPr>
            <a:cxnSpLocks/>
          </p:cNvCxnSpPr>
          <p:nvPr/>
        </p:nvCxnSpPr>
        <p:spPr>
          <a:xfrm flipH="1">
            <a:off x="5062034" y="3602152"/>
            <a:ext cx="255232" cy="3435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8EB39D6F-A96F-4A7C-AD01-D43E8EC1B28A}"/>
              </a:ext>
            </a:extLst>
          </p:cNvPr>
          <p:cNvCxnSpPr>
            <a:cxnSpLocks/>
          </p:cNvCxnSpPr>
          <p:nvPr/>
        </p:nvCxnSpPr>
        <p:spPr>
          <a:xfrm>
            <a:off x="5470753" y="3602152"/>
            <a:ext cx="191358" cy="3732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C381E272-7F69-4170-8D40-F32DBA4B8AB7}"/>
              </a:ext>
            </a:extLst>
          </p:cNvPr>
          <p:cNvSpPr txBox="1"/>
          <p:nvPr/>
        </p:nvSpPr>
        <p:spPr>
          <a:xfrm>
            <a:off x="3063829" y="5438137"/>
            <a:ext cx="3012837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Factors</a:t>
            </a:r>
          </a:p>
          <a:p>
            <a:r>
              <a:rPr lang="en-GB" sz="1100" dirty="0"/>
              <a:t>Write all the factors of the following</a:t>
            </a:r>
          </a:p>
          <a:p>
            <a:r>
              <a:rPr lang="en-GB" sz="1100" dirty="0"/>
              <a:t>28 =_________________________ </a:t>
            </a:r>
          </a:p>
          <a:p>
            <a:r>
              <a:rPr lang="en-GB" sz="1100" dirty="0"/>
              <a:t>36 =_________________________</a:t>
            </a:r>
          </a:p>
          <a:p>
            <a:r>
              <a:rPr lang="en-GB" sz="1100" dirty="0"/>
              <a:t>84 =_________________________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B43E6B4A-58EB-4774-926D-242CE83CE4BE}"/>
              </a:ext>
            </a:extLst>
          </p:cNvPr>
          <p:cNvSpPr txBox="1"/>
          <p:nvPr/>
        </p:nvSpPr>
        <p:spPr>
          <a:xfrm>
            <a:off x="121763" y="5438137"/>
            <a:ext cx="3012837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Multiples</a:t>
            </a:r>
          </a:p>
          <a:p>
            <a:r>
              <a:rPr lang="en-GB" sz="1100" dirty="0"/>
              <a:t>Write the first 5 multiples of the following</a:t>
            </a:r>
          </a:p>
          <a:p>
            <a:r>
              <a:rPr lang="en-GB" sz="1100" dirty="0"/>
              <a:t>13 = ________________</a:t>
            </a:r>
          </a:p>
          <a:p>
            <a:r>
              <a:rPr lang="en-GB" sz="1100" dirty="0"/>
              <a:t>21 = ________________</a:t>
            </a:r>
          </a:p>
          <a:p>
            <a:r>
              <a:rPr lang="en-GB" sz="1100" dirty="0"/>
              <a:t>16 = ________________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0C8A037-9937-39A5-C2D7-8A1369DAA6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8F01D5D-A3D3-4DC7-9649-2A99E64F971E}">
  <ds:schemaRefs>
    <ds:schemaRef ds:uri="http://www.w3.org/XML/1998/namespace"/>
    <ds:schemaRef ds:uri="http://schemas.microsoft.com/office/2006/documentManagement/types"/>
    <ds:schemaRef ds:uri="25282912-017c-4221-86bb-52eb7cb208d2"/>
    <ds:schemaRef ds:uri="http://purl.org/dc/dcmitype/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100964db-d436-474d-b180-2754017d2744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6C0A6D1D-FB43-4B6E-8B5B-55B80B16451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0964db-d436-474d-b180-2754017d2744"/>
    <ds:schemaRef ds:uri="25282912-017c-4221-86bb-52eb7cb208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EB5F433-8F91-4B1C-8D47-7ACF5E69A16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2306</TotalTime>
  <Words>600</Words>
  <Application>Microsoft Office PowerPoint</Application>
  <PresentationFormat>A4 Paper (210x297 mm)</PresentationFormat>
  <Paragraphs>116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Cambria Math</vt:lpstr>
      <vt:lpstr>Office Theme</vt:lpstr>
      <vt:lpstr>Custom Design</vt:lpstr>
      <vt:lpstr>1_Custom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39</cp:revision>
  <dcterms:created xsi:type="dcterms:W3CDTF">2024-01-23T10:53:54Z</dcterms:created>
  <dcterms:modified xsi:type="dcterms:W3CDTF">2026-06-24T10:10:52Z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0x0101009E935E8212CA504F9454DD16E254539B</vt:lpwstr>
  </property>
  <property fmtid="{D5CDD505-2E9C-101B-9397-08002B2CF9AE}" pid="3" name="MediaServiceImageTags">
    <vt:lpwstr/>
  </property>
</Properties>
</file>