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58" r:id="rId4"/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EF78692-7DAA-4FC4-ACCA-FF369B6BADE6}" v="34" dt="2025-07-04T20:03:44.30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9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96CB1F-1DAC-8AA8-4378-1204FFC818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F042B43-1085-B98C-1328-FEC410EB65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09CDA6-9FFB-3500-D52A-C77BFF3055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79DA4-6152-4C49-BC8B-DD7A5F8713E5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2072A3-C569-3669-3715-C05C224DE2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4E88B7-5C20-2C7F-72DA-88DBA049D0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F3D4E-C4D0-49C3-87C5-04B94F8A0E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9722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7C45D1-4539-18DC-297A-3E94A7DC3B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3DBE69-2A89-AFC6-1D63-0E7FD352E0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B619CE-EC25-3FC0-3910-CF53EDF41E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79DA4-6152-4C49-BC8B-DD7A5F8713E5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C5C03B-D5D4-6D3B-83BA-1FA9E6ABC9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C95C4B-ABB3-CF67-7CC2-8F5434404C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F3D4E-C4D0-49C3-87C5-04B94F8A0E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4009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B84488-2001-84E3-2EF7-9C7303D974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BD27B6-6E90-0182-7B78-156E1262E2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AB7009-7D63-0DBF-ED69-A7DCA4E6D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79DA4-6152-4C49-BC8B-DD7A5F8713E5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E4CFF3-3106-5D7B-862F-CCA243569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0F35ED-755D-AD43-4B25-136CF54CC3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F3D4E-C4D0-49C3-87C5-04B94F8A0E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759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5A0CAE-37DD-03B5-A801-BB2F25BB7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54545F-BBE8-03CC-1CDA-2E61F9E74C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BCE93C-82CC-233E-07B7-6187245606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D12F05-98AA-1BDB-A2C1-3EC8E15E04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79DA4-6152-4C49-BC8B-DD7A5F8713E5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D21443-FB18-649B-9F9E-0FE897655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4F152F-2619-BFCB-5D96-7D8FBB113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F3D4E-C4D0-49C3-87C5-04B94F8A0E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3413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EE86C2-BFC7-FC11-28AB-9C8C16A5EE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2ADBBB-A39B-6C3D-1ABB-27690A9627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0D1EDB-1402-E615-1751-A584B739F7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2240BE-5F9B-F0AE-1956-6FB1C33BBD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9EA2ABD-782D-F0FC-1D7B-1715B67AB3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1098396-BF08-4BFB-46CD-DC5C99940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79DA4-6152-4C49-BC8B-DD7A5F8713E5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0826984-5034-FB70-12B6-7DA39DF22E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2DF9DC4-D69C-EABD-0D5D-350B5DE21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F3D4E-C4D0-49C3-87C5-04B94F8A0E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4267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DED3BF-9370-48C2-E5ED-8E8183E874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32D2A7-468F-34A0-29D0-9AFED902F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79DA4-6152-4C49-BC8B-DD7A5F8713E5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A7E844-0924-99E3-226A-8B9987956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DCFF8A-F353-BD7A-24F6-F4ABEF2887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F3D4E-C4D0-49C3-87C5-04B94F8A0E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3221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FAD6B93-6553-D71B-64B9-589DED3470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79DA4-6152-4C49-BC8B-DD7A5F8713E5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FDDDF60-FA07-BDB0-9FD2-12A0EF2F0A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0AB82-6CA3-2040-D986-0C86421908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F3D4E-C4D0-49C3-87C5-04B94F8A0E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90169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6FC7D9-9E1C-88A5-773F-1BF38D0D9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34C9F1-F53C-EDD5-1CCA-4AC63176AD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AEC856-365F-B392-66FF-3BFE131715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A7126E-71CB-BCAF-29D4-088F8E5145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79DA4-6152-4C49-BC8B-DD7A5F8713E5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434CE5-F68A-A87B-6056-0FF9C98BF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0A0900-31BA-8FDF-666A-5D6A5455F6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F3D4E-C4D0-49C3-87C5-04B94F8A0E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1929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6CEF3B-F2C5-902D-FA55-CD971E6710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9FC82AC-86F7-B271-D943-39F7E6E5EE2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BEC80D-3724-308D-DFB9-0AD00911DB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D2AB13-79AF-772E-878F-FDD8EF10A5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79DA4-6152-4C49-BC8B-DD7A5F8713E5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5BCD82-F6DD-9CC8-7D11-E9737E9F8D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27AA49-1C4A-8F92-8102-5A3B63EED5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F3D4E-C4D0-49C3-87C5-04B94F8A0E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2200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8BCCAC-F560-AEA5-3EE3-663B458F9B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B58E88-2C93-B97D-9BC6-50D3D84036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562558-A7C0-57A9-AB80-887EE3C22B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79DA4-6152-4C49-BC8B-DD7A5F8713E5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3A1042-4CB0-EFEE-897D-7846E9FF1C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B5D759-830F-3B0E-83B8-92395EA96C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F3D4E-C4D0-49C3-87C5-04B94F8A0E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96623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6721522-42D8-7E9C-CE44-F4EC4574215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C651E7-5B4A-006C-08DC-AEA26B057A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D0A84B-940F-170D-A062-83263757E6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79DA4-6152-4C49-BC8B-DD7A5F8713E5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93D75C-4FA6-AADE-3563-6C63E013BF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64975C-A69F-7BB1-8B34-717D1684E9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F3D4E-C4D0-49C3-87C5-04B94F8A0E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436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725B148-AA81-6B51-073F-1E7477953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4426B0-79F8-F263-3A53-C3129BD9EE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8D40EF-2762-5A0D-551A-84B62AD87F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C679DA4-6152-4C49-BC8B-DD7A5F8713E5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2107B0-7E9C-E884-AC1E-214317D03C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AFDB42-1675-01C0-5D52-A471779192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9F3D4E-C4D0-49C3-87C5-04B94F8A0E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3964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5072CB9-9BF3-D974-B8EF-C3DAA83ABC3B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8.10 Biochemist KO</a:t>
            </a:r>
            <a:endParaRPr lang="en-GB" sz="2800" dirty="0">
              <a:solidFill>
                <a:schemeClr val="bg1"/>
              </a:solidFill>
            </a:endParaRPr>
          </a:p>
        </p:txBody>
      </p:sp>
      <p:pic>
        <p:nvPicPr>
          <p:cNvPr id="3078" name="Picture 6" descr="Photosynthesis Diagram For Kids Worksheets">
            <a:extLst>
              <a:ext uri="{FF2B5EF4-FFF2-40B4-BE49-F238E27FC236}">
                <a16:creationId xmlns:a16="http://schemas.microsoft.com/office/drawing/2014/main" id="{7ABEA47B-8131-D17C-AC16-3B95ECDB4E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052" y="1407956"/>
            <a:ext cx="2503545" cy="2021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0CE9858-E102-0EB4-ACE5-6640096A2B9F}"/>
              </a:ext>
            </a:extLst>
          </p:cNvPr>
          <p:cNvSpPr txBox="1"/>
          <p:nvPr/>
        </p:nvSpPr>
        <p:spPr>
          <a:xfrm>
            <a:off x="251097" y="597010"/>
            <a:ext cx="6093500" cy="51793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1.What is Photosynthesis?</a:t>
            </a:r>
            <a:endParaRPr lang="en-GB" sz="1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Photosynthesis is the process where plants make their own food using light energy.</a:t>
            </a:r>
            <a:endParaRPr lang="en-GB" sz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Photosynthesis Word Equation:</a:t>
            </a:r>
            <a:endParaRPr lang="en-GB" sz="1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Carbon dioxide + Water → Glucose + Oxygen</a:t>
            </a:r>
            <a:b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(light and chlorophyll are needed)</a:t>
            </a:r>
            <a:endParaRPr lang="en-GB" sz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Balanced Symbol Equation:</a:t>
            </a:r>
            <a:endParaRPr lang="en-GB" sz="1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6CO₂ + 6H₂O → C₆H₁₂O₆ + 6O₂</a:t>
            </a:r>
            <a:endParaRPr lang="en-GB" sz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Where Does It Happen?</a:t>
            </a:r>
            <a:endParaRPr lang="en-GB" sz="1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In chloroplasts in plant cells</a:t>
            </a:r>
            <a:b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Chloroplasts contain chlorophyll, which absorbs sunlight</a:t>
            </a:r>
            <a:endParaRPr lang="en-GB" sz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What is Needed for Photosynthesis?</a:t>
            </a:r>
            <a:endParaRPr lang="en-GB" sz="1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Carbon dioxide (from the air, through stomata)</a:t>
            </a:r>
            <a:b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Water (from the soil, through roots)</a:t>
            </a:r>
            <a:b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Light energy (from the Sun)</a:t>
            </a:r>
            <a:b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Chlorophyll (in chloroplasts)</a:t>
            </a:r>
            <a:endParaRPr lang="en-GB" sz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What Are the Products?</a:t>
            </a:r>
            <a:endParaRPr lang="en-GB" sz="1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Glucose – used for respiration, stored as starch, or used to make other substances</a:t>
            </a:r>
            <a:b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Oxygen – released through the stomata</a:t>
            </a:r>
            <a:endParaRPr lang="en-GB" sz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6224AEF-A215-B0DF-FAB1-2983EFC8F8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3774" y="895284"/>
            <a:ext cx="4905863" cy="342298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2" descr="Structure of stomata diagram | Stoma, Diagram, Cell">
            <a:extLst>
              <a:ext uri="{FF2B5EF4-FFF2-40B4-BE49-F238E27FC236}">
                <a16:creationId xmlns:a16="http://schemas.microsoft.com/office/drawing/2014/main" id="{15B9BA43-AE2A-600A-C2D1-F4A7B1AE7D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947" y="4676515"/>
            <a:ext cx="2959516" cy="1771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DC1E5C8-80C6-C22F-0E88-CED2A43B1095}"/>
              </a:ext>
            </a:extLst>
          </p:cNvPr>
          <p:cNvSpPr txBox="1"/>
          <p:nvPr/>
        </p:nvSpPr>
        <p:spPr>
          <a:xfrm>
            <a:off x="7162800" y="597010"/>
            <a:ext cx="419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2.</a:t>
            </a:r>
          </a:p>
        </p:txBody>
      </p:sp>
    </p:spTree>
    <p:extLst>
      <p:ext uri="{BB962C8B-B14F-4D97-AF65-F5344CB8AC3E}">
        <p14:creationId xmlns:p14="http://schemas.microsoft.com/office/powerpoint/2010/main" val="6991816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6B08FF47-0B08-43E8-3684-A187416FCE02}"/>
              </a:ext>
            </a:extLst>
          </p:cNvPr>
          <p:cNvSpPr txBox="1"/>
          <p:nvPr/>
        </p:nvSpPr>
        <p:spPr>
          <a:xfrm>
            <a:off x="0" y="344775"/>
            <a:ext cx="6096000" cy="2805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4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3. How Plants Use Glucose</a:t>
            </a:r>
            <a:endParaRPr lang="en-GB" sz="14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4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For respiration</a:t>
            </a:r>
            <a:br>
              <a:rPr lang="en-US" sz="14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4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Stored as starch</a:t>
            </a:r>
            <a:br>
              <a:rPr lang="en-US" sz="14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4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To make cellulose for cell walls</a:t>
            </a:r>
            <a:br>
              <a:rPr lang="en-US" sz="14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4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To make proteins (needs nitrate ions from soil)</a:t>
            </a:r>
            <a:br>
              <a:rPr lang="en-US" sz="14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4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To make fats and oils</a:t>
            </a:r>
            <a:endParaRPr lang="en-GB" sz="14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4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4. Factors That Affect Photosynthesis</a:t>
            </a:r>
            <a:endParaRPr lang="en-GB" sz="14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4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Light intensity</a:t>
            </a:r>
            <a:br>
              <a:rPr lang="en-US" sz="14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4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Carbon dioxide concentration</a:t>
            </a:r>
            <a:br>
              <a:rPr lang="en-US" sz="14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4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Temperature</a:t>
            </a:r>
            <a:endParaRPr lang="en-GB" sz="14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F697D71-7F26-992A-A36A-E43ADDAEA8CE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8.10 Biochemist KO</a:t>
            </a:r>
            <a:endParaRPr lang="en-GB" sz="2800" dirty="0">
              <a:solidFill>
                <a:schemeClr val="bg1"/>
              </a:solidFill>
            </a:endParaRPr>
          </a:p>
        </p:txBody>
      </p:sp>
      <p:pic>
        <p:nvPicPr>
          <p:cNvPr id="4098" name="Picture 2" descr="Required Practical 6 - Photosynthesis Flashcards | Quizlet">
            <a:extLst>
              <a:ext uri="{FF2B5EF4-FFF2-40B4-BE49-F238E27FC236}">
                <a16:creationId xmlns:a16="http://schemas.microsoft.com/office/drawing/2014/main" id="{6CEE1174-1B03-4143-26F5-F293D5B777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1" y="3655725"/>
            <a:ext cx="4762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3574B75-D6FA-9CEF-468C-1B0FAB1498BD}"/>
              </a:ext>
            </a:extLst>
          </p:cNvPr>
          <p:cNvSpPr txBox="1"/>
          <p:nvPr/>
        </p:nvSpPr>
        <p:spPr>
          <a:xfrm>
            <a:off x="5319498" y="344775"/>
            <a:ext cx="6701051" cy="64801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600" b="1" dirty="0">
                <a:solidFill>
                  <a:srgbClr val="4F81BD"/>
                </a:solidFill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5. Measuring the rate of Photosynthesis </a:t>
            </a:r>
          </a:p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6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Aim: </a:t>
            </a: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Investigate how light intensity affects the rate of photosynthesis in pondweed.</a:t>
            </a:r>
            <a:endParaRPr lang="en-GB" sz="1200" dirty="0"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6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Method Summary:</a:t>
            </a:r>
            <a:endParaRPr lang="en-GB" sz="16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 marL="171450" indent="-171450">
              <a:lnSpc>
                <a:spcPct val="115000"/>
              </a:lnSpc>
              <a:spcAft>
                <a:spcPts val="1000"/>
              </a:spcAft>
              <a:buFontTx/>
              <a:buChar char="-"/>
            </a:pP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Place pondweed (e.g. Elodea) in a beaker of water.</a:t>
            </a:r>
            <a:b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Place a light source (lamp) at different distances.</a:t>
            </a:r>
            <a:b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Count the number of bubbles produced in 1 minute at each distance.</a:t>
            </a:r>
            <a:b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Repeat the test at each distance for reliability.</a:t>
            </a:r>
            <a:endParaRPr lang="en-GB" sz="1200" dirty="0"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6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Working Scientifically Focus:</a:t>
            </a:r>
            <a:endParaRPr lang="en-GB" sz="16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Independent Variable (change):</a:t>
            </a:r>
            <a:b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Distance of the light source from the pondweed (affecting light intensity)</a:t>
            </a:r>
            <a:endParaRPr lang="en-GB" sz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Dependent Variable (measure):</a:t>
            </a:r>
            <a:b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Number of bubbles produced per minute (rate of photosynthesis)</a:t>
            </a:r>
            <a:endParaRPr lang="en-GB" sz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Control Variables (keep the same):</a:t>
            </a:r>
            <a:b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Temperature</a:t>
            </a:r>
            <a:b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Species and length of pondweed</a:t>
            </a:r>
            <a:b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Volume of water</a:t>
            </a:r>
            <a:b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Time counted for each trial</a:t>
            </a:r>
            <a:b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Carbon dioxide levels (can be kept consistent using sodium hydrogen carbonate)</a:t>
            </a:r>
            <a:endParaRPr lang="en-GB" sz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Repeatability:</a:t>
            </a:r>
            <a:b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Repeat each measurement 3 times and calculate an average to improve reliability.</a:t>
            </a:r>
            <a:endParaRPr lang="en-GB" sz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Accuracy Improvements:</a:t>
            </a:r>
            <a:b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Use a ruler to measure light distance accurately.</a:t>
            </a:r>
            <a:b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Use a thermometer to check water temperature stays constant.</a:t>
            </a:r>
            <a:b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- Use a gas syringe for more accurate measurement of gas produced (optional upgrade).</a:t>
            </a:r>
            <a:endParaRPr lang="en-GB" sz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9160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9B05F82-DD4B-D1D7-1648-8987AA6606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915" y="420532"/>
            <a:ext cx="3790369" cy="3775377"/>
          </a:xfrm>
          <a:prstGeom prst="rect">
            <a:avLst/>
          </a:prstGeom>
          <a:noFill/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C15D567E-9766-0E1E-5B0A-0608AD5137C8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8.10 Biochemist KO</a:t>
            </a:r>
            <a:endParaRPr lang="en-GB" sz="2800" dirty="0">
              <a:solidFill>
                <a:schemeClr val="bg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D2A791D-F16F-0467-11A4-5BEB53C4E0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0028" y="420532"/>
            <a:ext cx="4945256" cy="219262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885A454-3CE7-033C-AFB7-C65B821B4A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3564" y="2872532"/>
            <a:ext cx="5596508" cy="1470338"/>
          </a:xfrm>
          <a:prstGeom prst="rect">
            <a:avLst/>
          </a:prstGeom>
          <a:noFill/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91554AA-6545-E8A4-7F5C-3DE7F3B1E3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3564" y="4415199"/>
            <a:ext cx="4904108" cy="2193629"/>
          </a:xfrm>
          <a:prstGeom prst="rect">
            <a:avLst/>
          </a:prstGeom>
          <a:noFill/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E1B0B34-E9D9-2972-648A-C3B01C82E90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576" y="4271667"/>
            <a:ext cx="4363049" cy="2264044"/>
          </a:xfrm>
          <a:prstGeom prst="rect">
            <a:avLst/>
          </a:prstGeom>
          <a:noFill/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B1694CB-63DB-33F5-110F-15CAB08DDFF4}"/>
              </a:ext>
            </a:extLst>
          </p:cNvPr>
          <p:cNvSpPr txBox="1"/>
          <p:nvPr/>
        </p:nvSpPr>
        <p:spPr>
          <a:xfrm>
            <a:off x="271801" y="420532"/>
            <a:ext cx="5649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6.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2BD5F3B-D109-0C15-5A00-91C1FF2B4C87}"/>
              </a:ext>
            </a:extLst>
          </p:cNvPr>
          <p:cNvSpPr txBox="1"/>
          <p:nvPr/>
        </p:nvSpPr>
        <p:spPr>
          <a:xfrm>
            <a:off x="5981106" y="498665"/>
            <a:ext cx="5649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7. </a:t>
            </a:r>
          </a:p>
        </p:txBody>
      </p:sp>
    </p:spTree>
    <p:extLst>
      <p:ext uri="{BB962C8B-B14F-4D97-AF65-F5344CB8AC3E}">
        <p14:creationId xmlns:p14="http://schemas.microsoft.com/office/powerpoint/2010/main" val="22270165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6D92C61-F35F-D74B-1B08-CAEC58940156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8.10 Biochemist KO</a:t>
            </a:r>
            <a:endParaRPr lang="en-GB" sz="2800" dirty="0">
              <a:solidFill>
                <a:schemeClr val="bg1"/>
              </a:solidFill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A66AB51-40F7-43C7-70A6-D03181AECF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9429714"/>
              </p:ext>
            </p:extLst>
          </p:nvPr>
        </p:nvGraphicFramePr>
        <p:xfrm>
          <a:off x="215182" y="621785"/>
          <a:ext cx="3217566" cy="436489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148269">
                  <a:extLst>
                    <a:ext uri="{9D8B030D-6E8A-4147-A177-3AD203B41FA5}">
                      <a16:colId xmlns:a16="http://schemas.microsoft.com/office/drawing/2014/main" val="378736028"/>
                    </a:ext>
                  </a:extLst>
                </a:gridCol>
                <a:gridCol w="2069297">
                  <a:extLst>
                    <a:ext uri="{9D8B030D-6E8A-4147-A177-3AD203B41FA5}">
                      <a16:colId xmlns:a16="http://schemas.microsoft.com/office/drawing/2014/main" val="3009077201"/>
                    </a:ext>
                  </a:extLst>
                </a:gridCol>
              </a:tblGrid>
              <a:tr h="148920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>
                          <a:effectLst/>
                        </a:rPr>
                        <a:t>Definitions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9" marR="52389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88935"/>
                  </a:ext>
                </a:extLst>
              </a:tr>
              <a:tr h="3934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>
                          <a:effectLst/>
                        </a:rPr>
                        <a:t>Aerobic respiration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9" marR="523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>
                          <a:effectLst/>
                        </a:rPr>
                        <a:t>An exothermic reaction that releases energy, using oxygen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9" marR="52389" marT="0" marB="0"/>
                </a:tc>
                <a:extLst>
                  <a:ext uri="{0D108BD9-81ED-4DB2-BD59-A6C34878D82A}">
                    <a16:rowId xmlns:a16="http://schemas.microsoft.com/office/drawing/2014/main" val="2616041205"/>
                  </a:ext>
                </a:extLst>
              </a:tr>
              <a:tr h="3934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>
                          <a:effectLst/>
                        </a:rPr>
                        <a:t>Anaerobic respiration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9" marR="523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>
                          <a:effectLst/>
                        </a:rPr>
                        <a:t>An exothermic reaction that releases energy,  without using oxygen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9" marR="52389" marT="0" marB="0"/>
                </a:tc>
                <a:extLst>
                  <a:ext uri="{0D108BD9-81ED-4DB2-BD59-A6C34878D82A}">
                    <a16:rowId xmlns:a16="http://schemas.microsoft.com/office/drawing/2014/main" val="3986406350"/>
                  </a:ext>
                </a:extLst>
              </a:tr>
              <a:tr h="3934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>
                          <a:effectLst/>
                        </a:rPr>
                        <a:t>Fermentation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9" marR="523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>
                          <a:effectLst/>
                        </a:rPr>
                        <a:t>Yeast, can carry out an anaerobic process called fermentation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9" marR="52389" marT="0" marB="0"/>
                </a:tc>
                <a:extLst>
                  <a:ext uri="{0D108BD9-81ED-4DB2-BD59-A6C34878D82A}">
                    <a16:rowId xmlns:a16="http://schemas.microsoft.com/office/drawing/2014/main" val="2530955195"/>
                  </a:ext>
                </a:extLst>
              </a:tr>
              <a:tr h="5273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>
                          <a:effectLst/>
                        </a:rPr>
                        <a:t>Lactic acid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9" marR="523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>
                          <a:effectLst/>
                        </a:rPr>
                        <a:t>Anaerobic respiration produces lactic acid, rather than carbon dioxide and water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9" marR="52389" marT="0" marB="0"/>
                </a:tc>
                <a:extLst>
                  <a:ext uri="{0D108BD9-81ED-4DB2-BD59-A6C34878D82A}">
                    <a16:rowId xmlns:a16="http://schemas.microsoft.com/office/drawing/2014/main" val="2244444095"/>
                  </a:ext>
                </a:extLst>
              </a:tr>
              <a:tr h="2596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>
                          <a:effectLst/>
                        </a:rPr>
                        <a:t>Mitochondria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9" marR="523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>
                          <a:effectLst/>
                        </a:rPr>
                        <a:t>The organelle where aerobic respiration occurs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9" marR="52389" marT="0" marB="0"/>
                </a:tc>
                <a:extLst>
                  <a:ext uri="{0D108BD9-81ED-4DB2-BD59-A6C34878D82A}">
                    <a16:rowId xmlns:a16="http://schemas.microsoft.com/office/drawing/2014/main" val="1254091143"/>
                  </a:ext>
                </a:extLst>
              </a:tr>
              <a:tr h="5270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buNone/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9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>
                          <a:effectLst/>
                        </a:rPr>
                        <a:t>Photosynthesis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9" marR="523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buNone/>
                      </a:pPr>
                      <a:r>
                        <a:rPr lang="en-GB" sz="800">
                          <a:effectLst/>
                        </a:rPr>
                        <a:t>Process carried out where plants make their own food. </a:t>
                      </a:r>
                      <a:endParaRPr lang="en-GB" sz="9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>
                          <a:effectLst/>
                        </a:rPr>
                        <a:t>Carbon Dioxide + Water →Glucose + Oxygen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9" marR="52389" marT="0" marB="0"/>
                </a:tc>
                <a:extLst>
                  <a:ext uri="{0D108BD9-81ED-4DB2-BD59-A6C34878D82A}">
                    <a16:rowId xmlns:a16="http://schemas.microsoft.com/office/drawing/2014/main" val="2929022362"/>
                  </a:ext>
                </a:extLst>
              </a:tr>
              <a:tr h="5273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>
                          <a:effectLst/>
                        </a:rPr>
                        <a:t>chlorophyll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9" marR="523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>
                          <a:effectLst/>
                        </a:rPr>
                        <a:t>Green pigment in chloroplasts of plant cells. It enables photosynthesis to take place.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9" marR="52389" marT="0" marB="0"/>
                </a:tc>
                <a:extLst>
                  <a:ext uri="{0D108BD9-81ED-4DB2-BD59-A6C34878D82A}">
                    <a16:rowId xmlns:a16="http://schemas.microsoft.com/office/drawing/2014/main" val="2888592045"/>
                  </a:ext>
                </a:extLst>
              </a:tr>
              <a:tr h="3934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>
                          <a:effectLst/>
                        </a:rPr>
                        <a:t>Chloroplast 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9" marR="523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>
                          <a:effectLst/>
                        </a:rPr>
                        <a:t>Contain the green pigment chlorophyll; the site of photosynthesis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9" marR="52389" marT="0" marB="0"/>
                </a:tc>
                <a:extLst>
                  <a:ext uri="{0D108BD9-81ED-4DB2-BD59-A6C34878D82A}">
                    <a16:rowId xmlns:a16="http://schemas.microsoft.com/office/drawing/2014/main" val="3497034698"/>
                  </a:ext>
                </a:extLst>
              </a:tr>
              <a:tr h="2596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>
                          <a:effectLst/>
                        </a:rPr>
                        <a:t>Waxy Cuticle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9" marR="523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>
                          <a:effectLst/>
                        </a:rPr>
                        <a:t>Waxy layer, prevents water loss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9" marR="52389" marT="0" marB="0"/>
                </a:tc>
                <a:extLst>
                  <a:ext uri="{0D108BD9-81ED-4DB2-BD59-A6C34878D82A}">
                    <a16:rowId xmlns:a16="http://schemas.microsoft.com/office/drawing/2014/main" val="771895359"/>
                  </a:ext>
                </a:extLst>
              </a:tr>
              <a:tr h="5273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>
                          <a:effectLst/>
                        </a:rPr>
                        <a:t>Stomata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9" marR="523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 dirty="0">
                          <a:effectLst/>
                        </a:rPr>
                        <a:t>Stomata are surrounded by a pair of guard cells. Guard cells control whether the stomata open or closed.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9" marR="52389" marT="0" marB="0"/>
                </a:tc>
                <a:extLst>
                  <a:ext uri="{0D108BD9-81ED-4DB2-BD59-A6C34878D82A}">
                    <a16:rowId xmlns:a16="http://schemas.microsoft.com/office/drawing/2014/main" val="382665447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151DB9A-6021-9183-9FFF-809EE8E789CE}"/>
              </a:ext>
            </a:extLst>
          </p:cNvPr>
          <p:cNvSpPr txBox="1"/>
          <p:nvPr/>
        </p:nvSpPr>
        <p:spPr>
          <a:xfrm>
            <a:off x="4362450" y="1049908"/>
            <a:ext cx="6096000" cy="175432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MISCONCEPTIONS TO AVOID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Photosynthesis is </a:t>
            </a:r>
            <a:r>
              <a:rPr lang="en-GB" b="1" dirty="0"/>
              <a:t>not</a:t>
            </a:r>
            <a:r>
              <a:rPr lang="en-GB" dirty="0"/>
              <a:t> breathing.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Light is </a:t>
            </a:r>
            <a:r>
              <a:rPr lang="en-GB" b="1" dirty="0"/>
              <a:t>not</a:t>
            </a:r>
            <a:r>
              <a:rPr lang="en-GB" dirty="0"/>
              <a:t> a thing plants take in like water.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Oxygen comes from </a:t>
            </a:r>
            <a:r>
              <a:rPr lang="en-GB" b="1" dirty="0"/>
              <a:t>water</a:t>
            </a:r>
            <a:r>
              <a:rPr lang="en-GB" dirty="0"/>
              <a:t>, not from carbon dioxide.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Not all plant cells photosynthesise.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Photosynthesis and respiration are </a:t>
            </a:r>
            <a:r>
              <a:rPr lang="en-GB" b="1" dirty="0"/>
              <a:t>not the same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997131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3467</TotalTime>
  <Words>629</Words>
  <Application>Microsoft Office PowerPoint</Application>
  <PresentationFormat>Widescreen</PresentationFormat>
  <Paragraphs>62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Aptos</vt:lpstr>
      <vt:lpstr>Aptos Display</vt:lpstr>
      <vt:lpstr>Arial</vt:lpstr>
      <vt:lpstr>Calibri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Fulwood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Ms G McCormick</dc:creator>
  <cp:lastModifiedBy>Ms G McCormick</cp:lastModifiedBy>
  <cp:revision>2</cp:revision>
  <dcterms:created xsi:type="dcterms:W3CDTF">2025-07-02T10:16:13Z</dcterms:created>
  <dcterms:modified xsi:type="dcterms:W3CDTF">2025-07-04T20:06:21Z</dcterms:modified>
</cp:coreProperties>
</file>