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96" r:id="rId5"/>
    <p:sldMasterId id="2147483684" r:id="rId6"/>
  </p:sldMasterIdLst>
  <p:handoutMasterIdLst>
    <p:handoutMasterId r:id="rId9"/>
  </p:handoutMasterIdLst>
  <p:sldIdLst>
    <p:sldId id="256" r:id="rId7"/>
    <p:sldId id="260" r:id="rId8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F06980-5CAB-4E60-8405-80CF2B2DC208}" v="2" dt="2026-06-24T09:53:29.7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60"/>
  </p:normalViewPr>
  <p:slideViewPr>
    <p:cSldViewPr snapToGrid="0">
      <p:cViewPr varScale="1">
        <p:scale>
          <a:sx n="51" d="100"/>
          <a:sy n="51" d="100"/>
        </p:scale>
        <p:origin x="208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2A4AE7FB-31BD-499C-9A9F-5CDFE41B6210}"/>
    <pc:docChg chg="modSld">
      <pc:chgData name="Mrs L Webster" userId="e46f0a3f-fc4e-4d7b-94a6-4acf829689c1" providerId="ADAL" clId="{2A4AE7FB-31BD-499C-9A9F-5CDFE41B6210}" dt="2026-06-24T09:53:29.707" v="4"/>
      <pc:docMkLst>
        <pc:docMk/>
      </pc:docMkLst>
      <pc:sldChg chg="addSp modSp mod">
        <pc:chgData name="Mrs L Webster" userId="e46f0a3f-fc4e-4d7b-94a6-4acf829689c1" providerId="ADAL" clId="{2A4AE7FB-31BD-499C-9A9F-5CDFE41B6210}" dt="2026-06-24T09:53:29.707" v="4"/>
        <pc:sldMkLst>
          <pc:docMk/>
          <pc:sldMk cId="1978265811" sldId="256"/>
        </pc:sldMkLst>
        <pc:spChg chg="mod">
          <ac:chgData name="Mrs L Webster" userId="e46f0a3f-fc4e-4d7b-94a6-4acf829689c1" providerId="ADAL" clId="{2A4AE7FB-31BD-499C-9A9F-5CDFE41B6210}" dt="2026-06-24T09:52:57.827" v="1" actId="1076"/>
          <ac:spMkLst>
            <pc:docMk/>
            <pc:sldMk cId="1978265811" sldId="256"/>
            <ac:spMk id="4" creationId="{320E215D-9F3E-4631-B86D-8A4FDAAF9C5B}"/>
          </ac:spMkLst>
        </pc:spChg>
        <pc:picChg chg="add mod">
          <ac:chgData name="Mrs L Webster" userId="e46f0a3f-fc4e-4d7b-94a6-4acf829689c1" providerId="ADAL" clId="{2A4AE7FB-31BD-499C-9A9F-5CDFE41B6210}" dt="2026-06-24T09:53:29.707" v="4"/>
          <ac:picMkLst>
            <pc:docMk/>
            <pc:sldMk cId="1978265811" sldId="256"/>
            <ac:picMk id="3" creationId="{1BD0056C-9732-7EAA-1BC1-86D81162E5AD}"/>
          </ac:picMkLst>
        </pc:picChg>
      </pc:sldChg>
      <pc:sldChg chg="addSp modSp mod">
        <pc:chgData name="Mrs L Webster" userId="e46f0a3f-fc4e-4d7b-94a6-4acf829689c1" providerId="ADAL" clId="{2A4AE7FB-31BD-499C-9A9F-5CDFE41B6210}" dt="2026-06-24T09:53:26.388" v="3"/>
        <pc:sldMkLst>
          <pc:docMk/>
          <pc:sldMk cId="1151489850" sldId="260"/>
        </pc:sldMkLst>
        <pc:spChg chg="mod">
          <ac:chgData name="Mrs L Webster" userId="e46f0a3f-fc4e-4d7b-94a6-4acf829689c1" providerId="ADAL" clId="{2A4AE7FB-31BD-499C-9A9F-5CDFE41B6210}" dt="2026-06-24T09:53:02.199" v="2" actId="1076"/>
          <ac:spMkLst>
            <pc:docMk/>
            <pc:sldMk cId="1151489850" sldId="260"/>
            <ac:spMk id="19" creationId="{D64A3063-68C7-47EB-9E74-5920A287E4E8}"/>
          </ac:spMkLst>
        </pc:spChg>
        <pc:picChg chg="add mod">
          <ac:chgData name="Mrs L Webster" userId="e46f0a3f-fc4e-4d7b-94a6-4acf829689c1" providerId="ADAL" clId="{2A4AE7FB-31BD-499C-9A9F-5CDFE41B6210}" dt="2026-06-24T09:53:26.388" v="3"/>
          <ac:picMkLst>
            <pc:docMk/>
            <pc:sldMk cId="1151489850" sldId="260"/>
            <ac:picMk id="2" creationId="{235F4598-1D3D-9F22-B064-DC2A8CAC6573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mp"/><Relationship Id="rId3" Type="http://schemas.openxmlformats.org/officeDocument/2006/relationships/image" Target="../media/image3.tmp"/><Relationship Id="rId7" Type="http://schemas.openxmlformats.org/officeDocument/2006/relationships/image" Target="../media/image7.png"/><Relationship Id="rId12" Type="http://schemas.openxmlformats.org/officeDocument/2006/relationships/image" Target="../media/image11.png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tmp"/><Relationship Id="rId11" Type="http://schemas.openxmlformats.org/officeDocument/2006/relationships/image" Target="../media/image8.tmp"/><Relationship Id="rId5" Type="http://schemas.openxmlformats.org/officeDocument/2006/relationships/image" Target="../media/image5.tmp"/><Relationship Id="rId10" Type="http://schemas.openxmlformats.org/officeDocument/2006/relationships/image" Target="../media/image10.png"/><Relationship Id="rId4" Type="http://schemas.openxmlformats.org/officeDocument/2006/relationships/image" Target="../media/image4.tmp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2220210" y="244454"/>
            <a:ext cx="6257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 – Ratio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96849" y="3116563"/>
            <a:ext cx="29464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Understand the language of ratio (Y6)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Understand the use of the ratio symbol (Y6)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Representing ratio using bar model (Y6)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399B626-1D91-4811-A02F-E4DE42F95D25}"/>
              </a:ext>
            </a:extLst>
          </p:cNvPr>
          <p:cNvSpPr/>
          <p:nvPr/>
        </p:nvSpPr>
        <p:spPr>
          <a:xfrm>
            <a:off x="3232150" y="2825750"/>
            <a:ext cx="3517900" cy="279897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DF2A95F-6A74-4354-98CE-528DE2D520AD}"/>
              </a:ext>
            </a:extLst>
          </p:cNvPr>
          <p:cNvSpPr/>
          <p:nvPr/>
        </p:nvSpPr>
        <p:spPr>
          <a:xfrm>
            <a:off x="3232150" y="5690235"/>
            <a:ext cx="3517900" cy="404617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0785341-02E6-473D-823E-942332542CA9}"/>
              </a:ext>
            </a:extLst>
          </p:cNvPr>
          <p:cNvSpPr/>
          <p:nvPr/>
        </p:nvSpPr>
        <p:spPr>
          <a:xfrm>
            <a:off x="157926" y="6269442"/>
            <a:ext cx="2985324" cy="346697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76AAA2E-27F6-40CC-BB33-E82A9BAA18D2}"/>
              </a:ext>
            </a:extLst>
          </p:cNvPr>
          <p:cNvSpPr txBox="1"/>
          <p:nvPr/>
        </p:nvSpPr>
        <p:spPr>
          <a:xfrm>
            <a:off x="130279" y="1287971"/>
            <a:ext cx="1952522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Understand: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ratio notation.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how to simplify a ratio.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how to share into a ratio (given the whole, part or difference between).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ratio as a fraction.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2C30C25-DD1E-478E-8B1C-488B0618DC80}"/>
              </a:ext>
            </a:extLst>
          </p:cNvPr>
          <p:cNvSpPr txBox="1"/>
          <p:nvPr/>
        </p:nvSpPr>
        <p:spPr>
          <a:xfrm>
            <a:off x="2220210" y="1256359"/>
            <a:ext cx="4507512" cy="1230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Ratio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: a statement as to how two or more numbers compare is size.</a:t>
            </a:r>
          </a:p>
          <a:p>
            <a:pPr>
              <a:lnSpc>
                <a:spcPts val="1500"/>
              </a:lnSpc>
            </a:pPr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Equal Parts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: all parts in the same proportion, or a whole shared equally.</a:t>
            </a:r>
          </a:p>
          <a:p>
            <a:pPr>
              <a:lnSpc>
                <a:spcPts val="1500"/>
              </a:lnSpc>
            </a:pPr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Order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: to place a number in a determined sequence</a:t>
            </a:r>
          </a:p>
          <a:p>
            <a:pPr>
              <a:lnSpc>
                <a:spcPts val="1500"/>
              </a:lnSpc>
            </a:pPr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Part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: a section of a whole </a:t>
            </a:r>
          </a:p>
          <a:p>
            <a:pPr>
              <a:lnSpc>
                <a:spcPts val="1500"/>
              </a:lnSpc>
            </a:pPr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Equivalent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: of equal value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072CCD1-6954-4EDC-8F20-3AF31263AFBA}"/>
              </a:ext>
            </a:extLst>
          </p:cNvPr>
          <p:cNvSpPr/>
          <p:nvPr/>
        </p:nvSpPr>
        <p:spPr>
          <a:xfrm>
            <a:off x="175734" y="3944168"/>
            <a:ext cx="2971065" cy="223438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DCE5AA4-62B3-4F48-8860-602E2D537B6C}"/>
              </a:ext>
            </a:extLst>
          </p:cNvPr>
          <p:cNvSpPr txBox="1"/>
          <p:nvPr/>
        </p:nvSpPr>
        <p:spPr>
          <a:xfrm>
            <a:off x="163976" y="3918370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Simplifying a Ratio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D8975C8D-3A08-433C-BCF6-EED17F74D9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66" y="4610809"/>
            <a:ext cx="1629002" cy="40963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BFD44849-A9AA-4636-867E-E7530D9C59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22" y="5640668"/>
            <a:ext cx="590632" cy="485843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6DACA54-B01F-4870-BE8D-BB1C13E8B8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468" y="5171695"/>
            <a:ext cx="590632" cy="485843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E6091C45-6E48-487B-93B2-7DC5A635E21F}"/>
              </a:ext>
            </a:extLst>
          </p:cNvPr>
          <p:cNvSpPr/>
          <p:nvPr/>
        </p:nvSpPr>
        <p:spPr>
          <a:xfrm>
            <a:off x="20955" y="4178508"/>
            <a:ext cx="287432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“For every 6 days of rain, there are 4 days of sun”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8121A5A-C6E0-47D0-BE9F-030A8BF9C94A}"/>
              </a:ext>
            </a:extLst>
          </p:cNvPr>
          <p:cNvSpPr/>
          <p:nvPr/>
        </p:nvSpPr>
        <p:spPr>
          <a:xfrm>
            <a:off x="702423" y="4946520"/>
            <a:ext cx="218916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Sun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1DB674F-E0ED-45E8-B824-C6295E4A4156}"/>
              </a:ext>
            </a:extLst>
          </p:cNvPr>
          <p:cNvSpPr/>
          <p:nvPr/>
        </p:nvSpPr>
        <p:spPr>
          <a:xfrm>
            <a:off x="-114372" y="4947784"/>
            <a:ext cx="218916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Rain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39137840-8E45-4D32-8313-2F7FD3340F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307" y="4727058"/>
            <a:ext cx="562053" cy="1238423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218727CA-C727-473D-B89B-EE814FF59018}"/>
              </a:ext>
            </a:extLst>
          </p:cNvPr>
          <p:cNvSpPr/>
          <p:nvPr/>
        </p:nvSpPr>
        <p:spPr>
          <a:xfrm>
            <a:off x="123698" y="5195982"/>
            <a:ext cx="223773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“For every 3 days of rain, there are 2 days of sun”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E991E07B-7C88-4985-8E5D-85B6AE2AEC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724" y="5624719"/>
            <a:ext cx="590632" cy="485843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A479DFE1-DE41-40C4-BFA1-65FAD96648A9}"/>
              </a:ext>
            </a:extLst>
          </p:cNvPr>
          <p:cNvSpPr txBox="1"/>
          <p:nvPr/>
        </p:nvSpPr>
        <p:spPr>
          <a:xfrm>
            <a:off x="157926" y="6273375"/>
            <a:ext cx="37378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Ratio bar modelling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5D9B4B78-4539-422B-8823-35A52141D3D6}"/>
              </a:ext>
            </a:extLst>
          </p:cNvPr>
          <p:cNvSpPr/>
          <p:nvPr/>
        </p:nvSpPr>
        <p:spPr>
          <a:xfrm>
            <a:off x="370525" y="6483138"/>
            <a:ext cx="2874325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5 : 3</a:t>
            </a:r>
          </a:p>
          <a:p>
            <a:pPr algn="ctr"/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“For every 5 boys there are 3 girls”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5" name="Picture 64">
            <a:extLst>
              <a:ext uri="{FF2B5EF4-FFF2-40B4-BE49-F238E27FC236}">
                <a16:creationId xmlns:a16="http://schemas.microsoft.com/office/drawing/2014/main" id="{F500C405-450D-40BD-A06C-8D3CD71B59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68" y="7336582"/>
            <a:ext cx="2410161" cy="771633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5CD6298F-F595-448E-98B3-B8E913B9A9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68" y="8475136"/>
            <a:ext cx="1705213" cy="943107"/>
          </a:xfrm>
          <a:prstGeom prst="rect">
            <a:avLst/>
          </a:prstGeom>
        </p:spPr>
      </p:pic>
      <p:sp>
        <p:nvSpPr>
          <p:cNvPr id="67" name="Rectangle 66">
            <a:extLst>
              <a:ext uri="{FF2B5EF4-FFF2-40B4-BE49-F238E27FC236}">
                <a16:creationId xmlns:a16="http://schemas.microsoft.com/office/drawing/2014/main" id="{278F1618-6719-431A-8E3A-D8C5E7700D6C}"/>
              </a:ext>
            </a:extLst>
          </p:cNvPr>
          <p:cNvSpPr/>
          <p:nvPr/>
        </p:nvSpPr>
        <p:spPr>
          <a:xfrm>
            <a:off x="1561739" y="8048019"/>
            <a:ext cx="124383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This represents 3 girls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C2AB0C66-7370-4417-874B-FF923DF1F409}"/>
              </a:ext>
            </a:extLst>
          </p:cNvPr>
          <p:cNvSpPr/>
          <p:nvPr/>
        </p:nvSpPr>
        <p:spPr>
          <a:xfrm>
            <a:off x="1854226" y="8657006"/>
            <a:ext cx="131600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This represents the whole – boys and girls together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4E7A9B4F-C635-42B4-8628-958C4D25DBEA}"/>
              </a:ext>
            </a:extLst>
          </p:cNvPr>
          <p:cNvSpPr/>
          <p:nvPr/>
        </p:nvSpPr>
        <p:spPr>
          <a:xfrm>
            <a:off x="458456" y="8048019"/>
            <a:ext cx="124383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This represents 5 boys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22379F35-456F-47C4-99C9-1339466BB1B9}"/>
              </a:ext>
            </a:extLst>
          </p:cNvPr>
          <p:cNvSpPr/>
          <p:nvPr/>
        </p:nvSpPr>
        <p:spPr>
          <a:xfrm>
            <a:off x="-162313" y="9385477"/>
            <a:ext cx="218916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This represents 3 girls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14BE0466-C158-4F28-9FAF-DFFF223397CA}"/>
              </a:ext>
            </a:extLst>
          </p:cNvPr>
          <p:cNvSpPr/>
          <p:nvPr/>
        </p:nvSpPr>
        <p:spPr>
          <a:xfrm>
            <a:off x="441097" y="6931552"/>
            <a:ext cx="209432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This represents the whole – boys and girls together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0D006198-8F85-4653-A74A-06CE97B9BBBB}"/>
              </a:ext>
            </a:extLst>
          </p:cNvPr>
          <p:cNvSpPr txBox="1"/>
          <p:nvPr/>
        </p:nvSpPr>
        <p:spPr>
          <a:xfrm>
            <a:off x="3340100" y="2891266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Ratio as a Fraction</a:t>
            </a:r>
          </a:p>
        </p:txBody>
      </p:sp>
      <p:sp>
        <p:nvSpPr>
          <p:cNvPr id="76" name="Rectangle: Rounded Corners 75">
            <a:extLst>
              <a:ext uri="{FF2B5EF4-FFF2-40B4-BE49-F238E27FC236}">
                <a16:creationId xmlns:a16="http://schemas.microsoft.com/office/drawing/2014/main" id="{C965C5A5-10F9-4839-9412-892D34007A28}"/>
              </a:ext>
            </a:extLst>
          </p:cNvPr>
          <p:cNvSpPr/>
          <p:nvPr/>
        </p:nvSpPr>
        <p:spPr>
          <a:xfrm>
            <a:off x="3551306" y="4185943"/>
            <a:ext cx="2812603" cy="773189"/>
          </a:xfrm>
          <a:prstGeom prst="roundRect">
            <a:avLst/>
          </a:prstGeom>
          <a:noFill/>
          <a:ln w="285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B7A9C681-5126-4D26-BDE0-7AE529573D69}"/>
                  </a:ext>
                </a:extLst>
              </p:cNvPr>
              <p:cNvSpPr/>
              <p:nvPr/>
            </p:nvSpPr>
            <p:spPr>
              <a:xfrm>
                <a:off x="3569250" y="4008615"/>
                <a:ext cx="2812603" cy="9043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endParaRPr lang="en-GB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Fraction Conversion:</a:t>
                </a:r>
              </a:p>
              <a:p>
                <a:pPr algn="ctr"/>
                <a:endParaRPr lang="en-GB" sz="800" b="1" dirty="0">
                  <a:latin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100" b="1" i="1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sz="11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𝐍𝐮𝐦𝐛𝐞𝐫</m:t>
                          </m:r>
                          <m:r>
                            <a:rPr lang="en-GB" sz="11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GB" sz="11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𝐨𝐟</m:t>
                          </m:r>
                          <m:r>
                            <a:rPr lang="en-GB" sz="11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GB" sz="11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𝐩𝐚𝐫𝐭𝐬</m:t>
                          </m:r>
                          <m:r>
                            <a:rPr lang="en-GB" sz="11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GB" sz="11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𝐢𝐧</m:t>
                          </m:r>
                          <m:r>
                            <a:rPr lang="en-GB" sz="11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GB" sz="11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𝐨𝐧𝐞</m:t>
                          </m:r>
                          <m:r>
                            <a:rPr lang="en-GB" sz="11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GB" sz="11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𝐠𝐫𝐨𝐮𝐩</m:t>
                          </m:r>
                        </m:num>
                        <m:den>
                          <m:r>
                            <a:rPr lang="en-GB" sz="11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𝐓𝐨𝐭𝐚𝐥</m:t>
                          </m:r>
                          <m:r>
                            <a:rPr lang="en-GB" sz="11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GB" sz="11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𝐍𝐮𝐦𝐛𝐞𝐫</m:t>
                          </m:r>
                          <m:r>
                            <a:rPr lang="en-GB" sz="11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GB" sz="11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𝐨𝐟</m:t>
                          </m:r>
                          <m:r>
                            <a:rPr lang="en-GB" sz="11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en-GB" sz="1100" b="1" i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𝐩𝐚𝐫𝐭𝐬</m:t>
                          </m:r>
                        </m:den>
                      </m:f>
                    </m:oMath>
                  </m:oMathPara>
                </a14:m>
                <a:endParaRPr lang="en-GB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8" name="Rectangle 77">
                <a:extLst>
                  <a:ext uri="{FF2B5EF4-FFF2-40B4-BE49-F238E27FC236}">
                    <a16:creationId xmlns:a16="http://schemas.microsoft.com/office/drawing/2014/main" id="{B7A9C681-5126-4D26-BDE0-7AE529573D6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9250" y="4008615"/>
                <a:ext cx="2812603" cy="904350"/>
              </a:xfrm>
              <a:prstGeom prst="rect">
                <a:avLst/>
              </a:prstGeom>
              <a:blipFill>
                <a:blip r:embed="rId7"/>
                <a:stretch>
                  <a:fillRect b="-6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9" name="Picture 78">
            <a:extLst>
              <a:ext uri="{FF2B5EF4-FFF2-40B4-BE49-F238E27FC236}">
                <a16:creationId xmlns:a16="http://schemas.microsoft.com/office/drawing/2014/main" id="{383B6B04-86CF-4A72-B8DF-FA5D079783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569" y="3325200"/>
            <a:ext cx="1124107" cy="628738"/>
          </a:xfrm>
          <a:prstGeom prst="rect">
            <a:avLst/>
          </a:prstGeom>
        </p:spPr>
      </p:pic>
      <p:sp>
        <p:nvSpPr>
          <p:cNvPr id="80" name="Rectangle 79">
            <a:extLst>
              <a:ext uri="{FF2B5EF4-FFF2-40B4-BE49-F238E27FC236}">
                <a16:creationId xmlns:a16="http://schemas.microsoft.com/office/drawing/2014/main" id="{081FBE64-3297-4137-9DBA-43AFB85D9162}"/>
              </a:ext>
            </a:extLst>
          </p:cNvPr>
          <p:cNvSpPr/>
          <p:nvPr/>
        </p:nvSpPr>
        <p:spPr>
          <a:xfrm>
            <a:off x="4450524" y="3419067"/>
            <a:ext cx="169044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Trees : Flowers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5C8E583A-9794-4C93-AE1C-2D0136AD6E77}"/>
              </a:ext>
            </a:extLst>
          </p:cNvPr>
          <p:cNvSpPr/>
          <p:nvPr/>
        </p:nvSpPr>
        <p:spPr>
          <a:xfrm>
            <a:off x="4390453" y="3671278"/>
            <a:ext cx="169044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3 : 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D927E0F3-F315-4EBB-905D-B57872B70E92}"/>
                  </a:ext>
                </a:extLst>
              </p:cNvPr>
              <p:cNvSpPr/>
              <p:nvPr/>
            </p:nvSpPr>
            <p:spPr>
              <a:xfrm>
                <a:off x="3235311" y="4806238"/>
                <a:ext cx="1999356" cy="5727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endParaRPr lang="en-GB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Trees as a fraction =</a:t>
                </a:r>
                <a:r>
                  <a:rPr lang="en-GB" sz="1100" b="1" dirty="0">
                    <a:latin typeface="Cambria Math" panose="02040503050406030204" pitchFamily="18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400" b="1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1400" b="1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𝟑</m:t>
                        </m:r>
                      </m:num>
                      <m:den>
                        <m:r>
                          <a:rPr lang="en-GB" sz="1400" b="1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𝟏𝟎</m:t>
                        </m:r>
                      </m:den>
                    </m:f>
                  </m:oMath>
                </a14:m>
                <a:endParaRPr lang="en-GB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D927E0F3-F315-4EBB-905D-B57872B70E9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311" y="4806238"/>
                <a:ext cx="1999356" cy="5727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3" name="Rectangle 82">
            <a:extLst>
              <a:ext uri="{FF2B5EF4-FFF2-40B4-BE49-F238E27FC236}">
                <a16:creationId xmlns:a16="http://schemas.microsoft.com/office/drawing/2014/main" id="{2C73EFF7-841F-4969-9483-FE046AEB709D}"/>
              </a:ext>
            </a:extLst>
          </p:cNvPr>
          <p:cNvSpPr/>
          <p:nvPr/>
        </p:nvSpPr>
        <p:spPr>
          <a:xfrm>
            <a:off x="2618879" y="3137845"/>
            <a:ext cx="218916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Trees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1B548CA8-EF2B-461F-9466-60D7DC0E59F6}"/>
              </a:ext>
            </a:extLst>
          </p:cNvPr>
          <p:cNvSpPr/>
          <p:nvPr/>
        </p:nvSpPr>
        <p:spPr>
          <a:xfrm>
            <a:off x="2908829" y="3899666"/>
            <a:ext cx="218916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Flowers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id="{AE464E7E-BC25-4C78-A0F6-F13F18AA307E}"/>
                  </a:ext>
                </a:extLst>
              </p:cNvPr>
              <p:cNvSpPr/>
              <p:nvPr/>
            </p:nvSpPr>
            <p:spPr>
              <a:xfrm>
                <a:off x="4792087" y="5028978"/>
                <a:ext cx="1999356" cy="5863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endParaRPr lang="en-GB" sz="11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GB" sz="11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Flowers as a fraction =</a:t>
                </a:r>
                <a:r>
                  <a:rPr lang="en-GB" sz="1100" b="1" dirty="0">
                    <a:latin typeface="Cambria Math" panose="02040503050406030204" pitchFamily="18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400" b="1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GB" sz="1400" b="1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𝟕</m:t>
                        </m:r>
                      </m:num>
                      <m:den>
                        <m:r>
                          <a:rPr lang="en-GB" sz="1400" b="1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𝟏𝟎</m:t>
                        </m:r>
                      </m:den>
                    </m:f>
                  </m:oMath>
                </a14:m>
                <a:endParaRPr lang="en-GB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id="{AE464E7E-BC25-4C78-A0F6-F13F18AA30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2087" y="5028978"/>
                <a:ext cx="1999356" cy="58637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7" name="TextBox 86">
            <a:extLst>
              <a:ext uri="{FF2B5EF4-FFF2-40B4-BE49-F238E27FC236}">
                <a16:creationId xmlns:a16="http://schemas.microsoft.com/office/drawing/2014/main" id="{2287D4C8-F0B3-4C26-B6CD-5DFB964243C4}"/>
              </a:ext>
            </a:extLst>
          </p:cNvPr>
          <p:cNvSpPr txBox="1"/>
          <p:nvPr/>
        </p:nvSpPr>
        <p:spPr>
          <a:xfrm>
            <a:off x="3203803" y="5734799"/>
            <a:ext cx="3517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Sharing Amounts in a Given Ratio</a:t>
            </a:r>
          </a:p>
        </p:txBody>
      </p:sp>
      <p:sp>
        <p:nvSpPr>
          <p:cNvPr id="88" name="Rectangle: Rounded Corners 87">
            <a:extLst>
              <a:ext uri="{FF2B5EF4-FFF2-40B4-BE49-F238E27FC236}">
                <a16:creationId xmlns:a16="http://schemas.microsoft.com/office/drawing/2014/main" id="{A57822B4-4C67-459C-BD2A-F179122A6024}"/>
              </a:ext>
            </a:extLst>
          </p:cNvPr>
          <p:cNvSpPr/>
          <p:nvPr/>
        </p:nvSpPr>
        <p:spPr>
          <a:xfrm>
            <a:off x="4893086" y="8529648"/>
            <a:ext cx="440036" cy="261610"/>
          </a:xfrm>
          <a:prstGeom prst="roundRect">
            <a:avLst/>
          </a:prstGeom>
          <a:noFill/>
          <a:ln w="285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296A9DD7-7229-4CCF-956F-5F475550EDF8}"/>
              </a:ext>
            </a:extLst>
          </p:cNvPr>
          <p:cNvSpPr/>
          <p:nvPr/>
        </p:nvSpPr>
        <p:spPr>
          <a:xfrm>
            <a:off x="3267205" y="6608119"/>
            <a:ext cx="199271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Represent the question as a bar model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1E4477A8-A65E-4295-A0C3-089D4F5F997F}"/>
              </a:ext>
            </a:extLst>
          </p:cNvPr>
          <p:cNvSpPr/>
          <p:nvPr/>
        </p:nvSpPr>
        <p:spPr>
          <a:xfrm>
            <a:off x="3267499" y="6245581"/>
            <a:ext cx="314305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James and Lucy share £350 in the ratio 3:4.</a:t>
            </a:r>
          </a:p>
        </p:txBody>
      </p:sp>
      <p:pic>
        <p:nvPicPr>
          <p:cNvPr id="91" name="Picture 90">
            <a:extLst>
              <a:ext uri="{FF2B5EF4-FFF2-40B4-BE49-F238E27FC236}">
                <a16:creationId xmlns:a16="http://schemas.microsoft.com/office/drawing/2014/main" id="{462BE4E4-A88D-49ED-87CD-13FD8354CBE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184" y="6744240"/>
            <a:ext cx="1127518" cy="839374"/>
          </a:xfrm>
          <a:prstGeom prst="rect">
            <a:avLst/>
          </a:prstGeom>
        </p:spPr>
      </p:pic>
      <p:sp>
        <p:nvSpPr>
          <p:cNvPr id="92" name="Rectangle 91">
            <a:extLst>
              <a:ext uri="{FF2B5EF4-FFF2-40B4-BE49-F238E27FC236}">
                <a16:creationId xmlns:a16="http://schemas.microsoft.com/office/drawing/2014/main" id="{311DE04F-6978-421E-9397-3414B4C12BF6}"/>
              </a:ext>
            </a:extLst>
          </p:cNvPr>
          <p:cNvSpPr/>
          <p:nvPr/>
        </p:nvSpPr>
        <p:spPr>
          <a:xfrm>
            <a:off x="3245034" y="7196372"/>
            <a:ext cx="199271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Find the value of one part.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Total (£350)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Number of parts = 7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One part = 350 ÷ 7 = £50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EB868DE7-5734-489D-B17F-F76A23C75714}"/>
              </a:ext>
            </a:extLst>
          </p:cNvPr>
          <p:cNvSpPr/>
          <p:nvPr/>
        </p:nvSpPr>
        <p:spPr>
          <a:xfrm>
            <a:off x="3824388" y="8073229"/>
            <a:ext cx="1992711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Put value back into ratio.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James : Lucy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     3 : 4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£150 : £200</a:t>
            </a: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D9971FD6-5B6D-4AA8-A6BA-37EB2D74770D}"/>
              </a:ext>
            </a:extLst>
          </p:cNvPr>
          <p:cNvSpPr/>
          <p:nvPr/>
        </p:nvSpPr>
        <p:spPr>
          <a:xfrm>
            <a:off x="4442077" y="6526065"/>
            <a:ext cx="218916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James</a:t>
            </a: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B82ED29D-3952-4C99-802A-5BEE23BA891B}"/>
              </a:ext>
            </a:extLst>
          </p:cNvPr>
          <p:cNvSpPr/>
          <p:nvPr/>
        </p:nvSpPr>
        <p:spPr>
          <a:xfrm>
            <a:off x="3986459" y="8536596"/>
            <a:ext cx="218916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x50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DACCFAA7-E4ED-4367-9C5A-201C074345B8}"/>
              </a:ext>
            </a:extLst>
          </p:cNvPr>
          <p:cNvSpPr/>
          <p:nvPr/>
        </p:nvSpPr>
        <p:spPr>
          <a:xfrm>
            <a:off x="5433172" y="7001828"/>
            <a:ext cx="218916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£350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D690BE4D-BC9C-4F5D-993F-01C335E766F8}"/>
              </a:ext>
            </a:extLst>
          </p:cNvPr>
          <p:cNvSpPr/>
          <p:nvPr/>
        </p:nvSpPr>
        <p:spPr>
          <a:xfrm>
            <a:off x="4574041" y="7568475"/>
            <a:ext cx="218916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Lucy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785DABB6-0C2F-4D05-80BD-71B2067555A3}"/>
              </a:ext>
            </a:extLst>
          </p:cNvPr>
          <p:cNvSpPr/>
          <p:nvPr/>
        </p:nvSpPr>
        <p:spPr>
          <a:xfrm>
            <a:off x="3273849" y="9076906"/>
            <a:ext cx="314305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James has £150 and Lucy has £200.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D0056C-9732-7EAA-1BC1-86D81162E5A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8865C3F-5B9A-4A7C-9F3F-F840CAE70997}"/>
              </a:ext>
            </a:extLst>
          </p:cNvPr>
          <p:cNvSpPr/>
          <p:nvPr/>
        </p:nvSpPr>
        <p:spPr>
          <a:xfrm>
            <a:off x="3134611" y="2825750"/>
            <a:ext cx="3615439" cy="285357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33AC9D2-0186-40FF-86AA-CA288E35EA37}"/>
              </a:ext>
            </a:extLst>
          </p:cNvPr>
          <p:cNvSpPr/>
          <p:nvPr/>
        </p:nvSpPr>
        <p:spPr>
          <a:xfrm>
            <a:off x="126760" y="4058566"/>
            <a:ext cx="2933940" cy="257973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12B6A8B-95D9-4CC9-AAB5-1FFC0CEEAB90}"/>
              </a:ext>
            </a:extLst>
          </p:cNvPr>
          <p:cNvSpPr/>
          <p:nvPr/>
        </p:nvSpPr>
        <p:spPr>
          <a:xfrm>
            <a:off x="126760" y="6721845"/>
            <a:ext cx="2933940" cy="302029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15DEAA8-DA44-47DC-835C-FEE331538D6E}"/>
              </a:ext>
            </a:extLst>
          </p:cNvPr>
          <p:cNvSpPr/>
          <p:nvPr/>
        </p:nvSpPr>
        <p:spPr>
          <a:xfrm>
            <a:off x="3137017" y="5761215"/>
            <a:ext cx="3613033" cy="396536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64A3063-68C7-47EB-9E74-5920A287E4E8}"/>
              </a:ext>
            </a:extLst>
          </p:cNvPr>
          <p:cNvSpPr txBox="1"/>
          <p:nvPr/>
        </p:nvSpPr>
        <p:spPr>
          <a:xfrm>
            <a:off x="2257375" y="135774"/>
            <a:ext cx="6257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 – Ratio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474689-E879-4BAB-A6D3-A804549BF2ED}"/>
              </a:ext>
            </a:extLst>
          </p:cNvPr>
          <p:cNvSpPr txBox="1"/>
          <p:nvPr/>
        </p:nvSpPr>
        <p:spPr>
          <a:xfrm>
            <a:off x="129166" y="1249331"/>
            <a:ext cx="3012506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Express the following statements as a ratio: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“For every 6 dogs, there are 8 cats”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“For every teacher, there are 5 pupils”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Express the following diagram as a ratio of red counters to green to blue: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DEE6CB9-B921-4E1D-950A-DEAF3CBA1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734" y="2591293"/>
            <a:ext cx="1045966" cy="123183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6D6A20A-0ED4-41DD-A9EB-4D903C41A865}"/>
              </a:ext>
            </a:extLst>
          </p:cNvPr>
          <p:cNvSpPr txBox="1"/>
          <p:nvPr/>
        </p:nvSpPr>
        <p:spPr>
          <a:xfrm>
            <a:off x="3159819" y="1304786"/>
            <a:ext cx="33785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Define the following key words: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63F4B6C-BB9F-4C0B-8CA9-0F3030EE27E7}"/>
              </a:ext>
            </a:extLst>
          </p:cNvPr>
          <p:cNvSpPr/>
          <p:nvPr/>
        </p:nvSpPr>
        <p:spPr>
          <a:xfrm>
            <a:off x="3134611" y="1489490"/>
            <a:ext cx="3429000" cy="107664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Ratio –</a:t>
            </a:r>
            <a:endParaRPr lang="en-GB" sz="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GB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Simplify – </a:t>
            </a:r>
          </a:p>
          <a:p>
            <a:pPr lvl="0">
              <a:lnSpc>
                <a:spcPct val="150000"/>
              </a:lnSpc>
            </a:pPr>
            <a:r>
              <a:rPr lang="en-GB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–</a:t>
            </a:r>
          </a:p>
          <a:p>
            <a:pPr lvl="0">
              <a:lnSpc>
                <a:spcPct val="150000"/>
              </a:lnSpc>
            </a:pPr>
            <a:r>
              <a:rPr lang="en-GB" sz="11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Whole –  </a:t>
            </a:r>
            <a:r>
              <a:rPr lang="en-GB" sz="11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7E7A4A0-8CED-4CE9-BAAE-10B9A4A9AFD6}"/>
              </a:ext>
            </a:extLst>
          </p:cNvPr>
          <p:cNvSpPr/>
          <p:nvPr/>
        </p:nvSpPr>
        <p:spPr>
          <a:xfrm>
            <a:off x="107950" y="4048865"/>
            <a:ext cx="17956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Simplifying a Ratio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BB91653-186C-454A-B572-A408410D0586}"/>
              </a:ext>
            </a:extLst>
          </p:cNvPr>
          <p:cNvSpPr txBox="1"/>
          <p:nvPr/>
        </p:nvSpPr>
        <p:spPr>
          <a:xfrm>
            <a:off x="139700" y="4385314"/>
            <a:ext cx="3012506" cy="2176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Write the following ratios in their simplest form:</a:t>
            </a:r>
          </a:p>
          <a:p>
            <a:pPr>
              <a:lnSpc>
                <a:spcPct val="15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5 : 15</a:t>
            </a:r>
          </a:p>
          <a:p>
            <a:pPr>
              <a:lnSpc>
                <a:spcPct val="15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8 : 20</a:t>
            </a:r>
          </a:p>
          <a:p>
            <a:pPr>
              <a:lnSpc>
                <a:spcPct val="15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24 : 36</a:t>
            </a:r>
          </a:p>
          <a:p>
            <a:pPr>
              <a:lnSpc>
                <a:spcPct val="15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48 : 64</a:t>
            </a:r>
          </a:p>
          <a:p>
            <a:pPr>
              <a:lnSpc>
                <a:spcPct val="15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15 : 45</a:t>
            </a:r>
          </a:p>
          <a:p>
            <a:pPr>
              <a:lnSpc>
                <a:spcPct val="15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6 : 18 : 33</a:t>
            </a:r>
          </a:p>
          <a:p>
            <a:pPr>
              <a:lnSpc>
                <a:spcPct val="15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12 : 60: 36 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B8A0A04-D7F1-4C97-A298-7F7B71689B51}"/>
              </a:ext>
            </a:extLst>
          </p:cNvPr>
          <p:cNvSpPr txBox="1"/>
          <p:nvPr/>
        </p:nvSpPr>
        <p:spPr>
          <a:xfrm>
            <a:off x="157926" y="6768675"/>
            <a:ext cx="37378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Ratio bar modelling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A911ED0-883E-4FC9-97B6-8333848199A4}"/>
              </a:ext>
            </a:extLst>
          </p:cNvPr>
          <p:cNvSpPr/>
          <p:nvPr/>
        </p:nvSpPr>
        <p:spPr>
          <a:xfrm>
            <a:off x="179206" y="7083795"/>
            <a:ext cx="2874325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State the ratio and draw a bar model to represent the following: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For every two oranges there are five bananas.</a:t>
            </a:r>
          </a:p>
          <a:p>
            <a:pPr marL="228600" indent="-228600"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For every house there are five people.</a:t>
            </a:r>
          </a:p>
          <a:p>
            <a:pPr marL="228600" indent="-228600">
              <a:buFont typeface="+mj-lt"/>
              <a:buAutoNum type="arabicPeriod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For every four buildings there are five sheds.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8281D47-407B-48C5-9484-8FA50279C29A}"/>
              </a:ext>
            </a:extLst>
          </p:cNvPr>
          <p:cNvSpPr txBox="1"/>
          <p:nvPr/>
        </p:nvSpPr>
        <p:spPr>
          <a:xfrm>
            <a:off x="3240724" y="2894944"/>
            <a:ext cx="3517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Ratio as a Fraction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EA8635D-18DD-4053-BE89-A04F68DA73B9}"/>
              </a:ext>
            </a:extLst>
          </p:cNvPr>
          <p:cNvSpPr txBox="1"/>
          <p:nvPr/>
        </p:nvSpPr>
        <p:spPr>
          <a:xfrm>
            <a:off x="3175716" y="3180924"/>
            <a:ext cx="3313983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ratio of bees to spiders in a garden is 2:7.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fraction of the insects are spiders?</a:t>
            </a:r>
          </a:p>
          <a:p>
            <a:pPr marL="228600" indent="-228600">
              <a:buFont typeface="+mj-lt"/>
              <a:buAutoNum type="arabicPeriod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 a youth club, for each child with black hair, there are 3 people with blonde hair and 4 people with brown hair.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fraction of the children at the youth club have brown hair?</a:t>
            </a:r>
          </a:p>
          <a:p>
            <a:pPr marL="228600" indent="-228600"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fraction of the children do not have blonde hair?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Give your answers in their simplest form.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3A88AEE-3A98-4A80-A4A7-20F709D36F27}"/>
              </a:ext>
            </a:extLst>
          </p:cNvPr>
          <p:cNvSpPr txBox="1"/>
          <p:nvPr/>
        </p:nvSpPr>
        <p:spPr>
          <a:xfrm>
            <a:off x="3152206" y="5811412"/>
            <a:ext cx="31901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Sharing Amounts in a Given Ratio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A93DF32-59A4-4DEF-9EAB-34E6CBA45304}"/>
              </a:ext>
            </a:extLst>
          </p:cNvPr>
          <p:cNvSpPr txBox="1"/>
          <p:nvPr/>
        </p:nvSpPr>
        <p:spPr>
          <a:xfrm>
            <a:off x="3170109" y="6197135"/>
            <a:ext cx="3529216" cy="330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Andrew and Mary share 60 sweets in the ratio 2:3.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How many sweets does each person receive?</a:t>
            </a:r>
          </a:p>
          <a:p>
            <a:pPr marL="228600" indent="-228600">
              <a:buFont typeface="+mj-lt"/>
              <a:buAutoNum type="arabicPeriod"/>
            </a:pP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 a garage, the amount of red cars to the amount of blue cars is in the ratio 5:3.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There are 96 cars in the garage. How many of them are blue?</a:t>
            </a:r>
          </a:p>
          <a:p>
            <a:pPr marL="228600" indent="-228600">
              <a:buFont typeface="+mj-lt"/>
              <a:buAutoNum type="arabicPeriod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John, Francesca and Leopold share £42 in the ratio 5 : 1 : 4.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How much money does each person receive?</a:t>
            </a:r>
          </a:p>
          <a:p>
            <a:pPr marL="228600" indent="-228600">
              <a:buFont typeface="+mj-lt"/>
              <a:buAutoNum type="arabicPeriod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 sandwich shop sells bacon butties, ham sandwiches and cheese rolls in the ratio 2:3:7.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132 sandwiches are sold. 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How many of them are cheese rolls?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35F4598-1D3D-9F22-B064-DC2A8CAC65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02C1377-4584-43E7-83F8-53FEDC9242E5}"/>
</file>

<file path=customXml/itemProps2.xml><?xml version="1.0" encoding="utf-8"?>
<ds:datastoreItem xmlns:ds="http://schemas.openxmlformats.org/officeDocument/2006/customXml" ds:itemID="{759E6E5C-4CDD-4F8C-80F7-06ECCCF64197}">
  <ds:schemaRefs>
    <ds:schemaRef ds:uri="http://purl.org/dc/elements/1.1/"/>
    <ds:schemaRef ds:uri="100964db-d436-474d-b180-2754017d2744"/>
    <ds:schemaRef ds:uri="http://purl.org/dc/terms/"/>
    <ds:schemaRef ds:uri="http://purl.org/dc/dcmitype/"/>
    <ds:schemaRef ds:uri="http://schemas.microsoft.com/office/2006/documentManagement/types"/>
    <ds:schemaRef ds:uri="25282912-017c-4221-86bb-52eb7cb208d2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AD32EE78-1FD8-4A60-9E1E-D23E1CCC601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6909</TotalTime>
  <Words>659</Words>
  <Application>Microsoft Office PowerPoint</Application>
  <PresentationFormat>A4 Paper (210x297 mm)</PresentationFormat>
  <Paragraphs>108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 Math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85</cp:revision>
  <cp:lastPrinted>2025-07-15T12:10:24Z</cp:lastPrinted>
  <dcterms:created xsi:type="dcterms:W3CDTF">2024-01-23T10:53:54Z</dcterms:created>
  <dcterms:modified xsi:type="dcterms:W3CDTF">2026-06-24T09:53:35Z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