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9" d="100"/>
          <a:sy n="89" d="100"/>
        </p:scale>
        <p:origin x="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A2862-E0CA-4069-936E-487F3E8BEC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CCDF47-E9C9-4ECE-9D46-D5386770F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7FCD5-59B3-420F-AF62-1241484B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6AF70-A754-429A-BDAB-402E900A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6EB25-5589-41BB-814F-BAD24D83A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012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9985C-7440-416C-9114-2AAD0A2A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8E7CC-5071-4E78-ABBD-C55A5EA81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3F883-53FC-449E-90FC-A1E09C9BA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5748D-FE9E-48A2-A775-2EFDABD2F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FC8A6-D3B6-4A58-92CB-F134FA841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05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8DAC0-0A20-42E5-A8D8-7024DB54C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029A65-C567-45C6-AB93-4A6973902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4C504-2016-4EEF-A9ED-4CA15F477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352E5-21A1-4E87-8A9B-4489BB7B0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3C960-CD4F-4687-B3AD-1782A603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314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4698F-0361-4BEC-A13B-50EAFCA49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98663-7769-4A14-B26E-3399B5154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24030-FB8A-4D1C-8681-87217C199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487663-FEB2-45B3-8B68-F8CDB3A00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373A05-0CD6-4E02-B622-D4A5B4EB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D3FB94-8167-461A-85AB-AE4AE25FD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41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28BB4-AF52-4DCF-986A-D70D3321B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CAA6B0-7C61-47B3-BFD6-4DB54BB8F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5ED5D1-3DFD-4B57-8548-B0A4E534D7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220690-2F57-4B2B-ABD8-5A999F96D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0EE83F-40D4-4F9E-BFF5-4324A75FA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84D375-2BF1-49AF-8CE6-EEE172346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9AB59F-8AF5-4E3A-9088-96468B0C5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3C99CF-D833-4257-AFA3-B440516E5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121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086B-3E15-4952-892C-D29BA18B0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2C016A-E0A1-42A8-8D32-CF8A91508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08FD6D-E43C-4596-A140-908458477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28B244-4DAC-40BB-BC0E-D2A87C1F6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6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A1E576-C5A4-4A3D-8D02-F3B35FC8B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614626-2F8A-4D58-B80A-EEE5E748F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0F47DF-F794-40D2-BAE4-321CFC497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56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F3460-A27A-4DE9-825A-AB4381ED9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F5196-E434-4604-9DBD-B63FBDF9E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1A2CDD-7E51-4871-A83E-2113308919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D4172F-E632-40FE-9E61-17891422B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5E20ED-36BB-4744-A76D-171882C9B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BA6896-8215-4355-94F5-7944C8E9B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7CDB3-01AC-49BF-A8D6-7FA70312E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D552D3-7358-4A8C-B174-5EB8BEF71A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C580C2-6543-42AD-A10E-CCF030467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85234-E4A0-40E8-9ABE-B529A4EDB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D5472-25D2-46A0-AE95-E0ED0FA1B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48AE3-A8B1-412D-872A-6D4026794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3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5690F-4AF4-4A5C-AADC-CC59D7FA7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0C9B26-7696-4697-A7A7-139359B4D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0B1319-0264-4633-8A5D-09FBDE214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BD0E9-1768-4C41-92B6-5C5FEF514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72A94-44CA-4E9F-9B63-E1915B12D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377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A4704-32B6-40DE-AF46-B687598CA2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E165D-6E50-4082-8350-40A16C0992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9D1804-9203-4992-84F1-9315BF110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6EF3C-7793-4D95-A015-5A92ABE13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66B38-6BBE-4CE0-9794-FD172408C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1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B15677-1F2B-4727-9BFD-02DE958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7F48FD-D154-4C26-83F5-C1B2C7094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8958C-B0CF-48AB-A783-483B592E7A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3E605-9B26-407B-862C-A0E09468B183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0BAF8-0811-469D-BC09-408CC2DB7A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2B382-158C-4EC5-91DB-5C08CE593E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629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grid of music symbols&#10;&#10;Description automatically generated with medium confidence">
            <a:extLst>
              <a:ext uri="{FF2B5EF4-FFF2-40B4-BE49-F238E27FC236}">
                <a16:creationId xmlns:a16="http://schemas.microsoft.com/office/drawing/2014/main" id="{72C98547-3529-4612-B68B-F1831B294E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5" r="9212"/>
          <a:stretch/>
        </p:blipFill>
        <p:spPr bwMode="auto">
          <a:xfrm rot="5400000">
            <a:off x="6537246" y="-925682"/>
            <a:ext cx="3727584" cy="582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9218932-1EDB-485E-B4B3-2BFB6419DA98}"/>
              </a:ext>
            </a:extLst>
          </p:cNvPr>
          <p:cNvSpPr/>
          <p:nvPr/>
        </p:nvSpPr>
        <p:spPr>
          <a:xfrm>
            <a:off x="233542" y="0"/>
            <a:ext cx="510789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9" name="Picture 5" descr="A close up of a music note&#10;&#10;Description automatically generated">
            <a:extLst>
              <a:ext uri="{FF2B5EF4-FFF2-40B4-BE49-F238E27FC236}">
                <a16:creationId xmlns:a16="http://schemas.microsoft.com/office/drawing/2014/main" id="{AE9D28AE-6EF7-43D1-8F34-0B72BF39E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094" y="3848552"/>
            <a:ext cx="4230932" cy="83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7238D37-2D2B-432E-8F12-998DA8DE59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751564"/>
              </p:ext>
            </p:extLst>
          </p:nvPr>
        </p:nvGraphicFramePr>
        <p:xfrm>
          <a:off x="378135" y="120967"/>
          <a:ext cx="4807050" cy="6616066"/>
        </p:xfrm>
        <a:graphic>
          <a:graphicData uri="http://schemas.openxmlformats.org/drawingml/2006/table">
            <a:tbl>
              <a:tblPr/>
              <a:tblGrid>
                <a:gridCol w="2002938">
                  <a:extLst>
                    <a:ext uri="{9D8B030D-6E8A-4147-A177-3AD203B41FA5}">
                      <a16:colId xmlns:a16="http://schemas.microsoft.com/office/drawing/2014/main" val="15365291"/>
                    </a:ext>
                  </a:extLst>
                </a:gridCol>
                <a:gridCol w="2804112">
                  <a:extLst>
                    <a:ext uri="{9D8B030D-6E8A-4147-A177-3AD203B41FA5}">
                      <a16:colId xmlns:a16="http://schemas.microsoft.com/office/drawing/2014/main" val="2176425219"/>
                    </a:ext>
                  </a:extLst>
                </a:gridCol>
              </a:tblGrid>
              <a:tr h="5688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u="none" strike="noStrike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400" b="1" u="none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Foundation Vocabulary</a:t>
                      </a:r>
                      <a:endParaRPr lang="en-GB" sz="1400" u="none" kern="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u="none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400" u="none" kern="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6401920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  Pitch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914400" algn="l"/>
                        </a:tabLs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high or low the notes are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522518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 Metre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grouping of beats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7639249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Melody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Another name for the tune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3010689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Articulation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smooth or detached the notes are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6111216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Attack and decay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the notes begin, continue and end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570704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Dynamics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loud or soft the music is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2007388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Duration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long or short the notes are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4580659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Tempo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fast or slow the music is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003871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Texture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number of instruments/voices and how they are combined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586765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Structure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the music is put together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9981585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Harmony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When two or more notes are sounded at the same time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413843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Instrumentation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instruments or voices used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20820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Rhythm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Patterns of long and short notes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441140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Timbre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tone quality of the music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48658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Silence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When there is no music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6739810"/>
                  </a:ext>
                </a:extLst>
              </a:tr>
            </a:tbl>
          </a:graphicData>
        </a:graphic>
      </p:graphicFrame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0443117" y="868362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9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ED9A02-D3F1-4A19-A758-7F880D233C65}"/>
              </a:ext>
            </a:extLst>
          </p:cNvPr>
          <p:cNvSpPr txBox="1"/>
          <p:nvPr/>
        </p:nvSpPr>
        <p:spPr>
          <a:xfrm>
            <a:off x="5486027" y="4461213"/>
            <a:ext cx="6457999" cy="2197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u="sng" kern="100" dirty="0">
                <a:solidFill>
                  <a:schemeClr val="accent2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Types of Texture:</a:t>
            </a:r>
            <a:endParaRPr lang="en-GB" sz="2000" b="1" kern="100" dirty="0">
              <a:solidFill>
                <a:schemeClr val="accent2">
                  <a:lumMod val="75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solidFill>
                  <a:srgbClr val="00B050"/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Monophonic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-one voice/instrument.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solidFill>
                  <a:srgbClr val="7030A0"/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Homophonic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– more than one voice/instrument, playing the same thing.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solidFill>
                  <a:srgbClr val="FF0000"/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Polyphonic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– more than one voice/instrument, playing different parts within the same piece: Melody and accompaniment – main tune and backing.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Contrapuntal</a:t>
            </a:r>
            <a:r>
              <a:rPr lang="en-GB" sz="1400" kern="100" dirty="0">
                <a:solidFill>
                  <a:srgbClr val="00B0F0"/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– interweaving lines of music with equal importance.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C599A7-221F-48C3-AAD5-11A90C7C5C3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1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4209" y="-63729"/>
            <a:ext cx="8674249" cy="698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78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0431464" y="868363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9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0AFCB8A-4AD1-403F-9312-615CC65F16A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44" y="196726"/>
            <a:ext cx="4294505" cy="2004060"/>
          </a:xfrm>
          <a:prstGeom prst="rect">
            <a:avLst/>
          </a:prstGeom>
          <a:noFill/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359DEE-310E-4EE3-B861-AD8DAD0E1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2" y="2258984"/>
            <a:ext cx="6427277" cy="4509806"/>
          </a:xfrm>
          <a:prstGeom prst="rect">
            <a:avLst/>
          </a:prstGeom>
        </p:spPr>
      </p:pic>
      <p:pic>
        <p:nvPicPr>
          <p:cNvPr id="22" name="Picture 21" descr="/var/folders/0x/8jvly7ts1vs71rzjzm8szh383n27fg/T/com.microsoft.Word/Content.MSO/CC43A40C.tmp">
            <a:extLst>
              <a:ext uri="{FF2B5EF4-FFF2-40B4-BE49-F238E27FC236}">
                <a16:creationId xmlns:a16="http://schemas.microsoft.com/office/drawing/2014/main" id="{24E741E7-A363-46AF-9089-F3D64654E75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86" b="17792"/>
          <a:stretch/>
        </p:blipFill>
        <p:spPr bwMode="auto">
          <a:xfrm>
            <a:off x="4563349" y="231333"/>
            <a:ext cx="2802890" cy="19348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D73E03B-9BC5-4AA3-9FE9-799FC17AD3E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087" y="179205"/>
            <a:ext cx="4606737" cy="2827631"/>
          </a:xfrm>
          <a:prstGeom prst="rect">
            <a:avLst/>
          </a:prstGeom>
          <a:noFill/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D57B57C-95BA-481F-8573-BBE9976CE39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581" y="3186041"/>
            <a:ext cx="4915333" cy="3440626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36170A-A6C1-4000-ACAD-F4B6D0D6506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alphaModFix amt="21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rcRect l="2076" r="-5992" b="1825"/>
          <a:stretch/>
        </p:blipFill>
        <p:spPr>
          <a:xfrm>
            <a:off x="3579541" y="0"/>
            <a:ext cx="90139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31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509FD4F9-C2D3-4C67-98D9-566C0D2028FD}"/>
              </a:ext>
            </a:extLst>
          </p:cNvPr>
          <p:cNvSpPr txBox="1"/>
          <p:nvPr/>
        </p:nvSpPr>
        <p:spPr>
          <a:xfrm>
            <a:off x="6601523" y="160979"/>
            <a:ext cx="5305562" cy="6449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b="1" u="sng" kern="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EDM stands for  Electronic Dance Music</a:t>
            </a:r>
            <a:r>
              <a:rPr lang="en-GB" sz="1100" b="1" u="none" strike="noStrike" kern="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 </a:t>
            </a:r>
            <a:endParaRPr lang="en-GB" sz="1100" kern="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Electronic dance music (EDM) is a range of electronic music                genres made for clubs, raves and festivals. It is made mainly                  for DJ’s who can seamlessly mix one track to another.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There are many different genres or types of EDM including; House, Piano, Techno, Trance, Euphoria, Jungle, Garage, Hard-core and Drum &amp; Bass.</a:t>
            </a:r>
            <a:r>
              <a:rPr lang="en-GB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Instruments and Equipment Commonly used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Drum Machines – such as the Roland TR 808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Bass Synths – such as the Roland TB 303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Synthesizers for Pads and Lead Instruments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Turntables for mixing records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Samplers and Sequencers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endParaRPr lang="en-US" sz="11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b="1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House Music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Started in the mid 1980s, in Chicago, following on from the Disco era.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Marshall Jefferson began experimenting with loops and manipulating old disco records.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Drum Machines and Bass synths were added over the top to create a beat.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DJs were playing this in the Chicago Warehouse – and people started asking for House Music.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b="1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Piano EDM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b="1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In the early 1990s, House and EDM were progressing. 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Some DJs and producers began to incorporate other instruments into the music.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A key instrument for this was the piano.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Piano house continues to influence the music of today.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b="1" u="sng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Euphoria. Key Features: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1100" dirty="0">
                <a:solidFill>
                  <a:schemeClr val="accent2">
                    <a:lumMod val="50000"/>
                  </a:schemeClr>
                </a:solidFill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Female Vocal.              Rap (in some)             Catchy Chorus       Memorable melody                  Faster Tempo than Acid house</a:t>
            </a:r>
            <a:endParaRPr lang="en-GB" sz="1100" dirty="0">
              <a:solidFill>
                <a:schemeClr val="accent2">
                  <a:lumMod val="50000"/>
                </a:schemeClr>
              </a:solidFill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0431464" y="868363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altLang="en-US" sz="48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9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3648F6A-C39B-4BBD-96B9-324CC5E428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917069"/>
              </p:ext>
            </p:extLst>
          </p:nvPr>
        </p:nvGraphicFramePr>
        <p:xfrm>
          <a:off x="186228" y="94014"/>
          <a:ext cx="6416969" cy="28038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1093">
                  <a:extLst>
                    <a:ext uri="{9D8B030D-6E8A-4147-A177-3AD203B41FA5}">
                      <a16:colId xmlns:a16="http://schemas.microsoft.com/office/drawing/2014/main" val="265698165"/>
                    </a:ext>
                  </a:extLst>
                </a:gridCol>
                <a:gridCol w="5015876">
                  <a:extLst>
                    <a:ext uri="{9D8B030D-6E8A-4147-A177-3AD203B41FA5}">
                      <a16:colId xmlns:a16="http://schemas.microsoft.com/office/drawing/2014/main" val="1775136190"/>
                    </a:ext>
                  </a:extLst>
                </a:gridCol>
              </a:tblGrid>
              <a:tr h="1808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u="sng" kern="100">
                          <a:effectLst/>
                          <a:latin typeface="Century Gothic" panose="020B0502020202020204" pitchFamily="34" charset="0"/>
                        </a:rPr>
                        <a:t>Key Term</a:t>
                      </a:r>
                      <a:endParaRPr lang="en-GB" sz="1200" kern="10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u="sng" kern="100">
                          <a:effectLst/>
                          <a:latin typeface="Century Gothic" panose="020B0502020202020204" pitchFamily="34" charset="0"/>
                        </a:rPr>
                        <a:t>Definition</a:t>
                      </a:r>
                      <a:endParaRPr lang="en-GB" sz="1200" kern="10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8898461"/>
                  </a:ext>
                </a:extLst>
              </a:tr>
              <a:tr h="1808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  <a:latin typeface="Century Gothic" panose="020B0502020202020204" pitchFamily="34" charset="0"/>
                        </a:rPr>
                        <a:t>Verse</a:t>
                      </a:r>
                      <a:endParaRPr lang="en-GB" sz="1200" kern="10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 repeated section in a song that usually has a new set of lyrics on each repetition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8349730"/>
                  </a:ext>
                </a:extLst>
              </a:tr>
              <a:tr h="23155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Century Gothic" panose="020B0502020202020204" pitchFamily="34" charset="0"/>
                        </a:rPr>
                        <a:t>Chorus</a:t>
                      </a:r>
                      <a:endParaRPr lang="en-GB" sz="1200" kern="100" dirty="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 repeated section that contains the main musical motifs , usually repeated at least twice. 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9479173"/>
                  </a:ext>
                </a:extLst>
              </a:tr>
              <a:tr h="2294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  <a:latin typeface="Century Gothic" panose="020B0502020202020204" pitchFamily="34" charset="0"/>
                        </a:rPr>
                        <a:t>Intro</a:t>
                      </a:r>
                      <a:endParaRPr lang="en-GB" sz="1200" kern="10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At the beginning of the song, introduces the main musical material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2673297"/>
                  </a:ext>
                </a:extLst>
              </a:tr>
              <a:tr h="1808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  <a:latin typeface="Century Gothic" panose="020B0502020202020204" pitchFamily="34" charset="0"/>
                        </a:rPr>
                        <a:t>Pre-Chorus</a:t>
                      </a:r>
                      <a:endParaRPr lang="en-GB" sz="1200" kern="10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The music in-between the verse and the chorus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880255"/>
                  </a:ext>
                </a:extLst>
              </a:tr>
              <a:tr h="2294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Century Gothic" panose="020B0502020202020204" pitchFamily="34" charset="0"/>
                        </a:rPr>
                        <a:t>Bridge</a:t>
                      </a:r>
                      <a:endParaRPr lang="en-GB" sz="1200" kern="100" dirty="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 section of contrasting music that prepares for the return of the original music</a:t>
                      </a:r>
                      <a:endParaRPr lang="en-GB" sz="1200" kern="10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0634943"/>
                  </a:ext>
                </a:extLst>
              </a:tr>
              <a:tr h="2294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200" kern="100" dirty="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The main tune of the piece of music. Usually one note at a time.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4519247"/>
                  </a:ext>
                </a:extLst>
              </a:tr>
              <a:tr h="2294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  <a:latin typeface="Century Gothic" panose="020B0502020202020204" pitchFamily="34" charset="0"/>
                        </a:rPr>
                        <a:t>Chord</a:t>
                      </a:r>
                      <a:endParaRPr lang="en-GB" sz="1200" kern="10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 group of two or more notes usually played simultaneously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0301715"/>
                  </a:ext>
                </a:extLst>
              </a:tr>
              <a:tr h="47783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Century Gothic" panose="020B0502020202020204" pitchFamily="34" charset="0"/>
                        </a:rPr>
                        <a:t>Chord Scheme</a:t>
                      </a:r>
                      <a:endParaRPr lang="en-GB" sz="1200" kern="100" dirty="0"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</a:rPr>
                        <a:t>A pattern of chords that is used throughout the piece of music.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0738554"/>
                  </a:ext>
                </a:extLst>
              </a:tr>
            </a:tbl>
          </a:graphicData>
        </a:graphic>
      </p:graphicFrame>
      <p:pic>
        <p:nvPicPr>
          <p:cNvPr id="11" name="Picture 10" descr="A screenshot of a music website&#10;&#10;Description automatically generated">
            <a:extLst>
              <a:ext uri="{FF2B5EF4-FFF2-40B4-BE49-F238E27FC236}">
                <a16:creationId xmlns:a16="http://schemas.microsoft.com/office/drawing/2014/main" id="{697D617D-B478-47A4-8C76-23D654035372}"/>
              </a:ext>
            </a:extLst>
          </p:cNvPr>
          <p:cNvPicPr/>
          <p:nvPr/>
        </p:nvPicPr>
        <p:blipFill rotWithShape="1">
          <a:blip r:embed="rId2"/>
          <a:srcRect t="1630" r="13169"/>
          <a:stretch/>
        </p:blipFill>
        <p:spPr>
          <a:xfrm>
            <a:off x="184554" y="2853160"/>
            <a:ext cx="6517330" cy="39180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36170A-A6C1-4000-ACAD-F4B6D0D650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rcRect l="2076" r="-5992" b="1825"/>
          <a:stretch/>
        </p:blipFill>
        <p:spPr>
          <a:xfrm>
            <a:off x="3579541" y="0"/>
            <a:ext cx="90139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27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551</Words>
  <Application>Microsoft Office PowerPoint</Application>
  <PresentationFormat>Widescreen</PresentationFormat>
  <Paragraphs>83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 Huntington</dc:creator>
  <cp:lastModifiedBy>Mr C Huntington</cp:lastModifiedBy>
  <cp:revision>9</cp:revision>
  <dcterms:created xsi:type="dcterms:W3CDTF">2024-12-11T16:45:58Z</dcterms:created>
  <dcterms:modified xsi:type="dcterms:W3CDTF">2024-12-17T13:25:37Z</dcterms:modified>
</cp:coreProperties>
</file>