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02" r:id="rId5"/>
    <p:sldId id="303" r:id="rId6"/>
    <p:sldId id="304" r:id="rId7"/>
    <p:sldId id="305" r:id="rId8"/>
    <p:sldId id="306" r:id="rId9"/>
    <p:sldId id="307" r:id="rId10"/>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FC5F1"/>
    <a:srgbClr val="FF7C80"/>
    <a:srgbClr val="B4E9FA"/>
    <a:srgbClr val="FFFFFF"/>
    <a:srgbClr val="1C3F93"/>
    <a:srgbClr val="4454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419D6D-7914-4EC6-9535-C02CDD1A2715}" v="47" dt="2026-04-02T13:58:56.7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45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J Langton" userId="f6927150-1bee-45e8-98ac-cbe4998fa985" providerId="ADAL" clId="{82384AF1-79D1-4C6C-AD86-1B746820672C}"/>
    <pc:docChg chg="custSel modSld">
      <pc:chgData name="Mr J Langton" userId="f6927150-1bee-45e8-98ac-cbe4998fa985" providerId="ADAL" clId="{82384AF1-79D1-4C6C-AD86-1B746820672C}" dt="2026-03-18T17:46:30.600" v="368" actId="14100"/>
      <pc:docMkLst>
        <pc:docMk/>
      </pc:docMkLst>
      <pc:sldChg chg="addSp modSp mod">
        <pc:chgData name="Mr J Langton" userId="f6927150-1bee-45e8-98ac-cbe4998fa985" providerId="ADAL" clId="{82384AF1-79D1-4C6C-AD86-1B746820672C}" dt="2026-03-18T17:46:30.600" v="368" actId="14100"/>
        <pc:sldMkLst>
          <pc:docMk/>
          <pc:sldMk cId="3219199926" sldId="307"/>
        </pc:sldMkLst>
        <pc:spChg chg="add mod">
          <ac:chgData name="Mr J Langton" userId="f6927150-1bee-45e8-98ac-cbe4998fa985" providerId="ADAL" clId="{82384AF1-79D1-4C6C-AD86-1B746820672C}" dt="2026-03-18T17:45:39.967" v="356" actId="20577"/>
          <ac:spMkLst>
            <pc:docMk/>
            <pc:sldMk cId="3219199926" sldId="307"/>
            <ac:spMk id="3" creationId="{84F73463-753E-0689-EF50-2EAF39C99673}"/>
          </ac:spMkLst>
        </pc:spChg>
        <pc:spChg chg="mod">
          <ac:chgData name="Mr J Langton" userId="f6927150-1bee-45e8-98ac-cbe4998fa985" providerId="ADAL" clId="{82384AF1-79D1-4C6C-AD86-1B746820672C}" dt="2026-03-18T17:40:53.105" v="150" actId="14100"/>
          <ac:spMkLst>
            <pc:docMk/>
            <pc:sldMk cId="3219199926" sldId="307"/>
            <ac:spMk id="4" creationId="{FBCFEE71-AE2F-BA63-F2C3-B5C2AA9E1108}"/>
          </ac:spMkLst>
        </pc:spChg>
        <pc:picChg chg="add mod">
          <ac:chgData name="Mr J Langton" userId="f6927150-1bee-45e8-98ac-cbe4998fa985" providerId="ADAL" clId="{82384AF1-79D1-4C6C-AD86-1B746820672C}" dt="2026-03-18T17:46:30.600" v="368" actId="14100"/>
          <ac:picMkLst>
            <pc:docMk/>
            <pc:sldMk cId="3219199926" sldId="307"/>
            <ac:picMk id="5" creationId="{00ACFFDF-7C49-DB2D-EC43-DE2550A11543}"/>
          </ac:picMkLst>
        </pc:picChg>
        <pc:picChg chg="add mod">
          <ac:chgData name="Mr J Langton" userId="f6927150-1bee-45e8-98ac-cbe4998fa985" providerId="ADAL" clId="{82384AF1-79D1-4C6C-AD86-1B746820672C}" dt="2026-03-18T17:46:23.953" v="365" actId="14100"/>
          <ac:picMkLst>
            <pc:docMk/>
            <pc:sldMk cId="3219199926" sldId="307"/>
            <ac:picMk id="6" creationId="{9CA1F32A-2D20-3632-C0F4-A250A2653754}"/>
          </ac:picMkLst>
        </pc:picChg>
        <pc:picChg chg="add mod">
          <ac:chgData name="Mr J Langton" userId="f6927150-1bee-45e8-98ac-cbe4998fa985" providerId="ADAL" clId="{82384AF1-79D1-4C6C-AD86-1B746820672C}" dt="2026-03-18T17:46:18.217" v="362" actId="14100"/>
          <ac:picMkLst>
            <pc:docMk/>
            <pc:sldMk cId="3219199926" sldId="307"/>
            <ac:picMk id="8" creationId="{150A5DAC-78D5-F763-23F0-B260F924EEA1}"/>
          </ac:picMkLst>
        </pc:picChg>
      </pc:sldChg>
    </pc:docChg>
  </pc:docChgLst>
  <pc:docChgLst>
    <pc:chgData name="Miss C Morrison" userId="4b3ecf94-75e9-4b68-8955-6669999d133b" providerId="ADAL" clId="{6E941FD2-AF9C-40E6-9A62-077CFBBB2D99}"/>
    <pc:docChg chg="undo custSel modSld">
      <pc:chgData name="Miss C Morrison" userId="4b3ecf94-75e9-4b68-8955-6669999d133b" providerId="ADAL" clId="{6E941FD2-AF9C-40E6-9A62-077CFBBB2D99}" dt="2026-04-02T14:03:24.381" v="495" actId="208"/>
      <pc:docMkLst>
        <pc:docMk/>
      </pc:docMkLst>
      <pc:sldChg chg="addSp delSp modSp mod">
        <pc:chgData name="Miss C Morrison" userId="4b3ecf94-75e9-4b68-8955-6669999d133b" providerId="ADAL" clId="{6E941FD2-AF9C-40E6-9A62-077CFBBB2D99}" dt="2026-04-02T13:38:16.520" v="131" actId="1076"/>
        <pc:sldMkLst>
          <pc:docMk/>
          <pc:sldMk cId="326273470" sldId="302"/>
        </pc:sldMkLst>
        <pc:spChg chg="add del">
          <ac:chgData name="Miss C Morrison" userId="4b3ecf94-75e9-4b68-8955-6669999d133b" providerId="ADAL" clId="{6E941FD2-AF9C-40E6-9A62-077CFBBB2D99}" dt="2026-04-02T13:32:52.932" v="88" actId="478"/>
          <ac:spMkLst>
            <pc:docMk/>
            <pc:sldMk cId="326273470" sldId="302"/>
            <ac:spMk id="2" creationId="{9F01BB0E-C624-46B4-D1DD-818D39C7FA0D}"/>
          </ac:spMkLst>
        </pc:spChg>
        <pc:spChg chg="mod">
          <ac:chgData name="Miss C Morrison" userId="4b3ecf94-75e9-4b68-8955-6669999d133b" providerId="ADAL" clId="{6E941FD2-AF9C-40E6-9A62-077CFBBB2D99}" dt="2026-04-02T13:26:16.237" v="86" actId="14100"/>
          <ac:spMkLst>
            <pc:docMk/>
            <pc:sldMk cId="326273470" sldId="302"/>
            <ac:spMk id="4" creationId="{FBCFEE71-AE2F-BA63-F2C3-B5C2AA9E1108}"/>
          </ac:spMkLst>
        </pc:spChg>
        <pc:spChg chg="add del">
          <ac:chgData name="Miss C Morrison" userId="4b3ecf94-75e9-4b68-8955-6669999d133b" providerId="ADAL" clId="{6E941FD2-AF9C-40E6-9A62-077CFBBB2D99}" dt="2026-04-02T13:37:29.199" v="121" actId="478"/>
          <ac:spMkLst>
            <pc:docMk/>
            <pc:sldMk cId="326273470" sldId="302"/>
            <ac:spMk id="6" creationId="{B543ACAB-6BCE-68E4-7748-309977B3482B}"/>
          </ac:spMkLst>
        </pc:spChg>
        <pc:spChg chg="add del">
          <ac:chgData name="Miss C Morrison" userId="4b3ecf94-75e9-4b68-8955-6669999d133b" providerId="ADAL" clId="{6E941FD2-AF9C-40E6-9A62-077CFBBB2D99}" dt="2026-04-02T13:37:34.445" v="123" actId="478"/>
          <ac:spMkLst>
            <pc:docMk/>
            <pc:sldMk cId="326273470" sldId="302"/>
            <ac:spMk id="8" creationId="{80AAA432-585B-A330-028A-0F027454586E}"/>
          </ac:spMkLst>
        </pc:spChg>
        <pc:spChg chg="mod">
          <ac:chgData name="Miss C Morrison" userId="4b3ecf94-75e9-4b68-8955-6669999d133b" providerId="ADAL" clId="{6E941FD2-AF9C-40E6-9A62-077CFBBB2D99}" dt="2026-04-02T13:26:11.348" v="85" actId="14100"/>
          <ac:spMkLst>
            <pc:docMk/>
            <pc:sldMk cId="326273470" sldId="302"/>
            <ac:spMk id="33" creationId="{C9EC3F5C-570C-F472-2977-D614DE439A2B}"/>
          </ac:spMkLst>
        </pc:spChg>
        <pc:picChg chg="add mod">
          <ac:chgData name="Miss C Morrison" userId="4b3ecf94-75e9-4b68-8955-6669999d133b" providerId="ADAL" clId="{6E941FD2-AF9C-40E6-9A62-077CFBBB2D99}" dt="2026-04-02T13:34:50.856" v="104" actId="1076"/>
          <ac:picMkLst>
            <pc:docMk/>
            <pc:sldMk cId="326273470" sldId="302"/>
            <ac:picMk id="5" creationId="{8B5E4C64-FB7F-1692-88F7-30EED1AD85DF}"/>
          </ac:picMkLst>
        </pc:picChg>
        <pc:picChg chg="add mod">
          <ac:chgData name="Miss C Morrison" userId="4b3ecf94-75e9-4b68-8955-6669999d133b" providerId="ADAL" clId="{6E941FD2-AF9C-40E6-9A62-077CFBBB2D99}" dt="2026-04-02T13:38:08.494" v="129" actId="14100"/>
          <ac:picMkLst>
            <pc:docMk/>
            <pc:sldMk cId="326273470" sldId="302"/>
            <ac:picMk id="11" creationId="{B49127B2-414E-B38B-4B21-A9FDB0EB99F7}"/>
          </ac:picMkLst>
        </pc:picChg>
        <pc:picChg chg="mod">
          <ac:chgData name="Miss C Morrison" userId="4b3ecf94-75e9-4b68-8955-6669999d133b" providerId="ADAL" clId="{6E941FD2-AF9C-40E6-9A62-077CFBBB2D99}" dt="2026-04-02T13:38:16.520" v="131" actId="1076"/>
          <ac:picMkLst>
            <pc:docMk/>
            <pc:sldMk cId="326273470" sldId="302"/>
            <ac:picMk id="34" creationId="{8CF219B9-5D42-7D28-B540-75A8C123E365}"/>
          </ac:picMkLst>
        </pc:picChg>
        <pc:picChg chg="del mod">
          <ac:chgData name="Miss C Morrison" userId="4b3ecf94-75e9-4b68-8955-6669999d133b" providerId="ADAL" clId="{6E941FD2-AF9C-40E6-9A62-077CFBBB2D99}" dt="2026-04-02T13:37:27.613" v="119" actId="478"/>
          <ac:picMkLst>
            <pc:docMk/>
            <pc:sldMk cId="326273470" sldId="302"/>
            <ac:picMk id="35" creationId="{54E4F127-A55D-04E4-C6C3-49820BFACC0E}"/>
          </ac:picMkLst>
        </pc:picChg>
      </pc:sldChg>
      <pc:sldChg chg="addSp delSp modSp mod">
        <pc:chgData name="Miss C Morrison" userId="4b3ecf94-75e9-4b68-8955-6669999d133b" providerId="ADAL" clId="{6E941FD2-AF9C-40E6-9A62-077CFBBB2D99}" dt="2026-04-02T13:38:42.035" v="132"/>
        <pc:sldMkLst>
          <pc:docMk/>
          <pc:sldMk cId="452186275" sldId="303"/>
        </pc:sldMkLst>
        <pc:spChg chg="add mod">
          <ac:chgData name="Miss C Morrison" userId="4b3ecf94-75e9-4b68-8955-6669999d133b" providerId="ADAL" clId="{6E941FD2-AF9C-40E6-9A62-077CFBBB2D99}" dt="2026-04-02T13:37:09.948" v="118" actId="14100"/>
          <ac:spMkLst>
            <pc:docMk/>
            <pc:sldMk cId="452186275" sldId="303"/>
            <ac:spMk id="2" creationId="{B75C1928-B767-795B-B5D6-1E96A85946FB}"/>
          </ac:spMkLst>
        </pc:spChg>
        <pc:spChg chg="mod">
          <ac:chgData name="Miss C Morrison" userId="4b3ecf94-75e9-4b68-8955-6669999d133b" providerId="ADAL" clId="{6E941FD2-AF9C-40E6-9A62-077CFBBB2D99}" dt="2026-04-02T13:36:27.335" v="110" actId="948"/>
          <ac:spMkLst>
            <pc:docMk/>
            <pc:sldMk cId="452186275" sldId="303"/>
            <ac:spMk id="4" creationId="{FBCFEE71-AE2F-BA63-F2C3-B5C2AA9E1108}"/>
          </ac:spMkLst>
        </pc:spChg>
        <pc:spChg chg="mod">
          <ac:chgData name="Miss C Morrison" userId="4b3ecf94-75e9-4b68-8955-6669999d133b" providerId="ADAL" clId="{6E941FD2-AF9C-40E6-9A62-077CFBBB2D99}" dt="2026-04-02T13:37:05.030" v="117" actId="14100"/>
          <ac:spMkLst>
            <pc:docMk/>
            <pc:sldMk cId="452186275" sldId="303"/>
            <ac:spMk id="17" creationId="{569C2155-168B-BF4B-7725-34E0E1EB466D}"/>
          </ac:spMkLst>
        </pc:spChg>
        <pc:spChg chg="del">
          <ac:chgData name="Miss C Morrison" userId="4b3ecf94-75e9-4b68-8955-6669999d133b" providerId="ADAL" clId="{6E941FD2-AF9C-40E6-9A62-077CFBBB2D99}" dt="2026-04-02T13:35:47.945" v="105" actId="478"/>
          <ac:spMkLst>
            <pc:docMk/>
            <pc:sldMk cId="452186275" sldId="303"/>
            <ac:spMk id="22" creationId="{62B0BB2E-A89E-F9D8-4E20-5B090563527C}"/>
          </ac:spMkLst>
        </pc:spChg>
        <pc:graphicFrameChg chg="mod">
          <ac:chgData name="Miss C Morrison" userId="4b3ecf94-75e9-4b68-8955-6669999d133b" providerId="ADAL" clId="{6E941FD2-AF9C-40E6-9A62-077CFBBB2D99}" dt="2026-04-02T13:38:42.035" v="132"/>
          <ac:graphicFrameMkLst>
            <pc:docMk/>
            <pc:sldMk cId="452186275" sldId="303"/>
            <ac:graphicFrameMk id="14" creationId="{42D871FC-5E82-703F-A8CA-E32C7D4D1067}"/>
          </ac:graphicFrameMkLst>
        </pc:graphicFrameChg>
      </pc:sldChg>
      <pc:sldChg chg="modSp mod">
        <pc:chgData name="Miss C Morrison" userId="4b3ecf94-75e9-4b68-8955-6669999d133b" providerId="ADAL" clId="{6E941FD2-AF9C-40E6-9A62-077CFBBB2D99}" dt="2026-04-02T13:47:17.197" v="232" actId="6549"/>
        <pc:sldMkLst>
          <pc:docMk/>
          <pc:sldMk cId="2416013380" sldId="304"/>
        </pc:sldMkLst>
        <pc:spChg chg="mod">
          <ac:chgData name="Miss C Morrison" userId="4b3ecf94-75e9-4b68-8955-6669999d133b" providerId="ADAL" clId="{6E941FD2-AF9C-40E6-9A62-077CFBBB2D99}" dt="2026-04-02T13:40:27.918" v="149" actId="255"/>
          <ac:spMkLst>
            <pc:docMk/>
            <pc:sldMk cId="2416013380" sldId="304"/>
            <ac:spMk id="2" creationId="{8E7153AD-A879-A51F-D243-78CC1A6D8191}"/>
          </ac:spMkLst>
        </pc:spChg>
        <pc:spChg chg="mod">
          <ac:chgData name="Miss C Morrison" userId="4b3ecf94-75e9-4b68-8955-6669999d133b" providerId="ADAL" clId="{6E941FD2-AF9C-40E6-9A62-077CFBBB2D99}" dt="2026-04-02T13:47:17.197" v="232" actId="6549"/>
          <ac:spMkLst>
            <pc:docMk/>
            <pc:sldMk cId="2416013380" sldId="304"/>
            <ac:spMk id="4" creationId="{FBCFEE71-AE2F-BA63-F2C3-B5C2AA9E1108}"/>
          </ac:spMkLst>
        </pc:spChg>
        <pc:spChg chg="mod">
          <ac:chgData name="Miss C Morrison" userId="4b3ecf94-75e9-4b68-8955-6669999d133b" providerId="ADAL" clId="{6E941FD2-AF9C-40E6-9A62-077CFBBB2D99}" dt="2026-04-02T13:45:13.421" v="202" actId="14100"/>
          <ac:spMkLst>
            <pc:docMk/>
            <pc:sldMk cId="2416013380" sldId="304"/>
            <ac:spMk id="22" creationId="{62B0BB2E-A89E-F9D8-4E20-5B090563527C}"/>
          </ac:spMkLst>
        </pc:spChg>
        <pc:graphicFrameChg chg="mod modGraphic">
          <ac:chgData name="Miss C Morrison" userId="4b3ecf94-75e9-4b68-8955-6669999d133b" providerId="ADAL" clId="{6E941FD2-AF9C-40E6-9A62-077CFBBB2D99}" dt="2026-04-02T13:42:50.488" v="178" actId="122"/>
          <ac:graphicFrameMkLst>
            <pc:docMk/>
            <pc:sldMk cId="2416013380" sldId="304"/>
            <ac:graphicFrameMk id="3" creationId="{B9FEA8B2-1533-69B2-5C59-B0B8639DED83}"/>
          </ac:graphicFrameMkLst>
        </pc:graphicFrameChg>
        <pc:picChg chg="mod">
          <ac:chgData name="Miss C Morrison" userId="4b3ecf94-75e9-4b68-8955-6669999d133b" providerId="ADAL" clId="{6E941FD2-AF9C-40E6-9A62-077CFBBB2D99}" dt="2026-04-02T13:42:11.849" v="169" actId="1076"/>
          <ac:picMkLst>
            <pc:docMk/>
            <pc:sldMk cId="2416013380" sldId="304"/>
            <ac:picMk id="6" creationId="{D4FBFDF4-8475-74DC-4F9F-9964B459FF71}"/>
          </ac:picMkLst>
        </pc:picChg>
        <pc:picChg chg="mod">
          <ac:chgData name="Miss C Morrison" userId="4b3ecf94-75e9-4b68-8955-6669999d133b" providerId="ADAL" clId="{6E941FD2-AF9C-40E6-9A62-077CFBBB2D99}" dt="2026-04-02T13:42:15.193" v="170" actId="1076"/>
          <ac:picMkLst>
            <pc:docMk/>
            <pc:sldMk cId="2416013380" sldId="304"/>
            <ac:picMk id="8" creationId="{3CCF0B2D-FD80-65BA-E77D-4308D79425B1}"/>
          </ac:picMkLst>
        </pc:picChg>
        <pc:picChg chg="mod ord">
          <ac:chgData name="Miss C Morrison" userId="4b3ecf94-75e9-4b68-8955-6669999d133b" providerId="ADAL" clId="{6E941FD2-AF9C-40E6-9A62-077CFBBB2D99}" dt="2026-04-02T13:39:35.003" v="140" actId="14100"/>
          <ac:picMkLst>
            <pc:docMk/>
            <pc:sldMk cId="2416013380" sldId="304"/>
            <ac:picMk id="9" creationId="{77FC4900-A0D7-0693-A438-F39FB4E1276D}"/>
          </ac:picMkLst>
        </pc:picChg>
      </pc:sldChg>
      <pc:sldChg chg="modSp mod">
        <pc:chgData name="Miss C Morrison" userId="4b3ecf94-75e9-4b68-8955-6669999d133b" providerId="ADAL" clId="{6E941FD2-AF9C-40E6-9A62-077CFBBB2D99}" dt="2026-04-02T13:54:20.623" v="384" actId="207"/>
        <pc:sldMkLst>
          <pc:docMk/>
          <pc:sldMk cId="2447969371" sldId="305"/>
        </pc:sldMkLst>
        <pc:spChg chg="mod">
          <ac:chgData name="Miss C Morrison" userId="4b3ecf94-75e9-4b68-8955-6669999d133b" providerId="ADAL" clId="{6E941FD2-AF9C-40E6-9A62-077CFBBB2D99}" dt="2026-04-02T13:50:00.774" v="310" actId="255"/>
          <ac:spMkLst>
            <pc:docMk/>
            <pc:sldMk cId="2447969371" sldId="305"/>
            <ac:spMk id="4" creationId="{FBCFEE71-AE2F-BA63-F2C3-B5C2AA9E1108}"/>
          </ac:spMkLst>
        </pc:spChg>
        <pc:graphicFrameChg chg="mod modGraphic">
          <ac:chgData name="Miss C Morrison" userId="4b3ecf94-75e9-4b68-8955-6669999d133b" providerId="ADAL" clId="{6E941FD2-AF9C-40E6-9A62-077CFBBB2D99}" dt="2026-04-02T13:51:45.718" v="361" actId="20577"/>
          <ac:graphicFrameMkLst>
            <pc:docMk/>
            <pc:sldMk cId="2447969371" sldId="305"/>
            <ac:graphicFrameMk id="2" creationId="{59A5DD32-25A0-9A92-D76E-4AEBBC7A8CA7}"/>
          </ac:graphicFrameMkLst>
        </pc:graphicFrameChg>
        <pc:graphicFrameChg chg="mod modGraphic">
          <ac:chgData name="Miss C Morrison" userId="4b3ecf94-75e9-4b68-8955-6669999d133b" providerId="ADAL" clId="{6E941FD2-AF9C-40E6-9A62-077CFBBB2D99}" dt="2026-04-02T13:54:20.623" v="384" actId="207"/>
          <ac:graphicFrameMkLst>
            <pc:docMk/>
            <pc:sldMk cId="2447969371" sldId="305"/>
            <ac:graphicFrameMk id="3" creationId="{5AE4D8FC-7AC1-7F0B-6EB4-E95C9047A149}"/>
          </ac:graphicFrameMkLst>
        </pc:graphicFrameChg>
        <pc:picChg chg="mod">
          <ac:chgData name="Miss C Morrison" userId="4b3ecf94-75e9-4b68-8955-6669999d133b" providerId="ADAL" clId="{6E941FD2-AF9C-40E6-9A62-077CFBBB2D99}" dt="2026-04-02T13:52:33.130" v="370" actId="1076"/>
          <ac:picMkLst>
            <pc:docMk/>
            <pc:sldMk cId="2447969371" sldId="305"/>
            <ac:picMk id="5" creationId="{6B7C455A-67A0-3489-9BFE-35E0D938D511}"/>
          </ac:picMkLst>
        </pc:picChg>
        <pc:picChg chg="mod">
          <ac:chgData name="Miss C Morrison" userId="4b3ecf94-75e9-4b68-8955-6669999d133b" providerId="ADAL" clId="{6E941FD2-AF9C-40E6-9A62-077CFBBB2D99}" dt="2026-04-02T13:52:22.427" v="368" actId="1076"/>
          <ac:picMkLst>
            <pc:docMk/>
            <pc:sldMk cId="2447969371" sldId="305"/>
            <ac:picMk id="6" creationId="{956F1655-1226-6053-8C8C-42B9A63C9839}"/>
          </ac:picMkLst>
        </pc:picChg>
        <pc:picChg chg="mod">
          <ac:chgData name="Miss C Morrison" userId="4b3ecf94-75e9-4b68-8955-6669999d133b" providerId="ADAL" clId="{6E941FD2-AF9C-40E6-9A62-077CFBBB2D99}" dt="2026-04-02T13:52:28.712" v="369" actId="1076"/>
          <ac:picMkLst>
            <pc:docMk/>
            <pc:sldMk cId="2447969371" sldId="305"/>
            <ac:picMk id="4098" creationId="{CE986D6E-2EDF-E2A0-1A37-34DC95C69A81}"/>
          </ac:picMkLst>
        </pc:picChg>
      </pc:sldChg>
      <pc:sldChg chg="modSp mod">
        <pc:chgData name="Miss C Morrison" userId="4b3ecf94-75e9-4b68-8955-6669999d133b" providerId="ADAL" clId="{6E941FD2-AF9C-40E6-9A62-077CFBBB2D99}" dt="2026-04-02T13:59:34.517" v="418" actId="1076"/>
        <pc:sldMkLst>
          <pc:docMk/>
          <pc:sldMk cId="304940781" sldId="306"/>
        </pc:sldMkLst>
        <pc:spChg chg="mod">
          <ac:chgData name="Miss C Morrison" userId="4b3ecf94-75e9-4b68-8955-6669999d133b" providerId="ADAL" clId="{6E941FD2-AF9C-40E6-9A62-077CFBBB2D99}" dt="2026-04-02T13:53:15.688" v="376" actId="14100"/>
          <ac:spMkLst>
            <pc:docMk/>
            <pc:sldMk cId="304940781" sldId="306"/>
            <ac:spMk id="4" creationId="{FBCFEE71-AE2F-BA63-F2C3-B5C2AA9E1108}"/>
          </ac:spMkLst>
        </pc:spChg>
        <pc:graphicFrameChg chg="mod modGraphic">
          <ac:chgData name="Miss C Morrison" userId="4b3ecf94-75e9-4b68-8955-6669999d133b" providerId="ADAL" clId="{6E941FD2-AF9C-40E6-9A62-077CFBBB2D99}" dt="2026-04-02T13:59:25.958" v="417" actId="1076"/>
          <ac:graphicFrameMkLst>
            <pc:docMk/>
            <pc:sldMk cId="304940781" sldId="306"/>
            <ac:graphicFrameMk id="2" creationId="{1568EC29-AE93-B90D-674E-61172C818596}"/>
          </ac:graphicFrameMkLst>
        </pc:graphicFrameChg>
        <pc:graphicFrameChg chg="mod modGraphic">
          <ac:chgData name="Miss C Morrison" userId="4b3ecf94-75e9-4b68-8955-6669999d133b" providerId="ADAL" clId="{6E941FD2-AF9C-40E6-9A62-077CFBBB2D99}" dt="2026-04-02T13:56:14.100" v="400" actId="14100"/>
          <ac:graphicFrameMkLst>
            <pc:docMk/>
            <pc:sldMk cId="304940781" sldId="306"/>
            <ac:graphicFrameMk id="5" creationId="{3682AAA5-09AC-2B46-4100-6F1D00169F0B}"/>
          </ac:graphicFrameMkLst>
        </pc:graphicFrameChg>
        <pc:picChg chg="mod">
          <ac:chgData name="Miss C Morrison" userId="4b3ecf94-75e9-4b68-8955-6669999d133b" providerId="ADAL" clId="{6E941FD2-AF9C-40E6-9A62-077CFBBB2D99}" dt="2026-04-02T13:59:34.517" v="418" actId="1076"/>
          <ac:picMkLst>
            <pc:docMk/>
            <pc:sldMk cId="304940781" sldId="306"/>
            <ac:picMk id="3" creationId="{239DA5E7-D94C-191C-EA28-DFA0E7831240}"/>
          </ac:picMkLst>
        </pc:picChg>
      </pc:sldChg>
      <pc:sldChg chg="modSp mod">
        <pc:chgData name="Miss C Morrison" userId="4b3ecf94-75e9-4b68-8955-6669999d133b" providerId="ADAL" clId="{6E941FD2-AF9C-40E6-9A62-077CFBBB2D99}" dt="2026-04-02T14:03:24.381" v="495" actId="208"/>
        <pc:sldMkLst>
          <pc:docMk/>
          <pc:sldMk cId="3219199926" sldId="307"/>
        </pc:sldMkLst>
        <pc:spChg chg="mod">
          <ac:chgData name="Miss C Morrison" userId="4b3ecf94-75e9-4b68-8955-6669999d133b" providerId="ADAL" clId="{6E941FD2-AF9C-40E6-9A62-077CFBBB2D99}" dt="2026-04-02T14:03:24.381" v="495" actId="208"/>
          <ac:spMkLst>
            <pc:docMk/>
            <pc:sldMk cId="3219199926" sldId="307"/>
            <ac:spMk id="3" creationId="{84F73463-753E-0689-EF50-2EAF39C99673}"/>
          </ac:spMkLst>
        </pc:spChg>
        <pc:spChg chg="mod">
          <ac:chgData name="Miss C Morrison" userId="4b3ecf94-75e9-4b68-8955-6669999d133b" providerId="ADAL" clId="{6E941FD2-AF9C-40E6-9A62-077CFBBB2D99}" dt="2026-04-02T14:00:01.521" v="421" actId="14100"/>
          <ac:spMkLst>
            <pc:docMk/>
            <pc:sldMk cId="3219199926" sldId="307"/>
            <ac:spMk id="4" creationId="{FBCFEE71-AE2F-BA63-F2C3-B5C2AA9E1108}"/>
          </ac:spMkLst>
        </pc:spChg>
        <pc:picChg chg="mod">
          <ac:chgData name="Miss C Morrison" userId="4b3ecf94-75e9-4b68-8955-6669999d133b" providerId="ADAL" clId="{6E941FD2-AF9C-40E6-9A62-077CFBBB2D99}" dt="2026-04-02T14:02:54.441" v="494" actId="14100"/>
          <ac:picMkLst>
            <pc:docMk/>
            <pc:sldMk cId="3219199926" sldId="307"/>
            <ac:picMk id="5" creationId="{00ACFFDF-7C49-DB2D-EC43-DE2550A11543}"/>
          </ac:picMkLst>
        </pc:picChg>
        <pc:picChg chg="mod">
          <ac:chgData name="Miss C Morrison" userId="4b3ecf94-75e9-4b68-8955-6669999d133b" providerId="ADAL" clId="{6E941FD2-AF9C-40E6-9A62-077CFBBB2D99}" dt="2026-04-02T14:02:52.107" v="493" actId="1076"/>
          <ac:picMkLst>
            <pc:docMk/>
            <pc:sldMk cId="3219199926" sldId="307"/>
            <ac:picMk id="6" creationId="{9CA1F32A-2D20-3632-C0F4-A250A265375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E011C18-ACEC-4E17-9299-BC78FF441B79}" type="datetimeFigureOut">
              <a:rPr lang="en-GB" smtClean="0"/>
              <a:t>02/04/2026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23515231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011C18-ACEC-4E17-9299-BC78FF441B79}" type="datetimeFigureOut">
              <a:rPr lang="en-GB" smtClean="0"/>
              <a:t>02/04/2026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4028908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011C18-ACEC-4E17-9299-BC78FF441B79}" type="datetimeFigureOut">
              <a:rPr lang="en-GB" smtClean="0"/>
              <a:t>02/04/2026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728717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E011C18-ACEC-4E17-9299-BC78FF441B79}" type="datetimeFigureOut">
              <a:rPr lang="en-GB" smtClean="0"/>
              <a:t>02/04/2026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306366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E011C18-ACEC-4E17-9299-BC78FF441B79}" type="datetimeFigureOut">
              <a:rPr lang="en-GB" smtClean="0"/>
              <a:t>02/04/2026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3434160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E011C18-ACEC-4E17-9299-BC78FF441B79}" type="datetimeFigureOut">
              <a:rPr lang="en-GB" smtClean="0"/>
              <a:t>02/04/2026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3613485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011C18-ACEC-4E17-9299-BC78FF441B79}" type="datetimeFigureOut">
              <a:rPr lang="en-GB" smtClean="0"/>
              <a:t>02/04/2026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3529319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011C18-ACEC-4E17-9299-BC78FF441B79}" type="datetimeFigureOut">
              <a:rPr lang="en-GB" smtClean="0"/>
              <a:t>02/04/2026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1832257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011C18-ACEC-4E17-9299-BC78FF441B79}" type="datetimeFigureOut">
              <a:rPr lang="en-GB" smtClean="0"/>
              <a:t>02/04/2026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3727460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011C18-ACEC-4E17-9299-BC78FF441B79}" type="datetimeFigureOut">
              <a:rPr lang="en-GB" smtClean="0"/>
              <a:t>02/04/2026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2005704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011C18-ACEC-4E17-9299-BC78FF441B79}" type="datetimeFigureOut">
              <a:rPr lang="en-GB" smtClean="0"/>
              <a:t>02/04/2026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123609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011C18-ACEC-4E17-9299-BC78FF441B79}" type="datetimeFigureOut">
              <a:rPr lang="en-GB" smtClean="0"/>
              <a:t>02/04/2026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5F0480-B432-4B2D-959A-EFDF7B26ABA6}" type="slidenum">
              <a:rPr lang="en-GB" smtClean="0"/>
              <a:t>‹#›</a:t>
            </a:fld>
            <a:endParaRPr lang="en-GB"/>
          </a:p>
        </p:txBody>
      </p:sp>
    </p:spTree>
    <p:extLst>
      <p:ext uri="{BB962C8B-B14F-4D97-AF65-F5344CB8AC3E}">
        <p14:creationId xmlns:p14="http://schemas.microsoft.com/office/powerpoint/2010/main" val="23763926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subjects/zrw76sg"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bitesize/subjects/zrw76sg"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bitesize/subjects/zrw76sg" TargetMode="Externa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subjects/zrw76sg" TargetMode="Externa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subjects/zrw76sg"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subjects/zrw76sg" TargetMode="Externa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2B0BB2E-A89E-F9D8-4E20-5B090563527C}"/>
              </a:ext>
            </a:extLst>
          </p:cNvPr>
          <p:cNvSpPr/>
          <p:nvPr/>
        </p:nvSpPr>
        <p:spPr>
          <a:xfrm>
            <a:off x="45991" y="6464626"/>
            <a:ext cx="9025686" cy="341776"/>
          </a:xfrm>
          <a:prstGeom prst="rect">
            <a:avLst/>
          </a:prstGeom>
          <a:solidFill>
            <a:srgbClr val="1C3F93"/>
          </a:solidFill>
          <a:ln>
            <a:solidFill>
              <a:srgbClr val="3FC5F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t>Helpful </a:t>
            </a:r>
            <a:r>
              <a:rPr lang="en-GB" sz="1100" b="1" dirty="0">
                <a:solidFill>
                  <a:schemeClr val="bg1"/>
                </a:solidFill>
              </a:rPr>
              <a:t>revision - </a:t>
            </a:r>
            <a:r>
              <a:rPr lang="en-GB" sz="1100" dirty="0">
                <a:solidFill>
                  <a:schemeClr val="bg1"/>
                </a:solidFill>
                <a:hlinkClick r:id="rId2">
                  <a:extLst>
                    <a:ext uri="{A12FA001-AC4F-418D-AE19-62706E023703}">
                      <ahyp:hlinkClr xmlns:ahyp="http://schemas.microsoft.com/office/drawing/2018/hyperlinkcolor" val="tx"/>
                    </a:ext>
                  </a:extLst>
                </a:hlinkClick>
              </a:rPr>
              <a:t>KS3 Geography - BBC Bitesize</a:t>
            </a:r>
            <a:endParaRPr lang="en-GB" sz="1100" dirty="0">
              <a:solidFill>
                <a:schemeClr val="bg1"/>
              </a:solidFill>
            </a:endParaRPr>
          </a:p>
        </p:txBody>
      </p:sp>
      <p:sp>
        <p:nvSpPr>
          <p:cNvPr id="4" name="Rectangle 3">
            <a:extLst>
              <a:ext uri="{FF2B5EF4-FFF2-40B4-BE49-F238E27FC236}">
                <a16:creationId xmlns:a16="http://schemas.microsoft.com/office/drawing/2014/main" id="{FBCFEE71-AE2F-BA63-F2C3-B5C2AA9E1108}"/>
              </a:ext>
            </a:extLst>
          </p:cNvPr>
          <p:cNvSpPr/>
          <p:nvPr/>
        </p:nvSpPr>
        <p:spPr>
          <a:xfrm>
            <a:off x="45990" y="619897"/>
            <a:ext cx="6546833" cy="3999476"/>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900" b="1" dirty="0">
                <a:solidFill>
                  <a:schemeClr val="tx1"/>
                </a:solidFill>
              </a:rPr>
              <a:t>Key idea 1: </a:t>
            </a:r>
            <a:r>
              <a:rPr lang="en-GB" sz="900" u="sng" dirty="0">
                <a:solidFill>
                  <a:schemeClr val="tx1"/>
                </a:solidFill>
              </a:rPr>
              <a:t>What is Globalisation?</a:t>
            </a:r>
          </a:p>
          <a:p>
            <a:r>
              <a:rPr lang="en-GB" sz="900" b="1" dirty="0">
                <a:solidFill>
                  <a:schemeClr val="tx1"/>
                </a:solidFill>
              </a:rPr>
              <a:t>Globalisation </a:t>
            </a:r>
            <a:r>
              <a:rPr lang="en-GB" sz="900" dirty="0">
                <a:solidFill>
                  <a:schemeClr val="tx1"/>
                </a:solidFill>
              </a:rPr>
              <a:t>is the process by which the world is becoming increasingly interconnected through trade, communication, the movement of people, and the exchange of ideas. It involves different types of flows, including people (migration and tourism), money (investment and remittances), products (trade and supply chains), and ideas (technology, media, and the internet). As a result, countries are becoming more interdependent, meaning they rely on each other for resources, goods, and services.</a:t>
            </a:r>
          </a:p>
          <a:p>
            <a:endParaRPr lang="en-GB" sz="900" dirty="0">
              <a:solidFill>
                <a:schemeClr val="tx1"/>
              </a:solidFill>
            </a:endParaRPr>
          </a:p>
          <a:p>
            <a:r>
              <a:rPr lang="en-GB" sz="900" b="1" dirty="0">
                <a:solidFill>
                  <a:schemeClr val="tx1"/>
                </a:solidFill>
              </a:rPr>
              <a:t>A key example </a:t>
            </a:r>
            <a:r>
              <a:rPr lang="en-GB" sz="900" dirty="0">
                <a:solidFill>
                  <a:schemeClr val="tx1"/>
                </a:solidFill>
              </a:rPr>
              <a:t>of globalisation is the production of smartphones. Smartphones are made through a global supply chain, which involves several stages across different countries. First, raw materials such as cobalt from the Democratic Republic of Congo and lithium from Chile are mined. These materials are then transported to other countries where components are manufactured, such as microchips in Taiwan or South Korea and screens in China. The design and software are often created in high-income countries like the USA or parts of Europe, showing the global movement of ideas and technology. The phones are then assembled in countries such as China or Vietnam, where workers are employed in factories. Finally, the finished products are transported by ships, planes, and lorries to be sold around the world, including in the UK. Smartphones also help spread globalisation because they allow people to communicate instantly and share ideas across the world.</a:t>
            </a:r>
          </a:p>
          <a:p>
            <a:endParaRPr lang="en-GB" sz="900" b="1" dirty="0">
              <a:solidFill>
                <a:schemeClr val="tx1"/>
              </a:solidFill>
            </a:endParaRPr>
          </a:p>
          <a:p>
            <a:r>
              <a:rPr lang="en-GB" sz="900" b="1" dirty="0">
                <a:solidFill>
                  <a:schemeClr val="tx1"/>
                </a:solidFill>
              </a:rPr>
              <a:t>Transnational corporations (TNCs) </a:t>
            </a:r>
            <a:r>
              <a:rPr lang="en-GB" sz="900" dirty="0">
                <a:solidFill>
                  <a:schemeClr val="tx1"/>
                </a:solidFill>
              </a:rPr>
              <a:t>play an important role in globalisation because they organise production across multiple countries, invest money into factories, and manage the global movement of goods. This shows how money flows between countries and how businesses operate on a global scale.</a:t>
            </a:r>
          </a:p>
          <a:p>
            <a:endParaRPr lang="en-GB" sz="900" b="1" dirty="0">
              <a:solidFill>
                <a:schemeClr val="tx1"/>
              </a:solidFill>
            </a:endParaRPr>
          </a:p>
          <a:p>
            <a:r>
              <a:rPr lang="en-GB" sz="900" b="1" dirty="0">
                <a:solidFill>
                  <a:schemeClr val="tx1"/>
                </a:solidFill>
              </a:rPr>
              <a:t>Globalisation has both advantages and disadvantages</a:t>
            </a:r>
            <a:r>
              <a:rPr lang="en-GB" sz="900" dirty="0">
                <a:solidFill>
                  <a:schemeClr val="tx1"/>
                </a:solidFill>
              </a:rPr>
              <a:t>. On the one hand, it can create jobs, increase economic growth, and make products cheaper and more accessible. It also improves communication and helps countries become more connected.  On the other hand, the benefits are not shared equally. Workers in poorer countries may experience low wages, long hours, and unsafe working conditions, while environmental damage can occur due to activities such as mining. In many cases, large companies and richer countries gain the most profit, which can increase inequality.</a:t>
            </a:r>
            <a:endParaRPr lang="en-GB" sz="1050" dirty="0">
              <a:solidFill>
                <a:schemeClr val="tx1"/>
              </a:solidFill>
            </a:endParaRPr>
          </a:p>
          <a:p>
            <a:pPr algn="ctr"/>
            <a:endParaRPr lang="en-GB" sz="900" u="sng" dirty="0">
              <a:solidFill>
                <a:schemeClr val="tx1"/>
              </a:solidFill>
            </a:endParaRPr>
          </a:p>
          <a:p>
            <a:r>
              <a:rPr lang="en-GB" sz="900" b="1" dirty="0">
                <a:solidFill>
                  <a:schemeClr val="tx1"/>
                </a:solidFill>
              </a:rPr>
              <a:t>Globalisation is not always completely positive or negative</a:t>
            </a:r>
            <a:r>
              <a:rPr lang="en-GB" sz="900" dirty="0">
                <a:solidFill>
                  <a:schemeClr val="tx1"/>
                </a:solidFill>
              </a:rPr>
              <a:t>. It brings many benefits, such as economic opportunities and global connections, but it also creates challenges, particularly for poorer countries. Therefore, globalisation has both costs and benefits, and its impacts are uneven across the world.</a:t>
            </a:r>
          </a:p>
          <a:p>
            <a:endParaRPr lang="en-GB" sz="1050" dirty="0">
              <a:solidFill>
                <a:schemeClr val="tx1"/>
              </a:solidFill>
            </a:endParaRPr>
          </a:p>
          <a:p>
            <a:endParaRPr lang="en-GB" sz="1050" dirty="0">
              <a:solidFill>
                <a:schemeClr val="tx1"/>
              </a:solidFill>
            </a:endParaRPr>
          </a:p>
        </p:txBody>
      </p:sp>
      <p:sp>
        <p:nvSpPr>
          <p:cNvPr id="7" name="Rectangle 6">
            <a:extLst>
              <a:ext uri="{FF2B5EF4-FFF2-40B4-BE49-F238E27FC236}">
                <a16:creationId xmlns:a16="http://schemas.microsoft.com/office/drawing/2014/main" id="{2B8161C1-84DD-9661-D0EA-91306CA08168}"/>
              </a:ext>
            </a:extLst>
          </p:cNvPr>
          <p:cNvSpPr/>
          <p:nvPr/>
        </p:nvSpPr>
        <p:spPr>
          <a:xfrm>
            <a:off x="45992" y="73752"/>
            <a:ext cx="2592434" cy="494284"/>
          </a:xfrm>
          <a:prstGeom prst="rect">
            <a:avLst/>
          </a:prstGeom>
          <a:solidFill>
            <a:srgbClr val="B4E9FA"/>
          </a:solidFill>
          <a:ln w="2857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Big question: </a:t>
            </a:r>
            <a:r>
              <a:rPr lang="en-GB" sz="1200" dirty="0">
                <a:solidFill>
                  <a:schemeClr val="tx1"/>
                </a:solidFill>
              </a:rPr>
              <a:t>Are cheap goods worth the cost?</a:t>
            </a:r>
          </a:p>
        </p:txBody>
      </p:sp>
      <p:sp>
        <p:nvSpPr>
          <p:cNvPr id="10" name="Rectangle 9">
            <a:extLst>
              <a:ext uri="{FF2B5EF4-FFF2-40B4-BE49-F238E27FC236}">
                <a16:creationId xmlns:a16="http://schemas.microsoft.com/office/drawing/2014/main" id="{D84A02E6-42F0-6878-BC6D-93EDAF60F161}"/>
              </a:ext>
            </a:extLst>
          </p:cNvPr>
          <p:cNvSpPr/>
          <p:nvPr/>
        </p:nvSpPr>
        <p:spPr>
          <a:xfrm>
            <a:off x="2743200" y="73751"/>
            <a:ext cx="4705351" cy="494284"/>
          </a:xfrm>
          <a:prstGeom prst="rect">
            <a:avLst/>
          </a:prstGeom>
          <a:solidFill>
            <a:srgbClr val="1C3F93"/>
          </a:solidFill>
          <a:ln w="19050">
            <a:solidFill>
              <a:srgbClr val="3FC5F1"/>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200" b="1" dirty="0">
                <a:solidFill>
                  <a:schemeClr val="bg1"/>
                </a:solidFill>
              </a:rPr>
              <a:t>Year 9: Topic three – Globalisation </a:t>
            </a:r>
          </a:p>
          <a:p>
            <a:pPr algn="ctr"/>
            <a:r>
              <a:rPr lang="en-GB" sz="1200" b="1" dirty="0">
                <a:solidFill>
                  <a:schemeClr val="bg1"/>
                </a:solidFill>
              </a:rPr>
              <a:t>Knowledge Organiser </a:t>
            </a:r>
            <a:endParaRPr lang="en-GB" sz="1200" b="1" dirty="0">
              <a:solidFill>
                <a:schemeClr val="bg1"/>
              </a:solidFill>
              <a:ea typeface="Calibri"/>
              <a:cs typeface="Calibri"/>
            </a:endParaRPr>
          </a:p>
        </p:txBody>
      </p:sp>
      <p:pic>
        <p:nvPicPr>
          <p:cNvPr id="1026" name="Picture 2" descr="Director of Science at Fulwood Academy">
            <a:extLst>
              <a:ext uri="{FF2B5EF4-FFF2-40B4-BE49-F238E27FC236}">
                <a16:creationId xmlns:a16="http://schemas.microsoft.com/office/drawing/2014/main" id="{4727D93B-DD96-A5BC-004E-DE04D3E629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500" b="31500"/>
          <a:stretch>
            <a:fillRect/>
          </a:stretch>
        </p:blipFill>
        <p:spPr bwMode="auto">
          <a:xfrm>
            <a:off x="7564663" y="21890"/>
            <a:ext cx="1533346" cy="598006"/>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C9EC3F5C-570C-F472-2977-D614DE439A2B}"/>
              </a:ext>
            </a:extLst>
          </p:cNvPr>
          <p:cNvSpPr/>
          <p:nvPr/>
        </p:nvSpPr>
        <p:spPr>
          <a:xfrm>
            <a:off x="6693408" y="619895"/>
            <a:ext cx="2378269" cy="3999479"/>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spcAft>
                <a:spcPts val="300"/>
              </a:spcAft>
            </a:pPr>
            <a:r>
              <a:rPr lang="en-GB" sz="900" b="1" kern="100" dirty="0">
                <a:solidFill>
                  <a:sysClr val="windowText" lastClr="000000"/>
                </a:solidFill>
                <a:effectLst/>
                <a:ea typeface="Aptos" panose="020B0004020202020204" pitchFamily="34" charset="0"/>
                <a:cs typeface="Times New Roman" panose="02020603050405020304" pitchFamily="18" charset="0"/>
              </a:rPr>
              <a:t>Global flows include:</a:t>
            </a:r>
            <a:endParaRPr lang="en-GB" sz="900" kern="100" dirty="0">
              <a:solidFill>
                <a:sysClr val="windowText" lastClr="000000"/>
              </a:solidFill>
              <a:effectLst/>
              <a:ea typeface="Aptos" panose="020B0004020202020204" pitchFamily="34" charset="0"/>
              <a:cs typeface="Times New Roman" panose="02020603050405020304" pitchFamily="18" charset="0"/>
            </a:endParaRPr>
          </a:p>
          <a:p>
            <a:pPr marL="180975" lvl="0" indent="-180975">
              <a:spcAft>
                <a:spcPts val="300"/>
              </a:spcAft>
              <a:buSzPts val="1000"/>
              <a:buFont typeface="Symbol" panose="05050102010706020507" pitchFamily="18" charset="2"/>
              <a:buChar char=""/>
              <a:tabLst>
                <a:tab pos="457200" algn="l"/>
              </a:tabLst>
            </a:pPr>
            <a:r>
              <a:rPr lang="en-GB" sz="900" b="1" kern="100" dirty="0">
                <a:solidFill>
                  <a:sysClr val="windowText" lastClr="000000"/>
                </a:solidFill>
                <a:effectLst/>
                <a:ea typeface="Aptos" panose="020B0004020202020204" pitchFamily="34" charset="0"/>
                <a:cs typeface="Times New Roman" panose="02020603050405020304" pitchFamily="18" charset="0"/>
              </a:rPr>
              <a:t>People</a:t>
            </a:r>
            <a:r>
              <a:rPr lang="en-GB" sz="900" kern="100" dirty="0">
                <a:solidFill>
                  <a:sysClr val="windowText" lastClr="000000"/>
                </a:solidFill>
                <a:effectLst/>
                <a:ea typeface="Aptos" panose="020B0004020202020204" pitchFamily="34" charset="0"/>
                <a:cs typeface="Times New Roman" panose="02020603050405020304" pitchFamily="18" charset="0"/>
              </a:rPr>
              <a:t> → migration, tourism</a:t>
            </a:r>
          </a:p>
          <a:p>
            <a:pPr marL="180975" lvl="0" indent="-180975">
              <a:spcAft>
                <a:spcPts val="300"/>
              </a:spcAft>
              <a:buSzPts val="1000"/>
              <a:buFont typeface="Symbol" panose="05050102010706020507" pitchFamily="18" charset="2"/>
              <a:buChar char=""/>
              <a:tabLst>
                <a:tab pos="457200" algn="l"/>
              </a:tabLst>
            </a:pPr>
            <a:r>
              <a:rPr lang="en-GB" sz="900" b="1" kern="100" dirty="0">
                <a:solidFill>
                  <a:sysClr val="windowText" lastClr="000000"/>
                </a:solidFill>
                <a:effectLst/>
                <a:ea typeface="Aptos" panose="020B0004020202020204" pitchFamily="34" charset="0"/>
                <a:cs typeface="Times New Roman" panose="02020603050405020304" pitchFamily="18" charset="0"/>
              </a:rPr>
              <a:t>Money</a:t>
            </a:r>
            <a:r>
              <a:rPr lang="en-GB" sz="900" kern="100" dirty="0">
                <a:solidFill>
                  <a:sysClr val="windowText" lastClr="000000"/>
                </a:solidFill>
                <a:effectLst/>
                <a:ea typeface="Aptos" panose="020B0004020202020204" pitchFamily="34" charset="0"/>
                <a:cs typeface="Times New Roman" panose="02020603050405020304" pitchFamily="18" charset="0"/>
              </a:rPr>
              <a:t> → investment, remittances</a:t>
            </a:r>
          </a:p>
          <a:p>
            <a:pPr marL="180975" lvl="0" indent="-180975">
              <a:spcAft>
                <a:spcPts val="300"/>
              </a:spcAft>
              <a:buSzPts val="1000"/>
              <a:buFont typeface="Symbol" panose="05050102010706020507" pitchFamily="18" charset="2"/>
              <a:buChar char=""/>
              <a:tabLst>
                <a:tab pos="457200" algn="l"/>
              </a:tabLst>
            </a:pPr>
            <a:r>
              <a:rPr lang="en-GB" sz="900" b="1" kern="100" dirty="0">
                <a:solidFill>
                  <a:sysClr val="windowText" lastClr="000000"/>
                </a:solidFill>
                <a:effectLst/>
                <a:ea typeface="Aptos" panose="020B0004020202020204" pitchFamily="34" charset="0"/>
                <a:cs typeface="Times New Roman" panose="02020603050405020304" pitchFamily="18" charset="0"/>
              </a:rPr>
              <a:t>Products</a:t>
            </a:r>
            <a:r>
              <a:rPr lang="en-GB" sz="900" kern="100" dirty="0">
                <a:solidFill>
                  <a:sysClr val="windowText" lastClr="000000"/>
                </a:solidFill>
                <a:effectLst/>
                <a:ea typeface="Aptos" panose="020B0004020202020204" pitchFamily="34" charset="0"/>
                <a:cs typeface="Times New Roman" panose="02020603050405020304" pitchFamily="18" charset="0"/>
              </a:rPr>
              <a:t> → trade, supply chains</a:t>
            </a:r>
          </a:p>
          <a:p>
            <a:pPr marL="180975" lvl="0" indent="-180975">
              <a:spcAft>
                <a:spcPts val="300"/>
              </a:spcAft>
              <a:buSzPts val="1000"/>
              <a:buFont typeface="Symbol" panose="05050102010706020507" pitchFamily="18" charset="2"/>
              <a:buChar char=""/>
              <a:tabLst>
                <a:tab pos="457200" algn="l"/>
              </a:tabLst>
            </a:pPr>
            <a:r>
              <a:rPr lang="en-GB" sz="900" b="1" kern="100" dirty="0">
                <a:solidFill>
                  <a:sysClr val="windowText" lastClr="000000"/>
                </a:solidFill>
                <a:effectLst/>
                <a:ea typeface="Aptos" panose="020B0004020202020204" pitchFamily="34" charset="0"/>
                <a:cs typeface="Times New Roman" panose="02020603050405020304" pitchFamily="18" charset="0"/>
              </a:rPr>
              <a:t>Ideas</a:t>
            </a:r>
            <a:r>
              <a:rPr lang="en-GB" sz="900" kern="100" dirty="0">
                <a:solidFill>
                  <a:sysClr val="windowText" lastClr="000000"/>
                </a:solidFill>
                <a:effectLst/>
                <a:ea typeface="Aptos" panose="020B0004020202020204" pitchFamily="34" charset="0"/>
                <a:cs typeface="Times New Roman" panose="02020603050405020304" pitchFamily="18" charset="0"/>
              </a:rPr>
              <a:t> → technology, media, internet</a:t>
            </a:r>
          </a:p>
          <a:p>
            <a:pPr>
              <a:spcAft>
                <a:spcPts val="300"/>
              </a:spcAft>
            </a:pPr>
            <a:r>
              <a:rPr lang="en-GB" sz="900" b="1" kern="100" dirty="0">
                <a:solidFill>
                  <a:sysClr val="windowText" lastClr="000000"/>
                </a:solidFill>
                <a:effectLst/>
                <a:ea typeface="Aptos" panose="020B0004020202020204" pitchFamily="34" charset="0"/>
                <a:cs typeface="Segoe UI Emoji" panose="020B0502040204020203" pitchFamily="34" charset="0"/>
              </a:rPr>
              <a:t>📱</a:t>
            </a:r>
            <a:r>
              <a:rPr lang="en-GB" sz="900" b="1" kern="100" dirty="0">
                <a:solidFill>
                  <a:sysClr val="windowText" lastClr="000000"/>
                </a:solidFill>
                <a:effectLst/>
                <a:ea typeface="Aptos" panose="020B0004020202020204" pitchFamily="34" charset="0"/>
                <a:cs typeface="Times New Roman" panose="02020603050405020304" pitchFamily="18" charset="0"/>
              </a:rPr>
              <a:t> Example: Smartphone Supply Chain</a:t>
            </a:r>
            <a:endParaRPr lang="en-GB" sz="900" kern="100" dirty="0">
              <a:solidFill>
                <a:sysClr val="windowText" lastClr="000000"/>
              </a:solidFill>
              <a:effectLst/>
              <a:ea typeface="Aptos" panose="020B0004020202020204" pitchFamily="34" charset="0"/>
              <a:cs typeface="Times New Roman" panose="02020603050405020304" pitchFamily="18" charset="0"/>
            </a:endParaRPr>
          </a:p>
          <a:p>
            <a:pPr>
              <a:spcAft>
                <a:spcPts val="300"/>
              </a:spcAft>
            </a:pPr>
            <a:r>
              <a:rPr lang="en-GB" sz="900" kern="100" dirty="0">
                <a:solidFill>
                  <a:sysClr val="windowText" lastClr="000000"/>
                </a:solidFill>
                <a:effectLst/>
                <a:ea typeface="Aptos" panose="020B0004020202020204" pitchFamily="34" charset="0"/>
                <a:cs typeface="Times New Roman" panose="02020603050405020304" pitchFamily="18" charset="0"/>
              </a:rPr>
              <a:t>A </a:t>
            </a:r>
            <a:r>
              <a:rPr lang="en-GB" sz="900" b="1" kern="100" dirty="0">
                <a:solidFill>
                  <a:sysClr val="windowText" lastClr="000000"/>
                </a:solidFill>
                <a:effectLst/>
                <a:ea typeface="Aptos" panose="020B0004020202020204" pitchFamily="34" charset="0"/>
                <a:cs typeface="Times New Roman" panose="02020603050405020304" pitchFamily="18" charset="0"/>
              </a:rPr>
              <a:t>smartphone </a:t>
            </a:r>
            <a:r>
              <a:rPr lang="en-GB" sz="900" kern="100" dirty="0">
                <a:solidFill>
                  <a:sysClr val="windowText" lastClr="000000"/>
                </a:solidFill>
                <a:effectLst/>
                <a:ea typeface="Aptos" panose="020B0004020202020204" pitchFamily="34" charset="0"/>
                <a:cs typeface="Times New Roman" panose="02020603050405020304" pitchFamily="18" charset="0"/>
              </a:rPr>
              <a:t>is a clear example of globalisation because it is made across many different countries.</a:t>
            </a:r>
          </a:p>
          <a:p>
            <a:pPr>
              <a:spcAft>
                <a:spcPts val="300"/>
              </a:spcAft>
            </a:pPr>
            <a:r>
              <a:rPr lang="en-GB" sz="900" b="1" kern="100" dirty="0">
                <a:solidFill>
                  <a:sysClr val="windowText" lastClr="000000"/>
                </a:solidFill>
                <a:effectLst/>
                <a:ea typeface="Aptos" panose="020B0004020202020204" pitchFamily="34" charset="0"/>
                <a:cs typeface="Times New Roman" panose="02020603050405020304" pitchFamily="18" charset="0"/>
              </a:rPr>
              <a:t>Stages of production:</a:t>
            </a:r>
            <a:endParaRPr lang="en-GB" sz="900" kern="100" dirty="0">
              <a:solidFill>
                <a:sysClr val="windowText" lastClr="000000"/>
              </a:solidFill>
              <a:ea typeface="Aptos" panose="020B0004020202020204" pitchFamily="34" charset="0"/>
              <a:cs typeface="Times New Roman" panose="02020603050405020304" pitchFamily="18" charset="0"/>
            </a:endParaRPr>
          </a:p>
          <a:p>
            <a:pPr>
              <a:spcAft>
                <a:spcPts val="300"/>
              </a:spcAft>
            </a:pPr>
            <a:r>
              <a:rPr lang="en-GB" sz="900" b="1" kern="100" dirty="0">
                <a:solidFill>
                  <a:sysClr val="windowText" lastClr="000000"/>
                </a:solidFill>
                <a:effectLst/>
                <a:ea typeface="Aptos" panose="020B0004020202020204" pitchFamily="34" charset="0"/>
                <a:cs typeface="Times New Roman" panose="02020603050405020304" pitchFamily="18" charset="0"/>
              </a:rPr>
              <a:t>1) Raw materials:</a:t>
            </a:r>
            <a:endParaRPr lang="en-GB" sz="900" kern="100" dirty="0">
              <a:solidFill>
                <a:sysClr val="windowText" lastClr="000000"/>
              </a:solidFill>
              <a:effectLst/>
              <a:ea typeface="Aptos" panose="020B0004020202020204" pitchFamily="34" charset="0"/>
              <a:cs typeface="Times New Roman" panose="02020603050405020304" pitchFamily="18" charset="0"/>
            </a:endParaRPr>
          </a:p>
          <a:p>
            <a:pPr marL="180975" lvl="1" indent="-85725">
              <a:spcAft>
                <a:spcPts val="300"/>
              </a:spcAft>
              <a:buSzPts val="1000"/>
              <a:buFont typeface="Courier New" panose="02070309020205020404" pitchFamily="49" charset="0"/>
              <a:buChar char="o"/>
              <a:tabLst>
                <a:tab pos="914400" algn="l"/>
              </a:tabLst>
            </a:pPr>
            <a:r>
              <a:rPr lang="en-GB" sz="900" kern="100" dirty="0">
                <a:solidFill>
                  <a:sysClr val="windowText" lastClr="000000"/>
                </a:solidFill>
                <a:effectLst/>
                <a:ea typeface="Aptos" panose="020B0004020202020204" pitchFamily="34" charset="0"/>
                <a:cs typeface="Times New Roman" panose="02020603050405020304" pitchFamily="18" charset="0"/>
              </a:rPr>
              <a:t>Cobalt → DR Congo</a:t>
            </a:r>
          </a:p>
          <a:p>
            <a:pPr marL="180975" lvl="1" indent="-85725">
              <a:spcAft>
                <a:spcPts val="300"/>
              </a:spcAft>
              <a:buSzPts val="1000"/>
              <a:buFont typeface="Courier New" panose="02070309020205020404" pitchFamily="49" charset="0"/>
              <a:buChar char="o"/>
              <a:tabLst>
                <a:tab pos="914400" algn="l"/>
              </a:tabLst>
            </a:pPr>
            <a:r>
              <a:rPr lang="en-GB" sz="900" kern="100" dirty="0">
                <a:solidFill>
                  <a:sysClr val="windowText" lastClr="000000"/>
                </a:solidFill>
                <a:effectLst/>
                <a:ea typeface="Aptos" panose="020B0004020202020204" pitchFamily="34" charset="0"/>
                <a:cs typeface="Times New Roman" panose="02020603050405020304" pitchFamily="18" charset="0"/>
              </a:rPr>
              <a:t>Lithium → Chile</a:t>
            </a:r>
            <a:endParaRPr lang="en-GB" sz="900" kern="100" dirty="0">
              <a:solidFill>
                <a:sysClr val="windowText" lastClr="000000"/>
              </a:solidFill>
              <a:ea typeface="Aptos" panose="020B0004020202020204" pitchFamily="34" charset="0"/>
              <a:cs typeface="Times New Roman" panose="02020603050405020304" pitchFamily="18" charset="0"/>
            </a:endParaRPr>
          </a:p>
          <a:p>
            <a:pPr marL="0" lvl="1">
              <a:spcAft>
                <a:spcPts val="300"/>
              </a:spcAft>
              <a:buSzPts val="1000"/>
              <a:tabLst>
                <a:tab pos="914400" algn="l"/>
              </a:tabLst>
            </a:pPr>
            <a:r>
              <a:rPr lang="en-GB" sz="900" b="1" kern="100" dirty="0">
                <a:solidFill>
                  <a:sysClr val="windowText" lastClr="000000"/>
                </a:solidFill>
                <a:effectLst/>
                <a:ea typeface="Aptos" panose="020B0004020202020204" pitchFamily="34" charset="0"/>
                <a:cs typeface="Times New Roman" panose="02020603050405020304" pitchFamily="18" charset="0"/>
              </a:rPr>
              <a:t>2) Manufacturing parts:</a:t>
            </a:r>
            <a:endParaRPr lang="en-GB" sz="900" kern="100" dirty="0">
              <a:solidFill>
                <a:sysClr val="windowText" lastClr="000000"/>
              </a:solidFill>
              <a:effectLst/>
              <a:ea typeface="Aptos" panose="020B0004020202020204" pitchFamily="34" charset="0"/>
              <a:cs typeface="Times New Roman" panose="02020603050405020304" pitchFamily="18" charset="0"/>
            </a:endParaRPr>
          </a:p>
          <a:p>
            <a:pPr marL="180975" lvl="1" indent="-85725">
              <a:spcAft>
                <a:spcPts val="300"/>
              </a:spcAft>
              <a:buSzPts val="1000"/>
              <a:buFont typeface="Courier New" panose="02070309020205020404" pitchFamily="49" charset="0"/>
              <a:buChar char="o"/>
              <a:tabLst>
                <a:tab pos="914400" algn="l"/>
              </a:tabLst>
            </a:pPr>
            <a:r>
              <a:rPr lang="en-GB" sz="900" kern="100" dirty="0">
                <a:solidFill>
                  <a:sysClr val="windowText" lastClr="000000"/>
                </a:solidFill>
                <a:effectLst/>
                <a:ea typeface="Aptos" panose="020B0004020202020204" pitchFamily="34" charset="0"/>
                <a:cs typeface="Times New Roman" panose="02020603050405020304" pitchFamily="18" charset="0"/>
              </a:rPr>
              <a:t>Microchips → Taiwan / South Korea</a:t>
            </a:r>
          </a:p>
          <a:p>
            <a:pPr marL="180975" lvl="1" indent="-85725">
              <a:spcAft>
                <a:spcPts val="300"/>
              </a:spcAft>
              <a:buSzPts val="1000"/>
              <a:buFont typeface="Courier New" panose="02070309020205020404" pitchFamily="49" charset="0"/>
              <a:buChar char="o"/>
              <a:tabLst>
                <a:tab pos="914400" algn="l"/>
              </a:tabLst>
            </a:pPr>
            <a:r>
              <a:rPr lang="en-GB" sz="900" kern="100" dirty="0">
                <a:solidFill>
                  <a:sysClr val="windowText" lastClr="000000"/>
                </a:solidFill>
                <a:effectLst/>
                <a:ea typeface="Aptos" panose="020B0004020202020204" pitchFamily="34" charset="0"/>
                <a:cs typeface="Times New Roman" panose="02020603050405020304" pitchFamily="18" charset="0"/>
              </a:rPr>
              <a:t>Screens → China</a:t>
            </a:r>
          </a:p>
          <a:p>
            <a:pPr marL="180975" lvl="1" indent="-85725">
              <a:spcAft>
                <a:spcPts val="300"/>
              </a:spcAft>
              <a:buSzPts val="1000"/>
              <a:buFont typeface="Courier New" panose="02070309020205020404" pitchFamily="49" charset="0"/>
              <a:buChar char="o"/>
              <a:tabLst>
                <a:tab pos="914400" algn="l"/>
              </a:tabLst>
            </a:pPr>
            <a:r>
              <a:rPr lang="en-GB" sz="900" kern="100" dirty="0">
                <a:solidFill>
                  <a:sysClr val="windowText" lastClr="000000"/>
                </a:solidFill>
                <a:effectLst/>
                <a:ea typeface="Aptos" panose="020B0004020202020204" pitchFamily="34" charset="0"/>
                <a:cs typeface="Times New Roman" panose="02020603050405020304" pitchFamily="18" charset="0"/>
              </a:rPr>
              <a:t>Design → USA / Europe</a:t>
            </a:r>
          </a:p>
          <a:p>
            <a:pPr marL="0" lvl="1">
              <a:spcAft>
                <a:spcPts val="300"/>
              </a:spcAft>
              <a:buSzPts val="1000"/>
              <a:tabLst>
                <a:tab pos="914400" algn="l"/>
              </a:tabLst>
            </a:pPr>
            <a:r>
              <a:rPr lang="en-GB" sz="900" b="1" kern="100" dirty="0">
                <a:solidFill>
                  <a:sysClr val="windowText" lastClr="000000"/>
                </a:solidFill>
                <a:ea typeface="Aptos" panose="020B0004020202020204" pitchFamily="34" charset="0"/>
                <a:cs typeface="Times New Roman" panose="02020603050405020304" pitchFamily="18" charset="0"/>
              </a:rPr>
              <a:t>3) </a:t>
            </a:r>
            <a:r>
              <a:rPr lang="en-GB" sz="900" b="1" kern="100" dirty="0">
                <a:solidFill>
                  <a:sysClr val="windowText" lastClr="000000"/>
                </a:solidFill>
                <a:effectLst/>
                <a:ea typeface="Aptos" panose="020B0004020202020204" pitchFamily="34" charset="0"/>
                <a:cs typeface="Times New Roman" panose="02020603050405020304" pitchFamily="18" charset="0"/>
              </a:rPr>
              <a:t>Assembly &amp; transport:</a:t>
            </a:r>
            <a:endParaRPr lang="en-GB" sz="900" kern="100" dirty="0">
              <a:solidFill>
                <a:sysClr val="windowText" lastClr="000000"/>
              </a:solidFill>
              <a:effectLst/>
              <a:ea typeface="Aptos" panose="020B0004020202020204" pitchFamily="34" charset="0"/>
              <a:cs typeface="Times New Roman" panose="02020603050405020304" pitchFamily="18" charset="0"/>
            </a:endParaRPr>
          </a:p>
          <a:p>
            <a:pPr marL="180975" lvl="1" indent="-85725">
              <a:spcAft>
                <a:spcPts val="300"/>
              </a:spcAft>
              <a:buSzPts val="1000"/>
              <a:buFont typeface="Courier New" panose="02070309020205020404" pitchFamily="49" charset="0"/>
              <a:buChar char="o"/>
              <a:tabLst>
                <a:tab pos="914400" algn="l"/>
              </a:tabLst>
            </a:pPr>
            <a:r>
              <a:rPr lang="en-GB" sz="900" kern="100" dirty="0">
                <a:solidFill>
                  <a:sysClr val="windowText" lastClr="000000"/>
                </a:solidFill>
                <a:effectLst/>
                <a:ea typeface="Aptos" panose="020B0004020202020204" pitchFamily="34" charset="0"/>
                <a:cs typeface="Times New Roman" panose="02020603050405020304" pitchFamily="18" charset="0"/>
              </a:rPr>
              <a:t>Assembled in China / Vietnam</a:t>
            </a:r>
          </a:p>
          <a:p>
            <a:pPr marL="180975" lvl="1" indent="-85725">
              <a:spcAft>
                <a:spcPts val="300"/>
              </a:spcAft>
              <a:buSzPts val="1000"/>
              <a:buFont typeface="Courier New" panose="02070309020205020404" pitchFamily="49" charset="0"/>
              <a:buChar char="o"/>
              <a:tabLst>
                <a:tab pos="914400" algn="l"/>
              </a:tabLst>
            </a:pPr>
            <a:r>
              <a:rPr lang="en-GB" sz="900" kern="100" dirty="0">
                <a:solidFill>
                  <a:sysClr val="windowText" lastClr="000000"/>
                </a:solidFill>
                <a:effectLst/>
                <a:ea typeface="Aptos" panose="020B0004020202020204" pitchFamily="34" charset="0"/>
                <a:cs typeface="Times New Roman" panose="02020603050405020304" pitchFamily="18" charset="0"/>
              </a:rPr>
              <a:t>Transported by ships, planes, lorries</a:t>
            </a:r>
          </a:p>
          <a:p>
            <a:pPr lvl="0">
              <a:spcAft>
                <a:spcPts val="300"/>
              </a:spcAft>
              <a:buSzPts val="1000"/>
            </a:pPr>
            <a:r>
              <a:rPr lang="en-GB" sz="900" b="1" kern="100" dirty="0">
                <a:solidFill>
                  <a:sysClr val="windowText" lastClr="000000"/>
                </a:solidFill>
                <a:effectLst/>
                <a:ea typeface="Aptos" panose="020B0004020202020204" pitchFamily="34" charset="0"/>
                <a:cs typeface="Times New Roman" panose="02020603050405020304" pitchFamily="18" charset="0"/>
              </a:rPr>
              <a:t>4) Sale &amp; use:</a:t>
            </a:r>
            <a:endParaRPr lang="en-GB" sz="900" kern="100" dirty="0">
              <a:solidFill>
                <a:sysClr val="windowText" lastClr="000000"/>
              </a:solidFill>
              <a:effectLst/>
              <a:ea typeface="Aptos" panose="020B0004020202020204" pitchFamily="34" charset="0"/>
              <a:cs typeface="Times New Roman" panose="02020603050405020304" pitchFamily="18" charset="0"/>
            </a:endParaRPr>
          </a:p>
          <a:p>
            <a:pPr marL="180975" lvl="1" indent="-85725">
              <a:spcAft>
                <a:spcPts val="300"/>
              </a:spcAft>
              <a:buSzPts val="1000"/>
              <a:buFont typeface="Courier New" panose="02070309020205020404" pitchFamily="49" charset="0"/>
              <a:buChar char="o"/>
              <a:tabLst>
                <a:tab pos="914400" algn="l"/>
              </a:tabLst>
            </a:pPr>
            <a:r>
              <a:rPr lang="en-GB" sz="900" kern="100" dirty="0">
                <a:solidFill>
                  <a:sysClr val="windowText" lastClr="000000"/>
                </a:solidFill>
                <a:effectLst/>
                <a:ea typeface="Aptos" panose="020B0004020202020204" pitchFamily="34" charset="0"/>
                <a:cs typeface="Times New Roman" panose="02020603050405020304" pitchFamily="18" charset="0"/>
              </a:rPr>
              <a:t>Sold globally (e.g. UK)</a:t>
            </a:r>
          </a:p>
          <a:p>
            <a:pPr marL="180975" lvl="1" indent="-85725">
              <a:spcAft>
                <a:spcPts val="300"/>
              </a:spcAft>
              <a:buSzPts val="1000"/>
              <a:buFont typeface="Courier New" panose="02070309020205020404" pitchFamily="49" charset="0"/>
              <a:buChar char="o"/>
              <a:tabLst>
                <a:tab pos="914400" algn="l"/>
              </a:tabLst>
            </a:pPr>
            <a:r>
              <a:rPr lang="en-GB" sz="900" kern="100" dirty="0">
                <a:solidFill>
                  <a:sysClr val="windowText" lastClr="000000"/>
                </a:solidFill>
                <a:effectLst/>
                <a:ea typeface="Aptos" panose="020B0004020202020204" pitchFamily="34" charset="0"/>
                <a:cs typeface="Times New Roman" panose="02020603050405020304" pitchFamily="18" charset="0"/>
              </a:rPr>
              <a:t>Used for communication and sharing ideas</a:t>
            </a:r>
            <a:endParaRPr lang="en-GB" sz="900" dirty="0">
              <a:solidFill>
                <a:sysClr val="windowText" lastClr="000000"/>
              </a:solidFill>
            </a:endParaRPr>
          </a:p>
        </p:txBody>
      </p:sp>
      <p:pic>
        <p:nvPicPr>
          <p:cNvPr id="34" name="Picture 33">
            <a:extLst>
              <a:ext uri="{FF2B5EF4-FFF2-40B4-BE49-F238E27FC236}">
                <a16:creationId xmlns:a16="http://schemas.microsoft.com/office/drawing/2014/main" id="{8CF219B9-5D42-7D28-B540-75A8C123E365}"/>
              </a:ext>
            </a:extLst>
          </p:cNvPr>
          <p:cNvPicPr>
            <a:picLocks noChangeAspect="1"/>
          </p:cNvPicPr>
          <p:nvPr/>
        </p:nvPicPr>
        <p:blipFill>
          <a:blip r:embed="rId4"/>
          <a:stretch>
            <a:fillRect/>
          </a:stretch>
        </p:blipFill>
        <p:spPr>
          <a:xfrm>
            <a:off x="3461520" y="4799577"/>
            <a:ext cx="2220960" cy="1438526"/>
          </a:xfrm>
          <a:prstGeom prst="rect">
            <a:avLst/>
          </a:prstGeom>
        </p:spPr>
      </p:pic>
      <p:pic>
        <p:nvPicPr>
          <p:cNvPr id="5" name="Picture 4">
            <a:extLst>
              <a:ext uri="{FF2B5EF4-FFF2-40B4-BE49-F238E27FC236}">
                <a16:creationId xmlns:a16="http://schemas.microsoft.com/office/drawing/2014/main" id="{8B5E4C64-FB7F-1692-88F7-30EED1AD85DF}"/>
              </a:ext>
            </a:extLst>
          </p:cNvPr>
          <p:cNvPicPr>
            <a:picLocks noChangeAspect="1"/>
          </p:cNvPicPr>
          <p:nvPr/>
        </p:nvPicPr>
        <p:blipFill>
          <a:blip r:embed="rId5"/>
          <a:stretch>
            <a:fillRect/>
          </a:stretch>
        </p:blipFill>
        <p:spPr>
          <a:xfrm>
            <a:off x="5539339" y="4799577"/>
            <a:ext cx="3532338" cy="1591698"/>
          </a:xfrm>
          <a:prstGeom prst="rect">
            <a:avLst/>
          </a:prstGeom>
        </p:spPr>
      </p:pic>
      <p:pic>
        <p:nvPicPr>
          <p:cNvPr id="11" name="Picture 10">
            <a:extLst>
              <a:ext uri="{FF2B5EF4-FFF2-40B4-BE49-F238E27FC236}">
                <a16:creationId xmlns:a16="http://schemas.microsoft.com/office/drawing/2014/main" id="{B49127B2-414E-B38B-4B21-A9FDB0EB99F7}"/>
              </a:ext>
            </a:extLst>
          </p:cNvPr>
          <p:cNvPicPr>
            <a:picLocks noChangeAspect="1"/>
          </p:cNvPicPr>
          <p:nvPr/>
        </p:nvPicPr>
        <p:blipFill>
          <a:blip r:embed="rId6"/>
          <a:stretch>
            <a:fillRect/>
          </a:stretch>
        </p:blipFill>
        <p:spPr>
          <a:xfrm>
            <a:off x="45990" y="4692724"/>
            <a:ext cx="3532338" cy="1591698"/>
          </a:xfrm>
          <a:prstGeom prst="rect">
            <a:avLst/>
          </a:prstGeom>
        </p:spPr>
      </p:pic>
    </p:spTree>
    <p:extLst>
      <p:ext uri="{BB962C8B-B14F-4D97-AF65-F5344CB8AC3E}">
        <p14:creationId xmlns:p14="http://schemas.microsoft.com/office/powerpoint/2010/main" val="326273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BCFEE71-AE2F-BA63-F2C3-B5C2AA9E1108}"/>
              </a:ext>
            </a:extLst>
          </p:cNvPr>
          <p:cNvSpPr/>
          <p:nvPr/>
        </p:nvSpPr>
        <p:spPr>
          <a:xfrm>
            <a:off x="45990" y="648727"/>
            <a:ext cx="4050522" cy="5764038"/>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950" b="1" dirty="0">
                <a:solidFill>
                  <a:schemeClr val="tx1"/>
                </a:solidFill>
              </a:rPr>
              <a:t>Key idea 2: </a:t>
            </a:r>
            <a:r>
              <a:rPr lang="en-GB" sz="950" u="sng" dirty="0">
                <a:solidFill>
                  <a:schemeClr val="tx1"/>
                </a:solidFill>
              </a:rPr>
              <a:t>Why do TNC’s operate in LIC’s/NEE’s?</a:t>
            </a:r>
          </a:p>
          <a:p>
            <a:pPr>
              <a:lnSpc>
                <a:spcPct val="115000"/>
              </a:lnSpc>
              <a:spcAft>
                <a:spcPts val="800"/>
              </a:spcAft>
            </a:pPr>
            <a:r>
              <a:rPr lang="en-GB" sz="950" kern="100" dirty="0">
                <a:solidFill>
                  <a:schemeClr val="tx1"/>
                </a:solidFill>
                <a:effectLst/>
                <a:ea typeface="Aptos" panose="020B0004020202020204" pitchFamily="34" charset="0"/>
                <a:cs typeface="Times New Roman" panose="02020603050405020304" pitchFamily="18" charset="0"/>
              </a:rPr>
              <a:t>A </a:t>
            </a:r>
            <a:r>
              <a:rPr lang="en-GB" sz="950" b="1" kern="100" dirty="0">
                <a:solidFill>
                  <a:schemeClr val="tx1"/>
                </a:solidFill>
                <a:effectLst/>
                <a:ea typeface="Aptos" panose="020B0004020202020204" pitchFamily="34" charset="0"/>
                <a:cs typeface="Times New Roman" panose="02020603050405020304" pitchFamily="18" charset="0"/>
              </a:rPr>
              <a:t>Transnational Corporation (TNC)</a:t>
            </a:r>
            <a:r>
              <a:rPr lang="en-GB" sz="950" kern="100" dirty="0">
                <a:solidFill>
                  <a:schemeClr val="tx1"/>
                </a:solidFill>
                <a:effectLst/>
                <a:ea typeface="Aptos" panose="020B0004020202020204" pitchFamily="34" charset="0"/>
                <a:cs typeface="Times New Roman" panose="02020603050405020304" pitchFamily="18" charset="0"/>
              </a:rPr>
              <a:t> is a large company that operates in more than one country. Many TNCs choose to produce goods overseas, particularly in </a:t>
            </a:r>
            <a:r>
              <a:rPr lang="en-GB" sz="950" b="1" kern="100" dirty="0">
                <a:solidFill>
                  <a:schemeClr val="tx1"/>
                </a:solidFill>
                <a:effectLst/>
                <a:ea typeface="Aptos" panose="020B0004020202020204" pitchFamily="34" charset="0"/>
                <a:cs typeface="Times New Roman" panose="02020603050405020304" pitchFamily="18" charset="0"/>
              </a:rPr>
              <a:t>Low-Income Countries (LICs)</a:t>
            </a:r>
            <a:r>
              <a:rPr lang="en-GB" sz="950" kern="100" dirty="0">
                <a:solidFill>
                  <a:schemeClr val="tx1"/>
                </a:solidFill>
                <a:effectLst/>
                <a:ea typeface="Aptos" panose="020B0004020202020204" pitchFamily="34" charset="0"/>
                <a:cs typeface="Times New Roman" panose="02020603050405020304" pitchFamily="18" charset="0"/>
              </a:rPr>
              <a:t> and </a:t>
            </a:r>
            <a:r>
              <a:rPr lang="en-GB" sz="950" b="1" kern="100" dirty="0">
                <a:solidFill>
                  <a:schemeClr val="tx1"/>
                </a:solidFill>
                <a:effectLst/>
                <a:ea typeface="Aptos" panose="020B0004020202020204" pitchFamily="34" charset="0"/>
                <a:cs typeface="Times New Roman" panose="02020603050405020304" pitchFamily="18" charset="0"/>
              </a:rPr>
              <a:t>Newly Emerging Economies (NEEs)</a:t>
            </a:r>
            <a:r>
              <a:rPr lang="en-GB" sz="950" kern="100" dirty="0">
                <a:solidFill>
                  <a:schemeClr val="tx1"/>
                </a:solidFill>
                <a:effectLst/>
                <a:ea typeface="Aptos" panose="020B0004020202020204" pitchFamily="34" charset="0"/>
                <a:cs typeface="Times New Roman" panose="02020603050405020304" pitchFamily="18" charset="0"/>
              </a:rPr>
              <a:t>, because it helps them reduce costs and increase profits. </a:t>
            </a:r>
          </a:p>
          <a:p>
            <a:pPr>
              <a:lnSpc>
                <a:spcPct val="115000"/>
              </a:lnSpc>
              <a:spcAft>
                <a:spcPts val="800"/>
              </a:spcAft>
            </a:pPr>
            <a:r>
              <a:rPr lang="en-GB" sz="950" kern="100" dirty="0">
                <a:solidFill>
                  <a:schemeClr val="tx1"/>
                </a:solidFill>
                <a:effectLst/>
                <a:ea typeface="Aptos" panose="020B0004020202020204" pitchFamily="34" charset="0"/>
                <a:cs typeface="Times New Roman" panose="02020603050405020304" pitchFamily="18" charset="0"/>
              </a:rPr>
              <a:t>This process is known as </a:t>
            </a:r>
            <a:r>
              <a:rPr lang="en-GB" sz="950" b="1" kern="100" dirty="0">
                <a:solidFill>
                  <a:schemeClr val="tx1"/>
                </a:solidFill>
                <a:effectLst/>
                <a:ea typeface="Aptos" panose="020B0004020202020204" pitchFamily="34" charset="0"/>
                <a:cs typeface="Times New Roman" panose="02020603050405020304" pitchFamily="18" charset="0"/>
              </a:rPr>
              <a:t>outsourcing</a:t>
            </a:r>
            <a:r>
              <a:rPr lang="en-GB" sz="950" kern="100" dirty="0">
                <a:solidFill>
                  <a:schemeClr val="tx1"/>
                </a:solidFill>
                <a:effectLst/>
                <a:ea typeface="Aptos" panose="020B0004020202020204" pitchFamily="34" charset="0"/>
                <a:cs typeface="Times New Roman" panose="02020603050405020304" pitchFamily="18" charset="0"/>
              </a:rPr>
              <a:t>, where companies move production to another country to make goods more cheaply.</a:t>
            </a:r>
          </a:p>
          <a:p>
            <a:pPr>
              <a:lnSpc>
                <a:spcPct val="115000"/>
              </a:lnSpc>
            </a:pPr>
            <a:r>
              <a:rPr lang="en-GB" sz="950" b="1" kern="100" dirty="0">
                <a:solidFill>
                  <a:schemeClr val="tx1"/>
                </a:solidFill>
                <a:effectLst/>
                <a:ea typeface="Aptos" panose="020B0004020202020204" pitchFamily="34" charset="0"/>
                <a:cs typeface="Times New Roman" panose="02020603050405020304" pitchFamily="18" charset="0"/>
              </a:rPr>
              <a:t>Main Reasons TNCs Locate in LICs/NEEs</a:t>
            </a:r>
            <a:endParaRPr lang="en-GB" sz="950" kern="100" dirty="0">
              <a:solidFill>
                <a:schemeClr val="tx1"/>
              </a:solidFill>
              <a:effectLst/>
              <a:ea typeface="Aptos" panose="020B0004020202020204" pitchFamily="34" charset="0"/>
              <a:cs typeface="Times New Roman" panose="02020603050405020304" pitchFamily="18" charset="0"/>
            </a:endParaRPr>
          </a:p>
          <a:p>
            <a:pPr>
              <a:lnSpc>
                <a:spcPct val="115000"/>
              </a:lnSpc>
              <a:spcAft>
                <a:spcPts val="800"/>
              </a:spcAft>
            </a:pPr>
            <a:r>
              <a:rPr lang="en-GB" sz="950" kern="100" dirty="0">
                <a:solidFill>
                  <a:schemeClr val="tx1"/>
                </a:solidFill>
                <a:effectLst/>
                <a:ea typeface="Aptos" panose="020B0004020202020204" pitchFamily="34" charset="0"/>
                <a:cs typeface="Times New Roman" panose="02020603050405020304" pitchFamily="18" charset="0"/>
              </a:rPr>
              <a:t>TNCs choose to locate in LICs and NEEs because they can reduce costs and increase profits by taking advantage of economic differences between countries. One of the main reasons is low wages. In many LICs and NEEs, workers are paid significantly less than in high-income countries such as the UK. In some cases, workers may earn only a few pounds per day. This allows companies to lower their production costs, sell goods at cheaper prices, and increase their overall profits. This is often possible because workers may have fewer rights and less protection.</a:t>
            </a:r>
          </a:p>
          <a:p>
            <a:pPr>
              <a:lnSpc>
                <a:spcPct val="115000"/>
              </a:lnSpc>
              <a:spcAft>
                <a:spcPts val="800"/>
              </a:spcAft>
            </a:pPr>
            <a:r>
              <a:rPr lang="en-GB" sz="950" kern="100" dirty="0">
                <a:solidFill>
                  <a:schemeClr val="tx1"/>
                </a:solidFill>
                <a:effectLst/>
                <a:ea typeface="Aptos" panose="020B0004020202020204" pitchFamily="34" charset="0"/>
                <a:cs typeface="Times New Roman" panose="02020603050405020304" pitchFamily="18" charset="0"/>
              </a:rPr>
              <a:t>Another important reason is weaker regulations. In some countries, laws relating to health and safety, working conditions, and environmental protection are less strict or not strongly enforced. This means companies can spend less money following rules, making production cheaper and faster. However, this can result in unsafe working environments and environmental damage.</a:t>
            </a:r>
          </a:p>
          <a:p>
            <a:pPr>
              <a:lnSpc>
                <a:spcPct val="115000"/>
              </a:lnSpc>
              <a:spcAft>
                <a:spcPts val="800"/>
              </a:spcAft>
            </a:pPr>
            <a:r>
              <a:rPr lang="en-GB" sz="950" kern="100" dirty="0">
                <a:solidFill>
                  <a:schemeClr val="tx1"/>
                </a:solidFill>
                <a:effectLst/>
                <a:ea typeface="Aptos" panose="020B0004020202020204" pitchFamily="34" charset="0"/>
                <a:cs typeface="Times New Roman" panose="02020603050405020304" pitchFamily="18" charset="0"/>
              </a:rPr>
              <a:t>Tax incentives also play a key role in attracting TNCs. Governments in LICs and NEEs may offer lower taxes, tax holidays, or financial support to encourage companies to invest. This reduces business costs and makes these countries more attractive locations for global companies.</a:t>
            </a:r>
          </a:p>
          <a:p>
            <a:pPr>
              <a:lnSpc>
                <a:spcPct val="115000"/>
              </a:lnSpc>
              <a:spcAft>
                <a:spcPts val="800"/>
              </a:spcAft>
            </a:pPr>
            <a:r>
              <a:rPr lang="en-GB" sz="950" kern="100" dirty="0">
                <a:solidFill>
                  <a:schemeClr val="tx1"/>
                </a:solidFill>
                <a:effectLst/>
                <a:ea typeface="Aptos" panose="020B0004020202020204" pitchFamily="34" charset="0"/>
                <a:cs typeface="Times New Roman" panose="02020603050405020304" pitchFamily="18" charset="0"/>
              </a:rPr>
              <a:t>In addition, overall production costs are lower in these countries. Not only are wages cheaper, but land, raw materials, energy, and transport can also be less expensive. This makes it easier for companies to produce goods on a large scale at a lower cost.</a:t>
            </a:r>
            <a:endParaRPr lang="en-GB" sz="950" u="sng" dirty="0">
              <a:solidFill>
                <a:schemeClr val="tx1"/>
              </a:solidFill>
            </a:endParaRPr>
          </a:p>
        </p:txBody>
      </p:sp>
      <p:sp>
        <p:nvSpPr>
          <p:cNvPr id="7" name="Rectangle 6">
            <a:extLst>
              <a:ext uri="{FF2B5EF4-FFF2-40B4-BE49-F238E27FC236}">
                <a16:creationId xmlns:a16="http://schemas.microsoft.com/office/drawing/2014/main" id="{2B8161C1-84DD-9661-D0EA-91306CA08168}"/>
              </a:ext>
            </a:extLst>
          </p:cNvPr>
          <p:cNvSpPr/>
          <p:nvPr/>
        </p:nvSpPr>
        <p:spPr>
          <a:xfrm>
            <a:off x="45992" y="73752"/>
            <a:ext cx="2592434" cy="494284"/>
          </a:xfrm>
          <a:prstGeom prst="rect">
            <a:avLst/>
          </a:prstGeom>
          <a:solidFill>
            <a:srgbClr val="B4E9FA"/>
          </a:solidFill>
          <a:ln w="2857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Big question: </a:t>
            </a:r>
            <a:r>
              <a:rPr lang="en-GB" sz="1200" dirty="0">
                <a:solidFill>
                  <a:schemeClr val="tx1"/>
                </a:solidFill>
              </a:rPr>
              <a:t>Are cheap goods worth the cost?</a:t>
            </a:r>
          </a:p>
        </p:txBody>
      </p:sp>
      <p:sp>
        <p:nvSpPr>
          <p:cNvPr id="10" name="Rectangle 9">
            <a:extLst>
              <a:ext uri="{FF2B5EF4-FFF2-40B4-BE49-F238E27FC236}">
                <a16:creationId xmlns:a16="http://schemas.microsoft.com/office/drawing/2014/main" id="{D84A02E6-42F0-6878-BC6D-93EDAF60F161}"/>
              </a:ext>
            </a:extLst>
          </p:cNvPr>
          <p:cNvSpPr/>
          <p:nvPr/>
        </p:nvSpPr>
        <p:spPr>
          <a:xfrm>
            <a:off x="2743200" y="73751"/>
            <a:ext cx="4705351" cy="494284"/>
          </a:xfrm>
          <a:prstGeom prst="rect">
            <a:avLst/>
          </a:prstGeom>
          <a:solidFill>
            <a:srgbClr val="1C3F93"/>
          </a:solidFill>
          <a:ln w="19050">
            <a:solidFill>
              <a:srgbClr val="3FC5F1"/>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200" b="1" dirty="0">
                <a:solidFill>
                  <a:schemeClr val="bg1"/>
                </a:solidFill>
              </a:rPr>
              <a:t>Year 9: Topic three – Globalisation </a:t>
            </a:r>
          </a:p>
          <a:p>
            <a:pPr algn="ctr"/>
            <a:r>
              <a:rPr lang="en-GB" sz="1200" b="1" dirty="0">
                <a:solidFill>
                  <a:schemeClr val="bg1"/>
                </a:solidFill>
              </a:rPr>
              <a:t>Knowledge Organiser </a:t>
            </a:r>
            <a:endParaRPr lang="en-GB" sz="1200" b="1" dirty="0">
              <a:solidFill>
                <a:schemeClr val="bg1"/>
              </a:solidFill>
              <a:ea typeface="Calibri"/>
              <a:cs typeface="Calibri"/>
            </a:endParaRPr>
          </a:p>
        </p:txBody>
      </p:sp>
      <p:pic>
        <p:nvPicPr>
          <p:cNvPr id="1026" name="Picture 2" descr="Director of Science at Fulwood Academy">
            <a:extLst>
              <a:ext uri="{FF2B5EF4-FFF2-40B4-BE49-F238E27FC236}">
                <a16:creationId xmlns:a16="http://schemas.microsoft.com/office/drawing/2014/main" id="{4727D93B-DD96-A5BC-004E-DE04D3E6293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9500" b="31500"/>
          <a:stretch>
            <a:fillRect/>
          </a:stretch>
        </p:blipFill>
        <p:spPr bwMode="auto">
          <a:xfrm>
            <a:off x="7564663" y="21890"/>
            <a:ext cx="1533346" cy="59800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Table 13">
            <a:extLst>
              <a:ext uri="{FF2B5EF4-FFF2-40B4-BE49-F238E27FC236}">
                <a16:creationId xmlns:a16="http://schemas.microsoft.com/office/drawing/2014/main" id="{42D871FC-5E82-703F-A8CA-E32C7D4D1067}"/>
              </a:ext>
            </a:extLst>
          </p:cNvPr>
          <p:cNvGraphicFramePr>
            <a:graphicFrameLocks noGrp="1"/>
          </p:cNvGraphicFramePr>
          <p:nvPr>
            <p:extLst>
              <p:ext uri="{D42A27DB-BD31-4B8C-83A1-F6EECF244321}">
                <p14:modId xmlns:p14="http://schemas.microsoft.com/office/powerpoint/2010/main" val="3001142851"/>
              </p:ext>
            </p:extLst>
          </p:nvPr>
        </p:nvGraphicFramePr>
        <p:xfrm>
          <a:off x="4168836" y="661982"/>
          <a:ext cx="4929174" cy="2849315"/>
        </p:xfrm>
        <a:graphic>
          <a:graphicData uri="http://schemas.openxmlformats.org/drawingml/2006/table">
            <a:tbl>
              <a:tblPr>
                <a:tableStyleId>{5940675A-B579-460E-94D1-54222C63F5DA}</a:tableStyleId>
              </a:tblPr>
              <a:tblGrid>
                <a:gridCol w="2464587">
                  <a:extLst>
                    <a:ext uri="{9D8B030D-6E8A-4147-A177-3AD203B41FA5}">
                      <a16:colId xmlns:a16="http://schemas.microsoft.com/office/drawing/2014/main" val="219742431"/>
                    </a:ext>
                  </a:extLst>
                </a:gridCol>
                <a:gridCol w="2464587">
                  <a:extLst>
                    <a:ext uri="{9D8B030D-6E8A-4147-A177-3AD203B41FA5}">
                      <a16:colId xmlns:a16="http://schemas.microsoft.com/office/drawing/2014/main" val="62231312"/>
                    </a:ext>
                  </a:extLst>
                </a:gridCol>
              </a:tblGrid>
              <a:tr h="232229">
                <a:tc>
                  <a:txBody>
                    <a:bodyPr/>
                    <a:lstStyle/>
                    <a:p>
                      <a:r>
                        <a:rPr lang="en-GB" sz="950" b="1" dirty="0"/>
                        <a:t>Advantages</a:t>
                      </a:r>
                      <a:endParaRPr lang="en-GB" sz="950" dirty="0"/>
                    </a:p>
                  </a:txBody>
                  <a:tcPr marL="75023" marR="75023" marT="37512" marB="37512" anchor="ctr"/>
                </a:tc>
                <a:tc>
                  <a:txBody>
                    <a:bodyPr/>
                    <a:lstStyle/>
                    <a:p>
                      <a:r>
                        <a:rPr lang="en-GB" sz="950" b="1"/>
                        <a:t>Disadvantages</a:t>
                      </a:r>
                      <a:endParaRPr lang="en-GB" sz="950"/>
                    </a:p>
                  </a:txBody>
                  <a:tcPr marL="75023" marR="75023" marT="37512" marB="37512" anchor="ctr"/>
                </a:tc>
                <a:extLst>
                  <a:ext uri="{0D108BD9-81ED-4DB2-BD59-A6C34878D82A}">
                    <a16:rowId xmlns:a16="http://schemas.microsoft.com/office/drawing/2014/main" val="3910347886"/>
                  </a:ext>
                </a:extLst>
              </a:tr>
              <a:tr h="385193">
                <a:tc>
                  <a:txBody>
                    <a:bodyPr/>
                    <a:lstStyle/>
                    <a:p>
                      <a:r>
                        <a:rPr lang="en-GB" sz="950" dirty="0"/>
                        <a:t>TNCs create jobs and reduce unemployment, providing income for local people.</a:t>
                      </a:r>
                    </a:p>
                  </a:txBody>
                  <a:tcPr marL="75023" marR="75023" marT="37512" marB="37512" anchor="ctr"/>
                </a:tc>
                <a:tc>
                  <a:txBody>
                    <a:bodyPr/>
                    <a:lstStyle/>
                    <a:p>
                      <a:r>
                        <a:rPr lang="en-GB" sz="950" dirty="0"/>
                        <a:t>Workers are often paid very low wages compared to those in high-income countries.</a:t>
                      </a:r>
                    </a:p>
                  </a:txBody>
                  <a:tcPr marL="75023" marR="75023" marT="37512" marB="37512" anchor="ctr"/>
                </a:tc>
                <a:extLst>
                  <a:ext uri="{0D108BD9-81ED-4DB2-BD59-A6C34878D82A}">
                    <a16:rowId xmlns:a16="http://schemas.microsoft.com/office/drawing/2014/main" val="3666046084"/>
                  </a:ext>
                </a:extLst>
              </a:tr>
              <a:tr h="385193">
                <a:tc>
                  <a:txBody>
                    <a:bodyPr/>
                    <a:lstStyle/>
                    <a:p>
                      <a:r>
                        <a:rPr lang="en-GB" sz="950" dirty="0"/>
                        <a:t>Wages, although low, can improve living standards compared to previous conditions.</a:t>
                      </a:r>
                    </a:p>
                  </a:txBody>
                  <a:tcPr marL="75023" marR="75023" marT="37512" marB="37512" anchor="ctr"/>
                </a:tc>
                <a:tc>
                  <a:txBody>
                    <a:bodyPr/>
                    <a:lstStyle/>
                    <a:p>
                      <a:r>
                        <a:rPr lang="en-GB" sz="950" dirty="0"/>
                        <a:t>Working conditions can be poor, with long hours and unsafe environments.</a:t>
                      </a:r>
                    </a:p>
                  </a:txBody>
                  <a:tcPr marL="75023" marR="75023" marT="37512" marB="37512" anchor="ctr"/>
                </a:tc>
                <a:extLst>
                  <a:ext uri="{0D108BD9-81ED-4DB2-BD59-A6C34878D82A}">
                    <a16:rowId xmlns:a16="http://schemas.microsoft.com/office/drawing/2014/main" val="3103842939"/>
                  </a:ext>
                </a:extLst>
              </a:tr>
              <a:tr h="538157">
                <a:tc>
                  <a:txBody>
                    <a:bodyPr/>
                    <a:lstStyle/>
                    <a:p>
                      <a:r>
                        <a:rPr lang="en-GB" sz="950"/>
                        <a:t>TNCs encourage economic growth by increasing GDP, boosting exports, and developing industries.</a:t>
                      </a:r>
                    </a:p>
                  </a:txBody>
                  <a:tcPr marL="75023" marR="75023" marT="37512" marB="37512" anchor="ctr"/>
                </a:tc>
                <a:tc>
                  <a:txBody>
                    <a:bodyPr/>
                    <a:lstStyle/>
                    <a:p>
                      <a:r>
                        <a:rPr lang="en-GB" sz="950" dirty="0"/>
                        <a:t>Environmental damage can occur, including pollution and deforestation.</a:t>
                      </a:r>
                    </a:p>
                  </a:txBody>
                  <a:tcPr marL="75023" marR="75023" marT="37512" marB="37512" anchor="ctr"/>
                </a:tc>
                <a:extLst>
                  <a:ext uri="{0D108BD9-81ED-4DB2-BD59-A6C34878D82A}">
                    <a16:rowId xmlns:a16="http://schemas.microsoft.com/office/drawing/2014/main" val="1414884359"/>
                  </a:ext>
                </a:extLst>
              </a:tr>
              <a:tr h="538157">
                <a:tc>
                  <a:txBody>
                    <a:bodyPr/>
                    <a:lstStyle/>
                    <a:p>
                      <a:r>
                        <a:rPr lang="en-GB" sz="950"/>
                        <a:t>Investment from TNCs can improve infrastructure such as roads, ports, and factories.</a:t>
                      </a:r>
                    </a:p>
                  </a:txBody>
                  <a:tcPr marL="75023" marR="75023" marT="37512" marB="37512" anchor="ctr"/>
                </a:tc>
                <a:tc>
                  <a:txBody>
                    <a:bodyPr/>
                    <a:lstStyle/>
                    <a:p>
                      <a:r>
                        <a:rPr lang="en-GB" sz="950" dirty="0"/>
                        <a:t>Environmental laws may be weak or not enforced, making damage worse.</a:t>
                      </a:r>
                    </a:p>
                  </a:txBody>
                  <a:tcPr marL="75023" marR="75023" marT="37512" marB="37512" anchor="ctr"/>
                </a:tc>
                <a:extLst>
                  <a:ext uri="{0D108BD9-81ED-4DB2-BD59-A6C34878D82A}">
                    <a16:rowId xmlns:a16="http://schemas.microsoft.com/office/drawing/2014/main" val="2269853782"/>
                  </a:ext>
                </a:extLst>
              </a:tr>
              <a:tr h="385193">
                <a:tc>
                  <a:txBody>
                    <a:bodyPr/>
                    <a:lstStyle/>
                    <a:p>
                      <a:r>
                        <a:rPr lang="en-GB" sz="950"/>
                        <a:t>TNCs bring new skills, technology, and training to the workforce.</a:t>
                      </a:r>
                    </a:p>
                  </a:txBody>
                  <a:tcPr marL="75023" marR="75023" marT="37512" marB="37512" anchor="ctr"/>
                </a:tc>
                <a:tc>
                  <a:txBody>
                    <a:bodyPr/>
                    <a:lstStyle/>
                    <a:p>
                      <a:r>
                        <a:rPr lang="en-GB" sz="950" dirty="0"/>
                        <a:t>Profits are often sent back to headquarters in high-income countries.</a:t>
                      </a:r>
                    </a:p>
                  </a:txBody>
                  <a:tcPr marL="75023" marR="75023" marT="37512" marB="37512" anchor="ctr"/>
                </a:tc>
                <a:extLst>
                  <a:ext uri="{0D108BD9-81ED-4DB2-BD59-A6C34878D82A}">
                    <a16:rowId xmlns:a16="http://schemas.microsoft.com/office/drawing/2014/main" val="2227441760"/>
                  </a:ext>
                </a:extLst>
              </a:tr>
              <a:tr h="385193">
                <a:tc>
                  <a:txBody>
                    <a:bodyPr/>
                    <a:lstStyle/>
                    <a:p>
                      <a:r>
                        <a:rPr lang="en-GB" sz="950"/>
                        <a:t>Can increase global connections and development opportunities.</a:t>
                      </a:r>
                    </a:p>
                  </a:txBody>
                  <a:tcPr marL="75023" marR="75023" marT="37512" marB="37512" anchor="ctr"/>
                </a:tc>
                <a:tc>
                  <a:txBody>
                    <a:bodyPr/>
                    <a:lstStyle/>
                    <a:p>
                      <a:r>
                        <a:rPr lang="en-GB" sz="950" dirty="0"/>
                        <a:t>Host countries may not benefit as much as expected due to profit loss.</a:t>
                      </a:r>
                    </a:p>
                  </a:txBody>
                  <a:tcPr marL="75023" marR="75023" marT="37512" marB="37512" anchor="ctr"/>
                </a:tc>
                <a:extLst>
                  <a:ext uri="{0D108BD9-81ED-4DB2-BD59-A6C34878D82A}">
                    <a16:rowId xmlns:a16="http://schemas.microsoft.com/office/drawing/2014/main" val="3981760204"/>
                  </a:ext>
                </a:extLst>
              </a:tr>
            </a:tbl>
          </a:graphicData>
        </a:graphic>
      </p:graphicFrame>
      <p:sp>
        <p:nvSpPr>
          <p:cNvPr id="17" name="Rectangle 16">
            <a:extLst>
              <a:ext uri="{FF2B5EF4-FFF2-40B4-BE49-F238E27FC236}">
                <a16:creationId xmlns:a16="http://schemas.microsoft.com/office/drawing/2014/main" id="{569C2155-168B-BF4B-7725-34E0E1EB466D}"/>
              </a:ext>
            </a:extLst>
          </p:cNvPr>
          <p:cNvSpPr/>
          <p:nvPr/>
        </p:nvSpPr>
        <p:spPr>
          <a:xfrm>
            <a:off x="4168836" y="3627461"/>
            <a:ext cx="4929174" cy="2785304"/>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l" defTabSz="457200" rtl="0" eaLnBrk="1" fontAlgn="auto" latinLnBrk="0" hangingPunct="1">
              <a:lnSpc>
                <a:spcPct val="115000"/>
              </a:lnSpc>
              <a:spcBef>
                <a:spcPts val="0"/>
              </a:spcBef>
              <a:spcAft>
                <a:spcPts val="800"/>
              </a:spcAft>
              <a:buClrTx/>
              <a:buSzTx/>
              <a:buFontTx/>
              <a:buNone/>
              <a:tabLst/>
              <a:defRPr/>
            </a:pPr>
            <a:r>
              <a:rPr kumimoji="0" lang="en-GB" sz="95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Other Factors Influencing Location</a:t>
            </a:r>
            <a:r>
              <a:rPr lang="en-GB" sz="950" kern="100" dirty="0">
                <a:solidFill>
                  <a:prstClr val="black"/>
                </a:solidFill>
                <a:latin typeface="Aptos" panose="020B0004020202020204" pitchFamily="34" charset="0"/>
                <a:ea typeface="Aptos" panose="020B0004020202020204" pitchFamily="34" charset="0"/>
                <a:cs typeface="Times New Roman" panose="02020603050405020304" pitchFamily="18" charset="0"/>
              </a:rPr>
              <a:t>: </a:t>
            </a:r>
            <a:r>
              <a:rPr kumimoji="0" lang="en-GB" sz="95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TNCs do not only consider costs; they are also influenced by political and social factors. Political stability is important because companies are more likely to invest in countries where governments are stable and predictable. Many LICs and NEEs also have pro-business policies that make it easier to set up factories and trade internationally. Governments often encourage foreign investment because it creates jobs and helps economic growth. </a:t>
            </a:r>
          </a:p>
          <a:p>
            <a:pPr marL="0" marR="0" lvl="0" indent="0" algn="l" defTabSz="457200" rtl="0" eaLnBrk="1" fontAlgn="auto" latinLnBrk="0" hangingPunct="1">
              <a:lnSpc>
                <a:spcPct val="115000"/>
              </a:lnSpc>
              <a:spcBef>
                <a:spcPts val="0"/>
              </a:spcBef>
              <a:spcAft>
                <a:spcPts val="800"/>
              </a:spcAft>
              <a:buClrTx/>
              <a:buSzTx/>
              <a:buFontTx/>
              <a:buNone/>
              <a:tabLst/>
              <a:defRPr/>
            </a:pPr>
            <a:r>
              <a:rPr kumimoji="0" lang="en-GB" sz="95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Social factors are also important. Many LICs and NEEs have large populations, which provide a ready supply of workers. This often includes a young workforce willing to work for lower wages due to limited job opportunities. However, workers in these countries may have fewer rights, less job security, and poorer working conditions compared to those in high-income countries.</a:t>
            </a:r>
          </a:p>
          <a:p>
            <a:pPr marL="0" marR="0" lvl="0" indent="0" algn="l" defTabSz="457200" rtl="0" eaLnBrk="1" fontAlgn="auto" latinLnBrk="0" hangingPunct="1">
              <a:lnSpc>
                <a:spcPct val="115000"/>
              </a:lnSpc>
              <a:spcBef>
                <a:spcPts val="0"/>
              </a:spcBef>
              <a:spcAft>
                <a:spcPts val="800"/>
              </a:spcAft>
              <a:buClrTx/>
              <a:buSzTx/>
              <a:buFontTx/>
              <a:buNone/>
              <a:tabLst/>
              <a:defRPr/>
            </a:pPr>
            <a:r>
              <a:rPr kumimoji="0" lang="en-GB" sz="95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Example (Bangladesh / India)</a:t>
            </a:r>
            <a:r>
              <a:rPr lang="en-GB" sz="950" kern="100" dirty="0">
                <a:solidFill>
                  <a:prstClr val="black"/>
                </a:solidFill>
                <a:latin typeface="Aptos" panose="020B0004020202020204" pitchFamily="34" charset="0"/>
                <a:ea typeface="Aptos" panose="020B0004020202020204" pitchFamily="34" charset="0"/>
                <a:cs typeface="Times New Roman" panose="02020603050405020304" pitchFamily="18" charset="0"/>
              </a:rPr>
              <a:t>: </a:t>
            </a:r>
            <a:r>
              <a:rPr kumimoji="0" lang="en-GB" sz="95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For example, a clothing company may choose </a:t>
            </a:r>
            <a:r>
              <a:rPr kumimoji="0" lang="en-GB" sz="950" b="1"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Bangladesh</a:t>
            </a:r>
            <a:r>
              <a:rPr kumimoji="0" lang="en-GB" sz="95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 because wages are much lower than in the UK. This means the company can produce clothes more cheaply and make higher profits. However, workers may experience low pay and difficult working conditions.</a:t>
            </a:r>
          </a:p>
        </p:txBody>
      </p:sp>
      <p:sp>
        <p:nvSpPr>
          <p:cNvPr id="2" name="Rectangle 1">
            <a:extLst>
              <a:ext uri="{FF2B5EF4-FFF2-40B4-BE49-F238E27FC236}">
                <a16:creationId xmlns:a16="http://schemas.microsoft.com/office/drawing/2014/main" id="{B75C1928-B767-795B-B5D6-1E96A85946FB}"/>
              </a:ext>
            </a:extLst>
          </p:cNvPr>
          <p:cNvSpPr/>
          <p:nvPr/>
        </p:nvSpPr>
        <p:spPr>
          <a:xfrm>
            <a:off x="45991" y="6464626"/>
            <a:ext cx="9052018" cy="341776"/>
          </a:xfrm>
          <a:prstGeom prst="rect">
            <a:avLst/>
          </a:prstGeom>
          <a:solidFill>
            <a:srgbClr val="1C3F93"/>
          </a:solidFill>
          <a:ln>
            <a:solidFill>
              <a:srgbClr val="3FC5F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t>Helpful </a:t>
            </a:r>
            <a:r>
              <a:rPr lang="en-GB" sz="1100" b="1" dirty="0">
                <a:solidFill>
                  <a:schemeClr val="bg1"/>
                </a:solidFill>
              </a:rPr>
              <a:t>revision - </a:t>
            </a:r>
            <a:r>
              <a:rPr lang="en-GB" sz="1100" dirty="0">
                <a:solidFill>
                  <a:schemeClr val="bg1"/>
                </a:solidFill>
                <a:hlinkClick r:id="rId3">
                  <a:extLst>
                    <a:ext uri="{A12FA001-AC4F-418D-AE19-62706E023703}">
                      <ahyp:hlinkClr xmlns:ahyp="http://schemas.microsoft.com/office/drawing/2018/hyperlinkcolor" val="tx"/>
                    </a:ext>
                  </a:extLst>
                </a:hlinkClick>
              </a:rPr>
              <a:t>KS3 Geography - BBC Bitesize</a:t>
            </a:r>
            <a:endParaRPr lang="en-GB" sz="1100" dirty="0">
              <a:solidFill>
                <a:schemeClr val="bg1"/>
              </a:solidFill>
            </a:endParaRPr>
          </a:p>
        </p:txBody>
      </p:sp>
    </p:spTree>
    <p:extLst>
      <p:ext uri="{BB962C8B-B14F-4D97-AF65-F5344CB8AC3E}">
        <p14:creationId xmlns:p14="http://schemas.microsoft.com/office/powerpoint/2010/main" val="452186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7FC4900-A0D7-0693-A438-F39FB4E1276D}"/>
              </a:ext>
            </a:extLst>
          </p:cNvPr>
          <p:cNvPicPr>
            <a:picLocks noChangeAspect="1"/>
          </p:cNvPicPr>
          <p:nvPr/>
        </p:nvPicPr>
        <p:blipFill>
          <a:blip r:embed="rId2"/>
          <a:stretch>
            <a:fillRect/>
          </a:stretch>
        </p:blipFill>
        <p:spPr>
          <a:xfrm>
            <a:off x="3390901" y="635201"/>
            <a:ext cx="1519428" cy="2057897"/>
          </a:xfrm>
          <a:prstGeom prst="rect">
            <a:avLst/>
          </a:prstGeom>
        </p:spPr>
      </p:pic>
      <p:sp>
        <p:nvSpPr>
          <p:cNvPr id="22" name="Rectangle 21">
            <a:extLst>
              <a:ext uri="{FF2B5EF4-FFF2-40B4-BE49-F238E27FC236}">
                <a16:creationId xmlns:a16="http://schemas.microsoft.com/office/drawing/2014/main" id="{62B0BB2E-A89E-F9D8-4E20-5B090563527C}"/>
              </a:ext>
            </a:extLst>
          </p:cNvPr>
          <p:cNvSpPr/>
          <p:nvPr/>
        </p:nvSpPr>
        <p:spPr>
          <a:xfrm>
            <a:off x="45989" y="6010772"/>
            <a:ext cx="3078208" cy="341776"/>
          </a:xfrm>
          <a:prstGeom prst="rect">
            <a:avLst/>
          </a:prstGeom>
          <a:solidFill>
            <a:srgbClr val="1C3F93"/>
          </a:solidFill>
          <a:ln>
            <a:solidFill>
              <a:srgbClr val="3FC5F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t>Helpful </a:t>
            </a:r>
            <a:r>
              <a:rPr lang="en-GB" sz="1100" b="1" dirty="0">
                <a:solidFill>
                  <a:schemeClr val="bg1"/>
                </a:solidFill>
              </a:rPr>
              <a:t>revision - </a:t>
            </a:r>
            <a:r>
              <a:rPr lang="en-GB" sz="1100" dirty="0">
                <a:solidFill>
                  <a:schemeClr val="bg1"/>
                </a:solidFill>
                <a:hlinkClick r:id="rId3">
                  <a:extLst>
                    <a:ext uri="{A12FA001-AC4F-418D-AE19-62706E023703}">
                      <ahyp:hlinkClr xmlns:ahyp="http://schemas.microsoft.com/office/drawing/2018/hyperlinkcolor" val="tx"/>
                    </a:ext>
                  </a:extLst>
                </a:hlinkClick>
              </a:rPr>
              <a:t>KS3 Geography - BBC Bitesize</a:t>
            </a:r>
            <a:endParaRPr lang="en-GB" sz="1100" dirty="0">
              <a:solidFill>
                <a:schemeClr val="bg1"/>
              </a:solidFill>
            </a:endParaRPr>
          </a:p>
        </p:txBody>
      </p:sp>
      <p:sp>
        <p:nvSpPr>
          <p:cNvPr id="4" name="Rectangle 3">
            <a:extLst>
              <a:ext uri="{FF2B5EF4-FFF2-40B4-BE49-F238E27FC236}">
                <a16:creationId xmlns:a16="http://schemas.microsoft.com/office/drawing/2014/main" id="{FBCFEE71-AE2F-BA63-F2C3-B5C2AA9E1108}"/>
              </a:ext>
            </a:extLst>
          </p:cNvPr>
          <p:cNvSpPr/>
          <p:nvPr/>
        </p:nvSpPr>
        <p:spPr>
          <a:xfrm>
            <a:off x="5026441" y="619896"/>
            <a:ext cx="4071568" cy="5760365"/>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numCol="2" rtlCol="0" anchor="t"/>
          <a:lstStyle/>
          <a:p>
            <a:pPr>
              <a:lnSpc>
                <a:spcPct val="114000"/>
              </a:lnSpc>
            </a:pPr>
            <a:r>
              <a:rPr lang="en-GB" sz="900" b="1" kern="100" dirty="0">
                <a:solidFill>
                  <a:schemeClr val="tx1"/>
                </a:solidFill>
                <a:effectLst/>
                <a:ea typeface="Aptos" panose="020B0004020202020204" pitchFamily="34" charset="0"/>
                <a:cs typeface="Times New Roman" panose="02020603050405020304" pitchFamily="18" charset="0"/>
              </a:rPr>
              <a:t>Case Study: </a:t>
            </a:r>
            <a:r>
              <a:rPr lang="en-GB" sz="900" kern="100" dirty="0">
                <a:solidFill>
                  <a:schemeClr val="tx1"/>
                </a:solidFill>
                <a:effectLst/>
                <a:ea typeface="Aptos" panose="020B0004020202020204" pitchFamily="34" charset="0"/>
                <a:cs typeface="Times New Roman" panose="02020603050405020304" pitchFamily="18" charset="0"/>
              </a:rPr>
              <a:t>Rana Plaza, Bangladesh (2013)</a:t>
            </a:r>
          </a:p>
          <a:p>
            <a:pPr>
              <a:lnSpc>
                <a:spcPct val="114000"/>
              </a:lnSpc>
            </a:pPr>
            <a:endParaRPr lang="en-GB" sz="300" kern="100" dirty="0">
              <a:solidFill>
                <a:schemeClr val="tx1"/>
              </a:solidFill>
              <a:effectLst/>
              <a:ea typeface="Aptos" panose="020B0004020202020204" pitchFamily="34" charset="0"/>
              <a:cs typeface="Times New Roman" panose="02020603050405020304" pitchFamily="18" charset="0"/>
            </a:endParaRPr>
          </a:p>
          <a:p>
            <a:pPr>
              <a:lnSpc>
                <a:spcPct val="114000"/>
              </a:lnSpc>
            </a:pPr>
            <a:r>
              <a:rPr lang="en-GB" sz="900" kern="100" dirty="0">
                <a:solidFill>
                  <a:schemeClr val="tx1"/>
                </a:solidFill>
                <a:effectLst/>
                <a:ea typeface="Aptos" panose="020B0004020202020204" pitchFamily="34" charset="0"/>
                <a:cs typeface="Times New Roman" panose="02020603050405020304" pitchFamily="18" charset="0"/>
              </a:rPr>
              <a:t>The </a:t>
            </a:r>
            <a:r>
              <a:rPr lang="en-GB" sz="900" b="1" kern="100" dirty="0">
                <a:solidFill>
                  <a:schemeClr val="tx1"/>
                </a:solidFill>
                <a:effectLst/>
                <a:ea typeface="Aptos" panose="020B0004020202020204" pitchFamily="34" charset="0"/>
                <a:cs typeface="Times New Roman" panose="02020603050405020304" pitchFamily="18" charset="0"/>
              </a:rPr>
              <a:t>Rana Plaza disaster</a:t>
            </a:r>
            <a:r>
              <a:rPr lang="en-GB" sz="900" kern="100" dirty="0">
                <a:solidFill>
                  <a:schemeClr val="tx1"/>
                </a:solidFill>
                <a:effectLst/>
                <a:ea typeface="Aptos" panose="020B0004020202020204" pitchFamily="34" charset="0"/>
                <a:cs typeface="Times New Roman" panose="02020603050405020304" pitchFamily="18" charset="0"/>
              </a:rPr>
              <a:t> is one of the most important examples of </a:t>
            </a:r>
            <a:r>
              <a:rPr lang="en-GB" sz="900" kern="100" dirty="0">
                <a:solidFill>
                  <a:schemeClr val="tx1"/>
                </a:solidFill>
                <a:ea typeface="Aptos" panose="020B0004020202020204" pitchFamily="34" charset="0"/>
                <a:cs typeface="Times New Roman" panose="02020603050405020304" pitchFamily="18" charset="0"/>
              </a:rPr>
              <a:t>Low wages how globalisation can negatively affect working conditions in LICs.</a:t>
            </a:r>
          </a:p>
          <a:p>
            <a:pPr>
              <a:lnSpc>
                <a:spcPct val="114000"/>
              </a:lnSpc>
            </a:pPr>
            <a:r>
              <a:rPr lang="en-GB" sz="900" kern="100" dirty="0">
                <a:solidFill>
                  <a:schemeClr val="tx1"/>
                </a:solidFill>
                <a:ea typeface="Aptos" panose="020B0004020202020204" pitchFamily="34" charset="0"/>
                <a:cs typeface="Times New Roman" panose="02020603050405020304" pitchFamily="18" charset="0"/>
              </a:rPr>
              <a:t>Rana Plaza was a factory building located in </a:t>
            </a:r>
            <a:r>
              <a:rPr lang="en-GB" sz="900" b="1" kern="100" dirty="0">
                <a:solidFill>
                  <a:schemeClr val="tx1"/>
                </a:solidFill>
                <a:ea typeface="Aptos" panose="020B0004020202020204" pitchFamily="34" charset="0"/>
                <a:cs typeface="Times New Roman" panose="02020603050405020304" pitchFamily="18" charset="0"/>
              </a:rPr>
              <a:t>Savar, near Dhaka (Bangladesh)</a:t>
            </a:r>
            <a:r>
              <a:rPr lang="en-GB" sz="900" kern="100" dirty="0">
                <a:solidFill>
                  <a:schemeClr val="tx1"/>
                </a:solidFill>
                <a:ea typeface="Aptos" panose="020B0004020202020204" pitchFamily="34" charset="0"/>
                <a:cs typeface="Times New Roman" panose="02020603050405020304" pitchFamily="18" charset="0"/>
              </a:rPr>
              <a:t>. </a:t>
            </a:r>
          </a:p>
          <a:p>
            <a:pPr>
              <a:lnSpc>
                <a:spcPct val="114000"/>
              </a:lnSpc>
            </a:pPr>
            <a:endParaRPr lang="en-GB" sz="900" kern="100" dirty="0">
              <a:solidFill>
                <a:schemeClr val="tx1"/>
              </a:solidFill>
              <a:ea typeface="Aptos" panose="020B0004020202020204" pitchFamily="34" charset="0"/>
              <a:cs typeface="Times New Roman" panose="02020603050405020304" pitchFamily="18" charset="0"/>
            </a:endParaRPr>
          </a:p>
          <a:p>
            <a:pPr>
              <a:lnSpc>
                <a:spcPct val="114000"/>
              </a:lnSpc>
            </a:pPr>
            <a:r>
              <a:rPr lang="en-GB" sz="900" kern="100" dirty="0">
                <a:solidFill>
                  <a:schemeClr val="tx1"/>
                </a:solidFill>
                <a:ea typeface="Aptos" panose="020B0004020202020204" pitchFamily="34" charset="0"/>
                <a:cs typeface="Times New Roman" panose="02020603050405020304" pitchFamily="18" charset="0"/>
              </a:rPr>
              <a:t>On </a:t>
            </a:r>
            <a:r>
              <a:rPr lang="en-GB" sz="900" b="1" kern="100" dirty="0">
                <a:solidFill>
                  <a:schemeClr val="tx1"/>
                </a:solidFill>
                <a:ea typeface="Aptos" panose="020B0004020202020204" pitchFamily="34" charset="0"/>
                <a:cs typeface="Times New Roman" panose="02020603050405020304" pitchFamily="18" charset="0"/>
              </a:rPr>
              <a:t>24th April 2013</a:t>
            </a:r>
            <a:r>
              <a:rPr lang="en-GB" sz="900" kern="100" dirty="0">
                <a:solidFill>
                  <a:schemeClr val="tx1"/>
                </a:solidFill>
                <a:ea typeface="Aptos" panose="020B0004020202020204" pitchFamily="34" charset="0"/>
                <a:cs typeface="Times New Roman" panose="02020603050405020304" pitchFamily="18" charset="0"/>
              </a:rPr>
              <a:t>, the building collapsed, killing </a:t>
            </a:r>
            <a:r>
              <a:rPr lang="en-GB" sz="900" b="1" kern="100" dirty="0">
                <a:solidFill>
                  <a:schemeClr val="tx1"/>
                </a:solidFill>
                <a:ea typeface="Aptos" panose="020B0004020202020204" pitchFamily="34" charset="0"/>
                <a:cs typeface="Times New Roman" panose="02020603050405020304" pitchFamily="18" charset="0"/>
              </a:rPr>
              <a:t>over 1,100 workers</a:t>
            </a:r>
            <a:r>
              <a:rPr lang="en-GB" sz="900" kern="100" dirty="0">
                <a:solidFill>
                  <a:schemeClr val="tx1"/>
                </a:solidFill>
                <a:ea typeface="Aptos" panose="020B0004020202020204" pitchFamily="34" charset="0"/>
                <a:cs typeface="Times New Roman" panose="02020603050405020304" pitchFamily="18" charset="0"/>
              </a:rPr>
              <a:t> and injuring thousands more. </a:t>
            </a:r>
          </a:p>
          <a:p>
            <a:pPr>
              <a:lnSpc>
                <a:spcPct val="114000"/>
              </a:lnSpc>
            </a:pPr>
            <a:endParaRPr lang="en-GB" sz="900" kern="100" dirty="0">
              <a:solidFill>
                <a:schemeClr val="tx1"/>
              </a:solidFill>
              <a:ea typeface="Aptos" panose="020B0004020202020204" pitchFamily="34" charset="0"/>
              <a:cs typeface="Times New Roman" panose="02020603050405020304" pitchFamily="18" charset="0"/>
            </a:endParaRPr>
          </a:p>
          <a:p>
            <a:pPr>
              <a:lnSpc>
                <a:spcPct val="114000"/>
              </a:lnSpc>
            </a:pPr>
            <a:r>
              <a:rPr lang="en-GB" sz="900" kern="100" dirty="0">
                <a:solidFill>
                  <a:schemeClr val="tx1"/>
                </a:solidFill>
                <a:ea typeface="Aptos" panose="020B0004020202020204" pitchFamily="34" charset="0"/>
                <a:cs typeface="Times New Roman" panose="02020603050405020304" pitchFamily="18" charset="0"/>
              </a:rPr>
              <a:t>The factories inside the building produced clothing for </a:t>
            </a:r>
            <a:r>
              <a:rPr lang="en-GB" sz="900" b="1" kern="100" dirty="0">
                <a:solidFill>
                  <a:schemeClr val="tx1"/>
                </a:solidFill>
                <a:ea typeface="Aptos" panose="020B0004020202020204" pitchFamily="34" charset="0"/>
                <a:cs typeface="Times New Roman" panose="02020603050405020304" pitchFamily="18" charset="0"/>
              </a:rPr>
              <a:t>international brands</a:t>
            </a:r>
            <a:r>
              <a:rPr lang="en-GB" sz="900" kern="100" dirty="0">
                <a:solidFill>
                  <a:schemeClr val="tx1"/>
                </a:solidFill>
                <a:ea typeface="Aptos" panose="020B0004020202020204" pitchFamily="34" charset="0"/>
                <a:cs typeface="Times New Roman" panose="02020603050405020304" pitchFamily="18" charset="0"/>
              </a:rPr>
              <a:t>, showing how global supply chains are linked to working conditions in poorer countries. </a:t>
            </a:r>
          </a:p>
          <a:p>
            <a:pPr>
              <a:lnSpc>
                <a:spcPct val="114000"/>
              </a:lnSpc>
            </a:pPr>
            <a:endParaRPr lang="en-GB" sz="900" kern="100" dirty="0">
              <a:solidFill>
                <a:schemeClr val="tx1"/>
              </a:solidFill>
              <a:ea typeface="Aptos" panose="020B0004020202020204" pitchFamily="34" charset="0"/>
              <a:cs typeface="Times New Roman" panose="02020603050405020304" pitchFamily="18" charset="0"/>
            </a:endParaRPr>
          </a:p>
          <a:p>
            <a:pPr>
              <a:lnSpc>
                <a:spcPct val="114000"/>
              </a:lnSpc>
            </a:pPr>
            <a:r>
              <a:rPr lang="en-GB" sz="900" b="1" kern="100" dirty="0">
                <a:solidFill>
                  <a:schemeClr val="tx1"/>
                </a:solidFill>
                <a:ea typeface="Aptos" panose="020B0004020202020204" pitchFamily="34" charset="0"/>
                <a:cs typeface="Times New Roman" panose="02020603050405020304" pitchFamily="18" charset="0"/>
              </a:rPr>
              <a:t>Working conditions before the collapse</a:t>
            </a:r>
            <a:endParaRPr lang="en-GB" sz="900" kern="100" dirty="0">
              <a:solidFill>
                <a:schemeClr val="tx1"/>
              </a:solidFill>
              <a:ea typeface="Aptos" panose="020B0004020202020204" pitchFamily="34" charset="0"/>
              <a:cs typeface="Times New Roman" panose="02020603050405020304" pitchFamily="18" charset="0"/>
            </a:endParaRPr>
          </a:p>
          <a:p>
            <a:pPr>
              <a:lnSpc>
                <a:spcPct val="114000"/>
              </a:lnSpc>
            </a:pPr>
            <a:r>
              <a:rPr lang="en-GB" sz="900" kern="100" dirty="0">
                <a:solidFill>
                  <a:schemeClr val="tx1"/>
                </a:solidFill>
                <a:ea typeface="Aptos" panose="020B0004020202020204" pitchFamily="34" charset="0"/>
                <a:cs typeface="Times New Roman" panose="02020603050405020304" pitchFamily="18" charset="0"/>
              </a:rPr>
              <a:t>Workers in Rana Plaza faced extremely poor conditions:</a:t>
            </a:r>
          </a:p>
          <a:p>
            <a:pPr marL="85725" lvl="0" indent="-85725">
              <a:lnSpc>
                <a:spcPct val="114000"/>
              </a:lnSpc>
              <a:buSzPts val="1000"/>
              <a:buFont typeface="Symbol" panose="05050102010706020507" pitchFamily="18" charset="2"/>
              <a:buChar char=""/>
              <a:tabLst>
                <a:tab pos="457200" algn="l"/>
              </a:tabLst>
            </a:pPr>
            <a:r>
              <a:rPr lang="en-GB" sz="900" kern="100" dirty="0">
                <a:solidFill>
                  <a:schemeClr val="tx1"/>
                </a:solidFill>
                <a:ea typeface="Aptos" panose="020B0004020202020204" pitchFamily="34" charset="0"/>
                <a:cs typeface="Times New Roman" panose="02020603050405020304" pitchFamily="18" charset="0"/>
              </a:rPr>
              <a:t>They were paid </a:t>
            </a:r>
            <a:r>
              <a:rPr lang="en-GB" sz="900" b="1" kern="100" dirty="0">
                <a:solidFill>
                  <a:schemeClr val="tx1"/>
                </a:solidFill>
                <a:ea typeface="Aptos" panose="020B0004020202020204" pitchFamily="34" charset="0"/>
                <a:cs typeface="Times New Roman" panose="02020603050405020304" pitchFamily="18" charset="0"/>
              </a:rPr>
              <a:t>very low wages</a:t>
            </a:r>
            <a:endParaRPr lang="en-GB" sz="900" kern="100" dirty="0">
              <a:solidFill>
                <a:schemeClr val="tx1"/>
              </a:solidFill>
              <a:ea typeface="Aptos" panose="020B0004020202020204" pitchFamily="34" charset="0"/>
              <a:cs typeface="Times New Roman" panose="02020603050405020304" pitchFamily="18" charset="0"/>
            </a:endParaRPr>
          </a:p>
          <a:p>
            <a:pPr marL="85725" lvl="0" indent="-85725">
              <a:lnSpc>
                <a:spcPct val="114000"/>
              </a:lnSpc>
              <a:buSzPts val="1000"/>
              <a:buFont typeface="Symbol" panose="05050102010706020507" pitchFamily="18" charset="2"/>
              <a:buChar char=""/>
              <a:tabLst>
                <a:tab pos="457200" algn="l"/>
              </a:tabLst>
            </a:pPr>
            <a:r>
              <a:rPr lang="en-GB" sz="900" kern="100" dirty="0">
                <a:solidFill>
                  <a:schemeClr val="tx1"/>
                </a:solidFill>
                <a:ea typeface="Aptos" panose="020B0004020202020204" pitchFamily="34" charset="0"/>
                <a:cs typeface="Times New Roman" panose="02020603050405020304" pitchFamily="18" charset="0"/>
              </a:rPr>
              <a:t>Many worked </a:t>
            </a:r>
            <a:r>
              <a:rPr lang="en-GB" sz="900" b="1" kern="100" dirty="0">
                <a:solidFill>
                  <a:schemeClr val="tx1"/>
                </a:solidFill>
                <a:ea typeface="Aptos" panose="020B0004020202020204" pitchFamily="34" charset="0"/>
                <a:cs typeface="Times New Roman" panose="02020603050405020304" pitchFamily="18" charset="0"/>
              </a:rPr>
              <a:t>10–12 hours per day</a:t>
            </a:r>
            <a:r>
              <a:rPr lang="en-GB" sz="900" kern="100" dirty="0">
                <a:solidFill>
                  <a:schemeClr val="tx1"/>
                </a:solidFill>
                <a:ea typeface="Aptos" panose="020B0004020202020204" pitchFamily="34" charset="0"/>
                <a:cs typeface="Times New Roman" panose="02020603050405020304" pitchFamily="18" charset="0"/>
              </a:rPr>
              <a:t>, sometimes longer</a:t>
            </a:r>
          </a:p>
          <a:p>
            <a:pPr marL="85725" lvl="0" indent="-85725">
              <a:lnSpc>
                <a:spcPct val="114000"/>
              </a:lnSpc>
              <a:buSzPts val="1000"/>
              <a:buFont typeface="Symbol" panose="05050102010706020507" pitchFamily="18" charset="2"/>
              <a:buChar char=""/>
              <a:tabLst>
                <a:tab pos="457200" algn="l"/>
              </a:tabLst>
            </a:pPr>
            <a:r>
              <a:rPr lang="en-GB" sz="900" kern="100" dirty="0">
                <a:solidFill>
                  <a:schemeClr val="tx1"/>
                </a:solidFill>
                <a:ea typeface="Aptos" panose="020B0004020202020204" pitchFamily="34" charset="0"/>
                <a:cs typeface="Times New Roman" panose="02020603050405020304" pitchFamily="18" charset="0"/>
              </a:rPr>
              <a:t>Factories were </a:t>
            </a:r>
            <a:r>
              <a:rPr lang="en-GB" sz="900" b="1" kern="100" dirty="0">
                <a:solidFill>
                  <a:schemeClr val="tx1"/>
                </a:solidFill>
                <a:ea typeface="Aptos" panose="020B0004020202020204" pitchFamily="34" charset="0"/>
                <a:cs typeface="Times New Roman" panose="02020603050405020304" pitchFamily="18" charset="0"/>
              </a:rPr>
              <a:t>hot, crowded, and noisy</a:t>
            </a:r>
            <a:endParaRPr lang="en-GB" sz="900" kern="100" dirty="0">
              <a:solidFill>
                <a:schemeClr val="tx1"/>
              </a:solidFill>
              <a:ea typeface="Aptos" panose="020B0004020202020204" pitchFamily="34" charset="0"/>
              <a:cs typeface="Times New Roman" panose="02020603050405020304" pitchFamily="18" charset="0"/>
            </a:endParaRPr>
          </a:p>
          <a:p>
            <a:pPr marL="85725" lvl="0" indent="-85725">
              <a:lnSpc>
                <a:spcPct val="114000"/>
              </a:lnSpc>
              <a:buSzPts val="1000"/>
              <a:buFont typeface="Symbol" panose="05050102010706020507" pitchFamily="18" charset="2"/>
              <a:buChar char=""/>
              <a:tabLst>
                <a:tab pos="457200" algn="l"/>
              </a:tabLst>
            </a:pPr>
            <a:r>
              <a:rPr lang="en-GB" sz="900" kern="100" dirty="0">
                <a:solidFill>
                  <a:schemeClr val="tx1"/>
                </a:solidFill>
                <a:ea typeface="Aptos" panose="020B0004020202020204" pitchFamily="34" charset="0"/>
                <a:cs typeface="Times New Roman" panose="02020603050405020304" pitchFamily="18" charset="0"/>
              </a:rPr>
              <a:t>Workers often had </a:t>
            </a:r>
            <a:r>
              <a:rPr lang="en-GB" sz="900" b="1" kern="100" dirty="0">
                <a:solidFill>
                  <a:schemeClr val="tx1"/>
                </a:solidFill>
                <a:ea typeface="Aptos" panose="020B0004020202020204" pitchFamily="34" charset="0"/>
                <a:cs typeface="Times New Roman" panose="02020603050405020304" pitchFamily="18" charset="0"/>
              </a:rPr>
              <a:t>few breaks</a:t>
            </a:r>
            <a:endParaRPr lang="en-GB" sz="900" kern="100" dirty="0">
              <a:solidFill>
                <a:schemeClr val="tx1"/>
              </a:solidFill>
              <a:ea typeface="Aptos" panose="020B0004020202020204" pitchFamily="34" charset="0"/>
              <a:cs typeface="Times New Roman" panose="02020603050405020304" pitchFamily="18" charset="0"/>
            </a:endParaRPr>
          </a:p>
          <a:p>
            <a:pPr marL="85725" lvl="0" indent="-85725">
              <a:lnSpc>
                <a:spcPct val="114000"/>
              </a:lnSpc>
              <a:buSzPts val="1000"/>
              <a:buFont typeface="Symbol" panose="05050102010706020507" pitchFamily="18" charset="2"/>
              <a:buChar char=""/>
              <a:tabLst>
                <a:tab pos="457200" algn="l"/>
              </a:tabLst>
            </a:pPr>
            <a:r>
              <a:rPr lang="en-GB" sz="900" kern="100" dirty="0">
                <a:solidFill>
                  <a:schemeClr val="tx1"/>
                </a:solidFill>
                <a:ea typeface="Aptos" panose="020B0004020202020204" pitchFamily="34" charset="0"/>
                <a:cs typeface="Times New Roman" panose="02020603050405020304" pitchFamily="18" charset="0"/>
              </a:rPr>
              <a:t>The building was </a:t>
            </a:r>
            <a:r>
              <a:rPr lang="en-GB" sz="900" b="1" kern="100" dirty="0">
                <a:solidFill>
                  <a:schemeClr val="tx1"/>
                </a:solidFill>
                <a:ea typeface="Aptos" panose="020B0004020202020204" pitchFamily="34" charset="0"/>
                <a:cs typeface="Times New Roman" panose="02020603050405020304" pitchFamily="18" charset="0"/>
              </a:rPr>
              <a:t>not designed to hold heavy machinery</a:t>
            </a:r>
          </a:p>
          <a:p>
            <a:pPr lvl="0">
              <a:lnSpc>
                <a:spcPct val="114000"/>
              </a:lnSpc>
              <a:buSzPts val="1000"/>
              <a:tabLst>
                <a:tab pos="457200" algn="l"/>
              </a:tabLst>
            </a:pPr>
            <a:endParaRPr lang="en-GB" sz="900" kern="100" dirty="0">
              <a:solidFill>
                <a:schemeClr val="tx1"/>
              </a:solidFill>
              <a:ea typeface="Aptos" panose="020B0004020202020204" pitchFamily="34" charset="0"/>
              <a:cs typeface="Times New Roman" panose="02020603050405020304" pitchFamily="18" charset="0"/>
            </a:endParaRPr>
          </a:p>
          <a:p>
            <a:pPr>
              <a:lnSpc>
                <a:spcPct val="114000"/>
              </a:lnSpc>
            </a:pPr>
            <a:r>
              <a:rPr lang="en-GB" sz="900" kern="100" dirty="0">
                <a:solidFill>
                  <a:schemeClr val="tx1"/>
                </a:solidFill>
                <a:ea typeface="Aptos" panose="020B0004020202020204" pitchFamily="34" charset="0"/>
                <a:cs typeface="Times New Roman" panose="02020603050405020304" pitchFamily="18" charset="0"/>
              </a:rPr>
              <a:t>Despite these conditions, workers continued because they needed the income to support their families. </a:t>
            </a:r>
          </a:p>
          <a:p>
            <a:pPr>
              <a:lnSpc>
                <a:spcPct val="114000"/>
              </a:lnSpc>
            </a:pPr>
            <a:endParaRPr lang="en-GB" sz="900" b="1" kern="100" dirty="0">
              <a:solidFill>
                <a:schemeClr val="tx1"/>
              </a:solidFill>
              <a:ea typeface="Aptos" panose="020B0004020202020204" pitchFamily="34" charset="0"/>
              <a:cs typeface="Times New Roman" panose="02020603050405020304" pitchFamily="18" charset="0"/>
            </a:endParaRPr>
          </a:p>
          <a:p>
            <a:pPr>
              <a:lnSpc>
                <a:spcPct val="114000"/>
              </a:lnSpc>
            </a:pPr>
            <a:endParaRPr lang="en-GB" sz="900" b="1" kern="100" dirty="0">
              <a:solidFill>
                <a:schemeClr val="tx1"/>
              </a:solidFill>
              <a:ea typeface="Aptos" panose="020B0004020202020204" pitchFamily="34" charset="0"/>
              <a:cs typeface="Times New Roman" panose="02020603050405020304" pitchFamily="18" charset="0"/>
            </a:endParaRPr>
          </a:p>
          <a:p>
            <a:pPr>
              <a:lnSpc>
                <a:spcPct val="114000"/>
              </a:lnSpc>
            </a:pPr>
            <a:endParaRPr lang="en-GB" sz="900" b="1" kern="100" dirty="0">
              <a:solidFill>
                <a:schemeClr val="tx1"/>
              </a:solidFill>
              <a:ea typeface="Aptos" panose="020B0004020202020204" pitchFamily="34" charset="0"/>
              <a:cs typeface="Times New Roman" panose="02020603050405020304" pitchFamily="18" charset="0"/>
            </a:endParaRPr>
          </a:p>
          <a:p>
            <a:pPr>
              <a:lnSpc>
                <a:spcPct val="114000"/>
              </a:lnSpc>
            </a:pPr>
            <a:endParaRPr lang="en-GB" sz="900" b="1" kern="100" dirty="0">
              <a:solidFill>
                <a:schemeClr val="tx1"/>
              </a:solidFill>
              <a:ea typeface="Aptos" panose="020B0004020202020204" pitchFamily="34" charset="0"/>
              <a:cs typeface="Times New Roman" panose="02020603050405020304" pitchFamily="18" charset="0"/>
            </a:endParaRPr>
          </a:p>
          <a:p>
            <a:pPr marL="85725">
              <a:lnSpc>
                <a:spcPct val="114000"/>
              </a:lnSpc>
            </a:pPr>
            <a:r>
              <a:rPr lang="en-GB" sz="900" b="1" kern="100" dirty="0">
                <a:solidFill>
                  <a:schemeClr val="tx1"/>
                </a:solidFill>
                <a:ea typeface="Aptos" panose="020B0004020202020204" pitchFamily="34" charset="0"/>
                <a:cs typeface="Times New Roman" panose="02020603050405020304" pitchFamily="18" charset="0"/>
              </a:rPr>
              <a:t>Why the Disaster Happened</a:t>
            </a:r>
            <a:endParaRPr lang="en-GB" sz="900" kern="100" dirty="0">
              <a:solidFill>
                <a:schemeClr val="tx1"/>
              </a:solidFill>
              <a:ea typeface="Aptos" panose="020B0004020202020204" pitchFamily="34" charset="0"/>
              <a:cs typeface="Times New Roman" panose="02020603050405020304" pitchFamily="18" charset="0"/>
            </a:endParaRPr>
          </a:p>
          <a:p>
            <a:pPr marL="85725">
              <a:lnSpc>
                <a:spcPct val="114000"/>
              </a:lnSpc>
            </a:pPr>
            <a:r>
              <a:rPr lang="en-GB" sz="900" kern="100" dirty="0">
                <a:solidFill>
                  <a:schemeClr val="tx1"/>
                </a:solidFill>
                <a:ea typeface="Aptos" panose="020B0004020202020204" pitchFamily="34" charset="0"/>
                <a:cs typeface="Times New Roman" panose="02020603050405020304" pitchFamily="18" charset="0"/>
              </a:rPr>
              <a:t>The collapse was largely preventable and highlights exploitation:</a:t>
            </a:r>
          </a:p>
          <a:p>
            <a:pPr marL="180975" lvl="0" indent="-95250">
              <a:lnSpc>
                <a:spcPct val="114000"/>
              </a:lnSpc>
              <a:buSzPts val="1000"/>
              <a:buFont typeface="Symbol" panose="05050102010706020507" pitchFamily="18" charset="2"/>
              <a:buChar char=""/>
              <a:tabLst>
                <a:tab pos="457200" algn="l"/>
              </a:tabLst>
            </a:pPr>
            <a:r>
              <a:rPr lang="en-GB" sz="900" b="1" kern="100" dirty="0">
                <a:solidFill>
                  <a:schemeClr val="tx1"/>
                </a:solidFill>
                <a:ea typeface="Aptos" panose="020B0004020202020204" pitchFamily="34" charset="0"/>
                <a:cs typeface="Times New Roman" panose="02020603050405020304" pitchFamily="18" charset="0"/>
              </a:rPr>
              <a:t>Large cracks</a:t>
            </a:r>
            <a:r>
              <a:rPr lang="en-GB" sz="900" kern="100" dirty="0">
                <a:solidFill>
                  <a:schemeClr val="tx1"/>
                </a:solidFill>
                <a:ea typeface="Aptos" panose="020B0004020202020204" pitchFamily="34" charset="0"/>
                <a:cs typeface="Times New Roman" panose="02020603050405020304" pitchFamily="18" charset="0"/>
              </a:rPr>
              <a:t> appeared in the building the day before</a:t>
            </a:r>
          </a:p>
          <a:p>
            <a:pPr marL="180975" lvl="0" indent="-95250">
              <a:lnSpc>
                <a:spcPct val="114000"/>
              </a:lnSpc>
              <a:buSzPts val="1000"/>
              <a:buFont typeface="Symbol" panose="05050102010706020507" pitchFamily="18" charset="2"/>
              <a:buChar char=""/>
              <a:tabLst>
                <a:tab pos="457200" algn="l"/>
              </a:tabLst>
            </a:pPr>
            <a:r>
              <a:rPr lang="en-GB" sz="900" kern="100" dirty="0">
                <a:solidFill>
                  <a:schemeClr val="tx1"/>
                </a:solidFill>
                <a:ea typeface="Aptos" panose="020B0004020202020204" pitchFamily="34" charset="0"/>
                <a:cs typeface="Times New Roman" panose="02020603050405020304" pitchFamily="18" charset="0"/>
              </a:rPr>
              <a:t>Workers were aware the building was unsafe</a:t>
            </a:r>
          </a:p>
          <a:p>
            <a:pPr marL="180975" lvl="0" indent="-95250">
              <a:lnSpc>
                <a:spcPct val="114000"/>
              </a:lnSpc>
              <a:buSzPts val="1000"/>
              <a:buFont typeface="Symbol" panose="05050102010706020507" pitchFamily="18" charset="2"/>
              <a:buChar char=""/>
              <a:tabLst>
                <a:tab pos="457200" algn="l"/>
              </a:tabLst>
            </a:pPr>
            <a:r>
              <a:rPr lang="en-GB" sz="900" kern="100" dirty="0">
                <a:solidFill>
                  <a:schemeClr val="tx1"/>
                </a:solidFill>
                <a:ea typeface="Aptos" panose="020B0004020202020204" pitchFamily="34" charset="0"/>
                <a:cs typeface="Times New Roman" panose="02020603050405020304" pitchFamily="18" charset="0"/>
              </a:rPr>
              <a:t>Many workers </a:t>
            </a:r>
            <a:r>
              <a:rPr lang="en-GB" sz="900" b="1" kern="100" dirty="0">
                <a:solidFill>
                  <a:schemeClr val="tx1"/>
                </a:solidFill>
                <a:ea typeface="Aptos" panose="020B0004020202020204" pitchFamily="34" charset="0"/>
                <a:cs typeface="Times New Roman" panose="02020603050405020304" pitchFamily="18" charset="0"/>
              </a:rPr>
              <a:t>did not want to return to work</a:t>
            </a:r>
          </a:p>
          <a:p>
            <a:pPr marL="85725" lvl="0">
              <a:lnSpc>
                <a:spcPct val="114000"/>
              </a:lnSpc>
              <a:buSzPts val="1000"/>
              <a:tabLst>
                <a:tab pos="457200" algn="l"/>
              </a:tabLst>
            </a:pPr>
            <a:endParaRPr lang="en-GB" sz="900" kern="100" dirty="0">
              <a:solidFill>
                <a:schemeClr val="tx1"/>
              </a:solidFill>
              <a:ea typeface="Aptos" panose="020B0004020202020204" pitchFamily="34" charset="0"/>
              <a:cs typeface="Times New Roman" panose="02020603050405020304" pitchFamily="18" charset="0"/>
            </a:endParaRPr>
          </a:p>
          <a:p>
            <a:pPr marL="85725" lvl="0">
              <a:lnSpc>
                <a:spcPct val="114000"/>
              </a:lnSpc>
              <a:buSzPts val="1000"/>
              <a:tabLst>
                <a:tab pos="457200" algn="l"/>
              </a:tabLst>
            </a:pPr>
            <a:r>
              <a:rPr lang="en-GB" sz="900" kern="100" dirty="0">
                <a:solidFill>
                  <a:schemeClr val="tx1"/>
                </a:solidFill>
                <a:ea typeface="Aptos" panose="020B0004020202020204" pitchFamily="34" charset="0"/>
                <a:cs typeface="Times New Roman" panose="02020603050405020304" pitchFamily="18" charset="0"/>
              </a:rPr>
              <a:t>However, they were:</a:t>
            </a:r>
          </a:p>
          <a:p>
            <a:pPr marL="180975" lvl="0" indent="-95250">
              <a:lnSpc>
                <a:spcPct val="114000"/>
              </a:lnSpc>
              <a:buSzPts val="1000"/>
              <a:buFont typeface="Symbol" panose="05050102010706020507" pitchFamily="18" charset="2"/>
              <a:buChar char=""/>
              <a:tabLst>
                <a:tab pos="457200" algn="l"/>
              </a:tabLst>
            </a:pPr>
            <a:r>
              <a:rPr lang="en-GB" sz="900" b="1" kern="100" dirty="0">
                <a:solidFill>
                  <a:schemeClr val="tx1"/>
                </a:solidFill>
                <a:ea typeface="Aptos" panose="020B0004020202020204" pitchFamily="34" charset="0"/>
                <a:cs typeface="Times New Roman" panose="02020603050405020304" pitchFamily="18" charset="0"/>
              </a:rPr>
              <a:t>Forced to return</a:t>
            </a:r>
            <a:endParaRPr lang="en-GB" sz="900" kern="100" dirty="0">
              <a:solidFill>
                <a:schemeClr val="tx1"/>
              </a:solidFill>
              <a:ea typeface="Aptos" panose="020B0004020202020204" pitchFamily="34" charset="0"/>
              <a:cs typeface="Times New Roman" panose="02020603050405020304" pitchFamily="18" charset="0"/>
            </a:endParaRPr>
          </a:p>
          <a:p>
            <a:pPr marL="180975" lvl="0" indent="-95250">
              <a:lnSpc>
                <a:spcPct val="114000"/>
              </a:lnSpc>
              <a:buSzPts val="1000"/>
              <a:buFont typeface="Symbol" panose="05050102010706020507" pitchFamily="18" charset="2"/>
              <a:buChar char=""/>
              <a:tabLst>
                <a:tab pos="457200" algn="l"/>
              </a:tabLst>
            </a:pPr>
            <a:r>
              <a:rPr lang="en-GB" sz="900" b="1" kern="100" dirty="0">
                <a:solidFill>
                  <a:schemeClr val="tx1"/>
                </a:solidFill>
                <a:ea typeface="Aptos" panose="020B0004020202020204" pitchFamily="34" charset="0"/>
                <a:cs typeface="Times New Roman" panose="02020603050405020304" pitchFamily="18" charset="0"/>
              </a:rPr>
              <a:t>Threatened with losing pay or their jobs</a:t>
            </a:r>
            <a:endParaRPr lang="en-GB" sz="900" kern="100" dirty="0">
              <a:solidFill>
                <a:schemeClr val="tx1"/>
              </a:solidFill>
              <a:ea typeface="Aptos" panose="020B0004020202020204" pitchFamily="34" charset="0"/>
              <a:cs typeface="Times New Roman" panose="02020603050405020304" pitchFamily="18" charset="0"/>
            </a:endParaRPr>
          </a:p>
          <a:p>
            <a:pPr marL="85725">
              <a:lnSpc>
                <a:spcPct val="114000"/>
              </a:lnSpc>
            </a:pPr>
            <a:r>
              <a:rPr lang="en-GB" sz="900" kern="100" dirty="0">
                <a:solidFill>
                  <a:schemeClr val="tx1"/>
                </a:solidFill>
                <a:ea typeface="Aptos" panose="020B0004020202020204" pitchFamily="34" charset="0"/>
                <a:cs typeface="Times New Roman" panose="02020603050405020304" pitchFamily="18" charset="0"/>
              </a:rPr>
              <a:t>This shows a lack of </a:t>
            </a:r>
            <a:r>
              <a:rPr lang="en-GB" sz="900" b="1" kern="100" dirty="0">
                <a:solidFill>
                  <a:schemeClr val="tx1"/>
                </a:solidFill>
                <a:ea typeface="Aptos" panose="020B0004020202020204" pitchFamily="34" charset="0"/>
                <a:cs typeface="Times New Roman" panose="02020603050405020304" pitchFamily="18" charset="0"/>
              </a:rPr>
              <a:t>labour rights</a:t>
            </a:r>
            <a:r>
              <a:rPr lang="en-GB" sz="900" kern="100" dirty="0">
                <a:solidFill>
                  <a:schemeClr val="tx1"/>
                </a:solidFill>
                <a:ea typeface="Aptos" panose="020B0004020202020204" pitchFamily="34" charset="0"/>
                <a:cs typeface="Times New Roman" panose="02020603050405020304" pitchFamily="18" charset="0"/>
              </a:rPr>
              <a:t> and worker protection. </a:t>
            </a:r>
          </a:p>
          <a:p>
            <a:pPr marL="85725">
              <a:lnSpc>
                <a:spcPct val="114000"/>
              </a:lnSpc>
            </a:pPr>
            <a:r>
              <a:rPr lang="en-GB" sz="900" kern="100" dirty="0">
                <a:solidFill>
                  <a:schemeClr val="tx1"/>
                </a:solidFill>
                <a:effectLst/>
                <a:ea typeface="Aptos" panose="020B0004020202020204" pitchFamily="34" charset="0"/>
                <a:cs typeface="Times New Roman" panose="02020603050405020304" pitchFamily="18" charset="0"/>
              </a:rPr>
              <a:t>This shows how </a:t>
            </a:r>
            <a:r>
              <a:rPr lang="en-GB" sz="900" b="1" kern="100" dirty="0">
                <a:solidFill>
                  <a:schemeClr val="tx1"/>
                </a:solidFill>
                <a:effectLst/>
                <a:ea typeface="Aptos" panose="020B0004020202020204" pitchFamily="34" charset="0"/>
                <a:cs typeface="Times New Roman" panose="02020603050405020304" pitchFamily="18" charset="0"/>
              </a:rPr>
              <a:t>consumer demand in richer countries</a:t>
            </a:r>
            <a:r>
              <a:rPr lang="en-GB" sz="900" kern="100" dirty="0">
                <a:solidFill>
                  <a:schemeClr val="tx1"/>
                </a:solidFill>
                <a:effectLst/>
                <a:ea typeface="Aptos" panose="020B0004020202020204" pitchFamily="34" charset="0"/>
                <a:cs typeface="Times New Roman" panose="02020603050405020304" pitchFamily="18" charset="0"/>
              </a:rPr>
              <a:t> can lead to exploitation in poorer countries.</a:t>
            </a:r>
          </a:p>
          <a:p>
            <a:pPr marL="85725">
              <a:lnSpc>
                <a:spcPct val="114000"/>
              </a:lnSpc>
            </a:pPr>
            <a:endParaRPr lang="en-GB" sz="900" kern="100" dirty="0">
              <a:solidFill>
                <a:schemeClr val="tx1"/>
              </a:solidFill>
              <a:effectLst/>
              <a:ea typeface="Aptos" panose="020B0004020202020204" pitchFamily="34" charset="0"/>
              <a:cs typeface="Times New Roman" panose="02020603050405020304" pitchFamily="18" charset="0"/>
            </a:endParaRPr>
          </a:p>
          <a:p>
            <a:pPr marL="85725">
              <a:lnSpc>
                <a:spcPct val="114000"/>
              </a:lnSpc>
            </a:pPr>
            <a:r>
              <a:rPr lang="en-GB" sz="900" b="1" kern="100" dirty="0">
                <a:solidFill>
                  <a:schemeClr val="tx1"/>
                </a:solidFill>
                <a:effectLst/>
                <a:ea typeface="Aptos" panose="020B0004020202020204" pitchFamily="34" charset="0"/>
                <a:cs typeface="Times New Roman" panose="02020603050405020304" pitchFamily="18" charset="0"/>
              </a:rPr>
              <a:t>Why Workers Stayed</a:t>
            </a:r>
            <a:endParaRPr lang="en-GB" sz="900" kern="100" dirty="0">
              <a:solidFill>
                <a:schemeClr val="tx1"/>
              </a:solidFill>
              <a:effectLst/>
              <a:ea typeface="Aptos" panose="020B0004020202020204" pitchFamily="34" charset="0"/>
              <a:cs typeface="Times New Roman" panose="02020603050405020304" pitchFamily="18" charset="0"/>
            </a:endParaRPr>
          </a:p>
          <a:p>
            <a:pPr marL="85725">
              <a:lnSpc>
                <a:spcPct val="114000"/>
              </a:lnSpc>
            </a:pPr>
            <a:r>
              <a:rPr lang="en-GB" sz="900" kern="100" dirty="0">
                <a:solidFill>
                  <a:schemeClr val="tx1"/>
                </a:solidFill>
                <a:effectLst/>
                <a:ea typeface="Aptos" panose="020B0004020202020204" pitchFamily="34" charset="0"/>
                <a:cs typeface="Times New Roman" panose="02020603050405020304" pitchFamily="18" charset="0"/>
              </a:rPr>
              <a:t>Workers continued working in dangerous conditions because:</a:t>
            </a:r>
          </a:p>
          <a:p>
            <a:pPr marL="180975" lvl="0" indent="-85725">
              <a:lnSpc>
                <a:spcPct val="114000"/>
              </a:lnSpc>
              <a:buSzPts val="1000"/>
              <a:buFont typeface="Symbol" panose="05050102010706020507" pitchFamily="18" charset="2"/>
              <a:buChar char=""/>
              <a:tabLst>
                <a:tab pos="457200" algn="l"/>
              </a:tabLst>
            </a:pPr>
            <a:r>
              <a:rPr lang="en-GB" sz="900" kern="100" dirty="0">
                <a:solidFill>
                  <a:schemeClr val="tx1"/>
                </a:solidFill>
                <a:effectLst/>
                <a:ea typeface="Aptos" panose="020B0004020202020204" pitchFamily="34" charset="0"/>
                <a:cs typeface="Times New Roman" panose="02020603050405020304" pitchFamily="18" charset="0"/>
              </a:rPr>
              <a:t>They needed money to </a:t>
            </a:r>
            <a:r>
              <a:rPr lang="en-GB" sz="900" b="1" kern="100" dirty="0">
                <a:solidFill>
                  <a:schemeClr val="tx1"/>
                </a:solidFill>
                <a:effectLst/>
                <a:ea typeface="Aptos" panose="020B0004020202020204" pitchFamily="34" charset="0"/>
                <a:cs typeface="Times New Roman" panose="02020603050405020304" pitchFamily="18" charset="0"/>
              </a:rPr>
              <a:t>survive and support families</a:t>
            </a:r>
            <a:endParaRPr lang="en-GB" sz="900" kern="100" dirty="0">
              <a:solidFill>
                <a:schemeClr val="tx1"/>
              </a:solidFill>
              <a:effectLst/>
              <a:ea typeface="Aptos" panose="020B0004020202020204" pitchFamily="34" charset="0"/>
              <a:cs typeface="Times New Roman" panose="02020603050405020304" pitchFamily="18" charset="0"/>
            </a:endParaRPr>
          </a:p>
          <a:p>
            <a:pPr marL="180975" lvl="0" indent="-85725">
              <a:lnSpc>
                <a:spcPct val="114000"/>
              </a:lnSpc>
              <a:buSzPts val="1000"/>
              <a:buFont typeface="Symbol" panose="05050102010706020507" pitchFamily="18" charset="2"/>
              <a:buChar char=""/>
              <a:tabLst>
                <a:tab pos="457200" algn="l"/>
              </a:tabLst>
            </a:pPr>
            <a:r>
              <a:rPr lang="en-GB" sz="900" kern="100" dirty="0">
                <a:solidFill>
                  <a:schemeClr val="tx1"/>
                </a:solidFill>
                <a:effectLst/>
                <a:ea typeface="Aptos" panose="020B0004020202020204" pitchFamily="34" charset="0"/>
                <a:cs typeface="Times New Roman" panose="02020603050405020304" pitchFamily="18" charset="0"/>
              </a:rPr>
              <a:t>There were </a:t>
            </a:r>
            <a:r>
              <a:rPr lang="en-GB" sz="900" b="1" kern="100" dirty="0">
                <a:solidFill>
                  <a:schemeClr val="tx1"/>
                </a:solidFill>
                <a:effectLst/>
                <a:ea typeface="Aptos" panose="020B0004020202020204" pitchFamily="34" charset="0"/>
                <a:cs typeface="Times New Roman" panose="02020603050405020304" pitchFamily="18" charset="0"/>
              </a:rPr>
              <a:t>few alternative jobs</a:t>
            </a:r>
            <a:endParaRPr lang="en-GB" sz="900" kern="100" dirty="0">
              <a:solidFill>
                <a:schemeClr val="tx1"/>
              </a:solidFill>
              <a:effectLst/>
              <a:ea typeface="Aptos" panose="020B0004020202020204" pitchFamily="34" charset="0"/>
              <a:cs typeface="Times New Roman" panose="02020603050405020304" pitchFamily="18" charset="0"/>
            </a:endParaRPr>
          </a:p>
          <a:p>
            <a:pPr marL="180975" lvl="0" indent="-85725">
              <a:lnSpc>
                <a:spcPct val="114000"/>
              </a:lnSpc>
              <a:buSzPts val="1000"/>
              <a:buFont typeface="Symbol" panose="05050102010706020507" pitchFamily="18" charset="2"/>
              <a:buChar char=""/>
              <a:tabLst>
                <a:tab pos="457200" algn="l"/>
              </a:tabLst>
            </a:pPr>
            <a:r>
              <a:rPr lang="en-GB" sz="900" kern="100" dirty="0">
                <a:solidFill>
                  <a:schemeClr val="tx1"/>
                </a:solidFill>
                <a:effectLst/>
                <a:ea typeface="Aptos" panose="020B0004020202020204" pitchFamily="34" charset="0"/>
                <a:cs typeface="Times New Roman" panose="02020603050405020304" pitchFamily="18" charset="0"/>
              </a:rPr>
              <a:t>They feared losing income</a:t>
            </a:r>
          </a:p>
          <a:p>
            <a:pPr marL="180975" lvl="0" indent="-85725">
              <a:lnSpc>
                <a:spcPct val="114000"/>
              </a:lnSpc>
              <a:buSzPts val="1000"/>
              <a:buFont typeface="Symbol" panose="05050102010706020507" pitchFamily="18" charset="2"/>
              <a:buChar char=""/>
              <a:tabLst>
                <a:tab pos="457200" algn="l"/>
              </a:tabLst>
            </a:pPr>
            <a:r>
              <a:rPr lang="en-GB" sz="900" kern="100" dirty="0">
                <a:solidFill>
                  <a:schemeClr val="tx1"/>
                </a:solidFill>
                <a:effectLst/>
                <a:ea typeface="Aptos" panose="020B0004020202020204" pitchFamily="34" charset="0"/>
                <a:cs typeface="Times New Roman" panose="02020603050405020304" pitchFamily="18" charset="0"/>
              </a:rPr>
              <a:t>Poverty limited their choices</a:t>
            </a:r>
            <a:endParaRPr lang="en-GB" sz="900" u="sng" dirty="0">
              <a:solidFill>
                <a:schemeClr val="tx1"/>
              </a:solidFill>
            </a:endParaRPr>
          </a:p>
          <a:p>
            <a:pPr marL="85725">
              <a:lnSpc>
                <a:spcPct val="114000"/>
              </a:lnSpc>
            </a:pPr>
            <a:endParaRPr lang="en-GB" sz="900" dirty="0">
              <a:solidFill>
                <a:schemeClr val="tx1"/>
              </a:solidFill>
            </a:endParaRPr>
          </a:p>
          <a:p>
            <a:pPr>
              <a:lnSpc>
                <a:spcPct val="114000"/>
              </a:lnSpc>
            </a:pPr>
            <a:endParaRPr lang="en-GB" sz="900" dirty="0">
              <a:solidFill>
                <a:schemeClr val="tx1"/>
              </a:solidFill>
            </a:endParaRPr>
          </a:p>
        </p:txBody>
      </p:sp>
      <p:sp>
        <p:nvSpPr>
          <p:cNvPr id="7" name="Rectangle 6">
            <a:extLst>
              <a:ext uri="{FF2B5EF4-FFF2-40B4-BE49-F238E27FC236}">
                <a16:creationId xmlns:a16="http://schemas.microsoft.com/office/drawing/2014/main" id="{2B8161C1-84DD-9661-D0EA-91306CA08168}"/>
              </a:ext>
            </a:extLst>
          </p:cNvPr>
          <p:cNvSpPr/>
          <p:nvPr/>
        </p:nvSpPr>
        <p:spPr>
          <a:xfrm>
            <a:off x="45992" y="73752"/>
            <a:ext cx="2592434" cy="494284"/>
          </a:xfrm>
          <a:prstGeom prst="rect">
            <a:avLst/>
          </a:prstGeom>
          <a:solidFill>
            <a:srgbClr val="B4E9FA"/>
          </a:solidFill>
          <a:ln w="2857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Big question: </a:t>
            </a:r>
            <a:r>
              <a:rPr lang="en-GB" sz="1200" dirty="0">
                <a:solidFill>
                  <a:schemeClr val="tx1"/>
                </a:solidFill>
              </a:rPr>
              <a:t>Are cheap goods worth the cost?</a:t>
            </a:r>
          </a:p>
        </p:txBody>
      </p:sp>
      <p:sp>
        <p:nvSpPr>
          <p:cNvPr id="10" name="Rectangle 9">
            <a:extLst>
              <a:ext uri="{FF2B5EF4-FFF2-40B4-BE49-F238E27FC236}">
                <a16:creationId xmlns:a16="http://schemas.microsoft.com/office/drawing/2014/main" id="{D84A02E6-42F0-6878-BC6D-93EDAF60F161}"/>
              </a:ext>
            </a:extLst>
          </p:cNvPr>
          <p:cNvSpPr/>
          <p:nvPr/>
        </p:nvSpPr>
        <p:spPr>
          <a:xfrm>
            <a:off x="2743200" y="73751"/>
            <a:ext cx="4705351" cy="494284"/>
          </a:xfrm>
          <a:prstGeom prst="rect">
            <a:avLst/>
          </a:prstGeom>
          <a:solidFill>
            <a:srgbClr val="1C3F93"/>
          </a:solidFill>
          <a:ln w="19050">
            <a:solidFill>
              <a:srgbClr val="3FC5F1"/>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200" b="1" dirty="0">
                <a:solidFill>
                  <a:schemeClr val="bg1"/>
                </a:solidFill>
              </a:rPr>
              <a:t>Year 9: Topic three – Globalisation </a:t>
            </a:r>
          </a:p>
          <a:p>
            <a:pPr algn="ctr"/>
            <a:r>
              <a:rPr lang="en-GB" sz="1200" b="1" dirty="0">
                <a:solidFill>
                  <a:schemeClr val="bg1"/>
                </a:solidFill>
              </a:rPr>
              <a:t>Knowledge Organiser </a:t>
            </a:r>
            <a:endParaRPr lang="en-GB" sz="1200" b="1" dirty="0">
              <a:solidFill>
                <a:schemeClr val="bg1"/>
              </a:solidFill>
              <a:ea typeface="Calibri"/>
              <a:cs typeface="Calibri"/>
            </a:endParaRPr>
          </a:p>
        </p:txBody>
      </p:sp>
      <p:pic>
        <p:nvPicPr>
          <p:cNvPr id="1026" name="Picture 2" descr="Director of Science at Fulwood Academy">
            <a:extLst>
              <a:ext uri="{FF2B5EF4-FFF2-40B4-BE49-F238E27FC236}">
                <a16:creationId xmlns:a16="http://schemas.microsoft.com/office/drawing/2014/main" id="{4727D93B-DD96-A5BC-004E-DE04D3E6293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9500" b="31500"/>
          <a:stretch>
            <a:fillRect/>
          </a:stretch>
        </p:blipFill>
        <p:spPr bwMode="auto">
          <a:xfrm>
            <a:off x="7564663" y="21890"/>
            <a:ext cx="1533346" cy="59800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E7153AD-A879-A51F-D243-78CC1A6D8191}"/>
              </a:ext>
            </a:extLst>
          </p:cNvPr>
          <p:cNvSpPr/>
          <p:nvPr/>
        </p:nvSpPr>
        <p:spPr>
          <a:xfrm>
            <a:off x="45990" y="648727"/>
            <a:ext cx="3278235" cy="2086727"/>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900" b="1" dirty="0">
                <a:solidFill>
                  <a:schemeClr val="tx1"/>
                </a:solidFill>
              </a:rPr>
              <a:t>Key idea 3: </a:t>
            </a:r>
            <a:r>
              <a:rPr lang="en-GB" sz="900" u="sng" dirty="0">
                <a:solidFill>
                  <a:schemeClr val="tx1"/>
                </a:solidFill>
              </a:rPr>
              <a:t>How has globalisation changed working conditions?</a:t>
            </a:r>
          </a:p>
          <a:p>
            <a:pPr>
              <a:lnSpc>
                <a:spcPct val="115000"/>
              </a:lnSpc>
            </a:pPr>
            <a:endParaRPr lang="en-GB" sz="300" b="1" kern="100" dirty="0">
              <a:solidFill>
                <a:schemeClr val="tx1"/>
              </a:solidFill>
              <a:effectLst/>
              <a:ea typeface="Aptos" panose="020B0004020202020204" pitchFamily="34" charset="0"/>
              <a:cs typeface="Times New Roman" panose="02020603050405020304" pitchFamily="18" charset="0"/>
            </a:endParaRPr>
          </a:p>
          <a:p>
            <a:pPr>
              <a:lnSpc>
                <a:spcPct val="115000"/>
              </a:lnSpc>
            </a:pPr>
            <a:r>
              <a:rPr lang="en-GB" sz="900" b="1" kern="100" dirty="0">
                <a:solidFill>
                  <a:schemeClr val="tx1"/>
                </a:solidFill>
                <a:effectLst/>
                <a:ea typeface="Aptos" panose="020B0004020202020204" pitchFamily="34" charset="0"/>
                <a:cs typeface="Times New Roman" panose="02020603050405020304" pitchFamily="18" charset="0"/>
              </a:rPr>
              <a:t>How has globalisation affected working conditions in LICs/NEEs?</a:t>
            </a:r>
            <a:endParaRPr lang="en-GB" sz="900" kern="100" dirty="0">
              <a:solidFill>
                <a:schemeClr val="tx1"/>
              </a:solidFill>
              <a:effectLst/>
              <a:ea typeface="Aptos" panose="020B0004020202020204" pitchFamily="34" charset="0"/>
              <a:cs typeface="Times New Roman" panose="02020603050405020304" pitchFamily="18" charset="0"/>
            </a:endParaRPr>
          </a:p>
          <a:p>
            <a:pPr>
              <a:lnSpc>
                <a:spcPct val="115000"/>
              </a:lnSpc>
            </a:pPr>
            <a:r>
              <a:rPr lang="en-GB" sz="900" kern="100" dirty="0">
                <a:solidFill>
                  <a:schemeClr val="tx1"/>
                </a:solidFill>
                <a:effectLst/>
                <a:ea typeface="Aptos" panose="020B0004020202020204" pitchFamily="34" charset="0"/>
                <a:cs typeface="Times New Roman" panose="02020603050405020304" pitchFamily="18" charset="0"/>
              </a:rPr>
              <a:t>Globalisation has led to major changes in working conditions in LICs and NEEs, particularly in factories producing goods for global companies. </a:t>
            </a:r>
          </a:p>
          <a:p>
            <a:pPr>
              <a:lnSpc>
                <a:spcPct val="115000"/>
              </a:lnSpc>
            </a:pPr>
            <a:r>
              <a:rPr lang="en-GB" sz="900" kern="100" dirty="0">
                <a:solidFill>
                  <a:schemeClr val="tx1"/>
                </a:solidFill>
                <a:effectLst/>
                <a:ea typeface="Aptos" panose="020B0004020202020204" pitchFamily="34" charset="0"/>
                <a:cs typeface="Times New Roman" panose="02020603050405020304" pitchFamily="18" charset="0"/>
              </a:rPr>
              <a:t>While it has created jobs and opportunities, it has also led to concerns about exploitation, especially in </a:t>
            </a:r>
            <a:r>
              <a:rPr lang="en-GB" sz="900" b="1" kern="100" dirty="0">
                <a:solidFill>
                  <a:schemeClr val="tx1"/>
                </a:solidFill>
                <a:effectLst/>
                <a:ea typeface="Aptos" panose="020B0004020202020204" pitchFamily="34" charset="0"/>
                <a:cs typeface="Times New Roman" panose="02020603050405020304" pitchFamily="18" charset="0"/>
              </a:rPr>
              <a:t>sweatshops</a:t>
            </a:r>
            <a:r>
              <a:rPr lang="en-GB" sz="900" kern="100" dirty="0">
                <a:solidFill>
                  <a:schemeClr val="tx1"/>
                </a:solidFill>
                <a:effectLst/>
                <a:ea typeface="Aptos" panose="020B0004020202020204" pitchFamily="34" charset="0"/>
                <a:cs typeface="Times New Roman" panose="02020603050405020304" pitchFamily="18" charset="0"/>
              </a:rPr>
              <a:t> where workers face long hours, low pay, and unsafe environments. </a:t>
            </a:r>
          </a:p>
          <a:p>
            <a:pPr>
              <a:lnSpc>
                <a:spcPct val="115000"/>
              </a:lnSpc>
              <a:spcAft>
                <a:spcPts val="800"/>
              </a:spcAft>
            </a:pPr>
            <a:r>
              <a:rPr lang="en-GB" sz="900" kern="100" dirty="0">
                <a:solidFill>
                  <a:schemeClr val="tx1"/>
                </a:solidFill>
                <a:effectLst/>
                <a:ea typeface="Aptos" panose="020B0004020202020204" pitchFamily="34" charset="0"/>
                <a:cs typeface="Times New Roman" panose="02020603050405020304" pitchFamily="18" charset="0"/>
              </a:rPr>
              <a:t>Many workers have limited </a:t>
            </a:r>
            <a:r>
              <a:rPr lang="en-GB" sz="900" b="1" kern="100" dirty="0">
                <a:solidFill>
                  <a:schemeClr val="tx1"/>
                </a:solidFill>
                <a:effectLst/>
                <a:ea typeface="Aptos" panose="020B0004020202020204" pitchFamily="34" charset="0"/>
                <a:cs typeface="Times New Roman" panose="02020603050405020304" pitchFamily="18" charset="0"/>
              </a:rPr>
              <a:t>labour rights</a:t>
            </a:r>
            <a:r>
              <a:rPr lang="en-GB" sz="900" kern="100" dirty="0">
                <a:solidFill>
                  <a:schemeClr val="tx1"/>
                </a:solidFill>
                <a:effectLst/>
                <a:ea typeface="Aptos" panose="020B0004020202020204" pitchFamily="34" charset="0"/>
                <a:cs typeface="Times New Roman" panose="02020603050405020304" pitchFamily="18" charset="0"/>
              </a:rPr>
              <a:t>, meaning they have little power to challenge unfair treatment.</a:t>
            </a:r>
          </a:p>
          <a:p>
            <a:pPr>
              <a:lnSpc>
                <a:spcPct val="115000"/>
              </a:lnSpc>
              <a:spcAft>
                <a:spcPts val="800"/>
              </a:spcAft>
            </a:pPr>
            <a:r>
              <a:rPr lang="en-GB" sz="900" kern="100" dirty="0">
                <a:solidFill>
                  <a:schemeClr val="tx1"/>
                </a:solidFill>
                <a:effectLst/>
                <a:ea typeface="Aptos" panose="020B0004020202020204" pitchFamily="34" charset="0"/>
                <a:cs typeface="Times New Roman" panose="02020603050405020304" pitchFamily="18" charset="0"/>
              </a:rPr>
              <a:t>As a result, working conditions can be poor, and wages are often too low to significantly improve quality of life. </a:t>
            </a:r>
          </a:p>
          <a:p>
            <a:pPr>
              <a:lnSpc>
                <a:spcPct val="115000"/>
              </a:lnSpc>
              <a:spcAft>
                <a:spcPts val="800"/>
              </a:spcAft>
            </a:pPr>
            <a:endParaRPr lang="en-GB" sz="900" kern="100" dirty="0">
              <a:solidFill>
                <a:schemeClr val="tx1"/>
              </a:solidFill>
              <a:ea typeface="Aptos" panose="020B0004020202020204" pitchFamily="34" charset="0"/>
              <a:cs typeface="Times New Roman" panose="02020603050405020304" pitchFamily="18" charset="0"/>
            </a:endParaRPr>
          </a:p>
          <a:p>
            <a:pPr>
              <a:lnSpc>
                <a:spcPct val="115000"/>
              </a:lnSpc>
              <a:spcAft>
                <a:spcPts val="800"/>
              </a:spcAft>
            </a:pPr>
            <a:endParaRPr lang="en-GB" sz="900" kern="100" dirty="0">
              <a:solidFill>
                <a:schemeClr val="tx1"/>
              </a:solidFill>
              <a:effectLst/>
              <a:ea typeface="Aptos" panose="020B0004020202020204" pitchFamily="34" charset="0"/>
              <a:cs typeface="Times New Roman" panose="02020603050405020304" pitchFamily="18" charset="0"/>
            </a:endParaRPr>
          </a:p>
          <a:p>
            <a:endParaRPr lang="en-GB" sz="900" u="sng" dirty="0">
              <a:solidFill>
                <a:schemeClr val="tx1"/>
              </a:solidFill>
            </a:endParaRPr>
          </a:p>
        </p:txBody>
      </p:sp>
      <p:graphicFrame>
        <p:nvGraphicFramePr>
          <p:cNvPr id="3" name="Table 2">
            <a:extLst>
              <a:ext uri="{FF2B5EF4-FFF2-40B4-BE49-F238E27FC236}">
                <a16:creationId xmlns:a16="http://schemas.microsoft.com/office/drawing/2014/main" id="{B9FEA8B2-1533-69B2-5C59-B0B8639DED83}"/>
              </a:ext>
            </a:extLst>
          </p:cNvPr>
          <p:cNvGraphicFramePr>
            <a:graphicFrameLocks noGrp="1"/>
          </p:cNvGraphicFramePr>
          <p:nvPr>
            <p:extLst>
              <p:ext uri="{D42A27DB-BD31-4B8C-83A1-F6EECF244321}">
                <p14:modId xmlns:p14="http://schemas.microsoft.com/office/powerpoint/2010/main" val="2770111767"/>
              </p:ext>
            </p:extLst>
          </p:nvPr>
        </p:nvGraphicFramePr>
        <p:xfrm>
          <a:off x="45989" y="2787315"/>
          <a:ext cx="3078208" cy="3189685"/>
        </p:xfrm>
        <a:graphic>
          <a:graphicData uri="http://schemas.openxmlformats.org/drawingml/2006/table">
            <a:tbl>
              <a:tblPr firstRow="1" firstCol="1" bandRow="1">
                <a:tableStyleId>{5940675A-B579-460E-94D1-54222C63F5DA}</a:tableStyleId>
              </a:tblPr>
              <a:tblGrid>
                <a:gridCol w="1539104">
                  <a:extLst>
                    <a:ext uri="{9D8B030D-6E8A-4147-A177-3AD203B41FA5}">
                      <a16:colId xmlns:a16="http://schemas.microsoft.com/office/drawing/2014/main" val="1586150347"/>
                    </a:ext>
                  </a:extLst>
                </a:gridCol>
                <a:gridCol w="1539104">
                  <a:extLst>
                    <a:ext uri="{9D8B030D-6E8A-4147-A177-3AD203B41FA5}">
                      <a16:colId xmlns:a16="http://schemas.microsoft.com/office/drawing/2014/main" val="1863582975"/>
                    </a:ext>
                  </a:extLst>
                </a:gridCol>
              </a:tblGrid>
              <a:tr h="216000">
                <a:tc gridSpan="2">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r>
                        <a:rPr kumimoji="0" lang="en-GB" altLang="en-US" sz="900" b="1" u="none" strike="noStrike" cap="none" normalizeH="0" baseline="0" dirty="0">
                          <a:ln>
                            <a:noFill/>
                          </a:ln>
                          <a:solidFill>
                            <a:schemeClr val="tx1"/>
                          </a:solidFill>
                          <a:effectLst/>
                        </a:rPr>
                        <a:t>Impacts of Globalisation on Working Conditions</a:t>
                      </a:r>
                      <a:endParaRPr kumimoji="0" lang="en-GB" altLang="en-US" sz="900" b="0" i="0" u="none" strike="noStrike" cap="none" normalizeH="0" baseline="0" dirty="0">
                        <a:ln>
                          <a:noFill/>
                        </a:ln>
                        <a:solidFill>
                          <a:schemeClr val="tx1"/>
                        </a:solidFill>
                        <a:effectLst/>
                        <a:latin typeface="Arial" panose="020B0604020202020204" pitchFamily="34" charset="0"/>
                      </a:endParaRPr>
                    </a:p>
                  </a:txBody>
                  <a:tcPr marL="9525" marR="9525" marT="9525" marB="9525" anchor="ctr"/>
                </a:tc>
                <a:tc hMerge="1">
                  <a:txBody>
                    <a:bodyPr/>
                    <a:lstStyle/>
                    <a:p>
                      <a:pPr>
                        <a:lnSpc>
                          <a:spcPct val="115000"/>
                        </a:lnSpc>
                        <a:spcAft>
                          <a:spcPts val="800"/>
                        </a:spcAft>
                      </a:pP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184498243"/>
                  </a:ext>
                </a:extLst>
              </a:tr>
              <a:tr h="216000">
                <a:tc>
                  <a:txBody>
                    <a:bodyPr/>
                    <a:lstStyle/>
                    <a:p>
                      <a:pPr algn="ctr">
                        <a:lnSpc>
                          <a:spcPct val="115000"/>
                        </a:lnSpc>
                        <a:spcAft>
                          <a:spcPts val="800"/>
                        </a:spcAft>
                      </a:pPr>
                      <a:r>
                        <a:rPr lang="en-GB" sz="900" b="1" kern="100" dirty="0">
                          <a:effectLst/>
                        </a:rPr>
                        <a:t>Advantages</a:t>
                      </a:r>
                      <a:endParaRPr lang="en-GB" sz="9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800"/>
                        </a:spcAft>
                      </a:pPr>
                      <a:r>
                        <a:rPr lang="en-GB" sz="900" b="1" kern="100" dirty="0">
                          <a:effectLst/>
                        </a:rPr>
                        <a:t>Disadvantages</a:t>
                      </a:r>
                      <a:endParaRPr lang="en-GB" sz="9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4105292845"/>
                  </a:ext>
                </a:extLst>
              </a:tr>
              <a:tr h="551537">
                <a:tc>
                  <a:txBody>
                    <a:bodyPr/>
                    <a:lstStyle/>
                    <a:p>
                      <a:pPr algn="ctr">
                        <a:lnSpc>
                          <a:spcPct val="115000"/>
                        </a:lnSpc>
                        <a:spcAft>
                          <a:spcPts val="0"/>
                        </a:spcAft>
                      </a:pPr>
                      <a:r>
                        <a:rPr lang="en-GB" sz="900" kern="100" dirty="0">
                          <a:effectLst/>
                        </a:rPr>
                        <a:t>Provides jobs for people who may otherwise be unemployed.</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en-GB" sz="900" kern="100" dirty="0">
                          <a:effectLst/>
                        </a:rPr>
                        <a:t>Low wages mean workers may still struggle to meet basic needs.</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254839449"/>
                  </a:ext>
                </a:extLst>
              </a:tr>
              <a:tr h="551537">
                <a:tc>
                  <a:txBody>
                    <a:bodyPr/>
                    <a:lstStyle/>
                    <a:p>
                      <a:pPr algn="ctr">
                        <a:lnSpc>
                          <a:spcPct val="115000"/>
                        </a:lnSpc>
                        <a:spcAft>
                          <a:spcPts val="0"/>
                        </a:spcAft>
                      </a:pPr>
                      <a:r>
                        <a:rPr lang="en-GB" sz="900" kern="100" dirty="0">
                          <a:effectLst/>
                        </a:rPr>
                        <a:t>Regular income can improve living standards and support families.</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en-GB" sz="900" kern="100" dirty="0">
                          <a:effectLst/>
                        </a:rPr>
                        <a:t>Long working hours </a:t>
                      </a:r>
                    </a:p>
                    <a:p>
                      <a:pPr algn="ctr">
                        <a:lnSpc>
                          <a:spcPct val="115000"/>
                        </a:lnSpc>
                        <a:spcAft>
                          <a:spcPts val="0"/>
                        </a:spcAft>
                      </a:pPr>
                      <a:r>
                        <a:rPr lang="en-GB" sz="900" kern="100" dirty="0">
                          <a:effectLst/>
                        </a:rPr>
                        <a:t>(often 10 -12 hours per day).</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646720529"/>
                  </a:ext>
                </a:extLst>
              </a:tr>
              <a:tr h="551537">
                <a:tc>
                  <a:txBody>
                    <a:bodyPr/>
                    <a:lstStyle/>
                    <a:p>
                      <a:pPr algn="ctr">
                        <a:lnSpc>
                          <a:spcPct val="115000"/>
                        </a:lnSpc>
                        <a:spcAft>
                          <a:spcPts val="0"/>
                        </a:spcAft>
                      </a:pPr>
                      <a:r>
                        <a:rPr lang="en-GB" sz="900" kern="100" dirty="0">
                          <a:effectLst/>
                        </a:rPr>
                        <a:t>Some workers gain skills and experience that may help future employment.</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en-GB" sz="900" kern="100" dirty="0">
                          <a:effectLst/>
                        </a:rPr>
                        <a:t>Poor and unsafe working conditions (e.g. overcrowded, hot factories).</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197177462"/>
                  </a:ext>
                </a:extLst>
              </a:tr>
              <a:tr h="551537">
                <a:tc>
                  <a:txBody>
                    <a:bodyPr/>
                    <a:lstStyle/>
                    <a:p>
                      <a:pPr algn="ctr">
                        <a:lnSpc>
                          <a:spcPct val="115000"/>
                        </a:lnSpc>
                        <a:spcAft>
                          <a:spcPts val="0"/>
                        </a:spcAft>
                      </a:pPr>
                      <a:r>
                        <a:rPr lang="en-GB" sz="900" kern="100" dirty="0">
                          <a:effectLst/>
                        </a:rPr>
                        <a:t>Opportunities for independence and urban employment.</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en-GB" sz="900" kern="100" dirty="0">
                          <a:effectLst/>
                        </a:rPr>
                        <a:t>Weak labour rights mean workers cannot easily complain or refuse work.</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636314788"/>
                  </a:ext>
                </a:extLst>
              </a:tr>
              <a:tr h="551537">
                <a:tc>
                  <a:txBody>
                    <a:bodyPr/>
                    <a:lstStyle/>
                    <a:p>
                      <a:pPr algn="ctr">
                        <a:lnSpc>
                          <a:spcPct val="115000"/>
                        </a:lnSpc>
                        <a:spcAft>
                          <a:spcPts val="0"/>
                        </a:spcAft>
                      </a:pPr>
                      <a:r>
                        <a:rPr lang="en-GB" sz="900" kern="100" dirty="0">
                          <a:effectLst/>
                        </a:rPr>
                        <a:t>In some cases, factories provide accommodation or benefits.</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algn="ctr">
                        <a:lnSpc>
                          <a:spcPct val="115000"/>
                        </a:lnSpc>
                        <a:spcAft>
                          <a:spcPts val="0"/>
                        </a:spcAft>
                      </a:pPr>
                      <a:r>
                        <a:rPr lang="en-GB" sz="900" kern="100" dirty="0">
                          <a:effectLst/>
                        </a:rPr>
                        <a:t>Workers may be forced to work or threatened with losing their jobs.</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496844559"/>
                  </a:ext>
                </a:extLst>
              </a:tr>
            </a:tbl>
          </a:graphicData>
        </a:graphic>
      </p:graphicFrame>
      <p:pic>
        <p:nvPicPr>
          <p:cNvPr id="6" name="Picture 5">
            <a:extLst>
              <a:ext uri="{FF2B5EF4-FFF2-40B4-BE49-F238E27FC236}">
                <a16:creationId xmlns:a16="http://schemas.microsoft.com/office/drawing/2014/main" id="{D4FBFDF4-8475-74DC-4F9F-9964B459FF71}"/>
              </a:ext>
            </a:extLst>
          </p:cNvPr>
          <p:cNvPicPr>
            <a:picLocks noChangeAspect="1"/>
          </p:cNvPicPr>
          <p:nvPr/>
        </p:nvPicPr>
        <p:blipFill>
          <a:blip r:embed="rId5"/>
          <a:stretch>
            <a:fillRect/>
          </a:stretch>
        </p:blipFill>
        <p:spPr>
          <a:xfrm>
            <a:off x="3150633" y="2801730"/>
            <a:ext cx="1849374" cy="1821261"/>
          </a:xfrm>
          <a:prstGeom prst="rect">
            <a:avLst/>
          </a:prstGeom>
        </p:spPr>
      </p:pic>
      <p:pic>
        <p:nvPicPr>
          <p:cNvPr id="8" name="Picture 7">
            <a:extLst>
              <a:ext uri="{FF2B5EF4-FFF2-40B4-BE49-F238E27FC236}">
                <a16:creationId xmlns:a16="http://schemas.microsoft.com/office/drawing/2014/main" id="{3CCF0B2D-FD80-65BA-E77D-4308D79425B1}"/>
              </a:ext>
            </a:extLst>
          </p:cNvPr>
          <p:cNvPicPr>
            <a:picLocks noChangeAspect="1"/>
          </p:cNvPicPr>
          <p:nvPr/>
        </p:nvPicPr>
        <p:blipFill>
          <a:blip r:embed="rId6"/>
          <a:stretch>
            <a:fillRect/>
          </a:stretch>
        </p:blipFill>
        <p:spPr>
          <a:xfrm>
            <a:off x="3150633" y="4656763"/>
            <a:ext cx="1849374" cy="1723498"/>
          </a:xfrm>
          <a:prstGeom prst="rect">
            <a:avLst/>
          </a:prstGeom>
        </p:spPr>
      </p:pic>
    </p:spTree>
    <p:extLst>
      <p:ext uri="{BB962C8B-B14F-4D97-AF65-F5344CB8AC3E}">
        <p14:creationId xmlns:p14="http://schemas.microsoft.com/office/powerpoint/2010/main" val="2416013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2B0BB2E-A89E-F9D8-4E20-5B090563527C}"/>
              </a:ext>
            </a:extLst>
          </p:cNvPr>
          <p:cNvSpPr/>
          <p:nvPr/>
        </p:nvSpPr>
        <p:spPr>
          <a:xfrm>
            <a:off x="45991" y="6464626"/>
            <a:ext cx="9025686" cy="341776"/>
          </a:xfrm>
          <a:prstGeom prst="rect">
            <a:avLst/>
          </a:prstGeom>
          <a:solidFill>
            <a:srgbClr val="1C3F93"/>
          </a:solidFill>
          <a:ln>
            <a:solidFill>
              <a:srgbClr val="3FC5F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t>Helpful </a:t>
            </a:r>
            <a:r>
              <a:rPr lang="en-GB" sz="1100" b="1" dirty="0">
                <a:solidFill>
                  <a:schemeClr val="bg1"/>
                </a:solidFill>
              </a:rPr>
              <a:t>revision - </a:t>
            </a:r>
            <a:r>
              <a:rPr lang="en-GB" sz="1100" dirty="0">
                <a:solidFill>
                  <a:schemeClr val="bg1"/>
                </a:solidFill>
                <a:hlinkClick r:id="rId2">
                  <a:extLst>
                    <a:ext uri="{A12FA001-AC4F-418D-AE19-62706E023703}">
                      <ahyp:hlinkClr xmlns:ahyp="http://schemas.microsoft.com/office/drawing/2018/hyperlinkcolor" val="tx"/>
                    </a:ext>
                  </a:extLst>
                </a:hlinkClick>
              </a:rPr>
              <a:t>KS3 Geography - BBC Bitesize</a:t>
            </a:r>
            <a:endParaRPr lang="en-GB" sz="1100" dirty="0">
              <a:solidFill>
                <a:schemeClr val="bg1"/>
              </a:solidFill>
            </a:endParaRPr>
          </a:p>
        </p:txBody>
      </p:sp>
      <p:sp>
        <p:nvSpPr>
          <p:cNvPr id="4" name="Rectangle 3">
            <a:extLst>
              <a:ext uri="{FF2B5EF4-FFF2-40B4-BE49-F238E27FC236}">
                <a16:creationId xmlns:a16="http://schemas.microsoft.com/office/drawing/2014/main" id="{FBCFEE71-AE2F-BA63-F2C3-B5C2AA9E1108}"/>
              </a:ext>
            </a:extLst>
          </p:cNvPr>
          <p:cNvSpPr/>
          <p:nvPr/>
        </p:nvSpPr>
        <p:spPr>
          <a:xfrm>
            <a:off x="45990" y="648727"/>
            <a:ext cx="9025686" cy="759656"/>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000" b="1" dirty="0">
                <a:solidFill>
                  <a:schemeClr val="tx1"/>
                </a:solidFill>
              </a:rPr>
              <a:t>Key idea 4: </a:t>
            </a:r>
            <a:r>
              <a:rPr lang="en-GB" sz="1000" u="sng" dirty="0">
                <a:solidFill>
                  <a:schemeClr val="tx1"/>
                </a:solidFill>
              </a:rPr>
              <a:t>What are the benefits and costs of TNC’s?</a:t>
            </a:r>
          </a:p>
          <a:p>
            <a:endParaRPr lang="en-GB" sz="300" u="sng" dirty="0">
              <a:solidFill>
                <a:schemeClr val="tx1"/>
              </a:solidFill>
            </a:endParaRPr>
          </a:p>
          <a:p>
            <a:r>
              <a:rPr lang="en-GB" sz="1000" b="1" dirty="0">
                <a:solidFill>
                  <a:schemeClr val="tx1"/>
                </a:solidFill>
              </a:rPr>
              <a:t>Case Study: TNCs in India (Unilever, BT, Coca-Cola)</a:t>
            </a:r>
          </a:p>
          <a:p>
            <a:r>
              <a:rPr lang="en-GB" sz="1000" dirty="0">
                <a:solidFill>
                  <a:schemeClr val="tx1"/>
                </a:solidFill>
              </a:rPr>
              <a:t>India has attracted many TNCs due to its large population, growing economy, and availability of labour. Companies such as </a:t>
            </a:r>
            <a:r>
              <a:rPr lang="en-GB" sz="1000" b="1" dirty="0">
                <a:solidFill>
                  <a:schemeClr val="tx1"/>
                </a:solidFill>
              </a:rPr>
              <a:t>Unilever, BT, and Coca-Cola</a:t>
            </a:r>
            <a:r>
              <a:rPr lang="en-GB" sz="1000" dirty="0">
                <a:solidFill>
                  <a:schemeClr val="tx1"/>
                </a:solidFill>
              </a:rPr>
              <a:t> operate in India and show both the benefits and costs of globalisation.</a:t>
            </a:r>
          </a:p>
          <a:p>
            <a:endParaRPr lang="en-GB" sz="1000" dirty="0">
              <a:solidFill>
                <a:schemeClr val="tx1"/>
              </a:solidFill>
            </a:endParaRPr>
          </a:p>
          <a:p>
            <a:endParaRPr lang="en-GB" sz="1000" b="1" dirty="0">
              <a:solidFill>
                <a:schemeClr val="tx1"/>
              </a:solidFill>
            </a:endParaRPr>
          </a:p>
          <a:p>
            <a:endParaRPr lang="en-GB" sz="1100" dirty="0">
              <a:solidFill>
                <a:schemeClr val="tx1"/>
              </a:solidFill>
            </a:endParaRPr>
          </a:p>
          <a:p>
            <a:endParaRPr lang="en-GB" sz="1100" dirty="0">
              <a:solidFill>
                <a:schemeClr val="tx1"/>
              </a:solidFill>
            </a:endParaRPr>
          </a:p>
          <a:p>
            <a:pPr algn="ctr"/>
            <a:endParaRPr lang="en-GB" sz="1100" u="sng" dirty="0">
              <a:solidFill>
                <a:schemeClr val="tx1"/>
              </a:solidFill>
            </a:endParaRPr>
          </a:p>
          <a:p>
            <a:endParaRPr lang="en-GB" sz="1100" dirty="0">
              <a:solidFill>
                <a:schemeClr val="tx1"/>
              </a:solidFill>
            </a:endParaRPr>
          </a:p>
          <a:p>
            <a:endParaRPr lang="en-GB" sz="1100" dirty="0">
              <a:solidFill>
                <a:schemeClr val="tx1"/>
              </a:solidFill>
            </a:endParaRPr>
          </a:p>
        </p:txBody>
      </p:sp>
      <p:sp>
        <p:nvSpPr>
          <p:cNvPr id="7" name="Rectangle 6">
            <a:extLst>
              <a:ext uri="{FF2B5EF4-FFF2-40B4-BE49-F238E27FC236}">
                <a16:creationId xmlns:a16="http://schemas.microsoft.com/office/drawing/2014/main" id="{2B8161C1-84DD-9661-D0EA-91306CA08168}"/>
              </a:ext>
            </a:extLst>
          </p:cNvPr>
          <p:cNvSpPr/>
          <p:nvPr/>
        </p:nvSpPr>
        <p:spPr>
          <a:xfrm>
            <a:off x="45992" y="73752"/>
            <a:ext cx="2592434" cy="494284"/>
          </a:xfrm>
          <a:prstGeom prst="rect">
            <a:avLst/>
          </a:prstGeom>
          <a:solidFill>
            <a:srgbClr val="B4E9FA"/>
          </a:solidFill>
          <a:ln w="2857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Big question: </a:t>
            </a:r>
            <a:r>
              <a:rPr lang="en-GB" sz="1200" dirty="0">
                <a:solidFill>
                  <a:schemeClr val="tx1"/>
                </a:solidFill>
              </a:rPr>
              <a:t>Are cheap goods worth the cost?</a:t>
            </a:r>
          </a:p>
        </p:txBody>
      </p:sp>
      <p:sp>
        <p:nvSpPr>
          <p:cNvPr id="10" name="Rectangle 9">
            <a:extLst>
              <a:ext uri="{FF2B5EF4-FFF2-40B4-BE49-F238E27FC236}">
                <a16:creationId xmlns:a16="http://schemas.microsoft.com/office/drawing/2014/main" id="{D84A02E6-42F0-6878-BC6D-93EDAF60F161}"/>
              </a:ext>
            </a:extLst>
          </p:cNvPr>
          <p:cNvSpPr/>
          <p:nvPr/>
        </p:nvSpPr>
        <p:spPr>
          <a:xfrm>
            <a:off x="2743200" y="73751"/>
            <a:ext cx="4705351" cy="494284"/>
          </a:xfrm>
          <a:prstGeom prst="rect">
            <a:avLst/>
          </a:prstGeom>
          <a:solidFill>
            <a:srgbClr val="1C3F93"/>
          </a:solidFill>
          <a:ln w="19050">
            <a:solidFill>
              <a:srgbClr val="3FC5F1"/>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200" b="1" dirty="0">
                <a:solidFill>
                  <a:schemeClr val="bg1"/>
                </a:solidFill>
              </a:rPr>
              <a:t>Year 9: Topic three – Globalisation </a:t>
            </a:r>
          </a:p>
          <a:p>
            <a:pPr algn="ctr"/>
            <a:r>
              <a:rPr lang="en-GB" sz="1200" b="1" dirty="0">
                <a:solidFill>
                  <a:schemeClr val="bg1"/>
                </a:solidFill>
              </a:rPr>
              <a:t>Knowledge Organiser </a:t>
            </a:r>
            <a:endParaRPr lang="en-GB" sz="1200" b="1" dirty="0">
              <a:solidFill>
                <a:schemeClr val="bg1"/>
              </a:solidFill>
              <a:ea typeface="Calibri"/>
              <a:cs typeface="Calibri"/>
            </a:endParaRPr>
          </a:p>
        </p:txBody>
      </p:sp>
      <p:pic>
        <p:nvPicPr>
          <p:cNvPr id="1026" name="Picture 2" descr="Director of Science at Fulwood Academy">
            <a:extLst>
              <a:ext uri="{FF2B5EF4-FFF2-40B4-BE49-F238E27FC236}">
                <a16:creationId xmlns:a16="http://schemas.microsoft.com/office/drawing/2014/main" id="{4727D93B-DD96-A5BC-004E-DE04D3E629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500" b="31500"/>
          <a:stretch>
            <a:fillRect/>
          </a:stretch>
        </p:blipFill>
        <p:spPr bwMode="auto">
          <a:xfrm>
            <a:off x="7564663" y="21890"/>
            <a:ext cx="1533346" cy="59800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59A5DD32-25A0-9A92-D76E-4AEBBC7A8CA7}"/>
              </a:ext>
            </a:extLst>
          </p:cNvPr>
          <p:cNvGraphicFramePr>
            <a:graphicFrameLocks noGrp="1"/>
          </p:cNvGraphicFramePr>
          <p:nvPr>
            <p:extLst>
              <p:ext uri="{D42A27DB-BD31-4B8C-83A1-F6EECF244321}">
                <p14:modId xmlns:p14="http://schemas.microsoft.com/office/powerpoint/2010/main" val="509981309"/>
              </p:ext>
            </p:extLst>
          </p:nvPr>
        </p:nvGraphicFramePr>
        <p:xfrm>
          <a:off x="3030824" y="1460244"/>
          <a:ext cx="6040852" cy="3938264"/>
        </p:xfrm>
        <a:graphic>
          <a:graphicData uri="http://schemas.openxmlformats.org/drawingml/2006/table">
            <a:tbl>
              <a:tblPr>
                <a:tableStyleId>{5940675A-B579-460E-94D1-54222C63F5DA}</a:tableStyleId>
              </a:tblPr>
              <a:tblGrid>
                <a:gridCol w="547006">
                  <a:extLst>
                    <a:ext uri="{9D8B030D-6E8A-4147-A177-3AD203B41FA5}">
                      <a16:colId xmlns:a16="http://schemas.microsoft.com/office/drawing/2014/main" val="2236944830"/>
                    </a:ext>
                  </a:extLst>
                </a:gridCol>
                <a:gridCol w="889395">
                  <a:extLst>
                    <a:ext uri="{9D8B030D-6E8A-4147-A177-3AD203B41FA5}">
                      <a16:colId xmlns:a16="http://schemas.microsoft.com/office/drawing/2014/main" val="75410815"/>
                    </a:ext>
                  </a:extLst>
                </a:gridCol>
                <a:gridCol w="1101001">
                  <a:extLst>
                    <a:ext uri="{9D8B030D-6E8A-4147-A177-3AD203B41FA5}">
                      <a16:colId xmlns:a16="http://schemas.microsoft.com/office/drawing/2014/main" val="1191333764"/>
                    </a:ext>
                  </a:extLst>
                </a:gridCol>
                <a:gridCol w="1303709">
                  <a:extLst>
                    <a:ext uri="{9D8B030D-6E8A-4147-A177-3AD203B41FA5}">
                      <a16:colId xmlns:a16="http://schemas.microsoft.com/office/drawing/2014/main" val="2705953513"/>
                    </a:ext>
                  </a:extLst>
                </a:gridCol>
                <a:gridCol w="1243998">
                  <a:extLst>
                    <a:ext uri="{9D8B030D-6E8A-4147-A177-3AD203B41FA5}">
                      <a16:colId xmlns:a16="http://schemas.microsoft.com/office/drawing/2014/main" val="3355311680"/>
                    </a:ext>
                  </a:extLst>
                </a:gridCol>
                <a:gridCol w="955743">
                  <a:extLst>
                    <a:ext uri="{9D8B030D-6E8A-4147-A177-3AD203B41FA5}">
                      <a16:colId xmlns:a16="http://schemas.microsoft.com/office/drawing/2014/main" val="880551143"/>
                    </a:ext>
                  </a:extLst>
                </a:gridCol>
              </a:tblGrid>
              <a:tr h="158245">
                <a:tc>
                  <a:txBody>
                    <a:bodyPr/>
                    <a:lstStyle/>
                    <a:p>
                      <a:r>
                        <a:rPr lang="en-GB" sz="900" b="1" dirty="0"/>
                        <a:t>Company</a:t>
                      </a:r>
                      <a:endParaRPr lang="en-GB" sz="900" dirty="0"/>
                    </a:p>
                  </a:txBody>
                  <a:tcPr marL="24446" marR="24446" marT="12223" marB="12223" anchor="ctr"/>
                </a:tc>
                <a:tc>
                  <a:txBody>
                    <a:bodyPr/>
                    <a:lstStyle/>
                    <a:p>
                      <a:r>
                        <a:rPr lang="en-GB" sz="900" b="1"/>
                        <a:t>Type of Industry</a:t>
                      </a:r>
                      <a:endParaRPr lang="en-GB" sz="900"/>
                    </a:p>
                  </a:txBody>
                  <a:tcPr marL="24446" marR="24446" marT="12223" marB="12223" anchor="ctr"/>
                </a:tc>
                <a:tc>
                  <a:txBody>
                    <a:bodyPr/>
                    <a:lstStyle/>
                    <a:p>
                      <a:r>
                        <a:rPr lang="en-GB" sz="900" b="1"/>
                        <a:t>What they do in India</a:t>
                      </a:r>
                      <a:endParaRPr lang="en-GB" sz="900"/>
                    </a:p>
                  </a:txBody>
                  <a:tcPr marL="24446" marR="24446" marT="12223" marB="12223" anchor="ctr"/>
                </a:tc>
                <a:tc>
                  <a:txBody>
                    <a:bodyPr/>
                    <a:lstStyle/>
                    <a:p>
                      <a:r>
                        <a:rPr lang="en-GB" sz="900" b="1" dirty="0"/>
                        <a:t>Benefits (Advantages)</a:t>
                      </a:r>
                      <a:endParaRPr lang="en-GB" sz="900" dirty="0"/>
                    </a:p>
                  </a:txBody>
                  <a:tcPr marL="24446" marR="24446" marT="12223" marB="12223" anchor="ctr"/>
                </a:tc>
                <a:tc>
                  <a:txBody>
                    <a:bodyPr/>
                    <a:lstStyle/>
                    <a:p>
                      <a:r>
                        <a:rPr lang="en-GB" sz="900" b="1"/>
                        <a:t>Costs (Disadvantages)</a:t>
                      </a:r>
                      <a:endParaRPr lang="en-GB" sz="900"/>
                    </a:p>
                  </a:txBody>
                  <a:tcPr marL="24446" marR="24446" marT="12223" marB="12223" anchor="ctr"/>
                </a:tc>
                <a:tc>
                  <a:txBody>
                    <a:bodyPr/>
                    <a:lstStyle/>
                    <a:p>
                      <a:r>
                        <a:rPr lang="en-GB" sz="900" b="1"/>
                        <a:t>Overall Impact</a:t>
                      </a:r>
                      <a:endParaRPr lang="en-GB" sz="900"/>
                    </a:p>
                  </a:txBody>
                  <a:tcPr marL="24446" marR="24446" marT="12223" marB="12223" anchor="ctr"/>
                </a:tc>
                <a:extLst>
                  <a:ext uri="{0D108BD9-81ED-4DB2-BD59-A6C34878D82A}">
                    <a16:rowId xmlns:a16="http://schemas.microsoft.com/office/drawing/2014/main" val="2146233102"/>
                  </a:ext>
                </a:extLst>
              </a:tr>
              <a:tr h="1232701">
                <a:tc>
                  <a:txBody>
                    <a:bodyPr/>
                    <a:lstStyle/>
                    <a:p>
                      <a:pPr algn="ctr"/>
                      <a:r>
                        <a:rPr lang="en-GB" sz="900" b="1" dirty="0"/>
                        <a:t>Unilever</a:t>
                      </a:r>
                      <a:endParaRPr lang="en-GB" sz="900" dirty="0"/>
                    </a:p>
                  </a:txBody>
                  <a:tcPr marL="24446" marR="24446" marT="12223" marB="12223" anchor="ctr"/>
                </a:tc>
                <a:tc>
                  <a:txBody>
                    <a:bodyPr/>
                    <a:lstStyle/>
                    <a:p>
                      <a:pPr algn="ctr"/>
                      <a:r>
                        <a:rPr lang="en-GB" sz="900" dirty="0"/>
                        <a:t>Manufacturing (consumer goods)</a:t>
                      </a:r>
                    </a:p>
                  </a:txBody>
                  <a:tcPr marL="24446" marR="24446" marT="12223" marB="12223" anchor="ctr"/>
                </a:tc>
                <a:tc>
                  <a:txBody>
                    <a:bodyPr/>
                    <a:lstStyle/>
                    <a:p>
                      <a:r>
                        <a:rPr lang="en-GB" sz="900" dirty="0"/>
                        <a:t>Produces products such as soap, shampoo, and food in factories across India.</a:t>
                      </a:r>
                    </a:p>
                  </a:txBody>
                  <a:tcPr marL="24446" marR="24446" marT="12223" marB="12223" anchor="ctr"/>
                </a:tc>
                <a:tc>
                  <a:txBody>
                    <a:bodyPr/>
                    <a:lstStyle/>
                    <a:p>
                      <a:r>
                        <a:rPr lang="en-GB" sz="900" dirty="0"/>
                        <a:t>Creates thousands of jobs in factories and offices.</a:t>
                      </a:r>
                    </a:p>
                    <a:p>
                      <a:r>
                        <a:rPr lang="en-GB" sz="900" dirty="0"/>
                        <a:t>Provides regular income for workers.</a:t>
                      </a:r>
                    </a:p>
                    <a:p>
                      <a:r>
                        <a:rPr lang="en-GB" sz="900" dirty="0"/>
                        <a:t>Boosts local economy through spending (multiplier effect). Develops skills in manufacturing and business.</a:t>
                      </a:r>
                    </a:p>
                  </a:txBody>
                  <a:tcPr marL="24446" marR="24446" marT="12223" marB="12223" anchor="ctr"/>
                </a:tc>
                <a:tc>
                  <a:txBody>
                    <a:bodyPr/>
                    <a:lstStyle/>
                    <a:p>
                      <a:r>
                        <a:rPr lang="en-GB" sz="900" dirty="0"/>
                        <a:t>Wages may still be low compared to HICs.</a:t>
                      </a:r>
                    </a:p>
                    <a:p>
                      <a:r>
                        <a:rPr lang="en-GB" sz="900" dirty="0"/>
                        <a:t>Working conditions can be demanding.</a:t>
                      </a:r>
                    </a:p>
                    <a:p>
                      <a:r>
                        <a:rPr lang="en-GB" sz="900" dirty="0"/>
                        <a:t>Profits often leave India and go to headquarters.</a:t>
                      </a:r>
                    </a:p>
                  </a:txBody>
                  <a:tcPr marL="24446" marR="24446" marT="12223" marB="12223" anchor="ctr"/>
                </a:tc>
                <a:tc>
                  <a:txBody>
                    <a:bodyPr/>
                    <a:lstStyle/>
                    <a:p>
                      <a:r>
                        <a:rPr lang="en-GB" sz="900" dirty="0"/>
                        <a:t>Strong economic benefits through employment but limited long-term gain if profits leave the country.</a:t>
                      </a:r>
                    </a:p>
                  </a:txBody>
                  <a:tcPr marL="24446" marR="24446" marT="12223" marB="12223" anchor="ctr"/>
                </a:tc>
                <a:extLst>
                  <a:ext uri="{0D108BD9-81ED-4DB2-BD59-A6C34878D82A}">
                    <a16:rowId xmlns:a16="http://schemas.microsoft.com/office/drawing/2014/main" val="2742433034"/>
                  </a:ext>
                </a:extLst>
              </a:tr>
              <a:tr h="964087">
                <a:tc>
                  <a:txBody>
                    <a:bodyPr/>
                    <a:lstStyle/>
                    <a:p>
                      <a:pPr algn="ctr"/>
                      <a:r>
                        <a:rPr lang="en-GB" sz="900" b="1" dirty="0"/>
                        <a:t>BT (British Telecom)</a:t>
                      </a:r>
                      <a:endParaRPr lang="en-GB" sz="900" dirty="0"/>
                    </a:p>
                  </a:txBody>
                  <a:tcPr marL="24446" marR="24446" marT="12223" marB="12223" anchor="ctr"/>
                </a:tc>
                <a:tc>
                  <a:txBody>
                    <a:bodyPr/>
                    <a:lstStyle/>
                    <a:p>
                      <a:pPr algn="ctr"/>
                      <a:r>
                        <a:rPr lang="en-GB" sz="900" dirty="0"/>
                        <a:t>Services (technology &amp; communications)</a:t>
                      </a:r>
                    </a:p>
                  </a:txBody>
                  <a:tcPr marL="24446" marR="24446" marT="12223" marB="12223" anchor="ctr"/>
                </a:tc>
                <a:tc>
                  <a:txBody>
                    <a:bodyPr/>
                    <a:lstStyle/>
                    <a:p>
                      <a:r>
                        <a:rPr lang="en-GB" sz="900" dirty="0"/>
                        <a:t>Provides IT services, telecommunications, and customer support centres.</a:t>
                      </a:r>
                    </a:p>
                  </a:txBody>
                  <a:tcPr marL="24446" marR="24446" marT="12223" marB="12223" anchor="ctr"/>
                </a:tc>
                <a:tc>
                  <a:txBody>
                    <a:bodyPr/>
                    <a:lstStyle/>
                    <a:p>
                      <a:r>
                        <a:rPr lang="en-GB" sz="900" dirty="0"/>
                        <a:t>Creates skilled jobs (e.g. IT, call centres).</a:t>
                      </a:r>
                    </a:p>
                    <a:p>
                      <a:r>
                        <a:rPr lang="en-GB" sz="900" dirty="0"/>
                        <a:t>Improves digital infrastructure. </a:t>
                      </a:r>
                    </a:p>
                    <a:p>
                      <a:r>
                        <a:rPr lang="en-GB" sz="900" dirty="0"/>
                        <a:t>Supports India’s growth in the service sector.</a:t>
                      </a:r>
                    </a:p>
                    <a:p>
                      <a:r>
                        <a:rPr lang="en-GB" sz="900" dirty="0"/>
                        <a:t>Develops advanced skills and training.</a:t>
                      </a:r>
                    </a:p>
                  </a:txBody>
                  <a:tcPr marL="24446" marR="24446" marT="12223" marB="12223" anchor="ctr"/>
                </a:tc>
                <a:tc>
                  <a:txBody>
                    <a:bodyPr/>
                    <a:lstStyle/>
                    <a:p>
                      <a:r>
                        <a:rPr lang="en-GB" sz="900" dirty="0"/>
                        <a:t>Jobs mainly located in cities → increases regional inequality.</a:t>
                      </a:r>
                    </a:p>
                    <a:p>
                      <a:r>
                        <a:rPr lang="en-GB" sz="900" dirty="0"/>
                        <a:t>Not accessible to low-skilled workers.</a:t>
                      </a:r>
                    </a:p>
                    <a:p>
                      <a:r>
                        <a:rPr lang="en-GB" sz="900" dirty="0"/>
                        <a:t>Profits sent back to the UK.</a:t>
                      </a:r>
                    </a:p>
                  </a:txBody>
                  <a:tcPr marL="24446" marR="24446" marT="12223" marB="12223" anchor="ctr"/>
                </a:tc>
                <a:tc>
                  <a:txBody>
                    <a:bodyPr/>
                    <a:lstStyle/>
                    <a:p>
                      <a:r>
                        <a:rPr lang="en-GB" sz="900" dirty="0"/>
                        <a:t>High-skilled development and modernisation, but benefits are unevenly distributed.</a:t>
                      </a:r>
                    </a:p>
                  </a:txBody>
                  <a:tcPr marL="24446" marR="24446" marT="12223" marB="12223" anchor="ctr"/>
                </a:tc>
                <a:extLst>
                  <a:ext uri="{0D108BD9-81ED-4DB2-BD59-A6C34878D82A}">
                    <a16:rowId xmlns:a16="http://schemas.microsoft.com/office/drawing/2014/main" val="963937255"/>
                  </a:ext>
                </a:extLst>
              </a:tr>
              <a:tr h="1098394">
                <a:tc>
                  <a:txBody>
                    <a:bodyPr/>
                    <a:lstStyle/>
                    <a:p>
                      <a:pPr algn="ctr"/>
                      <a:r>
                        <a:rPr lang="en-GB" sz="900" b="1"/>
                        <a:t>Coca-Cola</a:t>
                      </a:r>
                      <a:endParaRPr lang="en-GB" sz="900"/>
                    </a:p>
                  </a:txBody>
                  <a:tcPr marL="24446" marR="24446" marT="12223" marB="12223" anchor="ctr"/>
                </a:tc>
                <a:tc>
                  <a:txBody>
                    <a:bodyPr/>
                    <a:lstStyle/>
                    <a:p>
                      <a:pPr algn="ctr"/>
                      <a:r>
                        <a:rPr lang="en-GB" sz="900" dirty="0"/>
                        <a:t>Manufacturing (food &amp; drink)</a:t>
                      </a:r>
                    </a:p>
                  </a:txBody>
                  <a:tcPr marL="24446" marR="24446" marT="12223" marB="12223" anchor="ctr"/>
                </a:tc>
                <a:tc>
                  <a:txBody>
                    <a:bodyPr/>
                    <a:lstStyle/>
                    <a:p>
                      <a:r>
                        <a:rPr lang="en-GB" sz="900" dirty="0"/>
                        <a:t>Operates bottling plants producing soft drinks across India.</a:t>
                      </a:r>
                    </a:p>
                  </a:txBody>
                  <a:tcPr marL="24446" marR="24446" marT="12223" marB="12223" anchor="ctr"/>
                </a:tc>
                <a:tc>
                  <a:txBody>
                    <a:bodyPr/>
                    <a:lstStyle/>
                    <a:p>
                      <a:r>
                        <a:rPr lang="en-GB" sz="900" dirty="0"/>
                        <a:t>Creates jobs in factories and transport.</a:t>
                      </a:r>
                    </a:p>
                    <a:p>
                      <a:r>
                        <a:rPr lang="en-GB" sz="900" dirty="0"/>
                        <a:t>Increases industrial output and trade.</a:t>
                      </a:r>
                    </a:p>
                    <a:p>
                      <a:r>
                        <a:rPr lang="en-GB" sz="900" dirty="0"/>
                        <a:t>Contributes to economic growth.</a:t>
                      </a:r>
                    </a:p>
                    <a:p>
                      <a:r>
                        <a:rPr lang="en-GB" sz="900" dirty="0"/>
                        <a:t>Supports local supply chains.</a:t>
                      </a:r>
                    </a:p>
                  </a:txBody>
                  <a:tcPr marL="24446" marR="24446" marT="12223" marB="12223" anchor="ctr"/>
                </a:tc>
                <a:tc>
                  <a:txBody>
                    <a:bodyPr/>
                    <a:lstStyle/>
                    <a:p>
                      <a:r>
                        <a:rPr lang="en-GB" sz="900" dirty="0"/>
                        <a:t>Uses large amounts of water → shortages in local areas.</a:t>
                      </a:r>
                    </a:p>
                    <a:p>
                      <a:r>
                        <a:rPr lang="en-GB" sz="900" dirty="0"/>
                        <a:t>Pollution from factories.</a:t>
                      </a:r>
                    </a:p>
                    <a:p>
                      <a:r>
                        <a:rPr lang="en-GB" sz="900" dirty="0"/>
                        <a:t>Environmental damage (e.g. groundwater depletion).</a:t>
                      </a:r>
                    </a:p>
                    <a:p>
                      <a:r>
                        <a:rPr lang="en-GB" sz="900" dirty="0"/>
                        <a:t>Community conflict over resources.</a:t>
                      </a:r>
                    </a:p>
                  </a:txBody>
                  <a:tcPr marL="24446" marR="24446" marT="12223" marB="12223" anchor="ctr"/>
                </a:tc>
                <a:tc>
                  <a:txBody>
                    <a:bodyPr/>
                    <a:lstStyle/>
                    <a:p>
                      <a:r>
                        <a:rPr lang="en-GB" sz="900" dirty="0"/>
                        <a:t>Significant economic benefits but major environmental and social costs.</a:t>
                      </a:r>
                    </a:p>
                  </a:txBody>
                  <a:tcPr marL="24446" marR="24446" marT="12223" marB="12223" anchor="ctr"/>
                </a:tc>
                <a:extLst>
                  <a:ext uri="{0D108BD9-81ED-4DB2-BD59-A6C34878D82A}">
                    <a16:rowId xmlns:a16="http://schemas.microsoft.com/office/drawing/2014/main" val="3156961652"/>
                  </a:ext>
                </a:extLst>
              </a:tr>
            </a:tbl>
          </a:graphicData>
        </a:graphic>
      </p:graphicFrame>
      <p:graphicFrame>
        <p:nvGraphicFramePr>
          <p:cNvPr id="3" name="Table 2">
            <a:extLst>
              <a:ext uri="{FF2B5EF4-FFF2-40B4-BE49-F238E27FC236}">
                <a16:creationId xmlns:a16="http://schemas.microsoft.com/office/drawing/2014/main" id="{5AE4D8FC-7AC1-7F0B-6EB4-E95C9047A149}"/>
              </a:ext>
            </a:extLst>
          </p:cNvPr>
          <p:cNvGraphicFramePr>
            <a:graphicFrameLocks noGrp="1"/>
          </p:cNvGraphicFramePr>
          <p:nvPr>
            <p:extLst>
              <p:ext uri="{D42A27DB-BD31-4B8C-83A1-F6EECF244321}">
                <p14:modId xmlns:p14="http://schemas.microsoft.com/office/powerpoint/2010/main" val="697983139"/>
              </p:ext>
            </p:extLst>
          </p:nvPr>
        </p:nvGraphicFramePr>
        <p:xfrm>
          <a:off x="45990" y="1460244"/>
          <a:ext cx="2898378" cy="4774098"/>
        </p:xfrm>
        <a:graphic>
          <a:graphicData uri="http://schemas.openxmlformats.org/drawingml/2006/table">
            <a:tbl>
              <a:tblPr>
                <a:tableStyleId>{5940675A-B579-460E-94D1-54222C63F5DA}</a:tableStyleId>
              </a:tblPr>
              <a:tblGrid>
                <a:gridCol w="857311">
                  <a:extLst>
                    <a:ext uri="{9D8B030D-6E8A-4147-A177-3AD203B41FA5}">
                      <a16:colId xmlns:a16="http://schemas.microsoft.com/office/drawing/2014/main" val="3427705483"/>
                    </a:ext>
                  </a:extLst>
                </a:gridCol>
                <a:gridCol w="2041067">
                  <a:extLst>
                    <a:ext uri="{9D8B030D-6E8A-4147-A177-3AD203B41FA5}">
                      <a16:colId xmlns:a16="http://schemas.microsoft.com/office/drawing/2014/main" val="1445227562"/>
                    </a:ext>
                  </a:extLst>
                </a:gridCol>
              </a:tblGrid>
              <a:tr h="198000">
                <a:tc>
                  <a:txBody>
                    <a:bodyPr/>
                    <a:lstStyle/>
                    <a:p>
                      <a:r>
                        <a:rPr lang="en-GB" sz="900" b="1" dirty="0"/>
                        <a:t>Benefit</a:t>
                      </a:r>
                      <a:endParaRPr lang="en-GB" sz="900" dirty="0"/>
                    </a:p>
                  </a:txBody>
                  <a:tcPr marL="49447" marR="49447" marT="24724" marB="24724" anchor="ctr">
                    <a:solidFill>
                      <a:schemeClr val="accent6">
                        <a:lumMod val="40000"/>
                        <a:lumOff val="60000"/>
                      </a:schemeClr>
                    </a:solidFill>
                  </a:tcPr>
                </a:tc>
                <a:tc>
                  <a:txBody>
                    <a:bodyPr/>
                    <a:lstStyle/>
                    <a:p>
                      <a:r>
                        <a:rPr lang="en-GB" sz="900" b="1" dirty="0"/>
                        <a:t>Explanation + Example</a:t>
                      </a:r>
                      <a:endParaRPr lang="en-GB" sz="900" dirty="0"/>
                    </a:p>
                  </a:txBody>
                  <a:tcPr marL="49447" marR="49447" marT="24724" marB="24724" anchor="ctr">
                    <a:solidFill>
                      <a:schemeClr val="accent6">
                        <a:lumMod val="40000"/>
                        <a:lumOff val="60000"/>
                      </a:schemeClr>
                    </a:solidFill>
                  </a:tcPr>
                </a:tc>
                <a:extLst>
                  <a:ext uri="{0D108BD9-81ED-4DB2-BD59-A6C34878D82A}">
                    <a16:rowId xmlns:a16="http://schemas.microsoft.com/office/drawing/2014/main" val="2226192084"/>
                  </a:ext>
                </a:extLst>
              </a:tr>
              <a:tr h="729249">
                <a:tc>
                  <a:txBody>
                    <a:bodyPr/>
                    <a:lstStyle/>
                    <a:p>
                      <a:r>
                        <a:rPr lang="en-GB" sz="900" b="1" dirty="0"/>
                        <a:t>Employment</a:t>
                      </a:r>
                      <a:endParaRPr lang="en-GB" sz="900" dirty="0"/>
                    </a:p>
                  </a:txBody>
                  <a:tcPr marL="49447" marR="49447" marT="24724" marB="24724" anchor="ctr"/>
                </a:tc>
                <a:tc>
                  <a:txBody>
                    <a:bodyPr/>
                    <a:lstStyle/>
                    <a:p>
                      <a:r>
                        <a:rPr lang="en-GB" sz="900"/>
                        <a:t>TNCs create jobs in factories and offices. For example, </a:t>
                      </a:r>
                      <a:r>
                        <a:rPr lang="en-GB" sz="900" b="1"/>
                        <a:t>Unilever</a:t>
                      </a:r>
                      <a:r>
                        <a:rPr lang="en-GB" sz="900"/>
                        <a:t> employs thousands of workers in India producing goods such as soap, shampoo, and food products.</a:t>
                      </a:r>
                    </a:p>
                  </a:txBody>
                  <a:tcPr marL="49447" marR="49447" marT="24724" marB="24724" anchor="ctr"/>
                </a:tc>
                <a:extLst>
                  <a:ext uri="{0D108BD9-81ED-4DB2-BD59-A6C34878D82A}">
                    <a16:rowId xmlns:a16="http://schemas.microsoft.com/office/drawing/2014/main" val="3136964638"/>
                  </a:ext>
                </a:extLst>
              </a:tr>
              <a:tr h="617129">
                <a:tc>
                  <a:txBody>
                    <a:bodyPr/>
                    <a:lstStyle/>
                    <a:p>
                      <a:r>
                        <a:rPr lang="en-GB" sz="900" b="1" dirty="0"/>
                        <a:t>Economic growth</a:t>
                      </a:r>
                      <a:endParaRPr lang="en-GB" sz="900" dirty="0"/>
                    </a:p>
                  </a:txBody>
                  <a:tcPr marL="49447" marR="49447" marT="24724" marB="24724" anchor="ctr"/>
                </a:tc>
                <a:tc>
                  <a:txBody>
                    <a:bodyPr/>
                    <a:lstStyle/>
                    <a:p>
                      <a:r>
                        <a:rPr lang="en-GB" sz="900" dirty="0"/>
                        <a:t>Increased production and exports boost GDP. For example, </a:t>
                      </a:r>
                      <a:r>
                        <a:rPr lang="en-GB" sz="900" b="1" dirty="0"/>
                        <a:t>Coca-Cola</a:t>
                      </a:r>
                      <a:r>
                        <a:rPr lang="en-GB" sz="900" dirty="0"/>
                        <a:t> operates bottling plants across India, increasing industrial output and trade.</a:t>
                      </a:r>
                    </a:p>
                  </a:txBody>
                  <a:tcPr marL="49447" marR="49447" marT="24724" marB="24724" anchor="ctr"/>
                </a:tc>
                <a:extLst>
                  <a:ext uri="{0D108BD9-81ED-4DB2-BD59-A6C34878D82A}">
                    <a16:rowId xmlns:a16="http://schemas.microsoft.com/office/drawing/2014/main" val="4093516613"/>
                  </a:ext>
                </a:extLst>
              </a:tr>
              <a:tr h="729249">
                <a:tc>
                  <a:txBody>
                    <a:bodyPr/>
                    <a:lstStyle/>
                    <a:p>
                      <a:r>
                        <a:rPr lang="en-GB" sz="900" b="1" dirty="0"/>
                        <a:t>Investment</a:t>
                      </a:r>
                      <a:endParaRPr lang="en-GB" sz="900" dirty="0"/>
                    </a:p>
                  </a:txBody>
                  <a:tcPr marL="49447" marR="49447" marT="24724" marB="24724" anchor="ctr"/>
                </a:tc>
                <a:tc>
                  <a:txBody>
                    <a:bodyPr/>
                    <a:lstStyle/>
                    <a:p>
                      <a:r>
                        <a:rPr lang="en-GB" sz="900" dirty="0"/>
                        <a:t>TNCs bring money into the country. For example, </a:t>
                      </a:r>
                      <a:r>
                        <a:rPr lang="en-GB" sz="900" b="1" dirty="0"/>
                        <a:t>BT (British Telecom)</a:t>
                      </a:r>
                      <a:r>
                        <a:rPr lang="en-GB" sz="900" dirty="0"/>
                        <a:t> invests in India’s telecommunications sector, supporting business growth and connectivity.</a:t>
                      </a:r>
                    </a:p>
                  </a:txBody>
                  <a:tcPr marL="49447" marR="49447" marT="24724" marB="24724" anchor="ctr"/>
                </a:tc>
                <a:extLst>
                  <a:ext uri="{0D108BD9-81ED-4DB2-BD59-A6C34878D82A}">
                    <a16:rowId xmlns:a16="http://schemas.microsoft.com/office/drawing/2014/main" val="290186465"/>
                  </a:ext>
                </a:extLst>
              </a:tr>
              <a:tr h="198000">
                <a:tc>
                  <a:txBody>
                    <a:bodyPr/>
                    <a:lstStyle/>
                    <a:p>
                      <a:r>
                        <a:rPr lang="en-GB" sz="900" b="1" dirty="0"/>
                        <a:t>Coast</a:t>
                      </a:r>
                      <a:endParaRPr lang="en-GB" sz="900" dirty="0"/>
                    </a:p>
                  </a:txBody>
                  <a:tcPr marL="49447" marR="49447" marT="24724" marB="24724" anchor="ctr">
                    <a:solidFill>
                      <a:srgbClr val="FF7C80"/>
                    </a:solidFill>
                  </a:tcPr>
                </a:tc>
                <a:tc>
                  <a:txBody>
                    <a:bodyPr/>
                    <a:lstStyle/>
                    <a:p>
                      <a:r>
                        <a:rPr lang="en-GB" sz="900" b="1" dirty="0"/>
                        <a:t>Explanation + Example</a:t>
                      </a:r>
                      <a:endParaRPr lang="en-GB" sz="900" dirty="0"/>
                    </a:p>
                  </a:txBody>
                  <a:tcPr marL="49447" marR="49447" marT="24724" marB="24724" anchor="ctr">
                    <a:solidFill>
                      <a:srgbClr val="FF7C80"/>
                    </a:solidFill>
                  </a:tcPr>
                </a:tc>
                <a:extLst>
                  <a:ext uri="{0D108BD9-81ED-4DB2-BD59-A6C34878D82A}">
                    <a16:rowId xmlns:a16="http://schemas.microsoft.com/office/drawing/2014/main" val="2077772057"/>
                  </a:ext>
                </a:extLst>
              </a:tr>
              <a:tr h="733683">
                <a:tc>
                  <a:txBody>
                    <a:bodyPr/>
                    <a:lstStyle/>
                    <a:p>
                      <a:r>
                        <a:rPr lang="en-GB" sz="900" b="1" dirty="0"/>
                        <a:t>Pollution</a:t>
                      </a:r>
                      <a:endParaRPr lang="en-GB" sz="900" dirty="0"/>
                    </a:p>
                  </a:txBody>
                  <a:tcPr anchor="ctr">
                    <a:solidFill>
                      <a:schemeClr val="bg1"/>
                    </a:solidFill>
                  </a:tcPr>
                </a:tc>
                <a:tc>
                  <a:txBody>
                    <a:bodyPr/>
                    <a:lstStyle/>
                    <a:p>
                      <a:r>
                        <a:rPr lang="en-GB" sz="900" dirty="0"/>
                        <a:t>Factories and transport increase pollution. For example, </a:t>
                      </a:r>
                      <a:r>
                        <a:rPr lang="en-GB" sz="900" b="1" dirty="0"/>
                        <a:t>Coca-Cola</a:t>
                      </a:r>
                      <a:r>
                        <a:rPr lang="en-GB" sz="900" dirty="0"/>
                        <a:t> has been criticised for water pollution and overuse of local water supplies.</a:t>
                      </a:r>
                    </a:p>
                  </a:txBody>
                  <a:tcPr anchor="ctr">
                    <a:solidFill>
                      <a:schemeClr val="bg1"/>
                    </a:solidFill>
                  </a:tcPr>
                </a:tc>
                <a:extLst>
                  <a:ext uri="{0D108BD9-81ED-4DB2-BD59-A6C34878D82A}">
                    <a16:rowId xmlns:a16="http://schemas.microsoft.com/office/drawing/2014/main" val="3056608450"/>
                  </a:ext>
                </a:extLst>
              </a:tr>
              <a:tr h="518930">
                <a:tc>
                  <a:txBody>
                    <a:bodyPr/>
                    <a:lstStyle/>
                    <a:p>
                      <a:r>
                        <a:rPr lang="en-GB" sz="900" b="1" dirty="0"/>
                        <a:t>Low wages</a:t>
                      </a:r>
                      <a:endParaRPr lang="en-GB" sz="900" dirty="0"/>
                    </a:p>
                  </a:txBody>
                  <a:tcPr anchor="ctr">
                    <a:solidFill>
                      <a:schemeClr val="bg1"/>
                    </a:solidFill>
                  </a:tcPr>
                </a:tc>
                <a:tc>
                  <a:txBody>
                    <a:bodyPr/>
                    <a:lstStyle/>
                    <a:p>
                      <a:r>
                        <a:rPr lang="en-GB" sz="900" dirty="0"/>
                        <a:t>Workers may be paid low wages compared to HIC standards, especially in manufacturing jobs.</a:t>
                      </a:r>
                    </a:p>
                  </a:txBody>
                  <a:tcPr anchor="ctr">
                    <a:solidFill>
                      <a:schemeClr val="bg1"/>
                    </a:solidFill>
                  </a:tcPr>
                </a:tc>
                <a:extLst>
                  <a:ext uri="{0D108BD9-81ED-4DB2-BD59-A6C34878D82A}">
                    <a16:rowId xmlns:a16="http://schemas.microsoft.com/office/drawing/2014/main" val="2682281142"/>
                  </a:ext>
                </a:extLst>
              </a:tr>
              <a:tr h="518930">
                <a:tc>
                  <a:txBody>
                    <a:bodyPr/>
                    <a:lstStyle/>
                    <a:p>
                      <a:r>
                        <a:rPr lang="en-GB" sz="900" b="1"/>
                        <a:t>Poor working conditions</a:t>
                      </a:r>
                      <a:endParaRPr lang="en-GB" sz="900"/>
                    </a:p>
                  </a:txBody>
                  <a:tcPr anchor="ctr">
                    <a:solidFill>
                      <a:schemeClr val="bg1"/>
                    </a:solidFill>
                  </a:tcPr>
                </a:tc>
                <a:tc>
                  <a:txBody>
                    <a:bodyPr/>
                    <a:lstStyle/>
                    <a:p>
                      <a:r>
                        <a:rPr lang="en-GB" sz="900"/>
                        <a:t>Some jobs involve long hours and unsafe conditions, particularly in factories supplying global brands.</a:t>
                      </a:r>
                    </a:p>
                  </a:txBody>
                  <a:tcPr anchor="ctr">
                    <a:solidFill>
                      <a:schemeClr val="bg1"/>
                    </a:solidFill>
                  </a:tcPr>
                </a:tc>
                <a:extLst>
                  <a:ext uri="{0D108BD9-81ED-4DB2-BD59-A6C34878D82A}">
                    <a16:rowId xmlns:a16="http://schemas.microsoft.com/office/drawing/2014/main" val="860430297"/>
                  </a:ext>
                </a:extLst>
              </a:tr>
              <a:tr h="518930">
                <a:tc>
                  <a:txBody>
                    <a:bodyPr/>
                    <a:lstStyle/>
                    <a:p>
                      <a:r>
                        <a:rPr lang="en-GB" sz="900" b="1"/>
                        <a:t>Profit leaving the country</a:t>
                      </a:r>
                      <a:endParaRPr lang="en-GB" sz="900"/>
                    </a:p>
                  </a:txBody>
                  <a:tcPr anchor="ctr">
                    <a:solidFill>
                      <a:schemeClr val="bg1"/>
                    </a:solidFill>
                  </a:tcPr>
                </a:tc>
                <a:tc>
                  <a:txBody>
                    <a:bodyPr/>
                    <a:lstStyle/>
                    <a:p>
                      <a:r>
                        <a:rPr lang="en-GB" sz="900" dirty="0"/>
                        <a:t>TNCs often send profits back to their headquarters (e.g. UK or USA), meaning less money stays in India.</a:t>
                      </a:r>
                    </a:p>
                  </a:txBody>
                  <a:tcPr anchor="ctr">
                    <a:solidFill>
                      <a:schemeClr val="bg1"/>
                    </a:solidFill>
                  </a:tcPr>
                </a:tc>
                <a:extLst>
                  <a:ext uri="{0D108BD9-81ED-4DB2-BD59-A6C34878D82A}">
                    <a16:rowId xmlns:a16="http://schemas.microsoft.com/office/drawing/2014/main" val="3973093763"/>
                  </a:ext>
                </a:extLst>
              </a:tr>
            </a:tbl>
          </a:graphicData>
        </a:graphic>
      </p:graphicFrame>
      <p:pic>
        <p:nvPicPr>
          <p:cNvPr id="5" name="Picture 4">
            <a:extLst>
              <a:ext uri="{FF2B5EF4-FFF2-40B4-BE49-F238E27FC236}">
                <a16:creationId xmlns:a16="http://schemas.microsoft.com/office/drawing/2014/main" id="{6B7C455A-67A0-3489-9BFE-35E0D938D511}"/>
              </a:ext>
            </a:extLst>
          </p:cNvPr>
          <p:cNvPicPr>
            <a:picLocks noChangeAspect="1"/>
          </p:cNvPicPr>
          <p:nvPr/>
        </p:nvPicPr>
        <p:blipFill>
          <a:blip r:embed="rId4"/>
          <a:stretch>
            <a:fillRect/>
          </a:stretch>
        </p:blipFill>
        <p:spPr>
          <a:xfrm>
            <a:off x="3271481" y="5524760"/>
            <a:ext cx="1479422" cy="848558"/>
          </a:xfrm>
          <a:prstGeom prst="rect">
            <a:avLst/>
          </a:prstGeom>
        </p:spPr>
      </p:pic>
      <p:pic>
        <p:nvPicPr>
          <p:cNvPr id="4098" name="Picture 2" descr="BT Services (British Telecom): Company Profile, Data Center Locations">
            <a:extLst>
              <a:ext uri="{FF2B5EF4-FFF2-40B4-BE49-F238E27FC236}">
                <a16:creationId xmlns:a16="http://schemas.microsoft.com/office/drawing/2014/main" id="{CE986D6E-2EDF-E2A0-1A37-34DC95C69A8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58833" y="5210481"/>
            <a:ext cx="2379194" cy="14771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56F1655-1226-6053-8C8C-42B9A63C9839}"/>
              </a:ext>
            </a:extLst>
          </p:cNvPr>
          <p:cNvPicPr>
            <a:picLocks noChangeAspect="1"/>
          </p:cNvPicPr>
          <p:nvPr/>
        </p:nvPicPr>
        <p:blipFill>
          <a:blip r:embed="rId6"/>
          <a:stretch>
            <a:fillRect/>
          </a:stretch>
        </p:blipFill>
        <p:spPr>
          <a:xfrm>
            <a:off x="6665829" y="5511905"/>
            <a:ext cx="2053422" cy="874268"/>
          </a:xfrm>
          <a:prstGeom prst="rect">
            <a:avLst/>
          </a:prstGeom>
        </p:spPr>
      </p:pic>
    </p:spTree>
    <p:extLst>
      <p:ext uri="{BB962C8B-B14F-4D97-AF65-F5344CB8AC3E}">
        <p14:creationId xmlns:p14="http://schemas.microsoft.com/office/powerpoint/2010/main" val="2447969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2B0BB2E-A89E-F9D8-4E20-5B090563527C}"/>
              </a:ext>
            </a:extLst>
          </p:cNvPr>
          <p:cNvSpPr/>
          <p:nvPr/>
        </p:nvSpPr>
        <p:spPr>
          <a:xfrm>
            <a:off x="45991" y="6464626"/>
            <a:ext cx="9025686" cy="341776"/>
          </a:xfrm>
          <a:prstGeom prst="rect">
            <a:avLst/>
          </a:prstGeom>
          <a:solidFill>
            <a:srgbClr val="1C3F93"/>
          </a:solidFill>
          <a:ln>
            <a:solidFill>
              <a:srgbClr val="3FC5F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t>Helpful </a:t>
            </a:r>
            <a:r>
              <a:rPr lang="en-GB" sz="1100" b="1" dirty="0">
                <a:solidFill>
                  <a:schemeClr val="bg1"/>
                </a:solidFill>
              </a:rPr>
              <a:t>revision - </a:t>
            </a:r>
            <a:r>
              <a:rPr lang="en-GB" sz="1100" dirty="0">
                <a:solidFill>
                  <a:schemeClr val="bg1"/>
                </a:solidFill>
                <a:hlinkClick r:id="rId2">
                  <a:extLst>
                    <a:ext uri="{A12FA001-AC4F-418D-AE19-62706E023703}">
                      <ahyp:hlinkClr xmlns:ahyp="http://schemas.microsoft.com/office/drawing/2018/hyperlinkcolor" val="tx"/>
                    </a:ext>
                  </a:extLst>
                </a:hlinkClick>
              </a:rPr>
              <a:t>KS3 Geography - BBC Bitesize</a:t>
            </a:r>
            <a:endParaRPr lang="en-GB" sz="1100" dirty="0">
              <a:solidFill>
                <a:schemeClr val="bg1"/>
              </a:solidFill>
            </a:endParaRPr>
          </a:p>
        </p:txBody>
      </p:sp>
      <p:sp>
        <p:nvSpPr>
          <p:cNvPr id="4" name="Rectangle 3">
            <a:extLst>
              <a:ext uri="{FF2B5EF4-FFF2-40B4-BE49-F238E27FC236}">
                <a16:creationId xmlns:a16="http://schemas.microsoft.com/office/drawing/2014/main" id="{FBCFEE71-AE2F-BA63-F2C3-B5C2AA9E1108}"/>
              </a:ext>
            </a:extLst>
          </p:cNvPr>
          <p:cNvSpPr/>
          <p:nvPr/>
        </p:nvSpPr>
        <p:spPr>
          <a:xfrm>
            <a:off x="45990" y="648727"/>
            <a:ext cx="4512843" cy="1389623"/>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000" b="1" dirty="0">
                <a:solidFill>
                  <a:schemeClr val="tx1"/>
                </a:solidFill>
              </a:rPr>
              <a:t>Key idea 5: </a:t>
            </a:r>
            <a:r>
              <a:rPr lang="en-GB" sz="1000" u="sng" dirty="0">
                <a:solidFill>
                  <a:schemeClr val="tx1"/>
                </a:solidFill>
              </a:rPr>
              <a:t>How has globalisation effect the UK economy?</a:t>
            </a:r>
          </a:p>
          <a:p>
            <a:endParaRPr lang="en-GB" sz="300" b="1" dirty="0">
              <a:solidFill>
                <a:schemeClr val="tx1"/>
              </a:solidFill>
            </a:endParaRPr>
          </a:p>
          <a:p>
            <a:r>
              <a:rPr lang="en-GB" sz="1000" dirty="0">
                <a:solidFill>
                  <a:schemeClr val="tx1"/>
                </a:solidFill>
              </a:rPr>
              <a:t>Globalisation has significantly changed the UK economy over time. In the past, the UK relied heavily on </a:t>
            </a:r>
            <a:r>
              <a:rPr lang="en-GB" sz="1000" b="1" dirty="0">
                <a:solidFill>
                  <a:schemeClr val="tx1"/>
                </a:solidFill>
              </a:rPr>
              <a:t>primary and secondary industries</a:t>
            </a:r>
            <a:r>
              <a:rPr lang="en-GB" sz="1000" dirty="0">
                <a:solidFill>
                  <a:schemeClr val="tx1"/>
                </a:solidFill>
              </a:rPr>
              <a:t> such as farming, coal mining, and steel production. However, due to globalisation, the UK has experienced </a:t>
            </a:r>
            <a:r>
              <a:rPr lang="en-GB" sz="1000" b="1" dirty="0">
                <a:solidFill>
                  <a:schemeClr val="tx1"/>
                </a:solidFill>
              </a:rPr>
              <a:t>deindustrialisation</a:t>
            </a:r>
            <a:r>
              <a:rPr lang="en-GB" sz="1000" dirty="0">
                <a:solidFill>
                  <a:schemeClr val="tx1"/>
                </a:solidFill>
              </a:rPr>
              <a:t>, where manufacturing industries have declined as factories moved overseas to countries with cheaper labour. </a:t>
            </a:r>
          </a:p>
          <a:p>
            <a:r>
              <a:rPr lang="en-GB" sz="1000" dirty="0">
                <a:solidFill>
                  <a:schemeClr val="tx1"/>
                </a:solidFill>
              </a:rPr>
              <a:t>As a result, the UK has shifted to a </a:t>
            </a:r>
            <a:r>
              <a:rPr lang="en-GB" sz="1000" b="1" dirty="0">
                <a:solidFill>
                  <a:schemeClr val="tx1"/>
                </a:solidFill>
              </a:rPr>
              <a:t>post-industrial economy</a:t>
            </a:r>
            <a:r>
              <a:rPr lang="en-GB" sz="1000" dirty="0">
                <a:solidFill>
                  <a:schemeClr val="tx1"/>
                </a:solidFill>
              </a:rPr>
              <a:t>, which is now dominated by the </a:t>
            </a:r>
            <a:r>
              <a:rPr lang="en-GB" sz="1000" b="1" dirty="0">
                <a:solidFill>
                  <a:schemeClr val="tx1"/>
                </a:solidFill>
              </a:rPr>
              <a:t>tertiary (services)</a:t>
            </a:r>
            <a:r>
              <a:rPr lang="en-GB" sz="1000" dirty="0">
                <a:solidFill>
                  <a:schemeClr val="tx1"/>
                </a:solidFill>
              </a:rPr>
              <a:t> and </a:t>
            </a:r>
            <a:r>
              <a:rPr lang="en-GB" sz="1000" b="1" dirty="0">
                <a:solidFill>
                  <a:schemeClr val="tx1"/>
                </a:solidFill>
              </a:rPr>
              <a:t>quaternary (knowledge-based)</a:t>
            </a:r>
            <a:r>
              <a:rPr lang="en-GB" sz="1000" dirty="0">
                <a:solidFill>
                  <a:schemeClr val="tx1"/>
                </a:solidFill>
              </a:rPr>
              <a:t> sectors. </a:t>
            </a:r>
          </a:p>
          <a:p>
            <a:endParaRPr lang="en-GB" sz="1000" b="1" dirty="0">
              <a:solidFill>
                <a:schemeClr val="tx1"/>
              </a:solidFill>
            </a:endParaRPr>
          </a:p>
          <a:p>
            <a:endParaRPr lang="en-GB" sz="1100" dirty="0">
              <a:solidFill>
                <a:schemeClr val="tx1"/>
              </a:solidFill>
            </a:endParaRPr>
          </a:p>
          <a:p>
            <a:pPr algn="ctr"/>
            <a:endParaRPr lang="en-GB" sz="1100" u="sng" dirty="0">
              <a:solidFill>
                <a:schemeClr val="tx1"/>
              </a:solidFill>
            </a:endParaRPr>
          </a:p>
          <a:p>
            <a:endParaRPr lang="en-GB" sz="1100" dirty="0">
              <a:solidFill>
                <a:schemeClr val="tx1"/>
              </a:solidFill>
            </a:endParaRPr>
          </a:p>
          <a:p>
            <a:endParaRPr lang="en-GB" sz="1100" dirty="0">
              <a:solidFill>
                <a:schemeClr val="tx1"/>
              </a:solidFill>
            </a:endParaRPr>
          </a:p>
        </p:txBody>
      </p:sp>
      <p:sp>
        <p:nvSpPr>
          <p:cNvPr id="7" name="Rectangle 6">
            <a:extLst>
              <a:ext uri="{FF2B5EF4-FFF2-40B4-BE49-F238E27FC236}">
                <a16:creationId xmlns:a16="http://schemas.microsoft.com/office/drawing/2014/main" id="{2B8161C1-84DD-9661-D0EA-91306CA08168}"/>
              </a:ext>
            </a:extLst>
          </p:cNvPr>
          <p:cNvSpPr/>
          <p:nvPr/>
        </p:nvSpPr>
        <p:spPr>
          <a:xfrm>
            <a:off x="45992" y="73752"/>
            <a:ext cx="2592434" cy="494284"/>
          </a:xfrm>
          <a:prstGeom prst="rect">
            <a:avLst/>
          </a:prstGeom>
          <a:solidFill>
            <a:srgbClr val="B4E9FA"/>
          </a:solidFill>
          <a:ln w="2857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Big question: </a:t>
            </a:r>
            <a:r>
              <a:rPr lang="en-GB" sz="1200" dirty="0">
                <a:solidFill>
                  <a:schemeClr val="tx1"/>
                </a:solidFill>
              </a:rPr>
              <a:t>Are cheap goods worth the cost?</a:t>
            </a:r>
          </a:p>
        </p:txBody>
      </p:sp>
      <p:sp>
        <p:nvSpPr>
          <p:cNvPr id="10" name="Rectangle 9">
            <a:extLst>
              <a:ext uri="{FF2B5EF4-FFF2-40B4-BE49-F238E27FC236}">
                <a16:creationId xmlns:a16="http://schemas.microsoft.com/office/drawing/2014/main" id="{D84A02E6-42F0-6878-BC6D-93EDAF60F161}"/>
              </a:ext>
            </a:extLst>
          </p:cNvPr>
          <p:cNvSpPr/>
          <p:nvPr/>
        </p:nvSpPr>
        <p:spPr>
          <a:xfrm>
            <a:off x="2743200" y="73751"/>
            <a:ext cx="4705351" cy="494284"/>
          </a:xfrm>
          <a:prstGeom prst="rect">
            <a:avLst/>
          </a:prstGeom>
          <a:solidFill>
            <a:srgbClr val="1C3F93"/>
          </a:solidFill>
          <a:ln w="19050">
            <a:solidFill>
              <a:srgbClr val="3FC5F1"/>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200" b="1" dirty="0">
                <a:solidFill>
                  <a:schemeClr val="bg1"/>
                </a:solidFill>
              </a:rPr>
              <a:t>Year 9: Topic three – Globalisation </a:t>
            </a:r>
          </a:p>
          <a:p>
            <a:pPr algn="ctr"/>
            <a:r>
              <a:rPr lang="en-GB" sz="1200" b="1" dirty="0">
                <a:solidFill>
                  <a:schemeClr val="bg1"/>
                </a:solidFill>
              </a:rPr>
              <a:t>Knowledge Organiser </a:t>
            </a:r>
            <a:endParaRPr lang="en-GB" sz="1200" b="1" dirty="0">
              <a:solidFill>
                <a:schemeClr val="bg1"/>
              </a:solidFill>
              <a:ea typeface="Calibri"/>
              <a:cs typeface="Calibri"/>
            </a:endParaRPr>
          </a:p>
        </p:txBody>
      </p:sp>
      <p:pic>
        <p:nvPicPr>
          <p:cNvPr id="1026" name="Picture 2" descr="Director of Science at Fulwood Academy">
            <a:extLst>
              <a:ext uri="{FF2B5EF4-FFF2-40B4-BE49-F238E27FC236}">
                <a16:creationId xmlns:a16="http://schemas.microsoft.com/office/drawing/2014/main" id="{4727D93B-DD96-A5BC-004E-DE04D3E629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500" b="31500"/>
          <a:stretch>
            <a:fillRect/>
          </a:stretch>
        </p:blipFill>
        <p:spPr bwMode="auto">
          <a:xfrm>
            <a:off x="7564663" y="21890"/>
            <a:ext cx="1533346" cy="59800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1568EC29-AE93-B90D-674E-61172C818596}"/>
              </a:ext>
            </a:extLst>
          </p:cNvPr>
          <p:cNvGraphicFramePr>
            <a:graphicFrameLocks noGrp="1"/>
          </p:cNvGraphicFramePr>
          <p:nvPr>
            <p:extLst>
              <p:ext uri="{D42A27DB-BD31-4B8C-83A1-F6EECF244321}">
                <p14:modId xmlns:p14="http://schemas.microsoft.com/office/powerpoint/2010/main" val="978694633"/>
              </p:ext>
            </p:extLst>
          </p:nvPr>
        </p:nvGraphicFramePr>
        <p:xfrm>
          <a:off x="4664449" y="649581"/>
          <a:ext cx="4407228" cy="2892679"/>
        </p:xfrm>
        <a:graphic>
          <a:graphicData uri="http://schemas.openxmlformats.org/drawingml/2006/table">
            <a:tbl>
              <a:tblPr>
                <a:tableStyleId>{69012ECD-51FC-41F1-AA8D-1B2483CD663E}</a:tableStyleId>
              </a:tblPr>
              <a:tblGrid>
                <a:gridCol w="2203614">
                  <a:extLst>
                    <a:ext uri="{9D8B030D-6E8A-4147-A177-3AD203B41FA5}">
                      <a16:colId xmlns:a16="http://schemas.microsoft.com/office/drawing/2014/main" val="2737545527"/>
                    </a:ext>
                  </a:extLst>
                </a:gridCol>
                <a:gridCol w="2203614">
                  <a:extLst>
                    <a:ext uri="{9D8B030D-6E8A-4147-A177-3AD203B41FA5}">
                      <a16:colId xmlns:a16="http://schemas.microsoft.com/office/drawing/2014/main" val="4074532536"/>
                    </a:ext>
                  </a:extLst>
                </a:gridCol>
              </a:tblGrid>
              <a:tr h="247238">
                <a:tc>
                  <a:txBody>
                    <a:bodyPr/>
                    <a:lstStyle/>
                    <a:p>
                      <a:r>
                        <a:rPr lang="en-GB" sz="900" b="1" dirty="0"/>
                        <a:t>Primary &amp; Secondary (Declining Sectors)</a:t>
                      </a:r>
                      <a:endParaRPr lang="en-GB" sz="900" dirty="0"/>
                    </a:p>
                  </a:txBody>
                  <a:tcPr marL="72522" marR="72522" marT="36261" marB="36261" anchor="ctr"/>
                </a:tc>
                <a:tc>
                  <a:txBody>
                    <a:bodyPr/>
                    <a:lstStyle/>
                    <a:p>
                      <a:r>
                        <a:rPr lang="en-GB" sz="900" b="1"/>
                        <a:t>Tertiary &amp; Quaternary (Growing Sectors)</a:t>
                      </a:r>
                      <a:endParaRPr lang="en-GB" sz="900"/>
                    </a:p>
                  </a:txBody>
                  <a:tcPr marL="72522" marR="72522" marT="36261" marB="36261" anchor="ctr"/>
                </a:tc>
                <a:extLst>
                  <a:ext uri="{0D108BD9-81ED-4DB2-BD59-A6C34878D82A}">
                    <a16:rowId xmlns:a16="http://schemas.microsoft.com/office/drawing/2014/main" val="2143607448"/>
                  </a:ext>
                </a:extLst>
              </a:tr>
              <a:tr h="1224949">
                <a:tc>
                  <a:txBody>
                    <a:bodyPr/>
                    <a:lstStyle/>
                    <a:p>
                      <a:r>
                        <a:rPr lang="en-GB" sz="900" b="1" dirty="0"/>
                        <a:t>Primary sector (farming, fishing, mining)</a:t>
                      </a:r>
                      <a:r>
                        <a:rPr lang="en-GB" sz="900" dirty="0"/>
                        <a:t> has declined significantly over time. Around </a:t>
                      </a:r>
                      <a:r>
                        <a:rPr lang="en-GB" sz="900" b="1" dirty="0"/>
                        <a:t>70% of people worked in this sector in 1800</a:t>
                      </a:r>
                      <a:r>
                        <a:rPr lang="en-GB" sz="900" dirty="0"/>
                        <a:t>, but by </a:t>
                      </a:r>
                      <a:r>
                        <a:rPr lang="en-GB" sz="900" b="1" dirty="0"/>
                        <a:t>2020 it had fallen to around 1–2%</a:t>
                      </a:r>
                      <a:r>
                        <a:rPr lang="en-GB" sz="900" dirty="0"/>
                        <a:t>. This decline is due to mechanisation, cheaper imports, and technological improvements reducing the need for labour.</a:t>
                      </a:r>
                    </a:p>
                  </a:txBody>
                  <a:tcPr marL="72522" marR="72522" marT="36261" marB="36261" anchor="ctr"/>
                </a:tc>
                <a:tc>
                  <a:txBody>
                    <a:bodyPr/>
                    <a:lstStyle/>
                    <a:p>
                      <a:r>
                        <a:rPr lang="en-GB" sz="900" b="1"/>
                        <a:t>Tertiary sector (services)</a:t>
                      </a:r>
                      <a:r>
                        <a:rPr lang="en-GB" sz="900"/>
                        <a:t> has grown rapidly and now dominates the UK economy. By </a:t>
                      </a:r>
                      <a:r>
                        <a:rPr lang="en-GB" sz="900" b="1"/>
                        <a:t>2020, around 75–80% of people</a:t>
                      </a:r>
                      <a:r>
                        <a:rPr lang="en-GB" sz="900"/>
                        <a:t> were employed in services such as retail, healthcare, education, and finance. This growth is due to rising incomes, increased demand for services, and globalisation.</a:t>
                      </a:r>
                    </a:p>
                  </a:txBody>
                  <a:tcPr marL="72522" marR="72522" marT="36261" marB="36261" anchor="ctr"/>
                </a:tc>
                <a:extLst>
                  <a:ext uri="{0D108BD9-81ED-4DB2-BD59-A6C34878D82A}">
                    <a16:rowId xmlns:a16="http://schemas.microsoft.com/office/drawing/2014/main" val="2038208576"/>
                  </a:ext>
                </a:extLst>
              </a:tr>
              <a:tr h="1420492">
                <a:tc>
                  <a:txBody>
                    <a:bodyPr/>
                    <a:lstStyle/>
                    <a:p>
                      <a:r>
                        <a:rPr lang="en-GB" sz="900" b="1"/>
                        <a:t>Secondary sector (manufacturing)</a:t>
                      </a:r>
                      <a:r>
                        <a:rPr lang="en-GB" sz="900"/>
                        <a:t> peaked during the Industrial Revolution, employing around </a:t>
                      </a:r>
                      <a:r>
                        <a:rPr lang="en-GB" sz="900" b="1"/>
                        <a:t>40–45% of the workforce in the early 1900s</a:t>
                      </a:r>
                      <a:r>
                        <a:rPr lang="en-GB" sz="900"/>
                        <a:t>. However, since the </a:t>
                      </a:r>
                      <a:r>
                        <a:rPr lang="en-GB" sz="900" b="1"/>
                        <a:t>1970s–1980s</a:t>
                      </a:r>
                      <a:r>
                        <a:rPr lang="en-GB" sz="900"/>
                        <a:t>, it has declined due to deindustrialisation, outsourcing to countries like China and India, and automation. This led to major job losses, especially in northern England.</a:t>
                      </a:r>
                    </a:p>
                  </a:txBody>
                  <a:tcPr marL="72522" marR="72522" marT="36261" marB="36261" anchor="ctr"/>
                </a:tc>
                <a:tc>
                  <a:txBody>
                    <a:bodyPr/>
                    <a:lstStyle/>
                    <a:p>
                      <a:r>
                        <a:rPr lang="en-GB" sz="900" b="1" dirty="0"/>
                        <a:t>Quaternary sector (knowledge-based industries)</a:t>
                      </a:r>
                      <a:r>
                        <a:rPr lang="en-GB" sz="900" dirty="0"/>
                        <a:t> has grown since the </a:t>
                      </a:r>
                      <a:r>
                        <a:rPr lang="en-GB" sz="900" b="1" dirty="0"/>
                        <a:t>late 20th century (2000 onwards)</a:t>
                      </a:r>
                      <a:r>
                        <a:rPr lang="en-GB" sz="900" dirty="0"/>
                        <a:t>. It includes IT, research, and innovation. These jobs require high skills and education, contribute significantly to economic growth, and are often located in cities such as </a:t>
                      </a:r>
                      <a:r>
                        <a:rPr lang="en-GB" sz="900" b="1" dirty="0"/>
                        <a:t>London and Cambridge</a:t>
                      </a:r>
                      <a:r>
                        <a:rPr lang="en-GB" sz="900" dirty="0"/>
                        <a:t>, increasing regional inequality.</a:t>
                      </a:r>
                    </a:p>
                  </a:txBody>
                  <a:tcPr marL="72522" marR="72522" marT="36261" marB="36261" anchor="ctr"/>
                </a:tc>
                <a:extLst>
                  <a:ext uri="{0D108BD9-81ED-4DB2-BD59-A6C34878D82A}">
                    <a16:rowId xmlns:a16="http://schemas.microsoft.com/office/drawing/2014/main" val="2581938390"/>
                  </a:ext>
                </a:extLst>
              </a:tr>
            </a:tbl>
          </a:graphicData>
        </a:graphic>
      </p:graphicFrame>
      <p:pic>
        <p:nvPicPr>
          <p:cNvPr id="3" name="Picture 2">
            <a:extLst>
              <a:ext uri="{FF2B5EF4-FFF2-40B4-BE49-F238E27FC236}">
                <a16:creationId xmlns:a16="http://schemas.microsoft.com/office/drawing/2014/main" id="{239DA5E7-D94C-191C-EA28-DFA0E7831240}"/>
              </a:ext>
            </a:extLst>
          </p:cNvPr>
          <p:cNvPicPr>
            <a:picLocks noChangeAspect="1"/>
          </p:cNvPicPr>
          <p:nvPr/>
        </p:nvPicPr>
        <p:blipFill>
          <a:blip r:embed="rId4"/>
          <a:stretch>
            <a:fillRect/>
          </a:stretch>
        </p:blipFill>
        <p:spPr>
          <a:xfrm>
            <a:off x="4512843" y="3610010"/>
            <a:ext cx="4558834" cy="2768601"/>
          </a:xfrm>
          <a:prstGeom prst="rect">
            <a:avLst/>
          </a:prstGeom>
        </p:spPr>
      </p:pic>
      <p:graphicFrame>
        <p:nvGraphicFramePr>
          <p:cNvPr id="5" name="Table 4">
            <a:extLst>
              <a:ext uri="{FF2B5EF4-FFF2-40B4-BE49-F238E27FC236}">
                <a16:creationId xmlns:a16="http://schemas.microsoft.com/office/drawing/2014/main" id="{3682AAA5-09AC-2B46-4100-6F1D00169F0B}"/>
              </a:ext>
            </a:extLst>
          </p:cNvPr>
          <p:cNvGraphicFramePr>
            <a:graphicFrameLocks noGrp="1"/>
          </p:cNvGraphicFramePr>
          <p:nvPr>
            <p:extLst>
              <p:ext uri="{D42A27DB-BD31-4B8C-83A1-F6EECF244321}">
                <p14:modId xmlns:p14="http://schemas.microsoft.com/office/powerpoint/2010/main" val="3004725903"/>
              </p:ext>
            </p:extLst>
          </p:nvPr>
        </p:nvGraphicFramePr>
        <p:xfrm>
          <a:off x="45991" y="2119041"/>
          <a:ext cx="4512842" cy="4293722"/>
        </p:xfrm>
        <a:graphic>
          <a:graphicData uri="http://schemas.openxmlformats.org/drawingml/2006/table">
            <a:tbl>
              <a:tblPr>
                <a:tableStyleId>{5940675A-B579-460E-94D1-54222C63F5DA}</a:tableStyleId>
              </a:tblPr>
              <a:tblGrid>
                <a:gridCol w="1430384">
                  <a:extLst>
                    <a:ext uri="{9D8B030D-6E8A-4147-A177-3AD203B41FA5}">
                      <a16:colId xmlns:a16="http://schemas.microsoft.com/office/drawing/2014/main" val="528328201"/>
                    </a:ext>
                  </a:extLst>
                </a:gridCol>
                <a:gridCol w="3082458">
                  <a:extLst>
                    <a:ext uri="{9D8B030D-6E8A-4147-A177-3AD203B41FA5}">
                      <a16:colId xmlns:a16="http://schemas.microsoft.com/office/drawing/2014/main" val="1956281724"/>
                    </a:ext>
                  </a:extLst>
                </a:gridCol>
              </a:tblGrid>
              <a:tr h="319372">
                <a:tc>
                  <a:txBody>
                    <a:bodyPr/>
                    <a:lstStyle/>
                    <a:p>
                      <a:r>
                        <a:rPr lang="en-GB" sz="900" b="1" dirty="0">
                          <a:latin typeface="+mn-lt"/>
                        </a:rPr>
                        <a:t>Advantage</a:t>
                      </a:r>
                      <a:endParaRPr lang="en-GB" sz="900" dirty="0">
                        <a:latin typeface="+mn-lt"/>
                      </a:endParaRPr>
                    </a:p>
                  </a:txBody>
                  <a:tcPr marL="80580" marR="80580" marT="40290" marB="40290" anchor="ctr">
                    <a:solidFill>
                      <a:schemeClr val="accent6">
                        <a:lumMod val="40000"/>
                        <a:lumOff val="60000"/>
                      </a:schemeClr>
                    </a:solidFill>
                  </a:tcPr>
                </a:tc>
                <a:tc>
                  <a:txBody>
                    <a:bodyPr/>
                    <a:lstStyle/>
                    <a:p>
                      <a:r>
                        <a:rPr lang="en-GB" sz="900" b="1" dirty="0">
                          <a:latin typeface="+mn-lt"/>
                        </a:rPr>
                        <a:t>Explanation</a:t>
                      </a:r>
                      <a:endParaRPr lang="en-GB" sz="900" dirty="0">
                        <a:latin typeface="+mn-lt"/>
                      </a:endParaRPr>
                    </a:p>
                  </a:txBody>
                  <a:tcPr marL="80580" marR="80580" marT="40290" marB="40290" anchor="ctr">
                    <a:solidFill>
                      <a:schemeClr val="accent6">
                        <a:lumMod val="40000"/>
                        <a:lumOff val="60000"/>
                      </a:schemeClr>
                    </a:solidFill>
                  </a:tcPr>
                </a:tc>
                <a:extLst>
                  <a:ext uri="{0D108BD9-81ED-4DB2-BD59-A6C34878D82A}">
                    <a16:rowId xmlns:a16="http://schemas.microsoft.com/office/drawing/2014/main" val="137025875"/>
                  </a:ext>
                </a:extLst>
              </a:tr>
              <a:tr h="365650">
                <a:tc>
                  <a:txBody>
                    <a:bodyPr/>
                    <a:lstStyle/>
                    <a:p>
                      <a:r>
                        <a:rPr lang="en-GB" sz="900" b="1" dirty="0">
                          <a:latin typeface="+mn-lt"/>
                        </a:rPr>
                        <a:t>Cheaper goods</a:t>
                      </a:r>
                      <a:endParaRPr lang="en-GB" sz="900" dirty="0">
                        <a:latin typeface="+mn-lt"/>
                      </a:endParaRPr>
                    </a:p>
                  </a:txBody>
                  <a:tcPr marL="80580" marR="80580" marT="40290" marB="40290" anchor="ctr"/>
                </a:tc>
                <a:tc>
                  <a:txBody>
                    <a:bodyPr/>
                    <a:lstStyle/>
                    <a:p>
                      <a:r>
                        <a:rPr lang="en-GB" sz="900" dirty="0">
                          <a:latin typeface="+mn-lt"/>
                        </a:rPr>
                        <a:t>Products can be manufactured overseas at lower costs and imported into the UK, meaning consumers pay less.</a:t>
                      </a:r>
                    </a:p>
                  </a:txBody>
                  <a:tcPr marL="80580" marR="80580" marT="40290" marB="40290" anchor="ctr"/>
                </a:tc>
                <a:extLst>
                  <a:ext uri="{0D108BD9-81ED-4DB2-BD59-A6C34878D82A}">
                    <a16:rowId xmlns:a16="http://schemas.microsoft.com/office/drawing/2014/main" val="908867141"/>
                  </a:ext>
                </a:extLst>
              </a:tr>
              <a:tr h="365650">
                <a:tc>
                  <a:txBody>
                    <a:bodyPr/>
                    <a:lstStyle/>
                    <a:p>
                      <a:r>
                        <a:rPr lang="en-GB" sz="900" b="1">
                          <a:latin typeface="+mn-lt"/>
                        </a:rPr>
                        <a:t>Greater choice</a:t>
                      </a:r>
                      <a:endParaRPr lang="en-GB" sz="900">
                        <a:latin typeface="+mn-lt"/>
                      </a:endParaRPr>
                    </a:p>
                  </a:txBody>
                  <a:tcPr marL="80580" marR="80580" marT="40290" marB="40290" anchor="ctr"/>
                </a:tc>
                <a:tc>
                  <a:txBody>
                    <a:bodyPr/>
                    <a:lstStyle/>
                    <a:p>
                      <a:r>
                        <a:rPr lang="en-GB" sz="900" dirty="0">
                          <a:latin typeface="+mn-lt"/>
                        </a:rPr>
                        <a:t>Global trade means people can access a wider range of goods and food all year round.</a:t>
                      </a:r>
                    </a:p>
                  </a:txBody>
                  <a:tcPr marL="80580" marR="80580" marT="40290" marB="40290" anchor="ctr"/>
                </a:tc>
                <a:extLst>
                  <a:ext uri="{0D108BD9-81ED-4DB2-BD59-A6C34878D82A}">
                    <a16:rowId xmlns:a16="http://schemas.microsoft.com/office/drawing/2014/main" val="142814194"/>
                  </a:ext>
                </a:extLst>
              </a:tr>
              <a:tr h="365650">
                <a:tc>
                  <a:txBody>
                    <a:bodyPr/>
                    <a:lstStyle/>
                    <a:p>
                      <a:r>
                        <a:rPr lang="en-GB" sz="900" b="1">
                          <a:latin typeface="+mn-lt"/>
                        </a:rPr>
                        <a:t>Growth of service industries</a:t>
                      </a:r>
                      <a:endParaRPr lang="en-GB" sz="900">
                        <a:latin typeface="+mn-lt"/>
                      </a:endParaRPr>
                    </a:p>
                  </a:txBody>
                  <a:tcPr marL="80580" marR="80580" marT="40290" marB="40290" anchor="ctr"/>
                </a:tc>
                <a:tc>
                  <a:txBody>
                    <a:bodyPr/>
                    <a:lstStyle/>
                    <a:p>
                      <a:r>
                        <a:rPr lang="en-GB" sz="900">
                          <a:latin typeface="+mn-lt"/>
                        </a:rPr>
                        <a:t>Jobs have increased in sectors such as banking, retail, education, and healthcare.</a:t>
                      </a:r>
                    </a:p>
                  </a:txBody>
                  <a:tcPr marL="80580" marR="80580" marT="40290" marB="40290" anchor="ctr"/>
                </a:tc>
                <a:extLst>
                  <a:ext uri="{0D108BD9-81ED-4DB2-BD59-A6C34878D82A}">
                    <a16:rowId xmlns:a16="http://schemas.microsoft.com/office/drawing/2014/main" val="387057941"/>
                  </a:ext>
                </a:extLst>
              </a:tr>
              <a:tr h="365650">
                <a:tc>
                  <a:txBody>
                    <a:bodyPr/>
                    <a:lstStyle/>
                    <a:p>
                      <a:r>
                        <a:rPr lang="en-GB" sz="900" b="1">
                          <a:latin typeface="+mn-lt"/>
                        </a:rPr>
                        <a:t>Foreign Direct Investment (FDI)</a:t>
                      </a:r>
                      <a:endParaRPr lang="en-GB" sz="900">
                        <a:latin typeface="+mn-lt"/>
                      </a:endParaRPr>
                    </a:p>
                  </a:txBody>
                  <a:tcPr marL="80580" marR="80580" marT="40290" marB="40290" anchor="ctr"/>
                </a:tc>
                <a:tc>
                  <a:txBody>
                    <a:bodyPr/>
                    <a:lstStyle/>
                    <a:p>
                      <a:r>
                        <a:rPr lang="en-GB" sz="900" dirty="0">
                          <a:latin typeface="+mn-lt"/>
                        </a:rPr>
                        <a:t>Investment from overseas companies helps develop infrastructure and create jobs (e.g. energy projects).</a:t>
                      </a:r>
                    </a:p>
                  </a:txBody>
                  <a:tcPr marL="80580" marR="80580" marT="40290" marB="40290" anchor="ctr"/>
                </a:tc>
                <a:extLst>
                  <a:ext uri="{0D108BD9-81ED-4DB2-BD59-A6C34878D82A}">
                    <a16:rowId xmlns:a16="http://schemas.microsoft.com/office/drawing/2014/main" val="1209937762"/>
                  </a:ext>
                </a:extLst>
              </a:tr>
              <a:tr h="365650">
                <a:tc>
                  <a:txBody>
                    <a:bodyPr/>
                    <a:lstStyle/>
                    <a:p>
                      <a:r>
                        <a:rPr lang="en-GB" sz="900" b="1" dirty="0">
                          <a:latin typeface="+mn-lt"/>
                        </a:rPr>
                        <a:t>Economic growth in some areas</a:t>
                      </a:r>
                      <a:endParaRPr lang="en-GB" sz="900" dirty="0">
                        <a:latin typeface="+mn-lt"/>
                      </a:endParaRPr>
                    </a:p>
                  </a:txBody>
                  <a:tcPr marL="80580" marR="80580" marT="40290" marB="40290" anchor="ctr"/>
                </a:tc>
                <a:tc>
                  <a:txBody>
                    <a:bodyPr/>
                    <a:lstStyle/>
                    <a:p>
                      <a:r>
                        <a:rPr lang="en-GB" sz="900" dirty="0">
                          <a:latin typeface="+mn-lt"/>
                        </a:rPr>
                        <a:t>Cities like London have benefited from globalisation through finance and technology industries.</a:t>
                      </a:r>
                    </a:p>
                  </a:txBody>
                  <a:tcPr marL="80580" marR="80580" marT="40290" marB="40290" anchor="ctr"/>
                </a:tc>
                <a:extLst>
                  <a:ext uri="{0D108BD9-81ED-4DB2-BD59-A6C34878D82A}">
                    <a16:rowId xmlns:a16="http://schemas.microsoft.com/office/drawing/2014/main" val="1878553845"/>
                  </a:ext>
                </a:extLst>
              </a:tr>
              <a:tr h="319372">
                <a:tc>
                  <a:txBody>
                    <a:bodyPr/>
                    <a:lstStyle/>
                    <a:p>
                      <a:r>
                        <a:rPr lang="en-GB" sz="900" b="1" dirty="0">
                          <a:latin typeface="+mn-lt"/>
                        </a:rPr>
                        <a:t>Disadvantage</a:t>
                      </a:r>
                      <a:endParaRPr lang="en-GB" sz="900" dirty="0">
                        <a:latin typeface="+mn-lt"/>
                      </a:endParaRPr>
                    </a:p>
                  </a:txBody>
                  <a:tcPr anchor="ctr">
                    <a:solidFill>
                      <a:srgbClr val="FF7C80"/>
                    </a:solidFill>
                  </a:tcPr>
                </a:tc>
                <a:tc>
                  <a:txBody>
                    <a:bodyPr/>
                    <a:lstStyle/>
                    <a:p>
                      <a:r>
                        <a:rPr lang="en-GB" sz="900" b="1" dirty="0">
                          <a:latin typeface="+mn-lt"/>
                        </a:rPr>
                        <a:t>Explanation</a:t>
                      </a:r>
                      <a:endParaRPr lang="en-GB" sz="900" dirty="0">
                        <a:latin typeface="+mn-lt"/>
                      </a:endParaRPr>
                    </a:p>
                  </a:txBody>
                  <a:tcPr anchor="ctr">
                    <a:solidFill>
                      <a:srgbClr val="FF7C80"/>
                    </a:solidFill>
                  </a:tcPr>
                </a:tc>
                <a:extLst>
                  <a:ext uri="{0D108BD9-81ED-4DB2-BD59-A6C34878D82A}">
                    <a16:rowId xmlns:a16="http://schemas.microsoft.com/office/drawing/2014/main" val="2839023160"/>
                  </a:ext>
                </a:extLst>
              </a:tr>
              <a:tr h="376839">
                <a:tc>
                  <a:txBody>
                    <a:bodyPr/>
                    <a:lstStyle/>
                    <a:p>
                      <a:r>
                        <a:rPr lang="en-GB" sz="900" b="1" dirty="0">
                          <a:latin typeface="+mn-lt"/>
                        </a:rPr>
                        <a:t>Deindustrialisation</a:t>
                      </a:r>
                      <a:endParaRPr lang="en-GB" sz="900" dirty="0">
                        <a:latin typeface="+mn-lt"/>
                      </a:endParaRPr>
                    </a:p>
                  </a:txBody>
                  <a:tcPr anchor="ctr"/>
                </a:tc>
                <a:tc>
                  <a:txBody>
                    <a:bodyPr/>
                    <a:lstStyle/>
                    <a:p>
                      <a:r>
                        <a:rPr lang="en-GB" sz="900">
                          <a:latin typeface="+mn-lt"/>
                        </a:rPr>
                        <a:t>Many factories have closed or moved abroad, leading to job losses in manufacturing.</a:t>
                      </a:r>
                    </a:p>
                  </a:txBody>
                  <a:tcPr anchor="ctr"/>
                </a:tc>
                <a:extLst>
                  <a:ext uri="{0D108BD9-81ED-4DB2-BD59-A6C34878D82A}">
                    <a16:rowId xmlns:a16="http://schemas.microsoft.com/office/drawing/2014/main" val="2705735881"/>
                  </a:ext>
                </a:extLst>
              </a:tr>
              <a:tr h="376839">
                <a:tc>
                  <a:txBody>
                    <a:bodyPr/>
                    <a:lstStyle/>
                    <a:p>
                      <a:r>
                        <a:rPr lang="en-GB" sz="900" b="1">
                          <a:latin typeface="+mn-lt"/>
                        </a:rPr>
                        <a:t>Unemployment in some regions</a:t>
                      </a:r>
                      <a:endParaRPr lang="en-GB" sz="900">
                        <a:latin typeface="+mn-lt"/>
                      </a:endParaRPr>
                    </a:p>
                  </a:txBody>
                  <a:tcPr anchor="ctr"/>
                </a:tc>
                <a:tc>
                  <a:txBody>
                    <a:bodyPr/>
                    <a:lstStyle/>
                    <a:p>
                      <a:r>
                        <a:rPr lang="en-GB" sz="900" dirty="0">
                          <a:latin typeface="+mn-lt"/>
                        </a:rPr>
                        <a:t>Areas that relied on industry (e.g. the North) have experienced higher unemployment.</a:t>
                      </a:r>
                    </a:p>
                  </a:txBody>
                  <a:tcPr anchor="ctr"/>
                </a:tc>
                <a:extLst>
                  <a:ext uri="{0D108BD9-81ED-4DB2-BD59-A6C34878D82A}">
                    <a16:rowId xmlns:a16="http://schemas.microsoft.com/office/drawing/2014/main" val="62970454"/>
                  </a:ext>
                </a:extLst>
              </a:tr>
              <a:tr h="376839">
                <a:tc>
                  <a:txBody>
                    <a:bodyPr/>
                    <a:lstStyle/>
                    <a:p>
                      <a:r>
                        <a:rPr lang="en-GB" sz="900" b="1">
                          <a:latin typeface="+mn-lt"/>
                        </a:rPr>
                        <a:t>North–South divide</a:t>
                      </a:r>
                      <a:endParaRPr lang="en-GB" sz="900">
                        <a:latin typeface="+mn-lt"/>
                      </a:endParaRPr>
                    </a:p>
                  </a:txBody>
                  <a:tcPr anchor="ctr"/>
                </a:tc>
                <a:tc>
                  <a:txBody>
                    <a:bodyPr/>
                    <a:lstStyle/>
                    <a:p>
                      <a:r>
                        <a:rPr lang="en-GB" sz="900" dirty="0">
                          <a:latin typeface="+mn-lt"/>
                        </a:rPr>
                        <a:t>The South (especially London) has benefited more, while the North has seen slower growth.</a:t>
                      </a:r>
                    </a:p>
                  </a:txBody>
                  <a:tcPr anchor="ctr"/>
                </a:tc>
                <a:extLst>
                  <a:ext uri="{0D108BD9-81ED-4DB2-BD59-A6C34878D82A}">
                    <a16:rowId xmlns:a16="http://schemas.microsoft.com/office/drawing/2014/main" val="38166584"/>
                  </a:ext>
                </a:extLst>
              </a:tr>
              <a:tr h="376839">
                <a:tc>
                  <a:txBody>
                    <a:bodyPr/>
                    <a:lstStyle/>
                    <a:p>
                      <a:r>
                        <a:rPr lang="en-GB" sz="900" b="1">
                          <a:latin typeface="+mn-lt"/>
                        </a:rPr>
                        <a:t>Loss of traditional industries</a:t>
                      </a:r>
                      <a:endParaRPr lang="en-GB" sz="900">
                        <a:latin typeface="+mn-lt"/>
                      </a:endParaRPr>
                    </a:p>
                  </a:txBody>
                  <a:tcPr anchor="ctr"/>
                </a:tc>
                <a:tc>
                  <a:txBody>
                    <a:bodyPr/>
                    <a:lstStyle/>
                    <a:p>
                      <a:r>
                        <a:rPr lang="en-GB" sz="900" dirty="0">
                          <a:latin typeface="+mn-lt"/>
                        </a:rPr>
                        <a:t>Industries such as coal mining and steel production have declined.</a:t>
                      </a:r>
                    </a:p>
                  </a:txBody>
                  <a:tcPr anchor="ctr"/>
                </a:tc>
                <a:extLst>
                  <a:ext uri="{0D108BD9-81ED-4DB2-BD59-A6C34878D82A}">
                    <a16:rowId xmlns:a16="http://schemas.microsoft.com/office/drawing/2014/main" val="3371205387"/>
                  </a:ext>
                </a:extLst>
              </a:tr>
              <a:tr h="319372">
                <a:tc>
                  <a:txBody>
                    <a:bodyPr/>
                    <a:lstStyle/>
                    <a:p>
                      <a:r>
                        <a:rPr lang="en-GB" sz="900" b="1">
                          <a:latin typeface="+mn-lt"/>
                        </a:rPr>
                        <a:t>Economic inequality</a:t>
                      </a:r>
                      <a:endParaRPr lang="en-GB" sz="900">
                        <a:latin typeface="+mn-lt"/>
                      </a:endParaRPr>
                    </a:p>
                  </a:txBody>
                  <a:tcPr anchor="ctr"/>
                </a:tc>
                <a:tc>
                  <a:txBody>
                    <a:bodyPr/>
                    <a:lstStyle/>
                    <a:p>
                      <a:r>
                        <a:rPr lang="en-GB" sz="900" dirty="0">
                          <a:latin typeface="+mn-lt"/>
                        </a:rPr>
                        <a:t>Not all regions or people benefit equally from globalisation.</a:t>
                      </a:r>
                    </a:p>
                  </a:txBody>
                  <a:tcPr anchor="ctr"/>
                </a:tc>
                <a:extLst>
                  <a:ext uri="{0D108BD9-81ED-4DB2-BD59-A6C34878D82A}">
                    <a16:rowId xmlns:a16="http://schemas.microsoft.com/office/drawing/2014/main" val="1589545024"/>
                  </a:ext>
                </a:extLst>
              </a:tr>
            </a:tbl>
          </a:graphicData>
        </a:graphic>
      </p:graphicFrame>
    </p:spTree>
    <p:extLst>
      <p:ext uri="{BB962C8B-B14F-4D97-AF65-F5344CB8AC3E}">
        <p14:creationId xmlns:p14="http://schemas.microsoft.com/office/powerpoint/2010/main" val="304940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2B0BB2E-A89E-F9D8-4E20-5B090563527C}"/>
              </a:ext>
            </a:extLst>
          </p:cNvPr>
          <p:cNvSpPr/>
          <p:nvPr/>
        </p:nvSpPr>
        <p:spPr>
          <a:xfrm>
            <a:off x="45991" y="6464626"/>
            <a:ext cx="9025686" cy="341776"/>
          </a:xfrm>
          <a:prstGeom prst="rect">
            <a:avLst/>
          </a:prstGeom>
          <a:solidFill>
            <a:srgbClr val="1C3F93"/>
          </a:solidFill>
          <a:ln>
            <a:solidFill>
              <a:srgbClr val="3FC5F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t>Helpful </a:t>
            </a:r>
            <a:r>
              <a:rPr lang="en-GB" sz="1100" b="1" dirty="0">
                <a:solidFill>
                  <a:schemeClr val="bg1"/>
                </a:solidFill>
              </a:rPr>
              <a:t>revision - </a:t>
            </a:r>
            <a:r>
              <a:rPr lang="en-GB" sz="1100" dirty="0">
                <a:solidFill>
                  <a:schemeClr val="bg1"/>
                </a:solidFill>
                <a:hlinkClick r:id="rId2">
                  <a:extLst>
                    <a:ext uri="{A12FA001-AC4F-418D-AE19-62706E023703}">
                      <ahyp:hlinkClr xmlns:ahyp="http://schemas.microsoft.com/office/drawing/2018/hyperlinkcolor" val="tx"/>
                    </a:ext>
                  </a:extLst>
                </a:hlinkClick>
              </a:rPr>
              <a:t>KS3 Geography - BBC Bitesize</a:t>
            </a:r>
            <a:endParaRPr lang="en-GB" sz="1100" dirty="0">
              <a:solidFill>
                <a:schemeClr val="bg1"/>
              </a:solidFill>
            </a:endParaRPr>
          </a:p>
        </p:txBody>
      </p:sp>
      <p:sp>
        <p:nvSpPr>
          <p:cNvPr id="4" name="Rectangle 3">
            <a:extLst>
              <a:ext uri="{FF2B5EF4-FFF2-40B4-BE49-F238E27FC236}">
                <a16:creationId xmlns:a16="http://schemas.microsoft.com/office/drawing/2014/main" id="{FBCFEE71-AE2F-BA63-F2C3-B5C2AA9E1108}"/>
              </a:ext>
            </a:extLst>
          </p:cNvPr>
          <p:cNvSpPr/>
          <p:nvPr/>
        </p:nvSpPr>
        <p:spPr>
          <a:xfrm>
            <a:off x="45990" y="648727"/>
            <a:ext cx="3620235" cy="5760365"/>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900" b="1" dirty="0">
                <a:solidFill>
                  <a:schemeClr val="tx1"/>
                </a:solidFill>
              </a:rPr>
              <a:t>Key idea 6: </a:t>
            </a:r>
            <a:r>
              <a:rPr lang="en-GB" sz="900" u="sng" dirty="0">
                <a:solidFill>
                  <a:schemeClr val="tx1"/>
                </a:solidFill>
              </a:rPr>
              <a:t>What are the alternatives to cheap goods?</a:t>
            </a:r>
          </a:p>
          <a:p>
            <a:endParaRPr lang="en-GB" sz="400" b="1" dirty="0">
              <a:solidFill>
                <a:schemeClr val="tx1"/>
              </a:solidFill>
            </a:endParaRPr>
          </a:p>
          <a:p>
            <a:pPr>
              <a:lnSpc>
                <a:spcPct val="115000"/>
              </a:lnSpc>
              <a:spcAft>
                <a:spcPts val="800"/>
              </a:spcAft>
            </a:pPr>
            <a:r>
              <a:rPr lang="en-GB" sz="9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Globalisation and Cheap Goods</a:t>
            </a:r>
            <a:r>
              <a:rPr lang="en-GB" sz="900" b="1" kern="100" dirty="0">
                <a:solidFill>
                  <a:schemeClr val="tx1"/>
                </a:solidFill>
                <a:latin typeface="Aptos" panose="020B0004020202020204" pitchFamily="34" charset="0"/>
                <a:ea typeface="Aptos" panose="020B0004020202020204" pitchFamily="34" charset="0"/>
                <a:cs typeface="Times New Roman" panose="02020603050405020304" pitchFamily="18" charset="0"/>
              </a:rPr>
              <a:t> - </a:t>
            </a:r>
            <a:r>
              <a:rPr lang="en-GB" sz="9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Globalisation is the increasing connection between countries through trade and communication. This has led to companies producing goods overseas where labour is cheaper. As a result, many cheap goods are sold in the UK. However, these low prices often come at a cost, as workers in countries such as Bangladesh or Vietnam may be paid very low wages and work in poor or unsafe conditions, sometimes in sweatshops.</a:t>
            </a:r>
          </a:p>
          <a:p>
            <a:pPr>
              <a:lnSpc>
                <a:spcPct val="115000"/>
              </a:lnSpc>
              <a:spcAft>
                <a:spcPts val="800"/>
              </a:spcAft>
            </a:pPr>
            <a:r>
              <a:rPr lang="en-GB" sz="9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Problems with Cheap Goods - </a:t>
            </a:r>
            <a:r>
              <a:rPr lang="en-GB" sz="9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Cheap goods can cause several social and environmental problems. Workers in factories may face long hours, low pay, and unsafe conditions. In addition, transporting goods over long distances increases carbon emissions. This contributes to climate change and environmental damage, meaning cheap products can have hidden global impacts.</a:t>
            </a:r>
          </a:p>
          <a:p>
            <a:pPr>
              <a:lnSpc>
                <a:spcPct val="115000"/>
              </a:lnSpc>
              <a:spcAft>
                <a:spcPts val="800"/>
              </a:spcAft>
            </a:pPr>
            <a:r>
              <a:rPr lang="en-GB" sz="9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Alternatives to Cheap Goods - </a:t>
            </a:r>
            <a:r>
              <a:rPr lang="en-GB" sz="9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There are more sustainable alternatives available to consumers in the UK. </a:t>
            </a:r>
            <a:r>
              <a:rPr lang="en-GB" sz="9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Fairtrade products</a:t>
            </a:r>
            <a:r>
              <a:rPr lang="en-GB" sz="9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 ensure farmers receive a fair price and better working conditions, helping to reduce poverty. </a:t>
            </a:r>
            <a:r>
              <a:rPr lang="en-GB" sz="9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Local produce</a:t>
            </a:r>
            <a:r>
              <a:rPr lang="en-GB" sz="9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 is grown in the UK, which reduces food miles and lowers carbon emissions while supporting local farmers. </a:t>
            </a:r>
            <a:r>
              <a:rPr lang="en-GB" sz="9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Ethical brands</a:t>
            </a:r>
            <a:r>
              <a:rPr lang="en-GB" sz="9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 focus on using sustainable materials, reducing waste, and treating workers fairly.</a:t>
            </a:r>
          </a:p>
          <a:p>
            <a:pPr>
              <a:lnSpc>
                <a:spcPct val="115000"/>
              </a:lnSpc>
              <a:spcAft>
                <a:spcPts val="800"/>
              </a:spcAft>
            </a:pPr>
            <a:r>
              <a:rPr lang="en-GB" sz="9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 Benefits of Sustainable Choices - </a:t>
            </a:r>
            <a:r>
              <a:rPr lang="en-GB" sz="9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Sustainable consumer choices can improve both social and environmental outcomes. Fairtrade supports farmers and encourages sustainable farming, local produce reduces pollution from transport, and ethical brands reduce environmental damage. These choices help protect the planet and improve global working conditions.</a:t>
            </a:r>
          </a:p>
          <a:p>
            <a:pPr>
              <a:lnSpc>
                <a:spcPct val="115000"/>
              </a:lnSpc>
              <a:spcAft>
                <a:spcPts val="800"/>
              </a:spcAft>
            </a:pPr>
            <a:r>
              <a:rPr lang="en-GB" sz="900" b="1"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Challenges and Trade-Offs</a:t>
            </a:r>
            <a:r>
              <a:rPr lang="en-GB" sz="900" b="1" kern="100" dirty="0">
                <a:solidFill>
                  <a:schemeClr val="tx1"/>
                </a:solidFill>
                <a:latin typeface="Aptos" panose="020B0004020202020204" pitchFamily="34" charset="0"/>
                <a:ea typeface="Aptos" panose="020B0004020202020204" pitchFamily="34" charset="0"/>
                <a:cs typeface="Times New Roman" panose="02020603050405020304" pitchFamily="18" charset="0"/>
              </a:rPr>
              <a:t> - </a:t>
            </a:r>
            <a:r>
              <a:rPr lang="en-GB" sz="9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Despite these benefits, sustainable products are often more expensive than cheaper alternatives. During times of rising living costs, many consumers cannot afford these options. This creates a trade-off between affordability and sustainability, meaning people must choose between saving money and making ethical choices.</a:t>
            </a:r>
          </a:p>
          <a:p>
            <a:pPr>
              <a:lnSpc>
                <a:spcPct val="115000"/>
              </a:lnSpc>
              <a:spcAft>
                <a:spcPts val="800"/>
              </a:spcAft>
            </a:pPr>
            <a:r>
              <a:rPr lang="en-GB" sz="10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rPr>
              <a:t> </a:t>
            </a:r>
          </a:p>
          <a:p>
            <a:r>
              <a:rPr lang="en-GB" sz="400" b="1" dirty="0">
                <a:solidFill>
                  <a:schemeClr val="tx1"/>
                </a:solidFill>
              </a:rPr>
              <a:t> </a:t>
            </a:r>
          </a:p>
          <a:p>
            <a:endParaRPr lang="en-GB" sz="400" b="1" dirty="0">
              <a:solidFill>
                <a:schemeClr val="tx1"/>
              </a:solidFill>
            </a:endParaRPr>
          </a:p>
          <a:p>
            <a:endParaRPr lang="en-GB" sz="400" b="1" dirty="0">
              <a:solidFill>
                <a:schemeClr val="tx1"/>
              </a:solidFill>
            </a:endParaRPr>
          </a:p>
          <a:p>
            <a:endParaRPr lang="en-GB" sz="600" dirty="0">
              <a:solidFill>
                <a:schemeClr val="tx1"/>
              </a:solidFill>
            </a:endParaRPr>
          </a:p>
        </p:txBody>
      </p:sp>
      <p:sp>
        <p:nvSpPr>
          <p:cNvPr id="7" name="Rectangle 6">
            <a:extLst>
              <a:ext uri="{FF2B5EF4-FFF2-40B4-BE49-F238E27FC236}">
                <a16:creationId xmlns:a16="http://schemas.microsoft.com/office/drawing/2014/main" id="{2B8161C1-84DD-9661-D0EA-91306CA08168}"/>
              </a:ext>
            </a:extLst>
          </p:cNvPr>
          <p:cNvSpPr/>
          <p:nvPr/>
        </p:nvSpPr>
        <p:spPr>
          <a:xfrm>
            <a:off x="45992" y="73752"/>
            <a:ext cx="2592434" cy="494284"/>
          </a:xfrm>
          <a:prstGeom prst="rect">
            <a:avLst/>
          </a:prstGeom>
          <a:solidFill>
            <a:srgbClr val="B4E9FA"/>
          </a:solidFill>
          <a:ln w="2857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Big question: </a:t>
            </a:r>
            <a:r>
              <a:rPr lang="en-GB" sz="1200" dirty="0">
                <a:solidFill>
                  <a:schemeClr val="tx1"/>
                </a:solidFill>
              </a:rPr>
              <a:t>Are cheap goods worth the cost?</a:t>
            </a:r>
          </a:p>
        </p:txBody>
      </p:sp>
      <p:sp>
        <p:nvSpPr>
          <p:cNvPr id="10" name="Rectangle 9">
            <a:extLst>
              <a:ext uri="{FF2B5EF4-FFF2-40B4-BE49-F238E27FC236}">
                <a16:creationId xmlns:a16="http://schemas.microsoft.com/office/drawing/2014/main" id="{D84A02E6-42F0-6878-BC6D-93EDAF60F161}"/>
              </a:ext>
            </a:extLst>
          </p:cNvPr>
          <p:cNvSpPr/>
          <p:nvPr/>
        </p:nvSpPr>
        <p:spPr>
          <a:xfrm>
            <a:off x="2743200" y="73751"/>
            <a:ext cx="4705351" cy="494284"/>
          </a:xfrm>
          <a:prstGeom prst="rect">
            <a:avLst/>
          </a:prstGeom>
          <a:solidFill>
            <a:srgbClr val="1C3F93"/>
          </a:solidFill>
          <a:ln w="19050">
            <a:solidFill>
              <a:srgbClr val="3FC5F1"/>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200" b="1" dirty="0">
                <a:solidFill>
                  <a:schemeClr val="bg1"/>
                </a:solidFill>
              </a:rPr>
              <a:t>Year 9: Topic three – Globalisation </a:t>
            </a:r>
          </a:p>
          <a:p>
            <a:pPr algn="ctr"/>
            <a:r>
              <a:rPr lang="en-GB" sz="1200" b="1" dirty="0">
                <a:solidFill>
                  <a:schemeClr val="bg1"/>
                </a:solidFill>
              </a:rPr>
              <a:t>Knowledge Organiser </a:t>
            </a:r>
            <a:endParaRPr lang="en-GB" sz="1200" b="1" dirty="0">
              <a:solidFill>
                <a:schemeClr val="bg1"/>
              </a:solidFill>
              <a:ea typeface="Calibri"/>
              <a:cs typeface="Calibri"/>
            </a:endParaRPr>
          </a:p>
        </p:txBody>
      </p:sp>
      <p:pic>
        <p:nvPicPr>
          <p:cNvPr id="1026" name="Picture 2" descr="Director of Science at Fulwood Academy">
            <a:extLst>
              <a:ext uri="{FF2B5EF4-FFF2-40B4-BE49-F238E27FC236}">
                <a16:creationId xmlns:a16="http://schemas.microsoft.com/office/drawing/2014/main" id="{4727D93B-DD96-A5BC-004E-DE04D3E629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500" b="31500"/>
          <a:stretch>
            <a:fillRect/>
          </a:stretch>
        </p:blipFill>
        <p:spPr bwMode="auto">
          <a:xfrm>
            <a:off x="7564663" y="21890"/>
            <a:ext cx="1533346" cy="59800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4F73463-753E-0689-EF50-2EAF39C99673}"/>
              </a:ext>
            </a:extLst>
          </p:cNvPr>
          <p:cNvSpPr txBox="1"/>
          <p:nvPr/>
        </p:nvSpPr>
        <p:spPr>
          <a:xfrm>
            <a:off x="3752489" y="648727"/>
            <a:ext cx="5319188" cy="4108817"/>
          </a:xfrm>
          <a:prstGeom prst="rect">
            <a:avLst/>
          </a:prstGeom>
          <a:noFill/>
          <a:ln w="28575">
            <a:solidFill>
              <a:srgbClr val="3FC5F1"/>
            </a:solidFill>
            <a:prstDash val="dash"/>
          </a:ln>
        </p:spPr>
        <p:txBody>
          <a:bodyPr wrap="square">
            <a:spAutoFit/>
          </a:bodyPr>
          <a:lstStyle/>
          <a:p>
            <a:r>
              <a:rPr lang="en-GB" sz="900" b="1" kern="100" dirty="0">
                <a:effectLst/>
                <a:latin typeface="Aptos" panose="020B0004020202020204" pitchFamily="34" charset="0"/>
                <a:ea typeface="Aptos" panose="020B0004020202020204" pitchFamily="34" charset="0"/>
                <a:cs typeface="Times New Roman" panose="02020603050405020304" pitchFamily="18" charset="0"/>
              </a:rPr>
              <a:t>Are cheap goods worth the cost?</a:t>
            </a:r>
            <a:endParaRPr lang="en-GB" sz="900" kern="100" dirty="0">
              <a:latin typeface="Aptos" panose="020B0004020202020204" pitchFamily="34" charset="0"/>
              <a:ea typeface="Aptos" panose="020B0004020202020204" pitchFamily="34" charset="0"/>
              <a:cs typeface="Times New Roman" panose="02020603050405020304" pitchFamily="18" charset="0"/>
            </a:endParaRPr>
          </a:p>
          <a:p>
            <a:r>
              <a:rPr lang="en-GB" sz="300" kern="100" dirty="0">
                <a:latin typeface="Aptos" panose="020B0004020202020204" pitchFamily="34" charset="0"/>
                <a:ea typeface="Aptos" panose="020B0004020202020204" pitchFamily="34" charset="0"/>
                <a:cs typeface="Times New Roman" panose="02020603050405020304" pitchFamily="18" charset="0"/>
              </a:rPr>
              <a:t> </a:t>
            </a:r>
          </a:p>
          <a:p>
            <a:r>
              <a:rPr lang="en-GB" sz="900" b="1" kern="100" dirty="0">
                <a:effectLst/>
                <a:latin typeface="Aptos" panose="020B0004020202020204" pitchFamily="34" charset="0"/>
                <a:ea typeface="Aptos" panose="020B0004020202020204" pitchFamily="34" charset="0"/>
                <a:cs typeface="Times New Roman" panose="02020603050405020304" pitchFamily="18" charset="0"/>
              </a:rPr>
              <a:t>Introduction: </a:t>
            </a:r>
            <a:r>
              <a:rPr lang="en-GB" sz="900" kern="100" dirty="0">
                <a:latin typeface="Aptos" panose="020B0004020202020204" pitchFamily="34" charset="0"/>
                <a:ea typeface="Aptos" panose="020B0004020202020204" pitchFamily="34" charset="0"/>
                <a:cs typeface="Times New Roman" panose="02020603050405020304" pitchFamily="18" charset="0"/>
              </a:rPr>
              <a:t>Overall, I agree that cheap goods are worth the cost.</a:t>
            </a:r>
          </a:p>
          <a:p>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900" b="1" kern="100" dirty="0">
                <a:effectLst/>
                <a:latin typeface="Aptos" panose="020B0004020202020204" pitchFamily="34" charset="0"/>
                <a:ea typeface="Aptos" panose="020B0004020202020204" pitchFamily="34" charset="0"/>
                <a:cs typeface="Times New Roman" panose="02020603050405020304" pitchFamily="18" charset="0"/>
              </a:rPr>
              <a:t>PEE Paragraph 1:</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a:t>
            </a:r>
            <a:r>
              <a:rPr lang="en-GB" sz="9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rPr>
              <a:t>One reason cheap goods are worth the cost is that they are affordable for consumers.</a:t>
            </a:r>
          </a:p>
          <a:p>
            <a:r>
              <a:rPr lang="en-GB" sz="9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rPr>
              <a:t>In the UK, many people buy cheap products from supermarkets and fast-fashion shops because they are low in price and easily available. </a:t>
            </a:r>
            <a:r>
              <a:rPr lang="en-GB" sz="900"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rPr>
              <a:t>This is important </a:t>
            </a:r>
            <a:r>
              <a:rPr lang="en-GB" sz="900" b="1"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rPr>
              <a:t>because</a:t>
            </a:r>
            <a:r>
              <a:rPr lang="en-GB" sz="900"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rPr>
              <a:t> families on low incomes need to buy essential items such as food and clothing at the lowest possible price. This </a:t>
            </a:r>
            <a:r>
              <a:rPr lang="en-GB" sz="900" b="1"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rPr>
              <a:t>leads to</a:t>
            </a:r>
            <a:r>
              <a:rPr lang="en-GB" sz="900"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rPr>
              <a:t> more people being able to afford basic everyday products. </a:t>
            </a:r>
            <a:r>
              <a:rPr lang="en-GB" sz="900" b="1"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rPr>
              <a:t>Therefore</a:t>
            </a:r>
            <a:r>
              <a:rPr lang="en-GB" sz="900"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rPr>
              <a:t>, cheap goods can be useful in the short term, especially during times of rising living costs.</a:t>
            </a:r>
          </a:p>
          <a:p>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900" b="1" kern="100" dirty="0">
                <a:effectLst/>
                <a:latin typeface="Aptos" panose="020B0004020202020204" pitchFamily="34" charset="0"/>
                <a:ea typeface="Aptos" panose="020B0004020202020204" pitchFamily="34" charset="0"/>
                <a:cs typeface="Times New Roman" panose="02020603050405020304" pitchFamily="18" charset="0"/>
              </a:rPr>
              <a:t>PEE Paragraph 2:</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However, cheap goods may not be worth the cost because they can cause problems for workers. </a:t>
            </a:r>
            <a:r>
              <a:rPr lang="en-GB" sz="900" b="1" kern="100" dirty="0">
                <a:effectLst/>
                <a:latin typeface="Aptos" panose="020B0004020202020204" pitchFamily="34" charset="0"/>
                <a:ea typeface="Aptos" panose="020B0004020202020204" pitchFamily="34" charset="0"/>
                <a:cs typeface="Times New Roman" panose="02020603050405020304" pitchFamily="18" charset="0"/>
              </a:rPr>
              <a:t>For example, </a:t>
            </a:r>
            <a:r>
              <a:rPr lang="en-GB" sz="900" kern="100" dirty="0">
                <a:effectLst/>
                <a:latin typeface="Aptos" panose="020B0004020202020204" pitchFamily="34" charset="0"/>
                <a:ea typeface="Aptos" panose="020B0004020202020204" pitchFamily="34" charset="0"/>
                <a:cs typeface="Times New Roman" panose="02020603050405020304" pitchFamily="18" charset="0"/>
              </a:rPr>
              <a:t>many cheap goods are produced in countries where workers may be paid very low wages and work in poor or unsafe conditions.</a:t>
            </a:r>
            <a:r>
              <a:rPr lang="en-GB" sz="900" b="1" kern="100" dirty="0">
                <a:latin typeface="Aptos" panose="020B0004020202020204" pitchFamily="34" charset="0"/>
                <a:ea typeface="Aptos" panose="020B0004020202020204" pitchFamily="34" charset="0"/>
                <a:cs typeface="Times New Roman" panose="02020603050405020304" pitchFamily="18" charset="0"/>
              </a:rPr>
              <a:t> </a:t>
            </a:r>
            <a:r>
              <a:rPr lang="en-GB" sz="900" kern="100" dirty="0">
                <a:effectLst/>
                <a:latin typeface="Aptos" panose="020B0004020202020204" pitchFamily="34" charset="0"/>
                <a:ea typeface="Aptos" panose="020B0004020202020204" pitchFamily="34" charset="0"/>
                <a:cs typeface="Times New Roman" panose="02020603050405020304" pitchFamily="18" charset="0"/>
              </a:rPr>
              <a:t>This matters </a:t>
            </a:r>
            <a:r>
              <a:rPr lang="en-GB" sz="900" b="1" kern="100" dirty="0">
                <a:effectLst/>
                <a:latin typeface="Aptos" panose="020B0004020202020204" pitchFamily="34" charset="0"/>
                <a:ea typeface="Aptos" panose="020B0004020202020204" pitchFamily="34" charset="0"/>
                <a:cs typeface="Times New Roman" panose="02020603050405020304" pitchFamily="18" charset="0"/>
              </a:rPr>
              <a:t>because</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companies often try to reduce costs by using factories with weaker labour laws. This </a:t>
            </a:r>
            <a:r>
              <a:rPr lang="en-GB" sz="900" b="1" kern="100" dirty="0">
                <a:effectLst/>
                <a:latin typeface="Aptos" panose="020B0004020202020204" pitchFamily="34" charset="0"/>
                <a:ea typeface="Aptos" panose="020B0004020202020204" pitchFamily="34" charset="0"/>
                <a:cs typeface="Times New Roman" panose="02020603050405020304" pitchFamily="18" charset="0"/>
              </a:rPr>
              <a:t>leads to</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exploitation and poor quality of life for workers in places such as Bangladesh or Vietnam. </a:t>
            </a:r>
            <a:r>
              <a:rPr lang="en-GB" sz="900" b="1" kern="100" dirty="0">
                <a:effectLst/>
                <a:latin typeface="Aptos" panose="020B0004020202020204" pitchFamily="34" charset="0"/>
                <a:ea typeface="Aptos" panose="020B0004020202020204" pitchFamily="34" charset="0"/>
                <a:cs typeface="Times New Roman" panose="02020603050405020304" pitchFamily="18" charset="0"/>
              </a:rPr>
              <a:t>Therefore</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the low price paid by consumers can hide a much higher human cost for the people making the goods.</a:t>
            </a:r>
          </a:p>
          <a:p>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900" b="1" kern="100" dirty="0">
                <a:effectLst/>
                <a:latin typeface="Aptos" panose="020B0004020202020204" pitchFamily="34" charset="0"/>
                <a:ea typeface="Aptos" panose="020B0004020202020204" pitchFamily="34" charset="0"/>
                <a:cs typeface="Times New Roman" panose="02020603050405020304" pitchFamily="18" charset="0"/>
              </a:rPr>
              <a:t>PEE Paragraph 3</a:t>
            </a:r>
            <a:r>
              <a:rPr lang="en-GB" sz="900" kern="100" dirty="0">
                <a:latin typeface="Aptos" panose="020B0004020202020204" pitchFamily="34" charset="0"/>
                <a:ea typeface="Aptos" panose="020B0004020202020204" pitchFamily="34" charset="0"/>
                <a:cs typeface="Times New Roman" panose="02020603050405020304" pitchFamily="18" charset="0"/>
              </a:rPr>
              <a:t>:</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Cheap goods may also not be worth the cost because they damage the environment. </a:t>
            </a:r>
            <a:r>
              <a:rPr lang="en-GB" sz="900" b="1" kern="100" dirty="0">
                <a:latin typeface="Aptos" panose="020B0004020202020204" pitchFamily="34" charset="0"/>
                <a:ea typeface="Aptos" panose="020B0004020202020204" pitchFamily="34" charset="0"/>
                <a:cs typeface="Times New Roman" panose="02020603050405020304" pitchFamily="18" charset="0"/>
              </a:rPr>
              <a:t>For example, </a:t>
            </a:r>
            <a:r>
              <a:rPr lang="en-GB" sz="900" kern="100" dirty="0">
                <a:latin typeface="Aptos" panose="020B0004020202020204" pitchFamily="34" charset="0"/>
                <a:ea typeface="Aptos" panose="020B0004020202020204" pitchFamily="34" charset="0"/>
                <a:cs typeface="Times New Roman" panose="02020603050405020304" pitchFamily="18" charset="0"/>
              </a:rPr>
              <a:t>p</a:t>
            </a:r>
            <a:r>
              <a:rPr lang="en-GB" sz="900" kern="100" dirty="0">
                <a:effectLst/>
                <a:latin typeface="Aptos" panose="020B0004020202020204" pitchFamily="34" charset="0"/>
                <a:ea typeface="Aptos" panose="020B0004020202020204" pitchFamily="34" charset="0"/>
                <a:cs typeface="Times New Roman" panose="02020603050405020304" pitchFamily="18" charset="0"/>
              </a:rPr>
              <a:t>roducts made overseas are often transported long distances to the UK, which increases carbon emissions. This is significant </a:t>
            </a:r>
            <a:r>
              <a:rPr lang="en-GB" sz="900" b="1" kern="100" dirty="0">
                <a:effectLst/>
                <a:latin typeface="Aptos" panose="020B0004020202020204" pitchFamily="34" charset="0"/>
                <a:ea typeface="Aptos" panose="020B0004020202020204" pitchFamily="34" charset="0"/>
                <a:cs typeface="Times New Roman" panose="02020603050405020304" pitchFamily="18" charset="0"/>
              </a:rPr>
              <a:t>because</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more transport means more pollution is released into the atmosphere. This </a:t>
            </a:r>
            <a:r>
              <a:rPr lang="en-GB" sz="900" b="1" kern="100" dirty="0">
                <a:effectLst/>
                <a:latin typeface="Aptos" panose="020B0004020202020204" pitchFamily="34" charset="0"/>
                <a:ea typeface="Aptos" panose="020B0004020202020204" pitchFamily="34" charset="0"/>
                <a:cs typeface="Times New Roman" panose="02020603050405020304" pitchFamily="18" charset="0"/>
              </a:rPr>
              <a:t>leads to</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climate change and greater environmental damage over time. </a:t>
            </a:r>
            <a:r>
              <a:rPr lang="en-GB" sz="900" b="1" kern="100" dirty="0">
                <a:effectLst/>
                <a:latin typeface="Aptos" panose="020B0004020202020204" pitchFamily="34" charset="0"/>
                <a:ea typeface="Aptos" panose="020B0004020202020204" pitchFamily="34" charset="0"/>
                <a:cs typeface="Times New Roman" panose="02020603050405020304" pitchFamily="18" charset="0"/>
              </a:rPr>
              <a:t>Therefore</a:t>
            </a:r>
            <a:r>
              <a:rPr lang="en-GB" sz="900" kern="100" dirty="0">
                <a:effectLst/>
                <a:latin typeface="Aptos" panose="020B0004020202020204" pitchFamily="34" charset="0"/>
                <a:ea typeface="Aptos" panose="020B0004020202020204" pitchFamily="34" charset="0"/>
                <a:cs typeface="Times New Roman" panose="02020603050405020304" pitchFamily="18" charset="0"/>
              </a:rPr>
              <a:t>, although cheap goods save money at the checkout, they can create long-term costs for the planet.</a:t>
            </a:r>
          </a:p>
          <a:p>
            <a:endParaRPr lang="en-GB" sz="900" b="1" kern="100" dirty="0">
              <a:latin typeface="Aptos" panose="020B0004020202020204" pitchFamily="34" charset="0"/>
              <a:ea typeface="Aptos" panose="020B0004020202020204" pitchFamily="34" charset="0"/>
              <a:cs typeface="Times New Roman" panose="02020603050405020304" pitchFamily="18" charset="0"/>
            </a:endParaRPr>
          </a:p>
          <a:p>
            <a:r>
              <a:rPr lang="en-GB" sz="900" b="1" kern="100" dirty="0">
                <a:effectLst/>
                <a:latin typeface="Aptos" panose="020B0004020202020204" pitchFamily="34" charset="0"/>
                <a:ea typeface="Aptos" panose="020B0004020202020204" pitchFamily="34" charset="0"/>
                <a:cs typeface="Times New Roman" panose="02020603050405020304" pitchFamily="18" charset="0"/>
              </a:rPr>
              <a:t>Conclusion:</a:t>
            </a:r>
            <a:r>
              <a:rPr lang="en-GB" sz="900" b="1" kern="100" dirty="0">
                <a:latin typeface="Aptos" panose="020B0004020202020204" pitchFamily="34" charset="0"/>
                <a:ea typeface="Aptos" panose="020B0004020202020204" pitchFamily="34" charset="0"/>
                <a:cs typeface="Times New Roman" panose="02020603050405020304" pitchFamily="18" charset="0"/>
              </a:rPr>
              <a:t> </a:t>
            </a:r>
            <a:r>
              <a:rPr lang="en-GB" sz="900" b="1" dirty="0">
                <a:latin typeface="Aptos" panose="020B0004020202020204" pitchFamily="34" charset="0"/>
                <a:ea typeface="Aptos" panose="020B0004020202020204" pitchFamily="34" charset="0"/>
                <a:cs typeface="Times New Roman" panose="02020603050405020304" pitchFamily="18" charset="0"/>
              </a:rPr>
              <a:t>I</a:t>
            </a:r>
            <a:r>
              <a:rPr lang="en-GB" sz="900" b="1" dirty="0">
                <a:effectLst/>
                <a:latin typeface="Aptos" panose="020B0004020202020204" pitchFamily="34" charset="0"/>
                <a:ea typeface="Aptos" panose="020B0004020202020204" pitchFamily="34" charset="0"/>
                <a:cs typeface="Times New Roman" panose="02020603050405020304" pitchFamily="18" charset="0"/>
              </a:rPr>
              <a:t>n conclusion</a:t>
            </a:r>
            <a:r>
              <a:rPr lang="en-GB" sz="900" dirty="0">
                <a:effectLst/>
                <a:latin typeface="Aptos" panose="020B0004020202020204" pitchFamily="34" charset="0"/>
                <a:ea typeface="Aptos" panose="020B0004020202020204" pitchFamily="34" charset="0"/>
                <a:cs typeface="Times New Roman" panose="02020603050405020304" pitchFamily="18" charset="0"/>
              </a:rPr>
              <a:t>, I think that cheap goods are worth the cost only to a limited extent. They are helpful because they are affordable and allow people to buy the things they need. </a:t>
            </a:r>
            <a:r>
              <a:rPr lang="en-GB" sz="900" b="1" dirty="0">
                <a:effectLst/>
                <a:latin typeface="Aptos" panose="020B0004020202020204" pitchFamily="34" charset="0"/>
                <a:ea typeface="Aptos" panose="020B0004020202020204" pitchFamily="34" charset="0"/>
                <a:cs typeface="Times New Roman" panose="02020603050405020304" pitchFamily="18" charset="0"/>
              </a:rPr>
              <a:t>However, </a:t>
            </a:r>
            <a:r>
              <a:rPr lang="en-GB" sz="900" dirty="0">
                <a:effectLst/>
                <a:latin typeface="Aptos" panose="020B0004020202020204" pitchFamily="34" charset="0"/>
                <a:ea typeface="Aptos" panose="020B0004020202020204" pitchFamily="34" charset="0"/>
                <a:cs typeface="Times New Roman" panose="02020603050405020304" pitchFamily="18" charset="0"/>
              </a:rPr>
              <a:t>they often depend on low wages, unsafe working conditions, and long-distance transport that harms the environment. </a:t>
            </a:r>
            <a:r>
              <a:rPr lang="en-GB" sz="900" b="1" dirty="0">
                <a:effectLst/>
                <a:latin typeface="Aptos" panose="020B0004020202020204" pitchFamily="34" charset="0"/>
                <a:ea typeface="Aptos" panose="020B0004020202020204" pitchFamily="34" charset="0"/>
                <a:cs typeface="Times New Roman" panose="02020603050405020304" pitchFamily="18" charset="0"/>
              </a:rPr>
              <a:t>For this reason, I believe </a:t>
            </a:r>
            <a:r>
              <a:rPr lang="en-GB" sz="900" dirty="0">
                <a:effectLst/>
                <a:latin typeface="Aptos" panose="020B0004020202020204" pitchFamily="34" charset="0"/>
                <a:ea typeface="Aptos" panose="020B0004020202020204" pitchFamily="34" charset="0"/>
                <a:cs typeface="Times New Roman" panose="02020603050405020304" pitchFamily="18" charset="0"/>
              </a:rPr>
              <a:t>cheap goods are not truly worth the cost when the wider social and environmental impacts are considered</a:t>
            </a:r>
            <a:r>
              <a:rPr lang="en-GB" sz="900" dirty="0">
                <a:latin typeface="Aptos" panose="020B0004020202020204" pitchFamily="34" charset="0"/>
                <a:ea typeface="Aptos" panose="020B0004020202020204" pitchFamily="34" charset="0"/>
                <a:cs typeface="Times New Roman" panose="02020603050405020304" pitchFamily="18" charset="0"/>
              </a:rPr>
              <a:t>.</a:t>
            </a:r>
            <a:endParaRPr lang="en-GB" sz="900" dirty="0"/>
          </a:p>
        </p:txBody>
      </p:sp>
      <p:pic>
        <p:nvPicPr>
          <p:cNvPr id="5" name="Picture 4" descr="International Fairtrade Certification Mark - Wikipedia">
            <a:extLst>
              <a:ext uri="{FF2B5EF4-FFF2-40B4-BE49-F238E27FC236}">
                <a16:creationId xmlns:a16="http://schemas.microsoft.com/office/drawing/2014/main" id="{00ACFFDF-7C49-DB2D-EC43-DE2550A1154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52488" y="4940546"/>
            <a:ext cx="1403379" cy="1455632"/>
          </a:xfrm>
          <a:prstGeom prst="rect">
            <a:avLst/>
          </a:prstGeom>
          <a:noFill/>
          <a:ln>
            <a:noFill/>
          </a:ln>
        </p:spPr>
      </p:pic>
      <p:pic>
        <p:nvPicPr>
          <p:cNvPr id="6" name="Picture 5" descr="The 10 UK brands consumers see as most sustainable">
            <a:extLst>
              <a:ext uri="{FF2B5EF4-FFF2-40B4-BE49-F238E27FC236}">
                <a16:creationId xmlns:a16="http://schemas.microsoft.com/office/drawing/2014/main" id="{9CA1F32A-2D20-3632-C0F4-A250A265375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55867" y="4953459"/>
            <a:ext cx="1957378" cy="1455632"/>
          </a:xfrm>
          <a:prstGeom prst="rect">
            <a:avLst/>
          </a:prstGeom>
          <a:noFill/>
          <a:ln>
            <a:noFill/>
          </a:ln>
        </p:spPr>
      </p:pic>
      <p:pic>
        <p:nvPicPr>
          <p:cNvPr id="8" name="Picture 7" descr="Where to Get Local Fruit and Veg in The North East | Living North">
            <a:extLst>
              <a:ext uri="{FF2B5EF4-FFF2-40B4-BE49-F238E27FC236}">
                <a16:creationId xmlns:a16="http://schemas.microsoft.com/office/drawing/2014/main" id="{150A5DAC-78D5-F763-23F0-B260F924EEA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13245" y="4953459"/>
            <a:ext cx="1957377" cy="1455633"/>
          </a:xfrm>
          <a:prstGeom prst="rect">
            <a:avLst/>
          </a:prstGeom>
          <a:noFill/>
          <a:ln>
            <a:noFill/>
          </a:ln>
        </p:spPr>
      </p:pic>
    </p:spTree>
    <p:extLst>
      <p:ext uri="{BB962C8B-B14F-4D97-AF65-F5344CB8AC3E}">
        <p14:creationId xmlns:p14="http://schemas.microsoft.com/office/powerpoint/2010/main" val="32191999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ath_Settings xmlns="943e7e0d-78f4-4e7a-97d4-778d2d77b8cb" xsi:nil="true"/>
    <NotebookType xmlns="943e7e0d-78f4-4e7a-97d4-778d2d77b8cb" xsi:nil="true"/>
    <Distribution_Groups xmlns="943e7e0d-78f4-4e7a-97d4-778d2d77b8cb" xsi:nil="true"/>
    <LMS_Mappings xmlns="943e7e0d-78f4-4e7a-97d4-778d2d77b8cb" xsi:nil="true"/>
    <Teams_Channel_Section_Location xmlns="943e7e0d-78f4-4e7a-97d4-778d2d77b8cb" xsi:nil="true"/>
    <FolderType xmlns="943e7e0d-78f4-4e7a-97d4-778d2d77b8cb" xsi:nil="true"/>
    <Owner xmlns="943e7e0d-78f4-4e7a-97d4-778d2d77b8cb">
      <UserInfo>
        <DisplayName/>
        <AccountId xsi:nil="true"/>
        <AccountType/>
      </UserInfo>
    </Owner>
    <Student_Groups xmlns="943e7e0d-78f4-4e7a-97d4-778d2d77b8cb">
      <UserInfo>
        <DisplayName/>
        <AccountId xsi:nil="true"/>
        <AccountType/>
      </UserInfo>
    </Student_Groups>
    <Invited_Teachers xmlns="943e7e0d-78f4-4e7a-97d4-778d2d77b8cb" xsi:nil="true"/>
    <Invited_Students xmlns="943e7e0d-78f4-4e7a-97d4-778d2d77b8cb" xsi:nil="true"/>
    <DefaultSectionNames xmlns="943e7e0d-78f4-4e7a-97d4-778d2d77b8cb" xsi:nil="true"/>
    <Templates xmlns="943e7e0d-78f4-4e7a-97d4-778d2d77b8cb" xsi:nil="true"/>
    <Students xmlns="943e7e0d-78f4-4e7a-97d4-778d2d77b8cb">
      <UserInfo>
        <DisplayName/>
        <AccountId xsi:nil="true"/>
        <AccountType/>
      </UserInfo>
    </Students>
    <Is_Collaboration_Space_Locked xmlns="943e7e0d-78f4-4e7a-97d4-778d2d77b8cb" xsi:nil="true"/>
    <Self_Registration_Enabled xmlns="943e7e0d-78f4-4e7a-97d4-778d2d77b8cb" xsi:nil="true"/>
    <Has_Teacher_Only_SectionGroup xmlns="943e7e0d-78f4-4e7a-97d4-778d2d77b8cb" xsi:nil="true"/>
    <CultureName xmlns="943e7e0d-78f4-4e7a-97d4-778d2d77b8cb" xsi:nil="true"/>
    <TeamsChannelId xmlns="943e7e0d-78f4-4e7a-97d4-778d2d77b8cb" xsi:nil="true"/>
    <IsNotebookLocked xmlns="943e7e0d-78f4-4e7a-97d4-778d2d77b8cb" xsi:nil="true"/>
    <_activity xmlns="943e7e0d-78f4-4e7a-97d4-778d2d77b8cb" xsi:nil="true"/>
    <Teachers xmlns="943e7e0d-78f4-4e7a-97d4-778d2d77b8cb">
      <UserInfo>
        <DisplayName/>
        <AccountId xsi:nil="true"/>
        <AccountType/>
      </UserInfo>
    </Teachers>
    <AppVersion xmlns="943e7e0d-78f4-4e7a-97d4-778d2d77b8c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9F3DA166B1C444DAD447859F87EACFE" ma:contentTypeVersion="39" ma:contentTypeDescription="Create a new document." ma:contentTypeScope="" ma:versionID="e6bc1a205cd63c2c32037a8abde0f88b">
  <xsd:schema xmlns:xsd="http://www.w3.org/2001/XMLSchema" xmlns:xs="http://www.w3.org/2001/XMLSchema" xmlns:p="http://schemas.microsoft.com/office/2006/metadata/properties" xmlns:ns3="943e7e0d-78f4-4e7a-97d4-778d2d77b8cb" xmlns:ns4="d8577cca-f599-4201-832a-5e77dde5debf" targetNamespace="http://schemas.microsoft.com/office/2006/metadata/properties" ma:root="true" ma:fieldsID="52cf70819e58ed618a7ca9c18a044f2c" ns3:_="" ns4:_="">
    <xsd:import namespace="943e7e0d-78f4-4e7a-97d4-778d2d77b8cb"/>
    <xsd:import namespace="d8577cca-f599-4201-832a-5e77dde5deb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element ref="ns4:SharedWithUsers" minOccurs="0"/>
                <xsd:element ref="ns4:SharedWithDetails" minOccurs="0"/>
                <xsd:element ref="ns4:SharingHintHash" minOccurs="0"/>
                <xsd:element ref="ns3:MediaLengthInSeconds" minOccurs="0"/>
                <xsd:element ref="ns3:_activity" minOccurs="0"/>
                <xsd:element ref="ns3:MediaServiceOCR" minOccurs="0"/>
                <xsd:element ref="ns3:MediaServiceObjectDetectorVersions" minOccurs="0"/>
                <xsd:element ref="ns3:MediaServiceSearchProperties" minOccurs="0"/>
                <xsd:element ref="ns3:MediaServiceSystemTag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3e7e0d-78f4-4e7a-97d4-778d2d77b8c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NotebookType" ma:index="16" nillable="true" ma:displayName="Notebook Type" ma:internalName="NotebookType">
      <xsd:simpleType>
        <xsd:restriction base="dms:Text"/>
      </xsd:simpleType>
    </xsd:element>
    <xsd:element name="FolderType" ma:index="17" nillable="true" ma:displayName="Folder Type" ma:internalName="FolderType">
      <xsd:simpleType>
        <xsd:restriction base="dms:Text"/>
      </xsd:simpleType>
    </xsd:element>
    <xsd:element name="CultureName" ma:index="18" nillable="true" ma:displayName="Culture Name" ma:internalName="CultureName">
      <xsd:simpleType>
        <xsd:restriction base="dms:Text"/>
      </xsd:simpleType>
    </xsd:element>
    <xsd:element name="AppVersion" ma:index="19" nillable="true" ma:displayName="App Version" ma:internalName="AppVersion">
      <xsd:simpleType>
        <xsd:restriction base="dms:Text"/>
      </xsd:simpleType>
    </xsd:element>
    <xsd:element name="TeamsChannelId" ma:index="20" nillable="true" ma:displayName="Teams Channel Id" ma:internalName="TeamsChannelId">
      <xsd:simpleType>
        <xsd:restriction base="dms:Text"/>
      </xsd:simpleType>
    </xsd:element>
    <xsd:element name="Owner" ma:index="21"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2" nillable="true" ma:displayName="Math Settings" ma:internalName="Math_Settings">
      <xsd:simpleType>
        <xsd:restriction base="dms:Text"/>
      </xsd:simpleType>
    </xsd:element>
    <xsd:element name="DefaultSectionNames" ma:index="23" nillable="true" ma:displayName="Default Section Names" ma:internalName="DefaultSectionNames">
      <xsd:simpleType>
        <xsd:restriction base="dms:Note">
          <xsd:maxLength value="255"/>
        </xsd:restriction>
      </xsd:simpleType>
    </xsd:element>
    <xsd:element name="Templates" ma:index="24" nillable="true" ma:displayName="Templates" ma:internalName="Templates">
      <xsd:simpleType>
        <xsd:restriction base="dms:Note">
          <xsd:maxLength value="255"/>
        </xsd:restriction>
      </xsd:simpleType>
    </xsd:element>
    <xsd:element name="Teachers" ma:index="25"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6"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7"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8" nillable="true" ma:displayName="Distribution Groups" ma:internalName="Distribution_Groups">
      <xsd:simpleType>
        <xsd:restriction base="dms:Note">
          <xsd:maxLength value="255"/>
        </xsd:restriction>
      </xsd:simpleType>
    </xsd:element>
    <xsd:element name="LMS_Mappings" ma:index="29" nillable="true" ma:displayName="LMS Mappings" ma:internalName="LMS_Mappings">
      <xsd:simpleType>
        <xsd:restriction base="dms:Note">
          <xsd:maxLength value="255"/>
        </xsd:restriction>
      </xsd:simpleType>
    </xsd:element>
    <xsd:element name="Invited_Teachers" ma:index="30" nillable="true" ma:displayName="Invited Teachers" ma:internalName="Invited_Teachers">
      <xsd:simpleType>
        <xsd:restriction base="dms:Note">
          <xsd:maxLength value="255"/>
        </xsd:restriction>
      </xsd:simpleType>
    </xsd:element>
    <xsd:element name="Invited_Students" ma:index="31" nillable="true" ma:displayName="Invited Students" ma:internalName="Invited_Students">
      <xsd:simpleType>
        <xsd:restriction base="dms:Note">
          <xsd:maxLength value="255"/>
        </xsd:restriction>
      </xsd:simpleType>
    </xsd:element>
    <xsd:element name="Self_Registration_Enabled" ma:index="32" nillable="true" ma:displayName="Self Registration Enabled" ma:internalName="Self_Registration_Enabled">
      <xsd:simpleType>
        <xsd:restriction base="dms:Boolean"/>
      </xsd:simpleType>
    </xsd:element>
    <xsd:element name="Has_Teacher_Only_SectionGroup" ma:index="33" nillable="true" ma:displayName="Has Teacher Only SectionGroup" ma:internalName="Has_Teacher_Only_SectionGroup">
      <xsd:simpleType>
        <xsd:restriction base="dms:Boolean"/>
      </xsd:simpleType>
    </xsd:element>
    <xsd:element name="Is_Collaboration_Space_Locked" ma:index="34" nillable="true" ma:displayName="Is Collaboration Space Locked" ma:internalName="Is_Collaboration_Space_Locked">
      <xsd:simpleType>
        <xsd:restriction base="dms:Boolean"/>
      </xsd:simpleType>
    </xsd:element>
    <xsd:element name="IsNotebookLocked" ma:index="35" nillable="true" ma:displayName="Is Notebook Locked" ma:internalName="IsNotebookLocked">
      <xsd:simpleType>
        <xsd:restriction base="dms:Boolean"/>
      </xsd:simpleType>
    </xsd:element>
    <xsd:element name="Teams_Channel_Section_Location" ma:index="36" nillable="true" ma:displayName="Teams Channel Section Location" ma:internalName="Teams_Channel_Section_Location">
      <xsd:simpleType>
        <xsd:restriction base="dms:Text"/>
      </xsd:simpleType>
    </xsd:element>
    <xsd:element name="MediaLengthInSeconds" ma:index="40" nillable="true" ma:displayName="MediaLengthInSeconds" ma:hidden="true" ma:internalName="MediaLengthInSeconds" ma:readOnly="true">
      <xsd:simpleType>
        <xsd:restriction base="dms:Unknown"/>
      </xsd:simpleType>
    </xsd:element>
    <xsd:element name="_activity" ma:index="41" nillable="true" ma:displayName="_activity" ma:hidden="true" ma:internalName="_activity">
      <xsd:simpleType>
        <xsd:restriction base="dms:Note"/>
      </xsd:simpleType>
    </xsd:element>
    <xsd:element name="MediaServiceOCR" ma:index="42" nillable="true" ma:displayName="Extracted Text" ma:internalName="MediaServiceOCR" ma:readOnly="true">
      <xsd:simpleType>
        <xsd:restriction base="dms:Note">
          <xsd:maxLength value="255"/>
        </xsd:restriction>
      </xsd:simpleType>
    </xsd:element>
    <xsd:element name="MediaServiceObjectDetectorVersions" ma:index="43" nillable="true" ma:displayName="MediaServiceObjectDetectorVersions" ma:hidden="true" ma:indexed="true" ma:internalName="MediaServiceObjectDetectorVersions" ma:readOnly="true">
      <xsd:simpleType>
        <xsd:restriction base="dms:Text"/>
      </xsd:simple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SystemTags" ma:index="45" nillable="true" ma:displayName="MediaServiceSystemTags" ma:hidden="true" ma:internalName="MediaServiceSystemTags" ma:readOnly="true">
      <xsd:simpleType>
        <xsd:restriction base="dms:Note"/>
      </xsd:simpleType>
    </xsd:element>
    <xsd:element name="MediaServiceLocation" ma:index="46"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8577cca-f599-4201-832a-5e77dde5debf" elementFormDefault="qualified">
    <xsd:import namespace="http://schemas.microsoft.com/office/2006/documentManagement/types"/>
    <xsd:import namespace="http://schemas.microsoft.com/office/infopath/2007/PartnerControls"/>
    <xsd:element name="SharedWithUsers" ma:index="3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8" nillable="true" ma:displayName="Shared With Details" ma:internalName="SharedWithDetails" ma:readOnly="true">
      <xsd:simpleType>
        <xsd:restriction base="dms:Note">
          <xsd:maxLength value="255"/>
        </xsd:restriction>
      </xsd:simpleType>
    </xsd:element>
    <xsd:element name="SharingHintHash" ma:index="3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8C2129-B378-434E-804E-C43BDDEE1F9F}">
  <ds:schemaRefs>
    <ds:schemaRef ds:uri="943e7e0d-78f4-4e7a-97d4-778d2d77b8cb"/>
    <ds:schemaRef ds:uri="http://schemas.openxmlformats.org/package/2006/metadata/core-properties"/>
    <ds:schemaRef ds:uri="http://purl.org/dc/terms/"/>
    <ds:schemaRef ds:uri="http://purl.org/dc/elements/1.1/"/>
    <ds:schemaRef ds:uri="http://schemas.microsoft.com/office/2006/metadata/properties"/>
    <ds:schemaRef ds:uri="http://purl.org/dc/dcmitype/"/>
    <ds:schemaRef ds:uri="d8577cca-f599-4201-832a-5e77dde5debf"/>
    <ds:schemaRef ds:uri="http://schemas.microsoft.com/office/2006/documentManagement/types"/>
    <ds:schemaRef ds:uri="http://www.w3.org/XML/1998/namespace"/>
    <ds:schemaRef ds:uri="http://schemas.microsoft.com/office/infopath/2007/PartnerControls"/>
  </ds:schemaRefs>
</ds:datastoreItem>
</file>

<file path=customXml/itemProps2.xml><?xml version="1.0" encoding="utf-8"?>
<ds:datastoreItem xmlns:ds="http://schemas.openxmlformats.org/officeDocument/2006/customXml" ds:itemID="{BB1C74BC-19CB-41ED-9B65-D3883648B2E0}">
  <ds:schemaRefs>
    <ds:schemaRef ds:uri="http://schemas.microsoft.com/sharepoint/v3/contenttype/forms"/>
  </ds:schemaRefs>
</ds:datastoreItem>
</file>

<file path=customXml/itemProps3.xml><?xml version="1.0" encoding="utf-8"?>
<ds:datastoreItem xmlns:ds="http://schemas.openxmlformats.org/officeDocument/2006/customXml" ds:itemID="{B5E596D1-F504-48B1-A036-55DBEDD4303B}">
  <ds:schemaRefs>
    <ds:schemaRef ds:uri="943e7e0d-78f4-4e7a-97d4-778d2d77b8cb"/>
    <ds:schemaRef ds:uri="d8577cca-f599-4201-832a-5e77dde5deb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Organic</Template>
  <TotalTime>19609</TotalTime>
  <Words>3751</Words>
  <Application>Microsoft Office PowerPoint</Application>
  <PresentationFormat>On-screen Show (4:3)</PresentationFormat>
  <Paragraphs>267</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Aptos</vt:lpstr>
      <vt:lpstr>Arial</vt:lpstr>
      <vt:lpstr>Calibri</vt:lpstr>
      <vt:lpstr>Calibri Light</vt:lpstr>
      <vt:lpstr>Courier New</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Langton</dc:creator>
  <cp:lastModifiedBy>Miss C Morrison</cp:lastModifiedBy>
  <cp:revision>6</cp:revision>
  <cp:lastPrinted>2026-03-17T15:42:24Z</cp:lastPrinted>
  <dcterms:created xsi:type="dcterms:W3CDTF">2024-09-02T20:50:34Z</dcterms:created>
  <dcterms:modified xsi:type="dcterms:W3CDTF">2026-04-02T14:03:27Z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0x01010059F3DA166B1C444DAD447859F87EACFE</vt:lpwstr>
  </property>
</Properties>
</file>