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6" r:id="rId2"/>
    <p:sldMasterId id="2147483684" r:id="rId3"/>
  </p:sldMasterIdLst>
  <p:handoutMasterIdLst>
    <p:handoutMasterId r:id="rId6"/>
  </p:handoutMasterIdLst>
  <p:sldIdLst>
    <p:sldId id="256" r:id="rId4"/>
    <p:sldId id="260" r:id="rId5"/>
  </p:sldIdLst>
  <p:sldSz cx="6858000" cy="9906000" type="A4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48" autoAdjust="0"/>
    <p:restoredTop sz="94660"/>
  </p:normalViewPr>
  <p:slideViewPr>
    <p:cSldViewPr snapToGrid="0">
      <p:cViewPr varScale="1">
        <p:scale>
          <a:sx n="49" d="100"/>
          <a:sy n="49" d="100"/>
        </p:scale>
        <p:origin x="219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2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2DB29A3C-4D9C-45D3-9317-B279E6953B1D}"/>
    <pc:docChg chg="modSld">
      <pc:chgData name="Mrs L Webster" userId="e46f0a3f-fc4e-4d7b-94a6-4acf829689c1" providerId="ADAL" clId="{2DB29A3C-4D9C-45D3-9317-B279E6953B1D}" dt="2024-09-07T20:47:55.199" v="3" actId="1076"/>
      <pc:docMkLst>
        <pc:docMk/>
      </pc:docMkLst>
      <pc:sldChg chg="addSp modSp mod">
        <pc:chgData name="Mrs L Webster" userId="e46f0a3f-fc4e-4d7b-94a6-4acf829689c1" providerId="ADAL" clId="{2DB29A3C-4D9C-45D3-9317-B279E6953B1D}" dt="2024-09-07T20:47:50.912" v="1" actId="1076"/>
        <pc:sldMkLst>
          <pc:docMk/>
          <pc:sldMk cId="1978265811" sldId="256"/>
        </pc:sldMkLst>
        <pc:picChg chg="add mod">
          <ac:chgData name="Mrs L Webster" userId="e46f0a3f-fc4e-4d7b-94a6-4acf829689c1" providerId="ADAL" clId="{2DB29A3C-4D9C-45D3-9317-B279E6953B1D}" dt="2024-09-07T20:47:50.912" v="1" actId="1076"/>
          <ac:picMkLst>
            <pc:docMk/>
            <pc:sldMk cId="1978265811" sldId="256"/>
            <ac:picMk id="73" creationId="{1E73F703-1B1E-4683-898C-491839AA68C1}"/>
          </ac:picMkLst>
        </pc:picChg>
      </pc:sldChg>
      <pc:sldChg chg="addSp modSp mod">
        <pc:chgData name="Mrs L Webster" userId="e46f0a3f-fc4e-4d7b-94a6-4acf829689c1" providerId="ADAL" clId="{2DB29A3C-4D9C-45D3-9317-B279E6953B1D}" dt="2024-09-07T20:47:55.199" v="3" actId="1076"/>
        <pc:sldMkLst>
          <pc:docMk/>
          <pc:sldMk cId="1151489850" sldId="260"/>
        </pc:sldMkLst>
        <pc:picChg chg="add mod">
          <ac:chgData name="Mrs L Webster" userId="e46f0a3f-fc4e-4d7b-94a6-4acf829689c1" providerId="ADAL" clId="{2DB29A3C-4D9C-45D3-9317-B279E6953B1D}" dt="2024-09-07T20:47:55.199" v="3" actId="1076"/>
          <ac:picMkLst>
            <pc:docMk/>
            <pc:sldMk cId="1151489850" sldId="260"/>
            <ac:picMk id="27" creationId="{1E73F703-1B1E-4683-898C-491839AA68C1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DEFEF40-A21C-4A00-A874-DCF1F232E9C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A7BF91-FFAB-45B7-BC70-6EDB068E21C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9E8346C-E77F-43BE-91F8-CF6E9E22AD4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741AC3-8F2E-4ABB-9C23-92BFFEA7D17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58BBA9-DC26-4331-BE96-B9E53AA0764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4DA4F99-D6F8-4B63-9C62-69498D388F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2016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9919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187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781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646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048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764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915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765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630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119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48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A5EEC-E562-49F6-BC64-FA5EB607E0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A44664-B843-43DB-8B5D-52C1BC2AD4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1758BD-7C9B-4CA7-B778-32937E7B39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53C6F-5AB8-42AC-A2BF-98D6BC5E4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C0E371-7E36-4D54-B0A1-6C3782C9C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8020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8BCF6-BA2C-46E9-8090-0EAAACDB1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C4E321-4D21-418E-8487-AF88F702FC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A573E7-B0E3-4D8D-A050-B25CF1D571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45CA8D-3B7E-4958-95F0-513D9776F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0F7715-024F-47D4-9FE9-14260D318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4458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26EE6-DCC1-4E7B-837D-2B87C9501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725AE7-05C7-4671-94FA-652FA29393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37D699-57E3-4753-AF28-374354040B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F975A-27E1-4F7F-AD97-025AF735C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A74525-D860-4482-A3F4-1D9184BA5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201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16AD0-5FC9-48CB-AC54-B175DF393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8E0CD-A388-4C4B-9E5E-7AED4B8191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39AF2E-E5A5-479D-B636-5D76F9737B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F8904B-7BD1-426E-A741-702C99C5BD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4579C7-0FF9-4CA1-8B12-783399C98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73BF12-2270-48B0-B703-012D1E6AB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3399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DDD63-DA65-47FB-AC3C-CF7FA17DE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40E8B-33E4-47FA-BEF3-56626F6079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135FE6-6E20-4544-8EDF-D6C0CA6B30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901B31-2C60-41B4-B10D-18A7F84912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B2CFE0-7FAF-4D18-AA84-9755C9EC75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A1BBEF-9EB1-4689-8DD7-F8E6D235A82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920FBCE-2BF9-4056-887D-4FFC2CC02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B20E7E-F141-42D6-8A4E-3AFBEEC1B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3215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0EDC6-A6B2-4DE5-A1BB-BF2D05701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DC7527-81D8-4C6C-B4EF-921612A396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50A254-E313-4E01-AEE2-D45A101E0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87B78F-8CE4-4660-A40F-E71B756F5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024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FC8BB8-DF65-49E5-B5EE-0F65D7FF95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671CAC-769F-4075-B720-E54F2BDF4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5AB53-ABF2-471E-B8F3-15FCB8539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9785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742AD-3F36-4EEE-9585-4CF37F7AC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54A5E8-612F-4C1F-AF16-B3DAA30F7B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D21989-09A8-42A8-855E-EA52B19BC7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D7A4DB-7411-46B6-8546-2B0D2C52ED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73F197-AE99-4251-87B1-44593368F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8A3C2F-B50D-4144-8451-1FF5CB9BE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7745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1491B-E6B1-4707-8FE7-E3A3531818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FD6CFB-CC6F-4A9E-8ED1-A4790B7C69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60E4A2-A63E-4D16-925B-BFF3CB95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E1BFA1-D406-4FC9-922C-31FF1FEA4E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759FF9-9112-4C09-9B38-ADC5D31CD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88B8BD-32F8-4F92-A94F-07CFF9B99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2186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75C83-1349-4ACE-8DCB-31CD57397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CB60BC-6A20-4384-9775-E6A33EE2F9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7DD14E-D457-4F11-A5D3-F0E95D963D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56594A-3921-4802-907C-42087ED82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244439-8578-4DDD-AABC-3285CC785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4476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F4FC68-D8B4-423B-9D6F-ACAB46B90D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1CFFBD-71BB-4B98-BC32-1E990C7E88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4216A0-15D2-456E-9432-8A4E2F553ED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34B8B9-17C9-466D-B63E-F4B69FC9A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F8BFD5-A658-455D-AC4C-0AA45B72A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159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AFEED-2FC3-4AAE-AC87-18357C5660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9AE39E-D66D-4636-88AF-670EE2C9DF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BC252B-3F83-45D0-BB5F-DF30077B49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516F8F-8F4D-4388-8580-3806EF46B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A8DA86-A7B9-4B59-9B97-0BDCB830D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7102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C5055-66C0-4F8E-BFAA-DF27CF92C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60A626-81A2-450F-A4B3-6153897A3D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8D9FD3-E9C1-432D-848B-80B274C33E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40A4E7-E500-488E-8791-C9285B35F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B87D33-556C-4B93-99A5-ECEBE34E0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9828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1E264-E72B-4C23-80EC-F936016E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E9F55C-3F38-4604-A4A7-7642131F53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82A875-0D7E-419C-863E-304D11FB89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9FCA24-BC18-4999-827D-ADA9AD846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801C55-4E45-4FDC-BA5F-3D7E31C47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0851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E3B08-C617-4958-9105-A1AD1E611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35413-E865-48CE-95EB-5F0C94747B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7FE958-680D-47C0-8160-C0ED50C6B3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825FEC-1872-4ED6-B013-E7A66C4A200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9D5E9D-3CB8-44A9-9FDD-16E12B73E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6194ED-DD98-43F4-B27B-FA14E1599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1025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3C2E9-2A87-45D6-B889-A494802CE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1DE066-B922-4196-BFEA-23B530F94C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0C9AB8-1865-4282-B855-423842D8C8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5F2FF2-EFB1-4C2E-B389-758049E65A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26404D-3BA0-495C-81F2-35B39DB83C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7862DE-59FA-475E-AAC9-976F20E9FA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BDD548-E37F-4516-B8D6-E69940D24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F06894-34E7-40CE-A38D-F3821BE7A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1446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999AF-09D2-4CC9-8D7A-1B994C767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B9F678-A12D-4FDB-A097-BF19D1D1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4DBF1E-01A3-4D89-99F1-1C03E056F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C1CF46-FB39-4DD9-BE63-7D02D2D7A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2726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1231D2-5235-44DC-B8FD-0693750780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52C4B4-AC78-41DA-ACB4-1D11354AF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65F2EF-8FF1-4215-9800-85D3E434D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922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DFA5B-71C6-409F-85FF-F578D5E65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B04C18-0CC6-42F0-B725-19C550F98E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F86FB2-EB35-4099-8564-B2E2850ACD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DB8926-643B-4411-899D-6723B661224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F23968-B7ED-41A6-82FA-21BC6A123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AEC9D9-5D25-4BE0-8191-8EB7FD795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95846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F2E20-678A-4CED-A82B-4C932665B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3EB448-B51A-40CC-8DCD-3D4A6EC8F4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F4106F-4598-4BFD-9C3D-AACDDF0F47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6081B6-8733-479D-9568-8494882624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B26794-5226-44AB-9CE4-CB154FB70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68FD43-12AB-4D4F-A09B-BF9F495A4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255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53A86-7B88-4A91-8F83-EC141FE8F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6727ED-0EA1-4F85-B560-DAFBA4E237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34081-A281-4960-B084-4A62838D84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4459CD-7A5F-49F2-A51C-758108FE0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44DEE2-BDCD-403D-9C48-F3AC09E1E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3100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866C6C-B759-47A7-B78D-7D63F5413E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BBBFCB-88AD-46F2-89F0-D2DFD26C3E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4202A2-08C5-4039-A226-D22D6DCB6F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ACC32-354B-4195-BDAE-2AA1923A7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8CAB47-7C09-41FD-BD2B-F6A9353CF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961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C8D89F67-49FE-40BB-A42D-90D2444C5E58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7E5911A-F259-4DA9-8B79-A5195BD20F8D}"/>
              </a:ext>
            </a:extLst>
          </p:cNvPr>
          <p:cNvSpPr/>
          <p:nvPr userDrawn="1"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22BF107-535B-4A75-B65C-D03F4BFDEEDB}"/>
              </a:ext>
            </a:extLst>
          </p:cNvPr>
          <p:cNvSpPr/>
          <p:nvPr userDrawn="1"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48558E3-3E2A-4274-A6C8-44EB2AFB766C}"/>
              </a:ext>
            </a:extLst>
          </p:cNvPr>
          <p:cNvSpPr/>
          <p:nvPr userDrawn="1"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EFD51B7-14BE-4B12-B951-B94E70E48885}"/>
              </a:ext>
            </a:extLst>
          </p:cNvPr>
          <p:cNvSpPr txBox="1"/>
          <p:nvPr userDrawn="1"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Essential knowledge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93F09F9-2E91-4B21-8A16-971021B1849E}"/>
              </a:ext>
            </a:extLst>
          </p:cNvPr>
          <p:cNvSpPr txBox="1"/>
          <p:nvPr userDrawn="1"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158B688-CCE1-49C4-A105-36B01B3EED53}"/>
              </a:ext>
            </a:extLst>
          </p:cNvPr>
          <p:cNvSpPr txBox="1"/>
          <p:nvPr userDrawn="1"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2050163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2250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E023F107-8F90-4705-AE91-FBF4DEACE105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C31F8D7-901E-4BB2-8B46-14E46DAA5A73}"/>
              </a:ext>
            </a:extLst>
          </p:cNvPr>
          <p:cNvSpPr/>
          <p:nvPr userDrawn="1"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B318ABD-8916-45A1-8C41-0817F2739D01}"/>
              </a:ext>
            </a:extLst>
          </p:cNvPr>
          <p:cNvSpPr/>
          <p:nvPr userDrawn="1"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75630C4-7497-4E5A-9063-F438F3D11249}"/>
              </a:ext>
            </a:extLst>
          </p:cNvPr>
          <p:cNvSpPr txBox="1"/>
          <p:nvPr userDrawn="1"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C5638A2-F124-4150-9B46-E69FACED56EA}"/>
              </a:ext>
            </a:extLst>
          </p:cNvPr>
          <p:cNvSpPr txBox="1"/>
          <p:nvPr userDrawn="1"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3202092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3.tmp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13" Type="http://schemas.openxmlformats.org/officeDocument/2006/relationships/image" Target="../media/image24.jpg"/><Relationship Id="rId3" Type="http://schemas.openxmlformats.org/officeDocument/2006/relationships/image" Target="../media/image14.jpg"/><Relationship Id="rId7" Type="http://schemas.openxmlformats.org/officeDocument/2006/relationships/image" Target="../media/image18.jpg"/><Relationship Id="rId12" Type="http://schemas.openxmlformats.org/officeDocument/2006/relationships/image" Target="../media/image23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7.jpg"/><Relationship Id="rId11" Type="http://schemas.openxmlformats.org/officeDocument/2006/relationships/image" Target="../media/image22.jpg"/><Relationship Id="rId5" Type="http://schemas.openxmlformats.org/officeDocument/2006/relationships/image" Target="../media/image16.jpg"/><Relationship Id="rId10" Type="http://schemas.openxmlformats.org/officeDocument/2006/relationships/image" Target="../media/image21.jpg"/><Relationship Id="rId4" Type="http://schemas.openxmlformats.org/officeDocument/2006/relationships/image" Target="../media/image15.jpg"/><Relationship Id="rId9" Type="http://schemas.openxmlformats.org/officeDocument/2006/relationships/image" Target="../media/image20.jpg"/><Relationship Id="rId14" Type="http://schemas.openxmlformats.org/officeDocument/2006/relationships/image" Target="../media/image13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>
            <a:extLst>
              <a:ext uri="{FF2B5EF4-FFF2-40B4-BE49-F238E27FC236}">
                <a16:creationId xmlns:a16="http://schemas.microsoft.com/office/drawing/2014/main" id="{D7560014-635B-E896-4FA4-7317B674DD82}"/>
              </a:ext>
            </a:extLst>
          </p:cNvPr>
          <p:cNvSpPr txBox="1"/>
          <p:nvPr/>
        </p:nvSpPr>
        <p:spPr>
          <a:xfrm>
            <a:off x="179908" y="7294034"/>
            <a:ext cx="3240000" cy="246221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Congruence and similarity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20E215D-9F3E-4631-B86D-8A4FDAAF9C5B}"/>
              </a:ext>
            </a:extLst>
          </p:cNvPr>
          <p:cNvSpPr txBox="1"/>
          <p:nvPr/>
        </p:nvSpPr>
        <p:spPr>
          <a:xfrm>
            <a:off x="2069432" y="120316"/>
            <a:ext cx="4559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Year 10 − Similarity</a:t>
            </a:r>
          </a:p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Congruence, similarity &amp; enlargement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0FF8DCB-FF1E-4235-9152-4D69AC5D285B}"/>
              </a:ext>
            </a:extLst>
          </p:cNvPr>
          <p:cNvSpPr txBox="1"/>
          <p:nvPr/>
        </p:nvSpPr>
        <p:spPr>
          <a:xfrm>
            <a:off x="172135" y="3108012"/>
            <a:ext cx="292529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Angles in parallel lines &amp; polygons (Y8)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Constructions &amp; congruency (Y9)</a:t>
            </a:r>
          </a:p>
          <a:p>
            <a:r>
              <a:rPr lang="en-GB" sz="1100">
                <a:latin typeface="Arial" panose="020B0604020202020204" pitchFamily="34" charset="0"/>
                <a:cs typeface="Arial" panose="020B0604020202020204" pitchFamily="34" charset="0"/>
              </a:rPr>
              <a:t>Enlargement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&amp; similarity (Y9)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204D5E5-6C98-4E9F-B694-8F9A2F949A99}"/>
              </a:ext>
            </a:extLst>
          </p:cNvPr>
          <p:cNvSpPr txBox="1"/>
          <p:nvPr/>
        </p:nvSpPr>
        <p:spPr>
          <a:xfrm>
            <a:off x="3224529" y="2824480"/>
            <a:ext cx="3546974" cy="103105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Identify similar shapes</a:t>
            </a:r>
          </a:p>
          <a:p>
            <a:endParaRPr lang="en-GB" sz="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E6506CC-F1AC-DF25-AC96-D17735FD4265}"/>
              </a:ext>
            </a:extLst>
          </p:cNvPr>
          <p:cNvSpPr txBox="1"/>
          <p:nvPr/>
        </p:nvSpPr>
        <p:spPr>
          <a:xfrm>
            <a:off x="115329" y="1276864"/>
            <a:ext cx="216655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Enlarge by a positive or fractional scale factor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Identify similar shapes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Work out missing sides and angles in similar shapes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Use parallel lines to find missing angles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Similarity and congruence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CA747A-CE3D-6773-9496-251F47BF8190}"/>
              </a:ext>
            </a:extLst>
          </p:cNvPr>
          <p:cNvSpPr txBox="1"/>
          <p:nvPr/>
        </p:nvSpPr>
        <p:spPr>
          <a:xfrm>
            <a:off x="2203620" y="1206842"/>
            <a:ext cx="4584358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Enlarge: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make a shape bigger or smaller by a multiplier / scale factor</a:t>
            </a:r>
            <a:b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</a:b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Scale Factor (SF):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multiplier of enlargement </a:t>
            </a:r>
            <a:endParaRPr lang="en-GB" sz="1100" b="1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Centre of enlargement: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point the shape is enlarged from </a:t>
            </a:r>
            <a:endParaRPr lang="en-GB" sz="1100" b="1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Similar: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when one shape can become another with a reflection, rotation, enlargement or translation. </a:t>
            </a:r>
            <a:b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</a:b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Congruent: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same size and shape</a:t>
            </a:r>
            <a:b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</a:b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Corresponding: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items that appear in the same place in similar situations</a:t>
            </a:r>
            <a:endParaRPr lang="en-GB" sz="1100" b="1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Parallel: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straight lines that never meet (equal gradients)</a:t>
            </a:r>
            <a:endParaRPr lang="en-GB" sz="1100" b="1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0B85AD9-FD17-8A15-A730-D283061A02D2}"/>
              </a:ext>
            </a:extLst>
          </p:cNvPr>
          <p:cNvSpPr txBox="1"/>
          <p:nvPr/>
        </p:nvSpPr>
        <p:spPr>
          <a:xfrm>
            <a:off x="172409" y="3924231"/>
            <a:ext cx="6590855" cy="110799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Angles in parallel lines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F0DC419-51C6-9E29-9BDD-2F375FC5FB93}"/>
              </a:ext>
            </a:extLst>
          </p:cNvPr>
          <p:cNvSpPr txBox="1"/>
          <p:nvPr/>
        </p:nvSpPr>
        <p:spPr>
          <a:xfrm>
            <a:off x="180647" y="5094003"/>
            <a:ext cx="3240000" cy="212365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Similar triangles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45FCE8A-A349-BD3F-ABE0-F181CF5DED68}"/>
              </a:ext>
            </a:extLst>
          </p:cNvPr>
          <p:cNvSpPr txBox="1"/>
          <p:nvPr/>
        </p:nvSpPr>
        <p:spPr>
          <a:xfrm>
            <a:off x="3512852" y="5089884"/>
            <a:ext cx="3240000" cy="212365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Positive scale factors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9678AFD8-62DD-DA48-FDFD-CFB6CBD60B82}"/>
              </a:ext>
            </a:extLst>
          </p:cNvPr>
          <p:cNvSpPr txBox="1"/>
          <p:nvPr/>
        </p:nvSpPr>
        <p:spPr>
          <a:xfrm>
            <a:off x="3512114" y="7298150"/>
            <a:ext cx="3240000" cy="246221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Fractional scale factors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8E6D23-4811-CD78-9C17-7C58FA6F75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506" y="4334148"/>
            <a:ext cx="1002359" cy="65581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B6587EE-A51F-FDE7-06B6-9A21DE6785A7}"/>
              </a:ext>
            </a:extLst>
          </p:cNvPr>
          <p:cNvSpPr txBox="1"/>
          <p:nvPr/>
        </p:nvSpPr>
        <p:spPr>
          <a:xfrm>
            <a:off x="241947" y="4124703"/>
            <a:ext cx="17186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Corresponding angles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7E34498-B0C3-344F-A9C8-4A236B0F8D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0706" y="4141460"/>
            <a:ext cx="1266016" cy="85890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44627FF-B5B2-0D29-52DA-74DB9E6B93E5}"/>
              </a:ext>
            </a:extLst>
          </p:cNvPr>
          <p:cNvSpPr txBox="1"/>
          <p:nvPr/>
        </p:nvSpPr>
        <p:spPr>
          <a:xfrm>
            <a:off x="3329721" y="4128667"/>
            <a:ext cx="118461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Alternate angles are equal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E440C0C-3DFB-53D9-5FDF-A127E143386D}"/>
              </a:ext>
            </a:extLst>
          </p:cNvPr>
          <p:cNvSpPr txBox="1"/>
          <p:nvPr/>
        </p:nvSpPr>
        <p:spPr>
          <a:xfrm>
            <a:off x="2141726" y="3919041"/>
            <a:ext cx="191952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Alternate angles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DA825F1-0390-EB22-729A-0E51A49E23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8651" y="4205824"/>
            <a:ext cx="1092616" cy="75806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A8BCE1B5-61C4-DA54-67CF-62513AEF06FB}"/>
                  </a:ext>
                </a:extLst>
              </p:cNvPr>
              <p:cNvSpPr txBox="1"/>
              <p:nvPr/>
            </p:nvSpPr>
            <p:spPr>
              <a:xfrm>
                <a:off x="5277355" y="4234873"/>
                <a:ext cx="1580645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Because co-interior angles have a sum of 180</a:t>
                </a:r>
                <a14:m>
                  <m:oMath xmlns:m="http://schemas.openxmlformats.org/officeDocument/2006/math">
                    <m:r>
                      <a:rPr lang="en-GB" sz="11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the highlighted angle is 110</a:t>
                </a:r>
                <a14:m>
                  <m:oMath xmlns:m="http://schemas.openxmlformats.org/officeDocument/2006/math">
                    <m:r>
                      <a:rPr lang="en-GB" sz="11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11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A8BCE1B5-61C4-DA54-67CF-62513AEF06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7355" y="4234873"/>
                <a:ext cx="1580645" cy="769441"/>
              </a:xfrm>
              <a:prstGeom prst="rect">
                <a:avLst/>
              </a:prstGeom>
              <a:blipFill>
                <a:blip r:embed="rId5"/>
                <a:stretch>
                  <a:fillRect b="-32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>
            <a:extLst>
              <a:ext uri="{FF2B5EF4-FFF2-40B4-BE49-F238E27FC236}">
                <a16:creationId xmlns:a16="http://schemas.microsoft.com/office/drawing/2014/main" id="{720322E1-D0D6-A734-A7C7-359E4D1F049F}"/>
              </a:ext>
            </a:extLst>
          </p:cNvPr>
          <p:cNvSpPr txBox="1"/>
          <p:nvPr/>
        </p:nvSpPr>
        <p:spPr>
          <a:xfrm>
            <a:off x="4534781" y="3940735"/>
            <a:ext cx="19566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Co-interior angles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7C8DF32-E0AE-E16E-86E2-5E6BD84623AC}"/>
              </a:ext>
            </a:extLst>
          </p:cNvPr>
          <p:cNvSpPr txBox="1"/>
          <p:nvPr/>
        </p:nvSpPr>
        <p:spPr>
          <a:xfrm>
            <a:off x="1294308" y="4404509"/>
            <a:ext cx="111937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Corresponding angles are equal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63D0246E-EC6A-56B1-FA32-CE9CF9374597}"/>
              </a:ext>
            </a:extLst>
          </p:cNvPr>
          <p:cNvGrpSpPr/>
          <p:nvPr/>
        </p:nvGrpSpPr>
        <p:grpSpPr>
          <a:xfrm>
            <a:off x="5017330" y="2845914"/>
            <a:ext cx="1735093" cy="594328"/>
            <a:chOff x="4407802" y="4173001"/>
            <a:chExt cx="1735093" cy="594328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5BBC58A6-510B-DDC2-2CBC-A07D59012D96}"/>
                </a:ext>
              </a:extLst>
            </p:cNvPr>
            <p:cNvSpPr/>
            <p:nvPr/>
          </p:nvSpPr>
          <p:spPr>
            <a:xfrm>
              <a:off x="4812302" y="4522594"/>
              <a:ext cx="318502" cy="216747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882FA628-DD45-7A07-35EB-3EF7CDC4E16D}"/>
                </a:ext>
              </a:extLst>
            </p:cNvPr>
            <p:cNvSpPr/>
            <p:nvPr/>
          </p:nvSpPr>
          <p:spPr>
            <a:xfrm>
              <a:off x="5508759" y="4393580"/>
              <a:ext cx="587754" cy="345761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A1DFACC9-6176-A919-607E-B9D0B2D5057C}"/>
                </a:ext>
              </a:extLst>
            </p:cNvPr>
            <p:cNvSpPr/>
            <p:nvPr/>
          </p:nvSpPr>
          <p:spPr>
            <a:xfrm>
              <a:off x="4407802" y="4505719"/>
              <a:ext cx="554313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1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rPr>
                <a:t>6cm</a:t>
              </a:r>
              <a:endParaRPr lang="en-GB" sz="1100" baseline="300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76264F29-9FEC-D125-C3A1-76492F067B7D}"/>
                </a:ext>
              </a:extLst>
            </p:cNvPr>
            <p:cNvSpPr/>
            <p:nvPr/>
          </p:nvSpPr>
          <p:spPr>
            <a:xfrm>
              <a:off x="4712842" y="4289837"/>
              <a:ext cx="508417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1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rPr>
                <a:t>8cm</a:t>
              </a:r>
              <a:endParaRPr lang="en-GB" sz="1100" baseline="300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5013C992-3460-353F-22DC-B18B0AF99F75}"/>
                </a:ext>
              </a:extLst>
            </p:cNvPr>
            <p:cNvSpPr/>
            <p:nvPr/>
          </p:nvSpPr>
          <p:spPr>
            <a:xfrm>
              <a:off x="5111802" y="4443280"/>
              <a:ext cx="454392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1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rPr>
                <a:t>9cm</a:t>
              </a:r>
              <a:endParaRPr lang="en-GB" sz="1100" baseline="300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932E961D-6810-54F1-3D38-B653FF9D84A1}"/>
                </a:ext>
              </a:extLst>
            </p:cNvPr>
            <p:cNvSpPr/>
            <p:nvPr/>
          </p:nvSpPr>
          <p:spPr>
            <a:xfrm>
              <a:off x="5500333" y="4173001"/>
              <a:ext cx="642562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1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rPr>
                <a:t>12cm</a:t>
              </a:r>
              <a:endParaRPr lang="en-GB" sz="1100" baseline="300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9" name="Rectangle 38">
            <a:extLst>
              <a:ext uri="{FF2B5EF4-FFF2-40B4-BE49-F238E27FC236}">
                <a16:creationId xmlns:a16="http://schemas.microsoft.com/office/drawing/2014/main" id="{CCC14FF5-A3B4-7467-EA5B-0E896AE562F1}"/>
              </a:ext>
            </a:extLst>
          </p:cNvPr>
          <p:cNvSpPr/>
          <p:nvPr/>
        </p:nvSpPr>
        <p:spPr>
          <a:xfrm>
            <a:off x="5359509" y="3383183"/>
            <a:ext cx="63883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6 : 9</a:t>
            </a:r>
          </a:p>
          <a:p>
            <a:r>
              <a:rPr lang="en-GB" sz="1100" b="1" u="sng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2 : 3</a:t>
            </a:r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BAA07AAC-ACE8-8F4F-0C8F-9DA7D7A8DFA4}"/>
              </a:ext>
            </a:extLst>
          </p:cNvPr>
          <p:cNvSpPr/>
          <p:nvPr/>
        </p:nvSpPr>
        <p:spPr>
          <a:xfrm>
            <a:off x="6140445" y="3388148"/>
            <a:ext cx="63883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8 : 12</a:t>
            </a:r>
          </a:p>
          <a:p>
            <a:r>
              <a:rPr lang="en-GB" sz="1100" b="1" u="sng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2 : 3 </a:t>
            </a:r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32A5AB76-AA1B-388E-5BCE-0DEED3B024D2}"/>
              </a:ext>
            </a:extLst>
          </p:cNvPr>
          <p:cNvSpPr/>
          <p:nvPr/>
        </p:nvSpPr>
        <p:spPr>
          <a:xfrm>
            <a:off x="3200399" y="3040634"/>
            <a:ext cx="189058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Scale Factor (SF)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: Both sides on the bigger shape are 1.5 times bigger. Sides are in the same ratio.</a:t>
            </a:r>
            <a:endParaRPr lang="en-GB" sz="110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418DEA7F-12F6-F3FF-0108-B6AA97D9DC2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293435">
            <a:off x="1917826" y="5957532"/>
            <a:ext cx="1138652" cy="619802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2AD0A016-0911-7EF9-6FAA-BB4D4AE0DB0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8964" y="5496629"/>
            <a:ext cx="740141" cy="613775"/>
          </a:xfrm>
          <a:prstGeom prst="rect">
            <a:avLst/>
          </a:prstGeom>
        </p:spPr>
      </p:pic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5CDF8C53-3513-3815-0AEF-FBD21F702A74}"/>
              </a:ext>
            </a:extLst>
          </p:cNvPr>
          <p:cNvCxnSpPr>
            <a:cxnSpLocks/>
          </p:cNvCxnSpPr>
          <p:nvPr/>
        </p:nvCxnSpPr>
        <p:spPr>
          <a:xfrm>
            <a:off x="878774" y="5432962"/>
            <a:ext cx="124309" cy="496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0" name="Rectangle 49">
            <a:extLst>
              <a:ext uri="{FF2B5EF4-FFF2-40B4-BE49-F238E27FC236}">
                <a16:creationId xmlns:a16="http://schemas.microsoft.com/office/drawing/2014/main" id="{A4C51A2F-2E23-19CC-F328-D6DB2101C9BD}"/>
              </a:ext>
            </a:extLst>
          </p:cNvPr>
          <p:cNvSpPr/>
          <p:nvPr/>
        </p:nvSpPr>
        <p:spPr>
          <a:xfrm>
            <a:off x="255319" y="5336018"/>
            <a:ext cx="91846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Share a vertex</a:t>
            </a:r>
            <a:endParaRPr lang="en-GB" sz="110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B5EAD096-F210-9717-B6A9-D930BB784505}"/>
              </a:ext>
            </a:extLst>
          </p:cNvPr>
          <p:cNvCxnSpPr>
            <a:cxnSpLocks/>
          </p:cNvCxnSpPr>
          <p:nvPr/>
        </p:nvCxnSpPr>
        <p:spPr>
          <a:xfrm flipV="1">
            <a:off x="872836" y="6109855"/>
            <a:ext cx="190006" cy="1900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2" name="Rectangle 51">
            <a:extLst>
              <a:ext uri="{FF2B5EF4-FFF2-40B4-BE49-F238E27FC236}">
                <a16:creationId xmlns:a16="http://schemas.microsoft.com/office/drawing/2014/main" id="{6AD8E933-D46C-3771-4D31-49CA9E2E8309}"/>
              </a:ext>
            </a:extLst>
          </p:cNvPr>
          <p:cNvSpPr/>
          <p:nvPr/>
        </p:nvSpPr>
        <p:spPr>
          <a:xfrm>
            <a:off x="190205" y="6259190"/>
            <a:ext cx="1077790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Parallel lines – all angles will be the same in both triangles. </a:t>
            </a:r>
            <a:endParaRPr lang="en-GB" sz="110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3E604A9F-A9D8-B3FA-7435-98DE6AC6DFD4}"/>
              </a:ext>
            </a:extLst>
          </p:cNvPr>
          <p:cNvSpPr/>
          <p:nvPr/>
        </p:nvSpPr>
        <p:spPr>
          <a:xfrm>
            <a:off x="2490056" y="6577651"/>
            <a:ext cx="10309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Vertically opposite angles</a:t>
            </a:r>
            <a:endParaRPr lang="en-GB" sz="110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6" name="Straight Arrow Connector 55">
            <a:extLst>
              <a:ext uri="{FF2B5EF4-FFF2-40B4-BE49-F238E27FC236}">
                <a16:creationId xmlns:a16="http://schemas.microsoft.com/office/drawing/2014/main" id="{3965C901-5D3A-2515-F4F1-0E5E6DDBDFD8}"/>
              </a:ext>
            </a:extLst>
          </p:cNvPr>
          <p:cNvCxnSpPr>
            <a:cxnSpLocks/>
          </p:cNvCxnSpPr>
          <p:nvPr/>
        </p:nvCxnSpPr>
        <p:spPr>
          <a:xfrm flipH="1" flipV="1">
            <a:off x="2666010" y="6377051"/>
            <a:ext cx="53439" cy="2078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ABA1439F-B587-9078-83E2-631C6018CCE8}"/>
              </a:ext>
            </a:extLst>
          </p:cNvPr>
          <p:cNvCxnSpPr>
            <a:cxnSpLocks/>
          </p:cNvCxnSpPr>
          <p:nvPr/>
        </p:nvCxnSpPr>
        <p:spPr>
          <a:xfrm>
            <a:off x="2858530" y="5997146"/>
            <a:ext cx="271849" cy="2553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8" name="Rectangle 57">
            <a:extLst>
              <a:ext uri="{FF2B5EF4-FFF2-40B4-BE49-F238E27FC236}">
                <a16:creationId xmlns:a16="http://schemas.microsoft.com/office/drawing/2014/main" id="{A7BF8987-DE2F-B6A7-6901-0B65C3E6C3C0}"/>
              </a:ext>
            </a:extLst>
          </p:cNvPr>
          <p:cNvSpPr/>
          <p:nvPr/>
        </p:nvSpPr>
        <p:spPr>
          <a:xfrm>
            <a:off x="1448791" y="5116750"/>
            <a:ext cx="207875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As all angles are the same, these are similar triangles</a:t>
            </a:r>
            <a:endParaRPr lang="en-GB" sz="110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E9E8AE67-0D08-E028-8F85-166CAA51383E}"/>
              </a:ext>
            </a:extLst>
          </p:cNvPr>
          <p:cNvSpPr/>
          <p:nvPr/>
        </p:nvSpPr>
        <p:spPr>
          <a:xfrm>
            <a:off x="1185753" y="6358151"/>
            <a:ext cx="1118059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Corresponding angles are equal</a:t>
            </a:r>
            <a:endParaRPr lang="en-GB" sz="110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8" name="Straight Arrow Connector 67">
            <a:extLst>
              <a:ext uri="{FF2B5EF4-FFF2-40B4-BE49-F238E27FC236}">
                <a16:creationId xmlns:a16="http://schemas.microsoft.com/office/drawing/2014/main" id="{5441B1C8-EB10-97D9-5039-5B55F59B2D3C}"/>
              </a:ext>
            </a:extLst>
          </p:cNvPr>
          <p:cNvCxnSpPr>
            <a:cxnSpLocks/>
          </p:cNvCxnSpPr>
          <p:nvPr/>
        </p:nvCxnSpPr>
        <p:spPr>
          <a:xfrm flipH="1" flipV="1">
            <a:off x="1543792" y="6109855"/>
            <a:ext cx="62586" cy="2909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0" name="Straight Arrow Connector 69">
            <a:extLst>
              <a:ext uri="{FF2B5EF4-FFF2-40B4-BE49-F238E27FC236}">
                <a16:creationId xmlns:a16="http://schemas.microsoft.com/office/drawing/2014/main" id="{E9350607-A8C8-1C3F-CFEA-36B9D4400FB8}"/>
              </a:ext>
            </a:extLst>
          </p:cNvPr>
          <p:cNvCxnSpPr>
            <a:cxnSpLocks/>
          </p:cNvCxnSpPr>
          <p:nvPr/>
        </p:nvCxnSpPr>
        <p:spPr>
          <a:xfrm flipH="1" flipV="1">
            <a:off x="1268627" y="5815914"/>
            <a:ext cx="345989" cy="6013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1" name="Rectangle 80">
            <a:extLst>
              <a:ext uri="{FF2B5EF4-FFF2-40B4-BE49-F238E27FC236}">
                <a16:creationId xmlns:a16="http://schemas.microsoft.com/office/drawing/2014/main" id="{4B53C270-C97F-02A2-1E5C-610D2AA8F49E}"/>
              </a:ext>
            </a:extLst>
          </p:cNvPr>
          <p:cNvSpPr/>
          <p:nvPr/>
        </p:nvSpPr>
        <p:spPr>
          <a:xfrm>
            <a:off x="184068" y="7546913"/>
            <a:ext cx="325383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Congruent shapes are </a:t>
            </a: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identical</a:t>
            </a:r>
            <a:endParaRPr lang="en-GB" sz="1100" b="1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2" name="Picture 81">
            <a:extLst>
              <a:ext uri="{FF2B5EF4-FFF2-40B4-BE49-F238E27FC236}">
                <a16:creationId xmlns:a16="http://schemas.microsoft.com/office/drawing/2014/main" id="{815D3061-B0C5-84E5-9923-B05277D83BC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9075" y="7784377"/>
            <a:ext cx="1570627" cy="588986"/>
          </a:xfrm>
          <a:prstGeom prst="rect">
            <a:avLst/>
          </a:prstGeom>
        </p:spPr>
      </p:pic>
      <p:cxnSp>
        <p:nvCxnSpPr>
          <p:cNvPr id="83" name="Straight Arrow Connector 82">
            <a:extLst>
              <a:ext uri="{FF2B5EF4-FFF2-40B4-BE49-F238E27FC236}">
                <a16:creationId xmlns:a16="http://schemas.microsoft.com/office/drawing/2014/main" id="{E30240A3-5849-9B39-FA20-152E4685A0B3}"/>
              </a:ext>
            </a:extLst>
          </p:cNvPr>
          <p:cNvCxnSpPr>
            <a:cxnSpLocks/>
          </p:cNvCxnSpPr>
          <p:nvPr/>
        </p:nvCxnSpPr>
        <p:spPr>
          <a:xfrm flipH="1">
            <a:off x="1898675" y="8243571"/>
            <a:ext cx="42888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4" name="Rectangle 83">
                <a:extLst>
                  <a:ext uri="{FF2B5EF4-FFF2-40B4-BE49-F238E27FC236}">
                    <a16:creationId xmlns:a16="http://schemas.microsoft.com/office/drawing/2014/main" id="{B6519A9D-1D9C-7A4D-3B1B-4A96B95D8452}"/>
                  </a:ext>
                </a:extLst>
              </p:cNvPr>
              <p:cNvSpPr/>
              <p:nvPr/>
            </p:nvSpPr>
            <p:spPr>
              <a:xfrm>
                <a:off x="2328411" y="8056181"/>
                <a:ext cx="1085744" cy="26731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A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GB" sz="1100" i="1" dirty="0" smtClean="0">
                            <a:latin typeface="Cambria Math" panose="02040503050406030204" pitchFamily="18" charset="0"/>
                            <a:ea typeface="A little sunshine" panose="02000603000000000000" pitchFamily="2" charset="0"/>
                          </a:rPr>
                        </m:ctrlPr>
                      </m:accPr>
                      <m:e>
                        <m:r>
                          <a:rPr lang="en-GB" sz="1100" b="0" i="1" dirty="0" smtClean="0">
                            <a:latin typeface="Cambria Math" panose="02040503050406030204" pitchFamily="18" charset="0"/>
                            <a:ea typeface="A little sunshine" panose="02000603000000000000" pitchFamily="2" charset="0"/>
                          </a:rPr>
                          <m:t>𝐶</m:t>
                        </m:r>
                      </m:e>
                    </m:acc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B = K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GB" sz="1100" i="1" dirty="0">
                            <a:latin typeface="Cambria Math" panose="02040503050406030204" pitchFamily="18" charset="0"/>
                            <a:ea typeface="A little sunshine" panose="02000603000000000000" pitchFamily="2" charset="0"/>
                          </a:rPr>
                        </m:ctrlPr>
                      </m:accPr>
                      <m:e>
                        <m:r>
                          <a:rPr lang="en-GB" sz="1100" b="0" i="1" dirty="0" smtClean="0">
                            <a:latin typeface="Cambria Math" panose="02040503050406030204" pitchFamily="18" charset="0"/>
                            <a:ea typeface="A little sunshine" panose="02000603000000000000" pitchFamily="2" charset="0"/>
                          </a:rPr>
                          <m:t>𝑀</m:t>
                        </m:r>
                      </m:e>
                    </m:acc>
                    <m:r>
                      <a:rPr lang="en-GB" sz="1100" i="1" dirty="0">
                        <a:latin typeface="Cambria Math" panose="02040503050406030204" pitchFamily="18" charset="0"/>
                        <a:ea typeface="A little sunshine" panose="02000603000000000000" pitchFamily="2" charset="0"/>
                      </a:rPr>
                      <m:t> 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L</a:t>
                </a:r>
                <a:endParaRPr lang="en-GB" sz="1100" baseline="300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84" name="Rectangle 83">
                <a:extLst>
                  <a:ext uri="{FF2B5EF4-FFF2-40B4-BE49-F238E27FC236}">
                    <a16:creationId xmlns:a16="http://schemas.microsoft.com/office/drawing/2014/main" id="{B6519A9D-1D9C-7A4D-3B1B-4A96B95D845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8411" y="8056181"/>
                <a:ext cx="1085744" cy="267317"/>
              </a:xfrm>
              <a:prstGeom prst="rect">
                <a:avLst/>
              </a:prstGeom>
              <a:blipFill>
                <a:blip r:embed="rId9"/>
                <a:stretch>
                  <a:fillRect b="-136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5" name="Rectangle 84">
            <a:extLst>
              <a:ext uri="{FF2B5EF4-FFF2-40B4-BE49-F238E27FC236}">
                <a16:creationId xmlns:a16="http://schemas.microsoft.com/office/drawing/2014/main" id="{6F1731CB-AEB4-EAE8-3326-443524E96271}"/>
              </a:ext>
            </a:extLst>
          </p:cNvPr>
          <p:cNvSpPr/>
          <p:nvPr/>
        </p:nvSpPr>
        <p:spPr>
          <a:xfrm>
            <a:off x="87414" y="8360682"/>
            <a:ext cx="3439557" cy="43088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Because all the angles are the same and AC=KM BC=LM, triangles ABC and KLM are </a:t>
            </a:r>
            <a:r>
              <a:rPr lang="en-GB" sz="1100" b="1" i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congruent</a:t>
            </a:r>
            <a:endParaRPr lang="en-GB" sz="1100" i="1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6" name="Picture 85">
            <a:extLst>
              <a:ext uri="{FF2B5EF4-FFF2-40B4-BE49-F238E27FC236}">
                <a16:creationId xmlns:a16="http://schemas.microsoft.com/office/drawing/2014/main" id="{A997C22D-0344-4063-6967-431A612AE83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98434" y="8855384"/>
            <a:ext cx="1828037" cy="828943"/>
          </a:xfrm>
          <a:prstGeom prst="rect">
            <a:avLst/>
          </a:prstGeom>
        </p:spPr>
      </p:pic>
      <p:sp>
        <p:nvSpPr>
          <p:cNvPr id="87" name="Rectangle 86">
            <a:extLst>
              <a:ext uri="{FF2B5EF4-FFF2-40B4-BE49-F238E27FC236}">
                <a16:creationId xmlns:a16="http://schemas.microsoft.com/office/drawing/2014/main" id="{9D32AFF0-817D-DC43-AD27-77E65194E90E}"/>
              </a:ext>
            </a:extLst>
          </p:cNvPr>
          <p:cNvSpPr/>
          <p:nvPr/>
        </p:nvSpPr>
        <p:spPr>
          <a:xfrm>
            <a:off x="1976653" y="8813340"/>
            <a:ext cx="1401876" cy="93871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Because all angles are the same, but all sides are enlarged by 2, ABC and HIJ are </a:t>
            </a:r>
            <a:r>
              <a:rPr lang="en-GB" sz="1100" b="1" i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similar</a:t>
            </a:r>
            <a:endParaRPr lang="en-GB" sz="1100" i="1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9" name="Picture 98">
            <a:extLst>
              <a:ext uri="{FF2B5EF4-FFF2-40B4-BE49-F238E27FC236}">
                <a16:creationId xmlns:a16="http://schemas.microsoft.com/office/drawing/2014/main" id="{76179C89-A8DB-C309-7E75-3102496B83D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49827" y="5872535"/>
            <a:ext cx="1188461" cy="1195722"/>
          </a:xfrm>
          <a:prstGeom prst="rect">
            <a:avLst/>
          </a:prstGeom>
        </p:spPr>
      </p:pic>
      <p:sp>
        <p:nvSpPr>
          <p:cNvPr id="100" name="Rectangle 99">
            <a:extLst>
              <a:ext uri="{FF2B5EF4-FFF2-40B4-BE49-F238E27FC236}">
                <a16:creationId xmlns:a16="http://schemas.microsoft.com/office/drawing/2014/main" id="{D0E9DC9C-D105-9E3C-8D56-1BA30033B330}"/>
              </a:ext>
            </a:extLst>
          </p:cNvPr>
          <p:cNvSpPr/>
          <p:nvPr/>
        </p:nvSpPr>
        <p:spPr>
          <a:xfrm>
            <a:off x="3563521" y="5328011"/>
            <a:ext cx="2558779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Enlargement from a point</a:t>
            </a:r>
            <a:endParaRPr lang="en-GB" sz="110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884F6584-DCD3-5454-222C-E14F24CE887E}"/>
              </a:ext>
            </a:extLst>
          </p:cNvPr>
          <p:cNvSpPr/>
          <p:nvPr/>
        </p:nvSpPr>
        <p:spPr>
          <a:xfrm>
            <a:off x="4428536" y="6127271"/>
            <a:ext cx="35351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B</a:t>
            </a:r>
            <a:endParaRPr lang="en-GB" sz="1600" b="1" baseline="30000" dirty="0"/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631170FE-B840-2850-6B61-DB3DA4FB28CF}"/>
              </a:ext>
            </a:extLst>
          </p:cNvPr>
          <p:cNvSpPr/>
          <p:nvPr/>
        </p:nvSpPr>
        <p:spPr>
          <a:xfrm>
            <a:off x="4076468" y="6453436"/>
            <a:ext cx="35351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Moon Flower" panose="02000500000000000000" pitchFamily="2" charset="0"/>
                <a:ea typeface="A little sunshine" panose="02000603000000000000" pitchFamily="2" charset="0"/>
              </a:rPr>
              <a:t>A</a:t>
            </a:r>
            <a:endParaRPr lang="en-GB" b="1" baseline="30000" dirty="0">
              <a:latin typeface="Moon Flower" panose="02000500000000000000" pitchFamily="2" charset="0"/>
            </a:endParaRPr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CD5CFD74-963A-DE26-57CE-EBC618EC71AF}"/>
              </a:ext>
            </a:extLst>
          </p:cNvPr>
          <p:cNvSpPr/>
          <p:nvPr/>
        </p:nvSpPr>
        <p:spPr>
          <a:xfrm>
            <a:off x="3563522" y="5508207"/>
            <a:ext cx="27304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Enlarge shape </a:t>
            </a: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by a SF of 2 from (0,0)</a:t>
            </a:r>
            <a:endParaRPr lang="en-GB" sz="110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" name="Arrow: Curved Right 167">
            <a:extLst>
              <a:ext uri="{FF2B5EF4-FFF2-40B4-BE49-F238E27FC236}">
                <a16:creationId xmlns:a16="http://schemas.microsoft.com/office/drawing/2014/main" id="{DC6923D4-38ED-CC8E-AA15-54390B5EDB24}"/>
              </a:ext>
            </a:extLst>
          </p:cNvPr>
          <p:cNvSpPr/>
          <p:nvPr/>
        </p:nvSpPr>
        <p:spPr>
          <a:xfrm rot="16200000">
            <a:off x="4043239" y="6975930"/>
            <a:ext cx="45719" cy="191087"/>
          </a:xfrm>
          <a:prstGeom prst="curvedRightArrow">
            <a:avLst>
              <a:gd name="adj1" fmla="val 0"/>
              <a:gd name="adj2" fmla="val 77289"/>
              <a:gd name="adj3" fmla="val 25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05" name="Arrow: Curved Right 168">
            <a:extLst>
              <a:ext uri="{FF2B5EF4-FFF2-40B4-BE49-F238E27FC236}">
                <a16:creationId xmlns:a16="http://schemas.microsoft.com/office/drawing/2014/main" id="{036A4044-4027-C722-A663-4327B0D02F64}"/>
              </a:ext>
            </a:extLst>
          </p:cNvPr>
          <p:cNvSpPr/>
          <p:nvPr/>
        </p:nvSpPr>
        <p:spPr>
          <a:xfrm rot="10800000">
            <a:off x="4187510" y="6777414"/>
            <a:ext cx="45719" cy="191087"/>
          </a:xfrm>
          <a:prstGeom prst="curvedRightArrow">
            <a:avLst>
              <a:gd name="adj1" fmla="val 0"/>
              <a:gd name="adj2" fmla="val 77289"/>
              <a:gd name="adj3" fmla="val 25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06" name="Arrow: Curved Right 169">
            <a:extLst>
              <a:ext uri="{FF2B5EF4-FFF2-40B4-BE49-F238E27FC236}">
                <a16:creationId xmlns:a16="http://schemas.microsoft.com/office/drawing/2014/main" id="{B99962D2-07FB-147F-606D-C73E2E052359}"/>
              </a:ext>
            </a:extLst>
          </p:cNvPr>
          <p:cNvSpPr/>
          <p:nvPr/>
        </p:nvSpPr>
        <p:spPr>
          <a:xfrm rot="16200000">
            <a:off x="4283053" y="6968025"/>
            <a:ext cx="45719" cy="191087"/>
          </a:xfrm>
          <a:prstGeom prst="curvedRightArrow">
            <a:avLst>
              <a:gd name="adj1" fmla="val 0"/>
              <a:gd name="adj2" fmla="val 77289"/>
              <a:gd name="adj3" fmla="val 25000"/>
            </a:avLst>
          </a:prstGeom>
          <a:solidFill>
            <a:srgbClr val="FF0000"/>
          </a:solidFill>
          <a:ln>
            <a:solidFill>
              <a:srgbClr val="CC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07" name="Arrow: Curved Right 170">
            <a:extLst>
              <a:ext uri="{FF2B5EF4-FFF2-40B4-BE49-F238E27FC236}">
                <a16:creationId xmlns:a16="http://schemas.microsoft.com/office/drawing/2014/main" id="{823EB855-BD56-B918-B503-10BD305D90FF}"/>
              </a:ext>
            </a:extLst>
          </p:cNvPr>
          <p:cNvSpPr/>
          <p:nvPr/>
        </p:nvSpPr>
        <p:spPr>
          <a:xfrm rot="10800000">
            <a:off x="4449058" y="6776471"/>
            <a:ext cx="45719" cy="191087"/>
          </a:xfrm>
          <a:prstGeom prst="curvedRightArrow">
            <a:avLst>
              <a:gd name="adj1" fmla="val 0"/>
              <a:gd name="adj2" fmla="val 77289"/>
              <a:gd name="adj3" fmla="val 25000"/>
            </a:avLst>
          </a:prstGeom>
          <a:solidFill>
            <a:srgbClr val="FF0000"/>
          </a:solidFill>
          <a:ln>
            <a:solidFill>
              <a:srgbClr val="CC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08" name="Arrow: Curved Right 171">
            <a:extLst>
              <a:ext uri="{FF2B5EF4-FFF2-40B4-BE49-F238E27FC236}">
                <a16:creationId xmlns:a16="http://schemas.microsoft.com/office/drawing/2014/main" id="{3F7CB728-F8A3-7096-FAC2-932889AFCE8F}"/>
              </a:ext>
            </a:extLst>
          </p:cNvPr>
          <p:cNvSpPr/>
          <p:nvPr/>
        </p:nvSpPr>
        <p:spPr>
          <a:xfrm rot="10800000">
            <a:off x="4449058" y="6511367"/>
            <a:ext cx="45719" cy="191087"/>
          </a:xfrm>
          <a:prstGeom prst="curvedRightArrow">
            <a:avLst>
              <a:gd name="adj1" fmla="val 0"/>
              <a:gd name="adj2" fmla="val 77289"/>
              <a:gd name="adj3" fmla="val 25000"/>
            </a:avLst>
          </a:prstGeom>
          <a:solidFill>
            <a:srgbClr val="FF0000"/>
          </a:solidFill>
          <a:ln>
            <a:solidFill>
              <a:srgbClr val="CC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6A29885C-A67E-12A8-CC51-77F8456389BA}"/>
              </a:ext>
            </a:extLst>
          </p:cNvPr>
          <p:cNvSpPr/>
          <p:nvPr/>
        </p:nvSpPr>
        <p:spPr>
          <a:xfrm>
            <a:off x="5189517" y="5830926"/>
            <a:ext cx="1496291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shape is enlarged by a scale factor of 2 </a:t>
            </a:r>
            <a:endParaRPr lang="en-GB" sz="1100" baseline="30000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distance from the point enlarges by a scale factor of 2</a:t>
            </a:r>
          </a:p>
        </p:txBody>
      </p:sp>
      <p:cxnSp>
        <p:nvCxnSpPr>
          <p:cNvPr id="110" name="Straight Connector 109">
            <a:extLst>
              <a:ext uri="{FF2B5EF4-FFF2-40B4-BE49-F238E27FC236}">
                <a16:creationId xmlns:a16="http://schemas.microsoft.com/office/drawing/2014/main" id="{138B5142-09EA-B68B-9DFA-34A2D4380677}"/>
              </a:ext>
            </a:extLst>
          </p:cNvPr>
          <p:cNvCxnSpPr>
            <a:cxnSpLocks/>
          </p:cNvCxnSpPr>
          <p:nvPr/>
        </p:nvCxnSpPr>
        <p:spPr>
          <a:xfrm flipV="1">
            <a:off x="3905131" y="6448125"/>
            <a:ext cx="1131032" cy="570312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>
            <a:extLst>
              <a:ext uri="{FF2B5EF4-FFF2-40B4-BE49-F238E27FC236}">
                <a16:creationId xmlns:a16="http://schemas.microsoft.com/office/drawing/2014/main" id="{B060C1E9-9094-6DD1-0C74-DF189F6EE136}"/>
              </a:ext>
            </a:extLst>
          </p:cNvPr>
          <p:cNvCxnSpPr>
            <a:cxnSpLocks/>
          </p:cNvCxnSpPr>
          <p:nvPr/>
        </p:nvCxnSpPr>
        <p:spPr>
          <a:xfrm flipV="1">
            <a:off x="3921182" y="5871221"/>
            <a:ext cx="547522" cy="1123632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>
            <a:extLst>
              <a:ext uri="{FF2B5EF4-FFF2-40B4-BE49-F238E27FC236}">
                <a16:creationId xmlns:a16="http://schemas.microsoft.com/office/drawing/2014/main" id="{77E8BE2F-5C84-9A37-65BB-090D28204ED7}"/>
              </a:ext>
            </a:extLst>
          </p:cNvPr>
          <p:cNvCxnSpPr>
            <a:cxnSpLocks/>
          </p:cNvCxnSpPr>
          <p:nvPr/>
        </p:nvCxnSpPr>
        <p:spPr>
          <a:xfrm flipV="1">
            <a:off x="3915863" y="6486140"/>
            <a:ext cx="510548" cy="504909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3" name="Picture 112">
            <a:extLst>
              <a:ext uri="{FF2B5EF4-FFF2-40B4-BE49-F238E27FC236}">
                <a16:creationId xmlns:a16="http://schemas.microsoft.com/office/drawing/2014/main" id="{013567D6-7515-258A-C236-359D7E61E01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590634" y="8477324"/>
            <a:ext cx="1723573" cy="1281968"/>
          </a:xfrm>
          <a:prstGeom prst="rect">
            <a:avLst/>
          </a:prstGeom>
        </p:spPr>
      </p:pic>
      <p:sp>
        <p:nvSpPr>
          <p:cNvPr id="114" name="Rectangle 113">
            <a:extLst>
              <a:ext uri="{FF2B5EF4-FFF2-40B4-BE49-F238E27FC236}">
                <a16:creationId xmlns:a16="http://schemas.microsoft.com/office/drawing/2014/main" id="{9621782A-9C1E-2F14-ED62-5F61C585C185}"/>
              </a:ext>
            </a:extLst>
          </p:cNvPr>
          <p:cNvSpPr/>
          <p:nvPr/>
        </p:nvSpPr>
        <p:spPr>
          <a:xfrm>
            <a:off x="3550035" y="7598428"/>
            <a:ext cx="313577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Fractions less than 1 make a shape </a:t>
            </a: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smaller</a:t>
            </a:r>
            <a:endParaRPr lang="en-GB" sz="110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5" name="Rectangle 114">
                <a:extLst>
                  <a:ext uri="{FF2B5EF4-FFF2-40B4-BE49-F238E27FC236}">
                    <a16:creationId xmlns:a16="http://schemas.microsoft.com/office/drawing/2014/main" id="{3E1BB343-88C4-7F6F-D12E-8F1118CC9B8B}"/>
                  </a:ext>
                </a:extLst>
              </p:cNvPr>
              <p:cNvSpPr/>
              <p:nvPr/>
            </p:nvSpPr>
            <p:spPr>
              <a:xfrm>
                <a:off x="3588487" y="7863862"/>
                <a:ext cx="2910579" cy="501419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R  is an enlargement of P by a scale factor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100" i="1" smtClean="0">
                            <a:latin typeface="Cambria Math" panose="02040503050406030204" pitchFamily="18" charset="0"/>
                            <a:ea typeface="A little sunshine" panose="02000603000000000000" pitchFamily="2" charset="0"/>
                          </a:rPr>
                        </m:ctrlPr>
                      </m:fPr>
                      <m:num>
                        <m:r>
                          <a:rPr lang="en-GB" sz="1100" b="0" i="1" smtClean="0">
                            <a:latin typeface="Cambria Math" panose="02040503050406030204" pitchFamily="18" charset="0"/>
                            <a:ea typeface="A little sunshine" panose="02000603000000000000" pitchFamily="2" charset="0"/>
                          </a:rPr>
                          <m:t>1</m:t>
                        </m:r>
                      </m:num>
                      <m:den>
                        <m:r>
                          <a:rPr lang="en-GB" sz="1100" b="0" i="1" smtClean="0">
                            <a:latin typeface="Cambria Math" panose="02040503050406030204" pitchFamily="18" charset="0"/>
                            <a:ea typeface="A little sunshine" panose="02000603000000000000" pitchFamily="2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1100" baseline="30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from centre of enlargement (15,1)</a:t>
                </a:r>
                <a:endParaRPr lang="en-GB" sz="1100" baseline="300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5" name="Rectangle 114">
                <a:extLst>
                  <a:ext uri="{FF2B5EF4-FFF2-40B4-BE49-F238E27FC236}">
                    <a16:creationId xmlns:a16="http://schemas.microsoft.com/office/drawing/2014/main" id="{3E1BB343-88C4-7F6F-D12E-8F1118CC9B8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8487" y="7863862"/>
                <a:ext cx="2910579" cy="501419"/>
              </a:xfrm>
              <a:prstGeom prst="rect">
                <a:avLst/>
              </a:prstGeom>
              <a:blipFill>
                <a:blip r:embed="rId13"/>
                <a:stretch>
                  <a:fillRect r="-433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6" name="Rectangle 115">
                <a:extLst>
                  <a:ext uri="{FF2B5EF4-FFF2-40B4-BE49-F238E27FC236}">
                    <a16:creationId xmlns:a16="http://schemas.microsoft.com/office/drawing/2014/main" id="{C0CB34AE-60D3-7F5A-7B45-C07307CF25C1}"/>
                  </a:ext>
                </a:extLst>
              </p:cNvPr>
              <p:cNvSpPr/>
              <p:nvPr/>
            </p:nvSpPr>
            <p:spPr>
              <a:xfrm>
                <a:off x="5346980" y="8504250"/>
                <a:ext cx="1210339" cy="83997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>
                <a:spAutoFit/>
              </a:bodyPr>
              <a:lstStyle/>
              <a:p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Scale Factor: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100" i="1">
                            <a:latin typeface="Cambria Math" panose="02040503050406030204" pitchFamily="18" charset="0"/>
                            <a:ea typeface="A little sunshine" panose="02000603000000000000" pitchFamily="2" charset="0"/>
                          </a:rPr>
                        </m:ctrlPr>
                      </m:fPr>
                      <m:num>
                        <m:r>
                          <a:rPr lang="en-GB" sz="1100" b="0" i="1">
                            <a:latin typeface="Cambria Math" panose="02040503050406030204" pitchFamily="18" charset="0"/>
                            <a:ea typeface="A little sunshine" panose="02000603000000000000" pitchFamily="2" charset="0"/>
                          </a:rPr>
                          <m:t>1</m:t>
                        </m:r>
                      </m:num>
                      <m:den>
                        <m:r>
                          <a:rPr lang="en-GB" sz="1100" b="0" i="1">
                            <a:latin typeface="Cambria Math" panose="02040503050406030204" pitchFamily="18" charset="0"/>
                            <a:ea typeface="A little sunshine" panose="02000603000000000000" pitchFamily="2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</a:t>
                </a:r>
              </a:p>
              <a:p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</a:t>
                </a:r>
              </a:p>
              <a:p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R is three times smaller than P  </a:t>
                </a:r>
              </a:p>
            </p:txBody>
          </p:sp>
        </mc:Choice>
        <mc:Fallback xmlns="">
          <p:sp>
            <p:nvSpPr>
              <p:cNvPr id="116" name="Rectangle 115">
                <a:extLst>
                  <a:ext uri="{FF2B5EF4-FFF2-40B4-BE49-F238E27FC236}">
                    <a16:creationId xmlns:a16="http://schemas.microsoft.com/office/drawing/2014/main" id="{C0CB34AE-60D3-7F5A-7B45-C07307CF25C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46980" y="8504250"/>
                <a:ext cx="1210339" cy="839974"/>
              </a:xfrm>
              <a:prstGeom prst="rect">
                <a:avLst/>
              </a:prstGeom>
              <a:blipFill>
                <a:blip r:embed="rId14"/>
                <a:stretch>
                  <a:fillRect b="-59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16CD8264-2307-5673-6C56-AD4969E65273}"/>
              </a:ext>
            </a:extLst>
          </p:cNvPr>
          <p:cNvCxnSpPr>
            <a:cxnSpLocks/>
          </p:cNvCxnSpPr>
          <p:nvPr/>
        </p:nvCxnSpPr>
        <p:spPr>
          <a:xfrm flipH="1" flipV="1">
            <a:off x="5049795" y="4744995"/>
            <a:ext cx="271848" cy="1070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DFB8E974-37A5-DFE2-B579-D5E97E46D5D2}"/>
              </a:ext>
            </a:extLst>
          </p:cNvPr>
          <p:cNvCxnSpPr>
            <a:cxnSpLocks/>
          </p:cNvCxnSpPr>
          <p:nvPr/>
        </p:nvCxnSpPr>
        <p:spPr>
          <a:xfrm flipV="1">
            <a:off x="868717" y="5824151"/>
            <a:ext cx="210440" cy="4715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D83E662B-08F3-FAB2-444E-610AEA4ECDBF}"/>
              </a:ext>
            </a:extLst>
          </p:cNvPr>
          <p:cNvSpPr/>
          <p:nvPr/>
        </p:nvSpPr>
        <p:spPr>
          <a:xfrm>
            <a:off x="2446638" y="5571437"/>
            <a:ext cx="94868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Alternate angles</a:t>
            </a:r>
            <a:endParaRPr lang="en-GB" sz="1100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A23A8E4D-4682-8991-A5F9-44852400A41A}"/>
              </a:ext>
            </a:extLst>
          </p:cNvPr>
          <p:cNvCxnSpPr>
            <a:cxnSpLocks/>
          </p:cNvCxnSpPr>
          <p:nvPr/>
        </p:nvCxnSpPr>
        <p:spPr>
          <a:xfrm flipH="1">
            <a:off x="2018270" y="5988908"/>
            <a:ext cx="650789" cy="2553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3" name="Picture 72">
            <a:extLst>
              <a:ext uri="{FF2B5EF4-FFF2-40B4-BE49-F238E27FC236}">
                <a16:creationId xmlns:a16="http://schemas.microsoft.com/office/drawing/2014/main" id="{1E73F703-1B1E-4683-898C-491839AA68C1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0778" y="88820"/>
            <a:ext cx="2266786" cy="86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2658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Box 45">
            <a:extLst>
              <a:ext uri="{FF2B5EF4-FFF2-40B4-BE49-F238E27FC236}">
                <a16:creationId xmlns:a16="http://schemas.microsoft.com/office/drawing/2014/main" id="{F4502A26-6D7E-4DAC-AC4C-F1594B2EEE44}"/>
              </a:ext>
            </a:extLst>
          </p:cNvPr>
          <p:cNvSpPr txBox="1"/>
          <p:nvPr/>
        </p:nvSpPr>
        <p:spPr>
          <a:xfrm>
            <a:off x="2069432" y="120316"/>
            <a:ext cx="4559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Year 10 − Similarity</a:t>
            </a:r>
          </a:p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Congruence, similarity &amp; enlargement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9FD47A8-94F5-EB39-4A2A-23E2FB56F66F}"/>
              </a:ext>
            </a:extLst>
          </p:cNvPr>
          <p:cNvSpPr txBox="1"/>
          <p:nvPr/>
        </p:nvSpPr>
        <p:spPr>
          <a:xfrm>
            <a:off x="3141023" y="2824480"/>
            <a:ext cx="3630480" cy="104644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Identify similar shapes</a:t>
            </a:r>
          </a:p>
          <a:p>
            <a:endParaRPr lang="en-GB" sz="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Explain why these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rectangles </a:t>
            </a:r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are not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similar.</a:t>
            </a:r>
          </a:p>
          <a:p>
            <a:endParaRPr lang="en-GB" sz="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en-GB" sz="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EB233CF-5208-CB1E-79ED-AD6AE6B7EA2B}"/>
              </a:ext>
            </a:extLst>
          </p:cNvPr>
          <p:cNvSpPr txBox="1"/>
          <p:nvPr/>
        </p:nvSpPr>
        <p:spPr>
          <a:xfrm>
            <a:off x="2125682" y="1276864"/>
            <a:ext cx="908461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Which octagons are congruent to A?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73414F7-A228-3B90-0993-D3A60E658521}"/>
              </a:ext>
            </a:extLst>
          </p:cNvPr>
          <p:cNvSpPr txBox="1"/>
          <p:nvPr/>
        </p:nvSpPr>
        <p:spPr>
          <a:xfrm>
            <a:off x="3183925" y="1330410"/>
            <a:ext cx="3529913" cy="1443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250"/>
              </a:lnSpc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Use cover, look, write, check to write the definitions …</a:t>
            </a:r>
            <a:endParaRPr lang="en-GB" sz="11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Enlarge:</a:t>
            </a:r>
            <a:b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</a:b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Scale Factor:</a:t>
            </a:r>
          </a:p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Centre of enlargement:</a:t>
            </a:r>
          </a:p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Similar:</a:t>
            </a:r>
            <a:b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</a:b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Congruent:</a:t>
            </a:r>
            <a:b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</a:b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Corresponding:</a:t>
            </a:r>
          </a:p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Parallel:</a:t>
            </a: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31FF1781-4446-2FC0-D76C-41C699B7A763}"/>
                  </a:ext>
                </a:extLst>
              </p:cNvPr>
              <p:cNvSpPr txBox="1"/>
              <p:nvPr/>
            </p:nvSpPr>
            <p:spPr>
              <a:xfrm>
                <a:off x="172409" y="3924231"/>
                <a:ext cx="6590855" cy="1107996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100" b="1" u="sng" dirty="0">
                    <a:latin typeface="Arial" panose="020B0604020202020204" pitchFamily="34" charset="0"/>
                    <a:cs typeface="Arial" panose="020B0604020202020204" pitchFamily="34" charset="0"/>
                  </a:rPr>
                  <a:t>Angles in parallel lines</a:t>
                </a:r>
                <a:r>
                  <a:rPr lang="en-GB" sz="11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(work out the size of angles </a:t>
                </a:r>
                <a14:m>
                  <m:oMath xmlns:m="http://schemas.openxmlformats.org/officeDocument/2006/math">
                    <m:r>
                      <a:rPr lang="en-US" sz="11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𝑥</m:t>
                    </m:r>
                    <m:r>
                      <a:rPr lang="en-US" sz="11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, </m:t>
                    </m:r>
                    <m:r>
                      <a:rPr lang="en-US" sz="11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𝑧</m:t>
                    </m:r>
                    <m:r>
                      <a:rPr lang="en-US" sz="11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, </m:t>
                    </m:r>
                    <m:r>
                      <a:rPr lang="en-US" sz="11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𝑝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US" sz="11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𝑟</m:t>
                    </m:r>
                    <m:r>
                      <a:rPr lang="en-US" sz="11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,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 giving reasons for your answers) </a:t>
                </a: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31FF1781-4446-2FC0-D76C-41C699B7A7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409" y="3924231"/>
                <a:ext cx="6590855" cy="1107996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 w="127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DCC07BB3-4718-112C-9013-7E20E8875064}"/>
              </a:ext>
            </a:extLst>
          </p:cNvPr>
          <p:cNvSpPr txBox="1"/>
          <p:nvPr/>
        </p:nvSpPr>
        <p:spPr>
          <a:xfrm>
            <a:off x="180647" y="5094003"/>
            <a:ext cx="3240000" cy="212365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Similar triangles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357E96C-E69E-F65F-BC35-EBF9A4FC8CE9}"/>
              </a:ext>
            </a:extLst>
          </p:cNvPr>
          <p:cNvSpPr txBox="1"/>
          <p:nvPr/>
        </p:nvSpPr>
        <p:spPr>
          <a:xfrm>
            <a:off x="172994" y="5305165"/>
            <a:ext cx="3140222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 the diagram, AE and BD are parallel. Complete the statements</a:t>
            </a:r>
          </a:p>
          <a:p>
            <a:r>
              <a:rPr lang="en-GB" sz="11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to show the angles that </a:t>
            </a:r>
          </a:p>
          <a:p>
            <a:r>
              <a:rPr lang="en-GB" sz="11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are equal.</a:t>
            </a:r>
          </a:p>
          <a:p>
            <a:r>
              <a:rPr lang="en-GB" sz="11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∠ AEC = </a:t>
            </a:r>
          </a:p>
          <a:p>
            <a:r>
              <a:rPr lang="en-GB" sz="11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∠ EAC = </a:t>
            </a:r>
          </a:p>
          <a:p>
            <a:r>
              <a:rPr lang="en-GB" sz="11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∠ ECA = 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Are the triangles similar?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348699A-A7D9-142D-6560-6A9F1D3EFE4A}"/>
              </a:ext>
            </a:extLst>
          </p:cNvPr>
          <p:cNvSpPr txBox="1"/>
          <p:nvPr/>
        </p:nvSpPr>
        <p:spPr>
          <a:xfrm>
            <a:off x="3512852" y="5089884"/>
            <a:ext cx="3240000" cy="212365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Positive scale factors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00F9FE5-9AED-7060-7365-58DBFA2591DF}"/>
              </a:ext>
            </a:extLst>
          </p:cNvPr>
          <p:cNvSpPr txBox="1"/>
          <p:nvPr/>
        </p:nvSpPr>
        <p:spPr>
          <a:xfrm>
            <a:off x="3525794" y="5292808"/>
            <a:ext cx="315509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Enlarge the shape from the origin by a scale factor of 2 </a:t>
            </a: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412ACEF6-290D-FE68-0B65-B3AC66D96A47}"/>
              </a:ext>
            </a:extLst>
          </p:cNvPr>
          <p:cNvSpPr txBox="1"/>
          <p:nvPr/>
        </p:nvSpPr>
        <p:spPr>
          <a:xfrm>
            <a:off x="179908" y="7294034"/>
            <a:ext cx="3240000" cy="246221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Congruence and similarity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F9CB12E-3C05-4224-DC7D-A04C36AB5584}"/>
              </a:ext>
            </a:extLst>
          </p:cNvPr>
          <p:cNvSpPr txBox="1"/>
          <p:nvPr/>
        </p:nvSpPr>
        <p:spPr>
          <a:xfrm>
            <a:off x="172253" y="7496959"/>
            <a:ext cx="319702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Which triangle is congruent to triangle A?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Which triangle is similar to triangle A? </a:t>
            </a:r>
            <a:endParaRPr lang="en-GB" sz="1100" b="0" i="0" dirty="0">
              <a:solidFill>
                <a:srgbClr val="363639"/>
              </a:solidFill>
              <a:effectLst/>
              <a:highlight>
                <a:srgbClr val="FFFFFF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615262C4-0A37-AD15-FEAD-8B5AAF419B52}"/>
              </a:ext>
            </a:extLst>
          </p:cNvPr>
          <p:cNvSpPr txBox="1"/>
          <p:nvPr/>
        </p:nvSpPr>
        <p:spPr>
          <a:xfrm>
            <a:off x="3512114" y="7298150"/>
            <a:ext cx="3240000" cy="246221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Fraction scale factors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B44466-DCA3-F602-9C3D-BF7190F61D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381" y="1334959"/>
            <a:ext cx="1741854" cy="113510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5A11E0D-92A6-84E0-F268-F724B9BA42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793" y="2494016"/>
            <a:ext cx="1335414" cy="132983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2E5656B-9A32-6109-E9AD-07CE725DF7ED}"/>
              </a:ext>
            </a:extLst>
          </p:cNvPr>
          <p:cNvSpPr txBox="1"/>
          <p:nvPr/>
        </p:nvSpPr>
        <p:spPr>
          <a:xfrm>
            <a:off x="271152" y="2575233"/>
            <a:ext cx="130826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Which rectangles are similar to rectangle A and what is the scale factor of enlargement?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2D2AC25-9139-7111-EDD0-2B4F2B1D59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3876" y="3042977"/>
            <a:ext cx="2066306" cy="80748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E1A4765-0D80-AA16-8114-7F90C0E95A6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979" y="4180115"/>
            <a:ext cx="1257382" cy="79841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8250BDA-0BA9-627F-C036-7BD72CF1F74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4022" y="4155199"/>
            <a:ext cx="1301070" cy="82649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B8EB005-50D1-6A2E-4309-64FB0BE597A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2970" y="4174177"/>
            <a:ext cx="1247663" cy="84314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58CD675B-D00D-E68D-7E6C-826C0BDF89B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319" y="4140695"/>
            <a:ext cx="1337827" cy="86475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99A39974-F33E-F002-D40C-A500663D7F7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046" y="5539837"/>
            <a:ext cx="1541802" cy="1657267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96966C8C-7D6B-7111-80E8-D1BF9FA3E02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3354" y="5694216"/>
            <a:ext cx="2722469" cy="1502229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63C94507-9525-9CF5-B372-E822D0299A3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433" y="7916782"/>
            <a:ext cx="2061050" cy="1767546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B315E525-9093-EADF-DE04-500C1C54C423}"/>
              </a:ext>
            </a:extLst>
          </p:cNvPr>
          <p:cNvSpPr txBox="1"/>
          <p:nvPr/>
        </p:nvSpPr>
        <p:spPr>
          <a:xfrm>
            <a:off x="3511939" y="7511514"/>
            <a:ext cx="315509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Enlarge the shape by a scale factor </a:t>
            </a:r>
            <a:r>
              <a:rPr lang="en-GB" sz="110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lang="en-GB" sz="1100">
                <a:latin typeface="Arial" panose="020B0604020202020204" pitchFamily="34" charset="0"/>
                <a:cs typeface="Arial" panose="020B0604020202020204" pitchFamily="34" charset="0"/>
              </a:rPr>
              <a:t>0.5,</a:t>
            </a:r>
            <a:r>
              <a:rPr lang="en-GB" sz="110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using the centre of enlargement (–5, 6) </a:t>
            </a: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0FBEC386-06EE-8532-26CC-39D0D44C666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43" y="8347780"/>
            <a:ext cx="3212275" cy="85692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E73F703-1B1E-4683-898C-491839AA68C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3277" y="63569"/>
            <a:ext cx="2266786" cy="86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4898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3507</TotalTime>
  <Words>594</Words>
  <Application>Microsoft Office PowerPoint</Application>
  <PresentationFormat>A4 Paper (210x297 mm)</PresentationFormat>
  <Paragraphs>182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11" baseType="lpstr">
      <vt:lpstr>A little sunshine</vt:lpstr>
      <vt:lpstr>Arial</vt:lpstr>
      <vt:lpstr>Calibri</vt:lpstr>
      <vt:lpstr>Calibri Light</vt:lpstr>
      <vt:lpstr>Cambria Math</vt:lpstr>
      <vt:lpstr>Moon Flower</vt:lpstr>
      <vt:lpstr>Office Theme</vt:lpstr>
      <vt:lpstr>1_Custom Design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56</cp:revision>
  <cp:lastPrinted>2024-01-25T09:05:04Z</cp:lastPrinted>
  <dcterms:created xsi:type="dcterms:W3CDTF">2024-01-23T10:53:54Z</dcterms:created>
  <dcterms:modified xsi:type="dcterms:W3CDTF">2024-09-07T20:47:57Z</dcterms:modified>
</cp:coreProperties>
</file>