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8"/>
  </p:notesMasterIdLst>
  <p:sldIdLst>
    <p:sldId id="262" r:id="rId3"/>
    <p:sldId id="265" r:id="rId4"/>
    <p:sldId id="269" r:id="rId5"/>
    <p:sldId id="270" r:id="rId6"/>
    <p:sldId id="266" r:id="rId7"/>
  </p:sldIdLst>
  <p:sldSz cx="6858000" cy="9906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4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339327-1DC6-424C-BBD9-AE34F5B593A5}" v="61" dt="2024-09-07T15:45:47.9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2112" y="-276"/>
      </p:cViewPr>
      <p:guideLst>
        <p:guide orient="horz" pos="3143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9BF2A-061D-4C47-ADC1-1FCD833D5F43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41425"/>
            <a:ext cx="231933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B85BED-51A8-497C-968A-AEFC784C55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686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 not print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B85BED-51A8-497C-968A-AEFC784C551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013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 not print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B85BED-51A8-497C-968A-AEFC784C551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436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 not print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CB85BED-51A8-497C-968A-AEFC784C551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43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3124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873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833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823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27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574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694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829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92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700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494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851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981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0433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92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0477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9604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42125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3304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1541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500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509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9255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DC4C8-9149-4D3D-87C0-BDC6D9119E9C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A1E5D-655B-4D22-AA60-0D5147C6AD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14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7B91C-9C32-41FB-BD06-76C9A039CCC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B82E4-EC00-4CFA-9627-122837D94B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31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png"/><Relationship Id="rId18" Type="http://schemas.openxmlformats.org/officeDocument/2006/relationships/image" Target="../media/image14.jpeg"/><Relationship Id="rId26" Type="http://schemas.openxmlformats.org/officeDocument/2006/relationships/image" Target="../media/image22.png"/><Relationship Id="rId3" Type="http://schemas.microsoft.com/office/2007/relationships/hdphoto" Target="../media/hdphoto1.wdp"/><Relationship Id="rId21" Type="http://schemas.openxmlformats.org/officeDocument/2006/relationships/image" Target="../media/image17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5" Type="http://schemas.openxmlformats.org/officeDocument/2006/relationships/image" Target="../media/image21.png"/><Relationship Id="rId2" Type="http://schemas.openxmlformats.org/officeDocument/2006/relationships/image" Target="../media/image1.png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29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24" Type="http://schemas.openxmlformats.org/officeDocument/2006/relationships/image" Target="../media/image20.jpeg"/><Relationship Id="rId5" Type="http://schemas.openxmlformats.org/officeDocument/2006/relationships/image" Target="../media/image3.png"/><Relationship Id="rId15" Type="http://schemas.openxmlformats.org/officeDocument/2006/relationships/image" Target="../media/image11.png"/><Relationship Id="rId23" Type="http://schemas.openxmlformats.org/officeDocument/2006/relationships/image" Target="../media/image19.svg"/><Relationship Id="rId28" Type="http://schemas.openxmlformats.org/officeDocument/2006/relationships/image" Target="../media/image24.png"/><Relationship Id="rId10" Type="http://schemas.openxmlformats.org/officeDocument/2006/relationships/image" Target="../media/image6.png"/><Relationship Id="rId19" Type="http://schemas.openxmlformats.org/officeDocument/2006/relationships/image" Target="../media/image15.png"/><Relationship Id="rId4" Type="http://schemas.openxmlformats.org/officeDocument/2006/relationships/image" Target="../media/image2.jpeg"/><Relationship Id="rId9" Type="http://schemas.openxmlformats.org/officeDocument/2006/relationships/image" Target="../media/image5.png"/><Relationship Id="rId14" Type="http://schemas.openxmlformats.org/officeDocument/2006/relationships/image" Target="../media/image10.gif"/><Relationship Id="rId22" Type="http://schemas.openxmlformats.org/officeDocument/2006/relationships/image" Target="../media/image18.png"/><Relationship Id="rId27" Type="http://schemas.openxmlformats.org/officeDocument/2006/relationships/image" Target="../media/image23.svg"/><Relationship Id="rId30" Type="http://schemas.openxmlformats.org/officeDocument/2006/relationships/image" Target="../media/image26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7.png"/><Relationship Id="rId18" Type="http://schemas.openxmlformats.org/officeDocument/2006/relationships/image" Target="../media/image30.png"/><Relationship Id="rId3" Type="http://schemas.openxmlformats.org/officeDocument/2006/relationships/image" Target="../media/image27.png"/><Relationship Id="rId21" Type="http://schemas.openxmlformats.org/officeDocument/2006/relationships/image" Target="../media/image19.svg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17" Type="http://schemas.openxmlformats.org/officeDocument/2006/relationships/image" Target="../media/image17.png"/><Relationship Id="rId25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png"/><Relationship Id="rId20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5.png"/><Relationship Id="rId24" Type="http://schemas.openxmlformats.org/officeDocument/2006/relationships/image" Target="../media/image33.png"/><Relationship Id="rId5" Type="http://schemas.microsoft.com/office/2007/relationships/hdphoto" Target="../media/hdphoto1.wdp"/><Relationship Id="rId15" Type="http://schemas.openxmlformats.org/officeDocument/2006/relationships/image" Target="../media/image29.svg"/><Relationship Id="rId23" Type="http://schemas.openxmlformats.org/officeDocument/2006/relationships/image" Target="../media/image32.png"/><Relationship Id="rId10" Type="http://schemas.microsoft.com/office/2007/relationships/hdphoto" Target="../media/hdphoto3.wdp"/><Relationship Id="rId19" Type="http://schemas.openxmlformats.org/officeDocument/2006/relationships/image" Target="../media/image31.svg"/><Relationship Id="rId4" Type="http://schemas.openxmlformats.org/officeDocument/2006/relationships/image" Target="../media/image1.png"/><Relationship Id="rId9" Type="http://schemas.openxmlformats.org/officeDocument/2006/relationships/image" Target="../media/image4.png"/><Relationship Id="rId14" Type="http://schemas.openxmlformats.org/officeDocument/2006/relationships/image" Target="../media/image28.png"/><Relationship Id="rId22" Type="http://schemas.openxmlformats.org/officeDocument/2006/relationships/image" Target="../media/image2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6.png"/><Relationship Id="rId18" Type="http://schemas.openxmlformats.org/officeDocument/2006/relationships/image" Target="../media/image14.jpeg"/><Relationship Id="rId3" Type="http://schemas.openxmlformats.org/officeDocument/2006/relationships/image" Target="../media/image1.png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17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image" Target="../media/image2.jpeg"/><Relationship Id="rId15" Type="http://schemas.openxmlformats.org/officeDocument/2006/relationships/image" Target="../media/image8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16.png"/><Relationship Id="rId18" Type="http://schemas.openxmlformats.org/officeDocument/2006/relationships/image" Target="../media/image37.svg"/><Relationship Id="rId26" Type="http://schemas.openxmlformats.org/officeDocument/2006/relationships/image" Target="../media/image44.svg"/><Relationship Id="rId3" Type="http://schemas.openxmlformats.org/officeDocument/2006/relationships/image" Target="../media/image1.png"/><Relationship Id="rId21" Type="http://schemas.openxmlformats.org/officeDocument/2006/relationships/image" Target="../media/image40.png"/><Relationship Id="rId7" Type="http://schemas.microsoft.com/office/2007/relationships/hdphoto" Target="../media/hdphoto2.wdp"/><Relationship Id="rId12" Type="http://schemas.openxmlformats.org/officeDocument/2006/relationships/image" Target="../media/image7.png"/><Relationship Id="rId17" Type="http://schemas.openxmlformats.org/officeDocument/2006/relationships/image" Target="../media/image36.png"/><Relationship Id="rId25" Type="http://schemas.openxmlformats.org/officeDocument/2006/relationships/image" Target="../media/image4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35.png"/><Relationship Id="rId20" Type="http://schemas.openxmlformats.org/officeDocument/2006/relationships/image" Target="../media/image39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24" Type="http://schemas.openxmlformats.org/officeDocument/2006/relationships/image" Target="../media/image42.png"/><Relationship Id="rId5" Type="http://schemas.openxmlformats.org/officeDocument/2006/relationships/image" Target="../media/image2.jpeg"/><Relationship Id="rId15" Type="http://schemas.openxmlformats.org/officeDocument/2006/relationships/image" Target="../media/image34.png"/><Relationship Id="rId23" Type="http://schemas.openxmlformats.org/officeDocument/2006/relationships/image" Target="../media/image13.png"/><Relationship Id="rId28" Type="http://schemas.openxmlformats.org/officeDocument/2006/relationships/image" Target="../media/image20.jpeg"/><Relationship Id="rId10" Type="http://schemas.openxmlformats.org/officeDocument/2006/relationships/image" Target="../media/image5.png"/><Relationship Id="rId19" Type="http://schemas.openxmlformats.org/officeDocument/2006/relationships/image" Target="../media/image38.pn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image" Target="../media/image17.png"/><Relationship Id="rId22" Type="http://schemas.openxmlformats.org/officeDocument/2006/relationships/image" Target="../media/image41.svg"/><Relationship Id="rId27" Type="http://schemas.openxmlformats.org/officeDocument/2006/relationships/image" Target="../media/image3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29.svg"/><Relationship Id="rId18" Type="http://schemas.openxmlformats.org/officeDocument/2006/relationships/image" Target="../media/image48.svg"/><Relationship Id="rId26" Type="http://schemas.openxmlformats.org/officeDocument/2006/relationships/image" Target="../media/image34.png"/><Relationship Id="rId3" Type="http://schemas.microsoft.com/office/2007/relationships/hdphoto" Target="../media/hdphoto1.wdp"/><Relationship Id="rId21" Type="http://schemas.openxmlformats.org/officeDocument/2006/relationships/image" Target="../media/image17.png"/><Relationship Id="rId7" Type="http://schemas.openxmlformats.org/officeDocument/2006/relationships/image" Target="../media/image4.png"/><Relationship Id="rId12" Type="http://schemas.openxmlformats.org/officeDocument/2006/relationships/image" Target="../media/image28.png"/><Relationship Id="rId17" Type="http://schemas.openxmlformats.org/officeDocument/2006/relationships/image" Target="../media/image47.png"/><Relationship Id="rId25" Type="http://schemas.openxmlformats.org/officeDocument/2006/relationships/image" Target="../media/image50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24" Type="http://schemas.openxmlformats.org/officeDocument/2006/relationships/image" Target="../media/image44.svg"/><Relationship Id="rId5" Type="http://schemas.openxmlformats.org/officeDocument/2006/relationships/image" Target="../media/image3.png"/><Relationship Id="rId15" Type="http://schemas.openxmlformats.org/officeDocument/2006/relationships/image" Target="../media/image46.png"/><Relationship Id="rId23" Type="http://schemas.openxmlformats.org/officeDocument/2006/relationships/image" Target="../media/image43.png"/><Relationship Id="rId10" Type="http://schemas.openxmlformats.org/officeDocument/2006/relationships/image" Target="../media/image6.png"/><Relationship Id="rId19" Type="http://schemas.openxmlformats.org/officeDocument/2006/relationships/image" Target="../media/image49.png"/><Relationship Id="rId4" Type="http://schemas.openxmlformats.org/officeDocument/2006/relationships/image" Target="../media/image2.jpeg"/><Relationship Id="rId9" Type="http://schemas.openxmlformats.org/officeDocument/2006/relationships/image" Target="../media/image5.png"/><Relationship Id="rId14" Type="http://schemas.openxmlformats.org/officeDocument/2006/relationships/image" Target="../media/image45.png"/><Relationship Id="rId22" Type="http://schemas.openxmlformats.org/officeDocument/2006/relationships/image" Target="../media/image13.png"/><Relationship Id="rId27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886999" y="1848366"/>
            <a:ext cx="264525" cy="37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660997" y="1532038"/>
            <a:ext cx="735724" cy="381295"/>
          </a:xfrm>
          <a:prstGeom prst="triangle">
            <a:avLst>
              <a:gd name="adj" fmla="val 5059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532833" y="6950937"/>
            <a:ext cx="1985509" cy="1567089"/>
          </a:xfrm>
          <a:prstGeom prst="blockArc">
            <a:avLst>
              <a:gd name="adj1" fmla="val 10574621"/>
              <a:gd name="adj2" fmla="val 156513"/>
              <a:gd name="adj3" fmla="val 2821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1541905" y="6744271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4668547" y="5349446"/>
            <a:ext cx="2064884" cy="1589768"/>
          </a:xfrm>
          <a:prstGeom prst="blockArc">
            <a:avLst>
              <a:gd name="adj1" fmla="val 10800000"/>
              <a:gd name="adj2" fmla="val 148756"/>
              <a:gd name="adj3" fmla="val 27614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1462418" y="5100998"/>
            <a:ext cx="4235223" cy="44018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496241" y="3798732"/>
            <a:ext cx="1932354" cy="157686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1472666" y="3628602"/>
            <a:ext cx="4257901" cy="44903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4544174" y="2227484"/>
            <a:ext cx="2033134" cy="1681236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32486" y="2060653"/>
            <a:ext cx="4162652" cy="46491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1524952" y="8290277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 dirty="0"/>
          </a:p>
        </p:txBody>
      </p:sp>
      <p:sp>
        <p:nvSpPr>
          <p:cNvPr id="1064" name="Rounded Rectangle 1063"/>
          <p:cNvSpPr/>
          <p:nvPr/>
        </p:nvSpPr>
        <p:spPr>
          <a:xfrm>
            <a:off x="-1610866" y="5910807"/>
            <a:ext cx="1270556" cy="2578606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383" name="Rounded Rectangle 382"/>
          <p:cNvSpPr/>
          <p:nvPr/>
        </p:nvSpPr>
        <p:spPr>
          <a:xfrm>
            <a:off x="7046203" y="586549"/>
            <a:ext cx="1286789" cy="7312919"/>
          </a:xfrm>
          <a:prstGeom prst="roundRect">
            <a:avLst/>
          </a:prstGeom>
          <a:solidFill>
            <a:srgbClr val="B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830370" y="2086062"/>
            <a:ext cx="794061" cy="415641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1359819" y="3839423"/>
            <a:ext cx="4395198" cy="190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7768" y="655630"/>
            <a:ext cx="4973681" cy="44402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17606" y="9420912"/>
            <a:ext cx="6867839" cy="31286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28731" y="470319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35868" y="602817"/>
            <a:ext cx="4616841" cy="575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143" b="1" dirty="0">
                <a:solidFill>
                  <a:schemeClr val="bg1"/>
                </a:solidFill>
              </a:rPr>
              <a:t>YEAR 9 SCIENCE 2024 – 25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013236" y="163118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7" name="Picture 20" descr="Image result for road signs ahe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49" y="2443002"/>
            <a:ext cx="485349" cy="32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767" y="1148824"/>
            <a:ext cx="266481" cy="26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1" name="TextBox 29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106532" y="838376"/>
            <a:ext cx="1123811" cy="488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>
                <a:solidFill>
                  <a:schemeClr val="bg1"/>
                </a:solidFill>
              </a:rPr>
              <a:t>Simply drag a pin to add it to your journey</a:t>
            </a: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101516" y="615993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>
                <a:solidFill>
                  <a:schemeClr val="bg1"/>
                </a:solidFill>
              </a:rPr>
              <a:t>PIN BANK</a:t>
            </a: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53284" y="8322754"/>
            <a:ext cx="1123811" cy="224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/>
              <a:t>Why not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21927" y="8091011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/>
              <a:t>CAR PARK</a:t>
            </a:r>
          </a:p>
        </p:txBody>
      </p:sp>
      <p:grpSp>
        <p:nvGrpSpPr>
          <p:cNvPr id="1060" name="Group 1059"/>
          <p:cNvGrpSpPr/>
          <p:nvPr/>
        </p:nvGrpSpPr>
        <p:grpSpPr>
          <a:xfrm>
            <a:off x="-3952328" y="5953687"/>
            <a:ext cx="1657721" cy="1383077"/>
            <a:chOff x="-2567956" y="338043"/>
            <a:chExt cx="2320810" cy="1936308"/>
          </a:xfrm>
        </p:grpSpPr>
        <p:grpSp>
          <p:nvGrpSpPr>
            <p:cNvPr id="1059" name="Group 1058"/>
            <p:cNvGrpSpPr/>
            <p:nvPr/>
          </p:nvGrpSpPr>
          <p:grpSpPr>
            <a:xfrm>
              <a:off x="-2567956" y="338043"/>
              <a:ext cx="2320810" cy="1348165"/>
              <a:chOff x="-2567956" y="338043"/>
              <a:chExt cx="2320810" cy="1348165"/>
            </a:xfrm>
          </p:grpSpPr>
          <p:sp>
            <p:nvSpPr>
              <p:cNvPr id="380" name="Rectangle 379"/>
              <p:cNvSpPr/>
              <p:nvPr/>
            </p:nvSpPr>
            <p:spPr>
              <a:xfrm>
                <a:off x="-2567956" y="587356"/>
                <a:ext cx="2320810" cy="1098852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38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64409" y="1645932"/>
              <a:ext cx="5705" cy="62841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Group 463"/>
          <p:cNvGrpSpPr/>
          <p:nvPr/>
        </p:nvGrpSpPr>
        <p:grpSpPr>
          <a:xfrm>
            <a:off x="-1783862" y="2477504"/>
            <a:ext cx="1657721" cy="1279232"/>
            <a:chOff x="-2567956" y="-104715"/>
            <a:chExt cx="2320810" cy="1790926"/>
          </a:xfrm>
        </p:grpSpPr>
        <p:grpSp>
          <p:nvGrpSpPr>
            <p:cNvPr id="465" name="Group 464"/>
            <p:cNvGrpSpPr/>
            <p:nvPr/>
          </p:nvGrpSpPr>
          <p:grpSpPr>
            <a:xfrm>
              <a:off x="-2567956" y="338043"/>
              <a:ext cx="2320810" cy="1348168"/>
              <a:chOff x="-2567956" y="338043"/>
              <a:chExt cx="2320810" cy="1348168"/>
            </a:xfrm>
          </p:grpSpPr>
          <p:sp>
            <p:nvSpPr>
              <p:cNvPr id="467" name="Rectangle 466"/>
              <p:cNvSpPr/>
              <p:nvPr/>
            </p:nvSpPr>
            <p:spPr>
              <a:xfrm>
                <a:off x="-2567956" y="587357"/>
                <a:ext cx="2320810" cy="1098854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46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66" name="Straight Connector 465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104715"/>
              <a:ext cx="4053" cy="690144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2" name="Group 471"/>
          <p:cNvGrpSpPr/>
          <p:nvPr/>
        </p:nvGrpSpPr>
        <p:grpSpPr>
          <a:xfrm>
            <a:off x="-1924183" y="3902787"/>
            <a:ext cx="867843" cy="8814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END OF TERM</a:t>
              </a:r>
            </a:p>
          </p:txBody>
        </p:sp>
      </p:grpSp>
      <p:pic>
        <p:nvPicPr>
          <p:cNvPr id="476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-1393360" y="6655803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9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268" b="65900" l="55300" r="95200">
                        <a14:foregroundMark x1="65700" y1="59519" x2="62500" y2="64331"/>
                        <a14:foregroundMark x1="81500" y1="59728" x2="87300" y2="61820"/>
                        <a14:foregroundMark x1="87500" y1="58473" x2="91900" y2="56172"/>
                        <a14:foregroundMark x1="79700" y1="55126" x2="77100" y2="49268"/>
                        <a14:foregroundMark x1="63100" y1="56381" x2="55300" y2="60565"/>
                        <a14:foregroundMark x1="68100" y1="56799" x2="87100" y2="63285"/>
                        <a14:foregroundMark x1="87900" y1="58682" x2="87900" y2="58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47971" b="31929"/>
          <a:stretch/>
        </p:blipFill>
        <p:spPr bwMode="auto">
          <a:xfrm>
            <a:off x="-1432427" y="7136467"/>
            <a:ext cx="938019" cy="38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9" b="16423" l="54600" r="95200">
                        <a14:foregroundMark x1="65900" y1="9833" x2="60900" y2="14644"/>
                        <a14:foregroundMark x1="60900" y1="7950" x2="55600" y2="7741"/>
                        <a14:foregroundMark x1="76900" y1="8368" x2="87700" y2="11715"/>
                        <a14:foregroundMark x1="89500" y1="8368" x2="86100" y2="14226"/>
                        <a14:foregroundMark x1="58600" y1="6276" x2="54600" y2="8159"/>
                        <a14:foregroundMark x1="63100" y1="5439" x2="71300" y2="209"/>
                        <a14:foregroundMark x1="81100" y1="4393" x2="78100" y2="2720"/>
                        <a14:foregroundMark x1="89900" y1="6695" x2="94300" y2="6904"/>
                        <a14:foregroundMark x1="84900" y1="6904" x2="94900" y2="9623"/>
                        <a14:foregroundMark x1="59000" y1="5649" x2="55600" y2="73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b="81570"/>
          <a:stretch/>
        </p:blipFill>
        <p:spPr bwMode="auto">
          <a:xfrm flipH="1">
            <a:off x="-1570647" y="6196627"/>
            <a:ext cx="1013149" cy="37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3" name="Group 482"/>
          <p:cNvGrpSpPr/>
          <p:nvPr/>
        </p:nvGrpSpPr>
        <p:grpSpPr>
          <a:xfrm>
            <a:off x="-978486" y="3912893"/>
            <a:ext cx="867843" cy="8814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HALF       TERM</a:t>
              </a:r>
            </a:p>
          </p:txBody>
        </p:sp>
      </p:grp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91517" y="3103896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77161" y="1314623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44415" y="3112499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15101" y="1314623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81232" y="3119924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27166" y="1313380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01974" y="4921123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98399" y="4502542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98399" y="474782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01973" y="5157421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14672" y="1314623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52612" y="1314623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94410" y="193088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32350" y="193088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44415" y="1929642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31920" y="193088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69860" y="193088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79303" y="254462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17243" y="254462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29308" y="2543387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16814" y="254462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54754" y="254462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91517" y="3781451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44415" y="3760086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81232" y="3767511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69860" y="311817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20930" y="3103896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14672" y="3781451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62966" y="5726934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59391" y="530835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59391" y="5553635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62965" y="5963232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90982" y="6540899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7407" y="6122318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7407" y="6367600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90981" y="6777197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01974" y="7357494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98399" y="6938912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98399" y="7184194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01973" y="7593792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up 123"/>
          <p:cNvGrpSpPr/>
          <p:nvPr/>
        </p:nvGrpSpPr>
        <p:grpSpPr>
          <a:xfrm>
            <a:off x="-1940327" y="4887874"/>
            <a:ext cx="867843" cy="881499"/>
            <a:chOff x="1212628" y="4031237"/>
            <a:chExt cx="1214980" cy="1304869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-994630" y="4897980"/>
            <a:ext cx="867843" cy="881499"/>
            <a:chOff x="1212628" y="4031237"/>
            <a:chExt cx="1214980" cy="1304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415718" y="2266717"/>
            <a:ext cx="4331091" cy="2222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453963" y="8505572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280379" y="5331062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502398" y="6963310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5216944" y="8066972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 dirty="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925820" y="3814934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896748" y="7002338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5245647" y="5352239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5158776" y="2280766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8E8953-23F0-4BAD-86D6-E3DC8B024E01}"/>
              </a:ext>
            </a:extLst>
          </p:cNvPr>
          <p:cNvSpPr txBox="1"/>
          <p:nvPr/>
        </p:nvSpPr>
        <p:spPr>
          <a:xfrm>
            <a:off x="3418814" y="6031688"/>
            <a:ext cx="124556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C1 Atomic structure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09BCC-74CD-4CA8-954B-25655F12D764}"/>
              </a:ext>
            </a:extLst>
          </p:cNvPr>
          <p:cNvSpPr txBox="1"/>
          <p:nvPr/>
        </p:nvSpPr>
        <p:spPr>
          <a:xfrm>
            <a:off x="1445926" y="6194476"/>
            <a:ext cx="1432716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B1 Cell strcuture and transport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DFC18B-B8B6-4AF9-8760-227132FF9882}"/>
              </a:ext>
            </a:extLst>
          </p:cNvPr>
          <p:cNvSpPr txBox="1"/>
          <p:nvPr/>
        </p:nvSpPr>
        <p:spPr>
          <a:xfrm>
            <a:off x="4318805" y="7324015"/>
            <a:ext cx="842714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P8 Forces in balance </a:t>
            </a: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67370CF-ACB9-4BC9-8C5E-F22A6F4B7242}"/>
              </a:ext>
            </a:extLst>
          </p:cNvPr>
          <p:cNvGrpSpPr/>
          <p:nvPr/>
        </p:nvGrpSpPr>
        <p:grpSpPr>
          <a:xfrm>
            <a:off x="562362" y="7275103"/>
            <a:ext cx="867843" cy="8814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20EE4087-6981-49E0-B6E2-37B6E038401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 dirty="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AF27E8D8-7E25-401C-8BA9-22B23AFA8AD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D7C4A0AB-4B8A-4D6F-AAB9-E68CA703553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1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9629C3BB-3E65-4151-BDBA-10583D010C45}"/>
              </a:ext>
            </a:extLst>
          </p:cNvPr>
          <p:cNvSpPr txBox="1"/>
          <p:nvPr/>
        </p:nvSpPr>
        <p:spPr>
          <a:xfrm>
            <a:off x="5483036" y="4326593"/>
            <a:ext cx="1280005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B6 Preventing and treating disease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21C465-90E0-46B2-9B89-13C24FF1FFDB}"/>
              </a:ext>
            </a:extLst>
          </p:cNvPr>
          <p:cNvSpPr txBox="1"/>
          <p:nvPr/>
        </p:nvSpPr>
        <p:spPr>
          <a:xfrm>
            <a:off x="3802299" y="4240855"/>
            <a:ext cx="1235353" cy="553998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B7 Non communicable disease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5621AF7-3815-49DB-98E4-FBEFC81ECC4D}"/>
              </a:ext>
            </a:extLst>
          </p:cNvPr>
          <p:cNvSpPr txBox="1"/>
          <p:nvPr/>
        </p:nvSpPr>
        <p:spPr>
          <a:xfrm>
            <a:off x="2024232" y="4487010"/>
            <a:ext cx="1235353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C2 Periodic table </a:t>
            </a:r>
          </a:p>
        </p:txBody>
      </p: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EF41D48-AA02-4A4E-9255-0EAB07E0BCB6}"/>
              </a:ext>
            </a:extLst>
          </p:cNvPr>
          <p:cNvGrpSpPr/>
          <p:nvPr/>
        </p:nvGrpSpPr>
        <p:grpSpPr>
          <a:xfrm>
            <a:off x="5623109" y="6306767"/>
            <a:ext cx="867843" cy="8814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0198647-41F5-4670-BCA6-911440B2F9C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546189B5-4D2D-41BA-A711-9BCDD8B48A3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55B2235B-5440-4C5D-89DE-2EFF4B8434B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 1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FC12C364-D7B9-4381-8D0D-C69EF3C6D8DE}"/>
              </a:ext>
            </a:extLst>
          </p:cNvPr>
          <p:cNvSpPr txBox="1"/>
          <p:nvPr/>
        </p:nvSpPr>
        <p:spPr>
          <a:xfrm>
            <a:off x="4220875" y="3016512"/>
            <a:ext cx="1017931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P11 Wave properties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C99D0AD-6E88-4891-851A-1098F939F11A}"/>
              </a:ext>
            </a:extLst>
          </p:cNvPr>
          <p:cNvSpPr txBox="1"/>
          <p:nvPr/>
        </p:nvSpPr>
        <p:spPr>
          <a:xfrm>
            <a:off x="5137548" y="1466675"/>
            <a:ext cx="105276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B2 Cells division</a:t>
            </a:r>
          </a:p>
        </p:txBody>
      </p: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B9FEDE31-90A4-4713-8421-F355F360DF3B}"/>
              </a:ext>
            </a:extLst>
          </p:cNvPr>
          <p:cNvGrpSpPr/>
          <p:nvPr/>
        </p:nvGrpSpPr>
        <p:grpSpPr>
          <a:xfrm>
            <a:off x="1628723" y="4913562"/>
            <a:ext cx="867843" cy="881499"/>
            <a:chOff x="1212628" y="4031237"/>
            <a:chExt cx="1214980" cy="1304869"/>
          </a:xfrm>
        </p:grpSpPr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EECCB165-411D-4602-A0EA-BC030224516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588B6A81-2D55-499A-A79D-3120E63337B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651E4BC1-4BD1-4FFE-8E8E-D63496965F1A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2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0EE274E-36AF-4855-91D1-4BEE4E921533}"/>
              </a:ext>
            </a:extLst>
          </p:cNvPr>
          <p:cNvSpPr txBox="1"/>
          <p:nvPr/>
        </p:nvSpPr>
        <p:spPr>
          <a:xfrm>
            <a:off x="3179017" y="1188838"/>
            <a:ext cx="1437127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C5 Chemical change</a:t>
            </a:r>
          </a:p>
        </p:txBody>
      </p: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796FCAF5-8A3F-4C8C-A3AC-EB929956CB74}"/>
              </a:ext>
            </a:extLst>
          </p:cNvPr>
          <p:cNvGrpSpPr/>
          <p:nvPr/>
        </p:nvGrpSpPr>
        <p:grpSpPr>
          <a:xfrm>
            <a:off x="2132586" y="3411951"/>
            <a:ext cx="867843" cy="881499"/>
            <a:chOff x="1212628" y="4031237"/>
            <a:chExt cx="1214980" cy="1304869"/>
          </a:xfrm>
        </p:grpSpPr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E18D3349-031A-431E-9456-DE8ED310009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7ABCC306-37F8-4CC4-8F2A-7C62AE3AC57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7B3D8E91-AFFE-4D8D-811E-E1D94B6D9318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 2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DF7DC293-2C3B-49B6-AE90-CED33C61E776}"/>
              </a:ext>
            </a:extLst>
          </p:cNvPr>
          <p:cNvGrpSpPr/>
          <p:nvPr/>
        </p:nvGrpSpPr>
        <p:grpSpPr>
          <a:xfrm>
            <a:off x="3995533" y="1886679"/>
            <a:ext cx="867843" cy="881499"/>
            <a:chOff x="1212628" y="4031237"/>
            <a:chExt cx="1214980" cy="1304869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EA87106E-3B80-43FD-B7DF-7177D10B6E7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E79FAB9-67DB-411E-9B84-C59F82CA878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ECE31263-1C17-40AA-A280-6AFDCE7908A2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3</a:t>
              </a:r>
            </a:p>
          </p:txBody>
        </p:sp>
      </p:grpSp>
      <p:pic>
        <p:nvPicPr>
          <p:cNvPr id="478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4895" b="89540" l="55200" r="95200">
                        <a14:foregroundMark x1="59300" y1="83682" x2="55200" y2="84310"/>
                        <a14:foregroundMark x1="62000" y1="81904" x2="63900" y2="87762"/>
                        <a14:foregroundMark x1="66900" y1="83682" x2="62800" y2="87029"/>
                        <a14:foregroundMark x1="68000" y1="82322" x2="78400" y2="77510"/>
                        <a14:foregroundMark x1="77100" y1="81904" x2="90300" y2="86192"/>
                        <a14:foregroundMark x1="88400" y1="81904" x2="93800" y2="84310"/>
                        <a14:foregroundMark x1="87800" y1="82531" x2="86700" y2="88598"/>
                        <a14:foregroundMark x1="82600" y1="83682" x2="89000" y2="88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73096" b="8576"/>
          <a:stretch/>
        </p:blipFill>
        <p:spPr bwMode="auto">
          <a:xfrm flipH="1">
            <a:off x="3585447" y="5065917"/>
            <a:ext cx="1058291" cy="3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Image result for car vector">
            <a:extLst>
              <a:ext uri="{FF2B5EF4-FFF2-40B4-BE49-F238E27FC236}">
                <a16:creationId xmlns:a16="http://schemas.microsoft.com/office/drawing/2014/main" id="{E81857BD-0A69-408D-B87A-B7FC179899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3110666" y="3578007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5" idx="3"/>
          </p:cNvCxnSpPr>
          <p:nvPr/>
        </p:nvCxnSpPr>
        <p:spPr>
          <a:xfrm flipV="1">
            <a:off x="5161519" y="7205080"/>
            <a:ext cx="304196" cy="3189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4419976" y="4794853"/>
            <a:ext cx="0" cy="2421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Connector 19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12" idx="2"/>
          </p:cNvCxnSpPr>
          <p:nvPr/>
        </p:nvCxnSpPr>
        <p:spPr>
          <a:xfrm flipH="1">
            <a:off x="5548273" y="1712896"/>
            <a:ext cx="115655" cy="43301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5195997" y="3425979"/>
            <a:ext cx="264108" cy="2309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endCxn id="132" idx="0"/>
          </p:cNvCxnSpPr>
          <p:nvPr/>
        </p:nvCxnSpPr>
        <p:spPr>
          <a:xfrm flipH="1">
            <a:off x="3513812" y="1450362"/>
            <a:ext cx="440840" cy="61029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5906050" y="4730443"/>
            <a:ext cx="449098" cy="3354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Connector 20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2895695" y="4751067"/>
            <a:ext cx="29891" cy="4151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2838173" y="6599560"/>
            <a:ext cx="363890" cy="14650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2" idx="2"/>
          </p:cNvCxnSpPr>
          <p:nvPr/>
        </p:nvCxnSpPr>
        <p:spPr>
          <a:xfrm>
            <a:off x="4041597" y="6277909"/>
            <a:ext cx="0" cy="46381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15AC3FF9-F3A5-448C-BFF2-5204764D3CD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1553284" y="8824032"/>
            <a:ext cx="1251393" cy="39879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58CAA54-A0C1-4CD7-89E5-03F17E9213E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07738" y="3118624"/>
            <a:ext cx="470262" cy="485808"/>
          </a:xfrm>
          <a:prstGeom prst="rect">
            <a:avLst/>
          </a:prstGeom>
        </p:spPr>
      </p:pic>
      <p:pic>
        <p:nvPicPr>
          <p:cNvPr id="30" name="Picture 29" descr="A drawing on a necklace&#10;&#10;Description automatically generated">
            <a:extLst>
              <a:ext uri="{FF2B5EF4-FFF2-40B4-BE49-F238E27FC236}">
                <a16:creationId xmlns:a16="http://schemas.microsoft.com/office/drawing/2014/main" id="{E74DEAB9-3DC7-4489-9D1A-3E3FBEB6B20E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135" y="5570779"/>
            <a:ext cx="1045255" cy="45809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544EB20-B6B0-4116-BD3F-F8E0B38EDA21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860925" y="2047590"/>
            <a:ext cx="808021" cy="47481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96DA2A5-C0A4-4EC6-BD34-6E6AA42886A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654378" y="2797480"/>
            <a:ext cx="278699" cy="31353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A9DC6DA-6A8E-4EAB-A9E9-0AF2AEE5E5E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849552" y="2058557"/>
            <a:ext cx="585916" cy="429217"/>
          </a:xfrm>
          <a:prstGeom prst="rect">
            <a:avLst/>
          </a:prstGeom>
        </p:spPr>
      </p:pic>
      <p:pic>
        <p:nvPicPr>
          <p:cNvPr id="44" name="Picture 43" descr="A screenshot of a cell phone&#10;&#10;Description automatically generated">
            <a:extLst>
              <a:ext uri="{FF2B5EF4-FFF2-40B4-BE49-F238E27FC236}">
                <a16:creationId xmlns:a16="http://schemas.microsoft.com/office/drawing/2014/main" id="{807AD1A6-D0F5-4AA7-9411-C2D01554C80F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91" b="31156"/>
          <a:stretch/>
        </p:blipFill>
        <p:spPr>
          <a:xfrm>
            <a:off x="8513598" y="1294761"/>
            <a:ext cx="1535202" cy="54654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3A027832-E874-4033-B7CD-C923047810B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529462" y="2578711"/>
            <a:ext cx="640181" cy="355656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78848BC4-CEF4-4C08-ACA7-356E93DD9DD0}"/>
              </a:ext>
            </a:extLst>
          </p:cNvPr>
          <p:cNvSpPr/>
          <p:nvPr/>
        </p:nvSpPr>
        <p:spPr>
          <a:xfrm>
            <a:off x="1150217" y="1135125"/>
            <a:ext cx="1690086" cy="355867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71" b="1"/>
              <a:t>Destination Two: Possible Career in Biology </a:t>
            </a:r>
            <a:r>
              <a:rPr lang="en-GB" sz="571" b="1" err="1"/>
              <a:t>e.g</a:t>
            </a:r>
            <a:r>
              <a:rPr lang="en-GB" sz="571" b="1"/>
              <a:t> Dental technician, trainee lab technician, health care profession and apprenticeship  schemes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3316BE4-87AF-4535-8056-7636A1C4EDF2}"/>
              </a:ext>
            </a:extLst>
          </p:cNvPr>
          <p:cNvSpPr/>
          <p:nvPr/>
        </p:nvSpPr>
        <p:spPr>
          <a:xfrm>
            <a:off x="117005" y="1868168"/>
            <a:ext cx="879774" cy="1058816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571" b="1"/>
              <a:t>Destination One</a:t>
            </a:r>
            <a:r>
              <a:rPr lang="en-GB" sz="571"/>
              <a:t> </a:t>
            </a:r>
          </a:p>
          <a:p>
            <a:pPr algn="ctr"/>
            <a:r>
              <a:rPr lang="en-GB" sz="571"/>
              <a:t>You can go on to study A levels in Biology, Physics and chemistry or Level 3 BTEC Applied Science</a:t>
            </a:r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AF234E06-7C00-4667-87DF-7C3A256BD671}"/>
              </a:ext>
            </a:extLst>
          </p:cNvPr>
          <p:cNvSpPr txBox="1"/>
          <p:nvPr/>
        </p:nvSpPr>
        <p:spPr>
          <a:xfrm>
            <a:off x="-19506" y="9310286"/>
            <a:ext cx="2335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i="1">
                <a:solidFill>
                  <a:schemeClr val="bg1"/>
                </a:solidFill>
              </a:rPr>
              <a:t>LEARNING JOURNEY</a:t>
            </a:r>
            <a:endParaRPr lang="en-GB" sz="2000" i="1">
              <a:solidFill>
                <a:schemeClr val="bg1"/>
              </a:solidFill>
            </a:endParaRPr>
          </a:p>
        </p:txBody>
      </p:sp>
      <p:pic>
        <p:nvPicPr>
          <p:cNvPr id="230" name="Picture 229">
            <a:extLst>
              <a:ext uri="{FF2B5EF4-FFF2-40B4-BE49-F238E27FC236}">
                <a16:creationId xmlns:a16="http://schemas.microsoft.com/office/drawing/2014/main" id="{1710A5DB-DAF6-448D-85D8-39F95974287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279798" y="6645226"/>
            <a:ext cx="414628" cy="428335"/>
          </a:xfrm>
          <a:prstGeom prst="rect">
            <a:avLst/>
          </a:prstGeom>
        </p:spPr>
      </p:pic>
      <p:sp>
        <p:nvSpPr>
          <p:cNvPr id="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E818B972-3603-793B-7942-EA12FCB919A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1757" y="579446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0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55BC44BC-C9CB-7956-D6BB-02B2384C13B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07717" y="230099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pic>
        <p:nvPicPr>
          <p:cNvPr id="14" name="Picture 13" descr="Academy logo">
            <a:extLst>
              <a:ext uri="{FF2B5EF4-FFF2-40B4-BE49-F238E27FC236}">
                <a16:creationId xmlns:a16="http://schemas.microsoft.com/office/drawing/2014/main" id="{3B9B6A83-1846-CFA3-603F-C35EB226F930}"/>
              </a:ext>
            </a:extLst>
          </p:cNvPr>
          <p:cNvPicPr/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2" y="34000"/>
            <a:ext cx="1996448" cy="626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" descr="AQA Home">
            <a:extLst>
              <a:ext uri="{FF2B5EF4-FFF2-40B4-BE49-F238E27FC236}">
                <a16:creationId xmlns:a16="http://schemas.microsoft.com/office/drawing/2014/main" id="{C28F5621-6C31-90FB-77AC-A5E1DDAEBF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4" b="1659"/>
          <a:stretch/>
        </p:blipFill>
        <p:spPr bwMode="auto">
          <a:xfrm>
            <a:off x="5259015" y="62639"/>
            <a:ext cx="1595577" cy="7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95C01A3-A909-6A02-4695-EA595E0C7DD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216672" y="4215293"/>
            <a:ext cx="808021" cy="474816"/>
          </a:xfrm>
          <a:prstGeom prst="rect">
            <a:avLst/>
          </a:prstGeom>
        </p:spPr>
      </p:pic>
      <p:pic>
        <p:nvPicPr>
          <p:cNvPr id="49" name="Graphic 48" descr="Needle">
            <a:extLst>
              <a:ext uri="{FF2B5EF4-FFF2-40B4-BE49-F238E27FC236}">
                <a16:creationId xmlns:a16="http://schemas.microsoft.com/office/drawing/2014/main" id="{CD3A7FC7-CCB4-E669-C4D7-BEF7E9FFAACB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-2085211" y="8283008"/>
            <a:ext cx="353140" cy="436361"/>
          </a:xfrm>
          <a:prstGeom prst="rect">
            <a:avLst/>
          </a:prstGeom>
        </p:spPr>
      </p:pic>
      <p:pic>
        <p:nvPicPr>
          <p:cNvPr id="50" name="Picture 70" descr="Image result for transverse wave clipart">
            <a:extLst>
              <a:ext uri="{FF2B5EF4-FFF2-40B4-BE49-F238E27FC236}">
                <a16:creationId xmlns:a16="http://schemas.microsoft.com/office/drawing/2014/main" id="{350B3F81-B447-FEB8-17DB-8355B5CF5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705" y="2814042"/>
            <a:ext cx="1287881" cy="32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BC7E9BD-53E0-6EF8-2C6B-F400D6C2BCA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696462" y="5701546"/>
            <a:ext cx="465342" cy="494793"/>
          </a:xfrm>
          <a:prstGeom prst="rect">
            <a:avLst/>
          </a:prstGeom>
        </p:spPr>
      </p:pic>
      <p:pic>
        <p:nvPicPr>
          <p:cNvPr id="13" name="Graphic 12" descr="Microscope">
            <a:extLst>
              <a:ext uri="{FF2B5EF4-FFF2-40B4-BE49-F238E27FC236}">
                <a16:creationId xmlns:a16="http://schemas.microsoft.com/office/drawing/2014/main" id="{5139BEC4-B6BB-782F-CAB9-AB85E6FEE72E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792077" y="6114759"/>
            <a:ext cx="571655" cy="57165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D03357C-4F30-474B-CBEE-4681CDE1C70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269826" y="7569545"/>
            <a:ext cx="492449" cy="360747"/>
          </a:xfrm>
          <a:prstGeom prst="rect">
            <a:avLst/>
          </a:prstGeom>
        </p:spPr>
      </p:pic>
      <p:pic>
        <p:nvPicPr>
          <p:cNvPr id="21" name="Picture 110">
            <a:extLst>
              <a:ext uri="{FF2B5EF4-FFF2-40B4-BE49-F238E27FC236}">
                <a16:creationId xmlns:a16="http://schemas.microsoft.com/office/drawing/2014/main" id="{E1F86C36-C20C-A2E4-1F9D-3A7FC345E3D7}"/>
              </a:ext>
            </a:extLst>
          </p:cNvPr>
          <p:cNvPicPr>
            <a:picLocks noChangeAspect="1"/>
          </p:cNvPicPr>
          <p:nvPr/>
        </p:nvPicPr>
        <p:blipFill>
          <a:blip r:embed="rId28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139" y="4330031"/>
            <a:ext cx="319269" cy="407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Graphic 23" descr="Needle">
            <a:extLst>
              <a:ext uri="{FF2B5EF4-FFF2-40B4-BE49-F238E27FC236}">
                <a16:creationId xmlns:a16="http://schemas.microsoft.com/office/drawing/2014/main" id="{88A41B7E-59A8-0BB8-5BA8-FAA6B6752ECF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3361285" y="4118656"/>
            <a:ext cx="436361" cy="43636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4CCC1DF-D431-4AEF-2D65-5C4515B3ED20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671545" y="1213796"/>
            <a:ext cx="469120" cy="469120"/>
          </a:xfrm>
          <a:prstGeom prst="rect">
            <a:avLst/>
          </a:prstGeom>
        </p:spPr>
      </p:pic>
      <p:pic>
        <p:nvPicPr>
          <p:cNvPr id="37" name="Picture 104">
            <a:extLst>
              <a:ext uri="{FF2B5EF4-FFF2-40B4-BE49-F238E27FC236}">
                <a16:creationId xmlns:a16="http://schemas.microsoft.com/office/drawing/2014/main" id="{806C94D4-A963-8133-16C6-3D815D403F3C}"/>
              </a:ext>
            </a:extLst>
          </p:cNvPr>
          <p:cNvPicPr>
            <a:picLocks noChangeAspect="1"/>
          </p:cNvPicPr>
          <p:nvPr/>
        </p:nvPicPr>
        <p:blipFill>
          <a:blip r:embed="rId30" cstate="hq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228" y="1746749"/>
            <a:ext cx="438342" cy="433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C488971-F207-6141-826F-499E2A71D47D}"/>
              </a:ext>
            </a:extLst>
          </p:cNvPr>
          <p:cNvSpPr txBox="1"/>
          <p:nvPr/>
        </p:nvSpPr>
        <p:spPr>
          <a:xfrm>
            <a:off x="3429000" y="8780014"/>
            <a:ext cx="911187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Working Scientifically 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A03FF057-08BD-6A31-6AF2-170AEE1D7400}"/>
              </a:ext>
            </a:extLst>
          </p:cNvPr>
          <p:cNvCxnSpPr>
            <a:cxnSpLocks/>
            <a:stCxn id="54" idx="3"/>
          </p:cNvCxnSpPr>
          <p:nvPr/>
        </p:nvCxnSpPr>
        <p:spPr>
          <a:xfrm flipV="1">
            <a:off x="4340187" y="8661079"/>
            <a:ext cx="304196" cy="31899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CD57EEDD-6080-F116-EA01-40AE75AA6302}"/>
              </a:ext>
            </a:extLst>
          </p:cNvPr>
          <p:cNvSpPr txBox="1"/>
          <p:nvPr/>
        </p:nvSpPr>
        <p:spPr>
          <a:xfrm>
            <a:off x="1128037" y="8831018"/>
            <a:ext cx="911187" cy="553998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Introduction to Core Practical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B6A475B-EF94-2272-1EEF-598C3F85D9C7}"/>
              </a:ext>
            </a:extLst>
          </p:cNvPr>
          <p:cNvCxnSpPr>
            <a:cxnSpLocks/>
            <a:stCxn id="58" idx="3"/>
          </p:cNvCxnSpPr>
          <p:nvPr/>
        </p:nvCxnSpPr>
        <p:spPr>
          <a:xfrm flipV="1">
            <a:off x="2039224" y="8712083"/>
            <a:ext cx="304196" cy="3959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6044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6">
            <a:extLst>
              <a:ext uri="{FF2B5EF4-FFF2-40B4-BE49-F238E27FC236}">
                <a16:creationId xmlns:a16="http://schemas.microsoft.com/office/drawing/2014/main" id="{120C5B6C-4866-4550-BDE2-A7EF81A5C2DA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520" y="6098280"/>
            <a:ext cx="505755" cy="55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873433" y="2005207"/>
            <a:ext cx="264525" cy="37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647431" y="1688879"/>
            <a:ext cx="735724" cy="381295"/>
          </a:xfrm>
          <a:prstGeom prst="triangle">
            <a:avLst>
              <a:gd name="adj" fmla="val 5059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519267" y="7107778"/>
            <a:ext cx="1985509" cy="1567089"/>
          </a:xfrm>
          <a:prstGeom prst="blockArc">
            <a:avLst>
              <a:gd name="adj1" fmla="val 10574621"/>
              <a:gd name="adj2" fmla="val 156513"/>
              <a:gd name="adj3" fmla="val 2821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1528339" y="6901112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4654981" y="5506287"/>
            <a:ext cx="2064884" cy="1589768"/>
          </a:xfrm>
          <a:prstGeom prst="blockArc">
            <a:avLst>
              <a:gd name="adj1" fmla="val 10800000"/>
              <a:gd name="adj2" fmla="val 148756"/>
              <a:gd name="adj3" fmla="val 27614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1448852" y="5257839"/>
            <a:ext cx="4235223" cy="44018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482675" y="3955573"/>
            <a:ext cx="1932354" cy="157686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1459100" y="3785443"/>
            <a:ext cx="4257901" cy="44903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 dirty="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4530608" y="2384325"/>
            <a:ext cx="2033134" cy="1681236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18920" y="2217494"/>
            <a:ext cx="4162652" cy="46491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1511386" y="8447118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064" name="Rounded Rectangle 1063"/>
          <p:cNvSpPr/>
          <p:nvPr/>
        </p:nvSpPr>
        <p:spPr>
          <a:xfrm>
            <a:off x="-1628472" y="5718301"/>
            <a:ext cx="1270556" cy="2578606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383" name="Rounded Rectangle 382"/>
          <p:cNvSpPr/>
          <p:nvPr/>
        </p:nvSpPr>
        <p:spPr>
          <a:xfrm>
            <a:off x="7032637" y="743390"/>
            <a:ext cx="1286789" cy="7312919"/>
          </a:xfrm>
          <a:prstGeom prst="roundRect">
            <a:avLst/>
          </a:prstGeom>
          <a:solidFill>
            <a:srgbClr val="B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816804" y="2242903"/>
            <a:ext cx="794061" cy="415641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1346253" y="3996264"/>
            <a:ext cx="4395198" cy="190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5770" y="789466"/>
            <a:ext cx="4973681" cy="44402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413052"/>
            <a:ext cx="6867839" cy="31286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5165" y="627160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22302" y="759658"/>
            <a:ext cx="4323491" cy="575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143" b="1" dirty="0">
                <a:solidFill>
                  <a:schemeClr val="bg1"/>
                </a:solidFill>
              </a:rPr>
              <a:t>YEAR 10 Biology 2024-25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1999670" y="1788022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7" name="Picture 20" descr="Image result for road signs ahea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83" y="2599843"/>
            <a:ext cx="485349" cy="32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39" y="1304480"/>
            <a:ext cx="266481" cy="26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1" name="TextBox 29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092966" y="995217"/>
            <a:ext cx="1123811" cy="488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 dirty="0">
                <a:solidFill>
                  <a:schemeClr val="bg1"/>
                </a:solidFill>
              </a:rPr>
              <a:t>Simply drag a pin to add it to your journey</a:t>
            </a: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087950" y="772834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>
                <a:solidFill>
                  <a:schemeClr val="bg1"/>
                </a:solidFill>
              </a:rPr>
              <a:t>PIN BANK</a:t>
            </a: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70890" y="8130248"/>
            <a:ext cx="1123811" cy="224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/>
              <a:t>Why not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39533" y="7898505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/>
              <a:t>CAR PARK</a:t>
            </a:r>
          </a:p>
        </p:txBody>
      </p:sp>
      <p:grpSp>
        <p:nvGrpSpPr>
          <p:cNvPr id="1060" name="Group 1059"/>
          <p:cNvGrpSpPr/>
          <p:nvPr/>
        </p:nvGrpSpPr>
        <p:grpSpPr>
          <a:xfrm>
            <a:off x="-1834254" y="622459"/>
            <a:ext cx="1657721" cy="1383077"/>
            <a:chOff x="-2567956" y="338043"/>
            <a:chExt cx="2320810" cy="1936308"/>
          </a:xfrm>
        </p:grpSpPr>
        <p:grpSp>
          <p:nvGrpSpPr>
            <p:cNvPr id="1059" name="Group 1058"/>
            <p:cNvGrpSpPr/>
            <p:nvPr/>
          </p:nvGrpSpPr>
          <p:grpSpPr>
            <a:xfrm>
              <a:off x="-2567956" y="338043"/>
              <a:ext cx="2320810" cy="1348165"/>
              <a:chOff x="-2567956" y="338043"/>
              <a:chExt cx="2320810" cy="1348165"/>
            </a:xfrm>
          </p:grpSpPr>
          <p:sp>
            <p:nvSpPr>
              <p:cNvPr id="380" name="Rectangle 379"/>
              <p:cNvSpPr/>
              <p:nvPr/>
            </p:nvSpPr>
            <p:spPr>
              <a:xfrm>
                <a:off x="-2567956" y="587356"/>
                <a:ext cx="2320810" cy="1098852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38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64409" y="1645932"/>
              <a:ext cx="5705" cy="62841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Group 463"/>
          <p:cNvGrpSpPr/>
          <p:nvPr/>
        </p:nvGrpSpPr>
        <p:grpSpPr>
          <a:xfrm>
            <a:off x="-1801468" y="2284998"/>
            <a:ext cx="1657721" cy="1279232"/>
            <a:chOff x="-2567956" y="-104715"/>
            <a:chExt cx="2320810" cy="1790926"/>
          </a:xfrm>
        </p:grpSpPr>
        <p:grpSp>
          <p:nvGrpSpPr>
            <p:cNvPr id="465" name="Group 464"/>
            <p:cNvGrpSpPr/>
            <p:nvPr/>
          </p:nvGrpSpPr>
          <p:grpSpPr>
            <a:xfrm>
              <a:off x="-2567956" y="338043"/>
              <a:ext cx="2320810" cy="1348168"/>
              <a:chOff x="-2567956" y="338043"/>
              <a:chExt cx="2320810" cy="1348168"/>
            </a:xfrm>
          </p:grpSpPr>
          <p:sp>
            <p:nvSpPr>
              <p:cNvPr id="467" name="Rectangle 466"/>
              <p:cNvSpPr/>
              <p:nvPr/>
            </p:nvSpPr>
            <p:spPr>
              <a:xfrm>
                <a:off x="-2567956" y="587357"/>
                <a:ext cx="2320810" cy="1098854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46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66" name="Straight Connector 465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104715"/>
              <a:ext cx="4053" cy="690144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2" name="Group 471"/>
          <p:cNvGrpSpPr/>
          <p:nvPr/>
        </p:nvGrpSpPr>
        <p:grpSpPr>
          <a:xfrm>
            <a:off x="-1941789" y="3710281"/>
            <a:ext cx="867843" cy="8814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END OF TERM</a:t>
              </a:r>
            </a:p>
          </p:txBody>
        </p:sp>
      </p:grpSp>
      <p:pic>
        <p:nvPicPr>
          <p:cNvPr id="476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9" cstate="print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-1410966" y="6463297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1" cstate="print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268" b="65900" l="55300" r="95200">
                        <a14:foregroundMark x1="65700" y1="59519" x2="62500" y2="64331"/>
                        <a14:foregroundMark x1="81500" y1="59728" x2="87300" y2="61820"/>
                        <a14:foregroundMark x1="87500" y1="58473" x2="91900" y2="56172"/>
                        <a14:foregroundMark x1="79700" y1="55126" x2="77100" y2="49268"/>
                        <a14:foregroundMark x1="63100" y1="56381" x2="55300" y2="60565"/>
                        <a14:foregroundMark x1="68100" y1="56799" x2="87100" y2="63285"/>
                        <a14:foregroundMark x1="87900" y1="58682" x2="87900" y2="58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47971" b="31929"/>
          <a:stretch/>
        </p:blipFill>
        <p:spPr bwMode="auto">
          <a:xfrm>
            <a:off x="-1450033" y="6943961"/>
            <a:ext cx="938019" cy="38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09" b="16423" l="54600" r="95200">
                        <a14:foregroundMark x1="65900" y1="9833" x2="60900" y2="14644"/>
                        <a14:foregroundMark x1="60900" y1="7950" x2="55600" y2="7741"/>
                        <a14:foregroundMark x1="76900" y1="8368" x2="87700" y2="11715"/>
                        <a14:foregroundMark x1="89500" y1="8368" x2="86100" y2="14226"/>
                        <a14:foregroundMark x1="58600" y1="6276" x2="54600" y2="8159"/>
                        <a14:foregroundMark x1="63100" y1="5439" x2="71300" y2="209"/>
                        <a14:foregroundMark x1="81100" y1="4393" x2="78100" y2="2720"/>
                        <a14:foregroundMark x1="89900" y1="6695" x2="94300" y2="6904"/>
                        <a14:foregroundMark x1="84900" y1="6904" x2="94900" y2="9623"/>
                        <a14:foregroundMark x1="59000" y1="5649" x2="55600" y2="73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b="81570"/>
          <a:stretch/>
        </p:blipFill>
        <p:spPr bwMode="auto">
          <a:xfrm flipH="1">
            <a:off x="-1588253" y="6004121"/>
            <a:ext cx="1013149" cy="37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3" name="Group 482"/>
          <p:cNvGrpSpPr/>
          <p:nvPr/>
        </p:nvGrpSpPr>
        <p:grpSpPr>
          <a:xfrm>
            <a:off x="-996092" y="3720387"/>
            <a:ext cx="867843" cy="8814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HALF       TERM</a:t>
              </a:r>
            </a:p>
          </p:txBody>
        </p:sp>
      </p:grp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77951" y="326073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63595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30849" y="3269340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01535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67666" y="3276765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13600" y="1470221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8" y="5077964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465938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4904664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7" y="5314262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01106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39046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8084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1878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30849" y="2086483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1835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5629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65737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03677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15742" y="2700228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03248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41188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77951" y="393829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30849" y="391692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67666" y="392435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56294" y="3275018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07364" y="326073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50036" y="3952573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01106" y="393829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49400" y="5883775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45825" y="5465194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45825" y="5710476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49399" y="6120073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77416" y="6697740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73841" y="6279159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73841" y="6524441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77415" y="6934038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8" y="7514335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709575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7341035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7" y="7750633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up 123"/>
          <p:cNvGrpSpPr/>
          <p:nvPr/>
        </p:nvGrpSpPr>
        <p:grpSpPr>
          <a:xfrm>
            <a:off x="-1957933" y="4695368"/>
            <a:ext cx="867843" cy="881499"/>
            <a:chOff x="1212628" y="4031237"/>
            <a:chExt cx="1214980" cy="1304869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-1012236" y="4705474"/>
            <a:ext cx="867843" cy="881499"/>
            <a:chOff x="1212628" y="4031237"/>
            <a:chExt cx="1214980" cy="1304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402152" y="2423558"/>
            <a:ext cx="4331091" cy="2222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440397" y="866241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266813" y="548790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346253" y="7120760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5203378" y="822381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912254" y="3971775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912254" y="7112991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5232081" y="5509080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5145210" y="2437607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09BCC-74CD-4CA8-954B-25655F12D764}"/>
              </a:ext>
            </a:extLst>
          </p:cNvPr>
          <p:cNvSpPr txBox="1"/>
          <p:nvPr/>
        </p:nvSpPr>
        <p:spPr>
          <a:xfrm>
            <a:off x="3828673" y="9033906"/>
            <a:ext cx="1557520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B4 Organisation in plants and animals </a:t>
            </a: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67370CF-ACB9-4BC9-8C5E-F22A6F4B7242}"/>
              </a:ext>
            </a:extLst>
          </p:cNvPr>
          <p:cNvGrpSpPr/>
          <p:nvPr/>
        </p:nvGrpSpPr>
        <p:grpSpPr>
          <a:xfrm>
            <a:off x="548796" y="7431944"/>
            <a:ext cx="867843" cy="8814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20EE4087-6981-49E0-B6E2-37B6E038401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AF27E8D8-7E25-401C-8BA9-22B23AFA8AD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D7C4A0AB-4B8A-4D6F-AAB9-E68CA703553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1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EF41D48-AA02-4A4E-9255-0EAB07E0BCB6}"/>
              </a:ext>
            </a:extLst>
          </p:cNvPr>
          <p:cNvGrpSpPr/>
          <p:nvPr/>
        </p:nvGrpSpPr>
        <p:grpSpPr>
          <a:xfrm>
            <a:off x="5609543" y="6463607"/>
            <a:ext cx="867843" cy="884825"/>
            <a:chOff x="1212628" y="4031237"/>
            <a:chExt cx="1214980" cy="1309793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0198647-41F5-4670-BCA6-911440B2F9C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546189B5-4D2D-41BA-A711-9BCDD8B48A3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55B2235B-5440-4C5D-89DE-2EFF4B8434B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10478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2</a:t>
              </a:r>
            </a:p>
            <a:p>
              <a:pPr algn="ctr"/>
              <a:r>
                <a:rPr lang="en-US" sz="1000" b="1" dirty="0"/>
                <a:t> 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FC12C364-D7B9-4381-8D0D-C69EF3C6D8DE}"/>
              </a:ext>
            </a:extLst>
          </p:cNvPr>
          <p:cNvSpPr txBox="1"/>
          <p:nvPr/>
        </p:nvSpPr>
        <p:spPr>
          <a:xfrm>
            <a:off x="4841474" y="5944556"/>
            <a:ext cx="1017931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B9 Respiration </a:t>
            </a:r>
          </a:p>
        </p:txBody>
      </p: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B9FEDE31-90A4-4713-8421-F355F360DF3B}"/>
              </a:ext>
            </a:extLst>
          </p:cNvPr>
          <p:cNvGrpSpPr/>
          <p:nvPr/>
        </p:nvGrpSpPr>
        <p:grpSpPr>
          <a:xfrm>
            <a:off x="1615157" y="5070403"/>
            <a:ext cx="867843" cy="881499"/>
            <a:chOff x="1212628" y="4031237"/>
            <a:chExt cx="1214980" cy="1304869"/>
          </a:xfrm>
        </p:grpSpPr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EECCB165-411D-4602-A0EA-BC030224516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588B6A81-2D55-499A-A79D-3120E63337B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651E4BC1-4BD1-4FFE-8E8E-D63496965F1A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2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0EE274E-36AF-4855-91D1-4BEE4E921533}"/>
              </a:ext>
            </a:extLst>
          </p:cNvPr>
          <p:cNvSpPr txBox="1"/>
          <p:nvPr/>
        </p:nvSpPr>
        <p:spPr>
          <a:xfrm>
            <a:off x="-2202612" y="1761354"/>
            <a:ext cx="1295035" cy="553998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/>
              <a:t>C10-12 Electrolytic Processes; Metals; Reversible Reactions</a:t>
            </a:r>
          </a:p>
        </p:txBody>
      </p: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796FCAF5-8A3F-4C8C-A3AC-EB929956CB74}"/>
              </a:ext>
            </a:extLst>
          </p:cNvPr>
          <p:cNvGrpSpPr/>
          <p:nvPr/>
        </p:nvGrpSpPr>
        <p:grpSpPr>
          <a:xfrm>
            <a:off x="2119020" y="3568792"/>
            <a:ext cx="867843" cy="881499"/>
            <a:chOff x="1212628" y="4031237"/>
            <a:chExt cx="1214980" cy="1304869"/>
          </a:xfrm>
        </p:grpSpPr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E18D3349-031A-431E-9456-DE8ED310009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7ABCC306-37F8-4CC4-8F2A-7C62AE3AC57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7B3D8E91-AFFE-4D8D-811E-E1D94B6D9318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2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DF7DC293-2C3B-49B6-AE90-CED33C61E776}"/>
              </a:ext>
            </a:extLst>
          </p:cNvPr>
          <p:cNvGrpSpPr/>
          <p:nvPr/>
        </p:nvGrpSpPr>
        <p:grpSpPr>
          <a:xfrm>
            <a:off x="3981967" y="2043520"/>
            <a:ext cx="867843" cy="881499"/>
            <a:chOff x="1212628" y="4031237"/>
            <a:chExt cx="1214980" cy="1304869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EA87106E-3B80-43FD-B7DF-7177D10B6E7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E79FAB9-67DB-411E-9B84-C59F82CA878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ECE31263-1C17-40AA-A280-6AFDCE7908A2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/>
                <a:t> 3</a:t>
              </a:r>
              <a:endParaRPr lang="en-US" sz="1000" b="1" dirty="0"/>
            </a:p>
          </p:txBody>
        </p:sp>
      </p:grpSp>
      <p:pic>
        <p:nvPicPr>
          <p:cNvPr id="478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74895" b="89540" l="55200" r="95200">
                        <a14:foregroundMark x1="59300" y1="83682" x2="55200" y2="84310"/>
                        <a14:foregroundMark x1="62000" y1="81904" x2="63900" y2="87762"/>
                        <a14:foregroundMark x1="66900" y1="83682" x2="62800" y2="87029"/>
                        <a14:foregroundMark x1="68000" y1="82322" x2="78400" y2="77510"/>
                        <a14:foregroundMark x1="77100" y1="81904" x2="90300" y2="86192"/>
                        <a14:foregroundMark x1="88400" y1="81904" x2="93800" y2="84310"/>
                        <a14:foregroundMark x1="87800" y1="82531" x2="86700" y2="88598"/>
                        <a14:foregroundMark x1="82600" y1="83682" x2="89000" y2="88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73096" b="8576"/>
          <a:stretch/>
        </p:blipFill>
        <p:spPr bwMode="auto">
          <a:xfrm flipH="1">
            <a:off x="3256224" y="5268729"/>
            <a:ext cx="1058291" cy="3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Image result for car vector">
            <a:extLst>
              <a:ext uri="{FF2B5EF4-FFF2-40B4-BE49-F238E27FC236}">
                <a16:creationId xmlns:a16="http://schemas.microsoft.com/office/drawing/2014/main" id="{E81857BD-0A69-408D-B87A-B7FC179899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3097100" y="3734848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3" name="Group 182">
            <a:extLst>
              <a:ext uri="{FF2B5EF4-FFF2-40B4-BE49-F238E27FC236}">
                <a16:creationId xmlns:a16="http://schemas.microsoft.com/office/drawing/2014/main" id="{960766F3-9403-4432-A7F6-027A04EF0245}"/>
              </a:ext>
            </a:extLst>
          </p:cNvPr>
          <p:cNvGrpSpPr/>
          <p:nvPr/>
        </p:nvGrpSpPr>
        <p:grpSpPr>
          <a:xfrm>
            <a:off x="-1850858" y="8561749"/>
            <a:ext cx="1039306" cy="865696"/>
            <a:chOff x="-2538002" y="543284"/>
            <a:chExt cx="1644604" cy="942256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728CDBE2-0035-45CF-B673-1869C9302B63}"/>
                </a:ext>
              </a:extLst>
            </p:cNvPr>
            <p:cNvGrpSpPr/>
            <p:nvPr/>
          </p:nvGrpSpPr>
          <p:grpSpPr>
            <a:xfrm>
              <a:off x="-2538002" y="543284"/>
              <a:ext cx="1644604" cy="533601"/>
              <a:chOff x="-2538002" y="543284"/>
              <a:chExt cx="1644604" cy="533601"/>
            </a:xfrm>
          </p:grpSpPr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58FAD5EC-FB62-4D58-8401-307FEDB09863}"/>
                  </a:ext>
                </a:extLst>
              </p:cNvPr>
              <p:cNvSpPr/>
              <p:nvPr/>
            </p:nvSpPr>
            <p:spPr>
              <a:xfrm>
                <a:off x="-2538002" y="689267"/>
                <a:ext cx="1531019" cy="38761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/>
                  <a:t>Assessment 1: Science Skills </a:t>
                </a:r>
              </a:p>
            </p:txBody>
          </p:sp>
          <p:pic>
            <p:nvPicPr>
              <p:cNvPr id="187" name="Picture 18" descr="Image result for road signs men at work">
                <a:extLst>
                  <a:ext uri="{FF2B5EF4-FFF2-40B4-BE49-F238E27FC236}">
                    <a16:creationId xmlns:a16="http://schemas.microsoft.com/office/drawing/2014/main" id="{8FCC5612-DCE0-4B26-865A-6D2DDBF351F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30651" y="543284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DEDA4E8C-E6C7-455B-BC70-CCE49FC95F3C}"/>
                </a:ext>
              </a:extLst>
            </p:cNvPr>
            <p:cNvCxnSpPr>
              <a:cxnSpLocks/>
              <a:stCxn id="186" idx="2"/>
            </p:cNvCxnSpPr>
            <p:nvPr/>
          </p:nvCxnSpPr>
          <p:spPr>
            <a:xfrm>
              <a:off x="-1772493" y="1076885"/>
              <a:ext cx="256174" cy="408655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F7C4AEBC-60BE-4034-8F59-AC43E2A8A4EE}"/>
              </a:ext>
            </a:extLst>
          </p:cNvPr>
          <p:cNvGrpSpPr/>
          <p:nvPr/>
        </p:nvGrpSpPr>
        <p:grpSpPr>
          <a:xfrm>
            <a:off x="-2188315" y="8550706"/>
            <a:ext cx="1257617" cy="832161"/>
            <a:chOff x="-2567956" y="-359009"/>
            <a:chExt cx="1419609" cy="3133915"/>
          </a:xfrm>
        </p:grpSpPr>
        <p:grpSp>
          <p:nvGrpSpPr>
            <p:cNvPr id="194" name="Group 193">
              <a:extLst>
                <a:ext uri="{FF2B5EF4-FFF2-40B4-BE49-F238E27FC236}">
                  <a16:creationId xmlns:a16="http://schemas.microsoft.com/office/drawing/2014/main" id="{0A1AB9C3-0F73-4B42-BEDE-A4EB50CF08AC}"/>
                </a:ext>
              </a:extLst>
            </p:cNvPr>
            <p:cNvGrpSpPr/>
            <p:nvPr/>
          </p:nvGrpSpPr>
          <p:grpSpPr>
            <a:xfrm>
              <a:off x="-2567956" y="587356"/>
              <a:ext cx="1419609" cy="2187550"/>
              <a:chOff x="-2567956" y="587356"/>
              <a:chExt cx="1419609" cy="2187550"/>
            </a:xfrm>
          </p:grpSpPr>
          <p:sp>
            <p:nvSpPr>
              <p:cNvPr id="196" name="Rectangle 195">
                <a:extLst>
                  <a:ext uri="{FF2B5EF4-FFF2-40B4-BE49-F238E27FC236}">
                    <a16:creationId xmlns:a16="http://schemas.microsoft.com/office/drawing/2014/main" id="{89B69150-CB82-4AF2-A7B9-1AE0F5E2FDCB}"/>
                  </a:ext>
                </a:extLst>
              </p:cNvPr>
              <p:cNvSpPr/>
              <p:nvPr/>
            </p:nvSpPr>
            <p:spPr>
              <a:xfrm>
                <a:off x="-2567956" y="587356"/>
                <a:ext cx="1295780" cy="165169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50" b="1" u="sng"/>
                  <a:t>Assessment 2:</a:t>
                </a:r>
              </a:p>
              <a:p>
                <a:r>
                  <a:rPr lang="en-GB" sz="750"/>
                  <a:t>Full Mock Exam:  EDEXCEL Biology Paper 1</a:t>
                </a:r>
              </a:p>
            </p:txBody>
          </p:sp>
          <p:pic>
            <p:nvPicPr>
              <p:cNvPr id="197" name="Picture 18" descr="Image result for road signs men at work">
                <a:extLst>
                  <a:ext uri="{FF2B5EF4-FFF2-40B4-BE49-F238E27FC236}">
                    <a16:creationId xmlns:a16="http://schemas.microsoft.com/office/drawing/2014/main" id="{2A582256-3D19-411E-8958-AAA23652592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690072" y="1573120"/>
                <a:ext cx="541725" cy="12017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45D476FA-27EE-4417-A1E5-E8A4DA2D607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359009"/>
              <a:ext cx="223730" cy="94443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888925" y="5548715"/>
            <a:ext cx="224519" cy="3604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5874803" y="6166566"/>
            <a:ext cx="337322" cy="81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15" idx="2"/>
          </p:cNvCxnSpPr>
          <p:nvPr/>
        </p:nvCxnSpPr>
        <p:spPr>
          <a:xfrm flipH="1">
            <a:off x="-1679469" y="2315352"/>
            <a:ext cx="124375" cy="3433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4539711" y="8693707"/>
            <a:ext cx="0" cy="3650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3131757" y="1694744"/>
            <a:ext cx="502509" cy="6115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A823CA20-81EC-45E8-966E-64AA27D01996}"/>
              </a:ext>
            </a:extLst>
          </p:cNvPr>
          <p:cNvGrpSpPr/>
          <p:nvPr/>
        </p:nvGrpSpPr>
        <p:grpSpPr>
          <a:xfrm>
            <a:off x="-2285297" y="8835706"/>
            <a:ext cx="1882957" cy="587338"/>
            <a:chOff x="-2851096" y="137465"/>
            <a:chExt cx="3004728" cy="639281"/>
          </a:xfrm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D0202BC5-E18D-4CDE-9D8F-B978760DAE2E}"/>
                </a:ext>
              </a:extLst>
            </p:cNvPr>
            <p:cNvGrpSpPr/>
            <p:nvPr/>
          </p:nvGrpSpPr>
          <p:grpSpPr>
            <a:xfrm>
              <a:off x="-2851096" y="137465"/>
              <a:ext cx="2648825" cy="639281"/>
              <a:chOff x="-2851096" y="137465"/>
              <a:chExt cx="2648825" cy="639281"/>
            </a:xfrm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D135E603-AD22-4BD6-9444-4426A1E1A9FD}"/>
                  </a:ext>
                </a:extLst>
              </p:cNvPr>
              <p:cNvSpPr/>
              <p:nvPr/>
            </p:nvSpPr>
            <p:spPr>
              <a:xfrm>
                <a:off x="-2851096" y="245568"/>
                <a:ext cx="2564593" cy="53117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/>
                  <a:t>Assessment 3:</a:t>
                </a:r>
              </a:p>
              <a:p>
                <a:r>
                  <a:rPr lang="en-GB" sz="857"/>
                  <a:t>Full Mock Exam:  EDEXCEL Chemistry Paper 1</a:t>
                </a:r>
              </a:p>
            </p:txBody>
          </p:sp>
          <p:pic>
            <p:nvPicPr>
              <p:cNvPr id="217" name="Picture 18" descr="Image result for road signs men at work">
                <a:extLst>
                  <a:ext uri="{FF2B5EF4-FFF2-40B4-BE49-F238E27FC236}">
                    <a16:creationId xmlns:a16="http://schemas.microsoft.com/office/drawing/2014/main" id="{4DD38295-C57F-4366-8902-4B5F315245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39524" y="137465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572F861D-459F-492C-9130-66E66FF229DF}"/>
                </a:ext>
              </a:extLst>
            </p:cNvPr>
            <p:cNvCxnSpPr>
              <a:cxnSpLocks/>
              <a:stCxn id="210" idx="3"/>
              <a:endCxn id="168" idx="4"/>
            </p:cNvCxnSpPr>
            <p:nvPr/>
          </p:nvCxnSpPr>
          <p:spPr>
            <a:xfrm>
              <a:off x="-286503" y="511157"/>
              <a:ext cx="440135" cy="10695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943FDD90-DAD2-4678-895C-903F6A03E78E}"/>
              </a:ext>
            </a:extLst>
          </p:cNvPr>
          <p:cNvGrpSpPr/>
          <p:nvPr/>
        </p:nvGrpSpPr>
        <p:grpSpPr>
          <a:xfrm>
            <a:off x="-2710830" y="8085856"/>
            <a:ext cx="1483079" cy="1067355"/>
            <a:chOff x="-2427731" y="-9216"/>
            <a:chExt cx="2162045" cy="2867460"/>
          </a:xfrm>
        </p:grpSpPr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A287F113-C01A-4EAD-A313-2CAF7DDB8B80}"/>
                </a:ext>
              </a:extLst>
            </p:cNvPr>
            <p:cNvGrpSpPr/>
            <p:nvPr/>
          </p:nvGrpSpPr>
          <p:grpSpPr>
            <a:xfrm>
              <a:off x="-2427731" y="-9216"/>
              <a:ext cx="2162045" cy="1419222"/>
              <a:chOff x="-2427731" y="-9216"/>
              <a:chExt cx="2162045" cy="1419222"/>
            </a:xfrm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0219C846-9D64-4318-8FAD-396AFF8EA31A}"/>
                  </a:ext>
                </a:extLst>
              </p:cNvPr>
              <p:cNvSpPr/>
              <p:nvPr/>
            </p:nvSpPr>
            <p:spPr>
              <a:xfrm>
                <a:off x="-2427731" y="541820"/>
                <a:ext cx="2103291" cy="868186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50" b="1" u="sng"/>
                  <a:t>Assessment 4:</a:t>
                </a:r>
              </a:p>
              <a:p>
                <a:r>
                  <a:rPr lang="en-GB" sz="750"/>
                  <a:t>Chemistry Paper 1</a:t>
                </a:r>
              </a:p>
            </p:txBody>
          </p:sp>
          <p:pic>
            <p:nvPicPr>
              <p:cNvPr id="225" name="Picture 18" descr="Image result for road signs men at work">
                <a:extLst>
                  <a:ext uri="{FF2B5EF4-FFF2-40B4-BE49-F238E27FC236}">
                    <a16:creationId xmlns:a16="http://schemas.microsoft.com/office/drawing/2014/main" id="{187E8B20-CE83-4EC0-8EC3-39F5E9D4DB8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69794" y="-9216"/>
                <a:ext cx="604108" cy="8773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B31D6F2B-90C4-477D-8A92-98C63A267CCB}"/>
                </a:ext>
              </a:extLst>
            </p:cNvPr>
            <p:cNvCxnSpPr>
              <a:cxnSpLocks/>
              <a:stCxn id="224" idx="2"/>
            </p:cNvCxnSpPr>
            <p:nvPr/>
          </p:nvCxnSpPr>
          <p:spPr>
            <a:xfrm>
              <a:off x="-1376086" y="1410006"/>
              <a:ext cx="295316" cy="1448238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E53724CC-121E-491A-8043-A3BA6F0B2737}"/>
              </a:ext>
            </a:extLst>
          </p:cNvPr>
          <p:cNvGrpSpPr/>
          <p:nvPr/>
        </p:nvGrpSpPr>
        <p:grpSpPr>
          <a:xfrm>
            <a:off x="-2872944" y="2682406"/>
            <a:ext cx="1627968" cy="3503589"/>
            <a:chOff x="-12482994" y="1398229"/>
            <a:chExt cx="2339239" cy="3016005"/>
          </a:xfrm>
        </p:grpSpPr>
        <p:grpSp>
          <p:nvGrpSpPr>
            <p:cNvPr id="232" name="Group 231">
              <a:extLst>
                <a:ext uri="{FF2B5EF4-FFF2-40B4-BE49-F238E27FC236}">
                  <a16:creationId xmlns:a16="http://schemas.microsoft.com/office/drawing/2014/main" id="{222D49D9-5556-41E1-B39A-E71462E3370C}"/>
                </a:ext>
              </a:extLst>
            </p:cNvPr>
            <p:cNvGrpSpPr/>
            <p:nvPr/>
          </p:nvGrpSpPr>
          <p:grpSpPr>
            <a:xfrm>
              <a:off x="-12482994" y="1398229"/>
              <a:ext cx="2339239" cy="2715928"/>
              <a:chOff x="-12482994" y="1398229"/>
              <a:chExt cx="2339239" cy="2715928"/>
            </a:xfrm>
          </p:grpSpPr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888A08F3-9A9A-4E52-853C-F5E1F3291396}"/>
                  </a:ext>
                </a:extLst>
              </p:cNvPr>
              <p:cNvSpPr/>
              <p:nvPr/>
            </p:nvSpPr>
            <p:spPr>
              <a:xfrm>
                <a:off x="-12482994" y="3722370"/>
                <a:ext cx="2339239" cy="391787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86" b="1" u="sng" dirty="0"/>
                  <a:t>Assessment 5:</a:t>
                </a:r>
              </a:p>
              <a:p>
                <a:r>
                  <a:rPr lang="en-GB" sz="786" dirty="0"/>
                  <a:t>Full paper1’s for Biology, Physics and Chemistry</a:t>
                </a:r>
              </a:p>
            </p:txBody>
          </p:sp>
          <p:pic>
            <p:nvPicPr>
              <p:cNvPr id="235" name="Picture 18" descr="Image result for road signs men at work">
                <a:extLst>
                  <a:ext uri="{FF2B5EF4-FFF2-40B4-BE49-F238E27FC236}">
                    <a16:creationId xmlns:a16="http://schemas.microsoft.com/office/drawing/2014/main" id="{378F1A18-1BA5-4F3E-AFC8-25B448774F4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2212442" y="1398229"/>
                <a:ext cx="452009" cy="32117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BCD32509-562B-44BC-8926-A0D1AA9E1971}"/>
                </a:ext>
              </a:extLst>
            </p:cNvPr>
            <p:cNvCxnSpPr>
              <a:cxnSpLocks/>
              <a:stCxn id="234" idx="2"/>
            </p:cNvCxnSpPr>
            <p:nvPr/>
          </p:nvCxnSpPr>
          <p:spPr>
            <a:xfrm flipH="1">
              <a:off x="-11804739" y="4114154"/>
              <a:ext cx="491365" cy="30008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78848BC4-CEF4-4C08-ACA7-356E93DD9DD0}"/>
              </a:ext>
            </a:extLst>
          </p:cNvPr>
          <p:cNvSpPr/>
          <p:nvPr/>
        </p:nvSpPr>
        <p:spPr>
          <a:xfrm>
            <a:off x="823341" y="1277874"/>
            <a:ext cx="1690086" cy="355867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71" b="1"/>
              <a:t>Destination Two: Possible Career in Biology </a:t>
            </a:r>
            <a:r>
              <a:rPr lang="en-GB" sz="571" b="1" err="1"/>
              <a:t>e.g</a:t>
            </a:r>
            <a:r>
              <a:rPr lang="en-GB" sz="571" b="1"/>
              <a:t> Dental technician, trainee lab technician, health care profession and apprenticeship  schemes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3316BE4-87AF-4535-8056-7636A1C4EDF2}"/>
              </a:ext>
            </a:extLst>
          </p:cNvPr>
          <p:cNvSpPr/>
          <p:nvPr/>
        </p:nvSpPr>
        <p:spPr>
          <a:xfrm>
            <a:off x="103439" y="2025009"/>
            <a:ext cx="879774" cy="1058816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571" b="1"/>
              <a:t>Destination One</a:t>
            </a:r>
            <a:r>
              <a:rPr lang="en-GB" sz="571"/>
              <a:t> </a:t>
            </a:r>
          </a:p>
          <a:p>
            <a:pPr algn="ctr"/>
            <a:r>
              <a:rPr lang="en-GB" sz="571"/>
              <a:t>You can go on to study A levels in Biology, Physics and chemistry or Level 3 BTEC Applied Science</a:t>
            </a:r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AF234E06-7C00-4667-87DF-7C3A256BD671}"/>
              </a:ext>
            </a:extLst>
          </p:cNvPr>
          <p:cNvSpPr txBox="1"/>
          <p:nvPr/>
        </p:nvSpPr>
        <p:spPr>
          <a:xfrm>
            <a:off x="-54536" y="9362800"/>
            <a:ext cx="2335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i="1" dirty="0">
                <a:solidFill>
                  <a:schemeClr val="bg1"/>
                </a:solidFill>
              </a:rPr>
              <a:t>LEARNING JOURNEY</a:t>
            </a:r>
            <a:endParaRPr lang="en-GB" sz="2000" i="1" dirty="0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68DD1A2-D756-45C0-B934-E2A0BC534B1D}"/>
              </a:ext>
            </a:extLst>
          </p:cNvPr>
          <p:cNvSpPr txBox="1"/>
          <p:nvPr/>
        </p:nvSpPr>
        <p:spPr>
          <a:xfrm>
            <a:off x="2663514" y="1292090"/>
            <a:ext cx="1438206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Review and catch up time. </a:t>
            </a:r>
          </a:p>
        </p:txBody>
      </p: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8E99476C-0FF2-4AA1-B2DF-44C09F3A187E}"/>
              </a:ext>
            </a:extLst>
          </p:cNvPr>
          <p:cNvGrpSpPr/>
          <p:nvPr/>
        </p:nvGrpSpPr>
        <p:grpSpPr>
          <a:xfrm>
            <a:off x="-1711960" y="8510981"/>
            <a:ext cx="1048531" cy="939783"/>
            <a:chOff x="-2552600" y="543284"/>
            <a:chExt cx="1659202" cy="1022895"/>
          </a:xfrm>
        </p:grpSpPr>
        <p:grpSp>
          <p:nvGrpSpPr>
            <p:cNvPr id="228" name="Group 227">
              <a:extLst>
                <a:ext uri="{FF2B5EF4-FFF2-40B4-BE49-F238E27FC236}">
                  <a16:creationId xmlns:a16="http://schemas.microsoft.com/office/drawing/2014/main" id="{ABCBB945-BA51-49A0-960E-1591A065B2F7}"/>
                </a:ext>
              </a:extLst>
            </p:cNvPr>
            <p:cNvGrpSpPr/>
            <p:nvPr/>
          </p:nvGrpSpPr>
          <p:grpSpPr>
            <a:xfrm>
              <a:off x="-2552600" y="543284"/>
              <a:ext cx="1659202" cy="700795"/>
              <a:chOff x="-2552600" y="543284"/>
              <a:chExt cx="1659202" cy="700795"/>
            </a:xfrm>
          </p:grpSpPr>
          <p:sp>
            <p:nvSpPr>
              <p:cNvPr id="230" name="Rectangle 229">
                <a:extLst>
                  <a:ext uri="{FF2B5EF4-FFF2-40B4-BE49-F238E27FC236}">
                    <a16:creationId xmlns:a16="http://schemas.microsoft.com/office/drawing/2014/main" id="{D603A89E-0F7F-4732-AF57-FE1E9337D9C0}"/>
                  </a:ext>
                </a:extLst>
              </p:cNvPr>
              <p:cNvSpPr/>
              <p:nvPr/>
            </p:nvSpPr>
            <p:spPr>
              <a:xfrm>
                <a:off x="-2552600" y="712901"/>
                <a:ext cx="1531019" cy="53117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 dirty="0"/>
                  <a:t>Baseline Assessment</a:t>
                </a:r>
              </a:p>
              <a:p>
                <a:r>
                  <a:rPr lang="en-GB" sz="857" dirty="0"/>
                  <a:t>Recover</a:t>
                </a:r>
              </a:p>
            </p:txBody>
          </p:sp>
          <p:pic>
            <p:nvPicPr>
              <p:cNvPr id="236" name="Picture 18" descr="Image result for road signs men at work">
                <a:extLst>
                  <a:ext uri="{FF2B5EF4-FFF2-40B4-BE49-F238E27FC236}">
                    <a16:creationId xmlns:a16="http://schemas.microsoft.com/office/drawing/2014/main" id="{93D5E787-D656-4283-8976-4BCCC3E76C8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30651" y="543284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D11F8337-6B8D-4AFE-921E-715C2E83DED5}"/>
                </a:ext>
              </a:extLst>
            </p:cNvPr>
            <p:cNvCxnSpPr>
              <a:cxnSpLocks/>
              <a:stCxn id="230" idx="2"/>
            </p:cNvCxnSpPr>
            <p:nvPr/>
          </p:nvCxnSpPr>
          <p:spPr>
            <a:xfrm>
              <a:off x="-1787090" y="1244079"/>
              <a:ext cx="168626" cy="32210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2" name="Graphic 201" descr="Rainy scene">
            <a:extLst>
              <a:ext uri="{FF2B5EF4-FFF2-40B4-BE49-F238E27FC236}">
                <a16:creationId xmlns:a16="http://schemas.microsoft.com/office/drawing/2014/main" id="{4C582DB3-4DCE-4A0B-ACAE-669526DE8ED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63384" y="6360297"/>
            <a:ext cx="528531" cy="528531"/>
          </a:xfrm>
          <a:prstGeom prst="rect">
            <a:avLst/>
          </a:prstGeom>
        </p:spPr>
      </p:pic>
      <p:sp>
        <p:nvSpPr>
          <p:cNvPr id="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1DA01BCD-E578-7CE0-24D2-9E8C57421BA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pic>
        <p:nvPicPr>
          <p:cNvPr id="7" name="Picture 6" descr="Academy logo">
            <a:extLst>
              <a:ext uri="{FF2B5EF4-FFF2-40B4-BE49-F238E27FC236}">
                <a16:creationId xmlns:a16="http://schemas.microsoft.com/office/drawing/2014/main" id="{1B34A883-9684-3058-FD85-24194796058C}"/>
              </a:ext>
            </a:extLst>
          </p:cNvPr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0" y="81714"/>
            <a:ext cx="1996448" cy="626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AQA Home">
            <a:extLst>
              <a:ext uri="{FF2B5EF4-FFF2-40B4-BE49-F238E27FC236}">
                <a16:creationId xmlns:a16="http://schemas.microsoft.com/office/drawing/2014/main" id="{1D04B6E6-93E9-52E8-3FFE-16BBB30615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4" b="1659"/>
          <a:stretch/>
        </p:blipFill>
        <p:spPr bwMode="auto">
          <a:xfrm>
            <a:off x="5262423" y="110353"/>
            <a:ext cx="1595577" cy="7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1295662-ED15-9029-9C94-1005D1078BB6}"/>
              </a:ext>
            </a:extLst>
          </p:cNvPr>
          <p:cNvSpPr txBox="1"/>
          <p:nvPr/>
        </p:nvSpPr>
        <p:spPr>
          <a:xfrm>
            <a:off x="1731781" y="6339106"/>
            <a:ext cx="2059051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B8 Photosynthesis 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A1A26E2-B54A-6928-200F-DE76472F2448}"/>
              </a:ext>
            </a:extLst>
          </p:cNvPr>
          <p:cNvCxnSpPr>
            <a:cxnSpLocks/>
          </p:cNvCxnSpPr>
          <p:nvPr/>
        </p:nvCxnSpPr>
        <p:spPr>
          <a:xfrm>
            <a:off x="3205718" y="6590789"/>
            <a:ext cx="399620" cy="3866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Graphic 26" descr="Nerve">
            <a:extLst>
              <a:ext uri="{FF2B5EF4-FFF2-40B4-BE49-F238E27FC236}">
                <a16:creationId xmlns:a16="http://schemas.microsoft.com/office/drawing/2014/main" id="{D454B508-7A26-430D-97DF-E61A0A3C7F75}"/>
              </a:ext>
            </a:extLst>
          </p:cNvPr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 rot="3022553">
            <a:off x="6086868" y="7371799"/>
            <a:ext cx="550214" cy="550214"/>
          </a:xfrm>
          <a:prstGeom prst="rect">
            <a:avLst/>
          </a:prstGeom>
        </p:spPr>
      </p:pic>
      <p:pic>
        <p:nvPicPr>
          <p:cNvPr id="45" name="Picture 36">
            <a:extLst>
              <a:ext uri="{FF2B5EF4-FFF2-40B4-BE49-F238E27FC236}">
                <a16:creationId xmlns:a16="http://schemas.microsoft.com/office/drawing/2014/main" id="{D54CC753-0A8C-7C53-2441-316FA93393D1}"/>
              </a:ext>
            </a:extLst>
          </p:cNvPr>
          <p:cNvPicPr>
            <a:picLocks noChangeAspect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974" y="8901363"/>
            <a:ext cx="404092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Graphic 47" descr="Needle">
            <a:extLst>
              <a:ext uri="{FF2B5EF4-FFF2-40B4-BE49-F238E27FC236}">
                <a16:creationId xmlns:a16="http://schemas.microsoft.com/office/drawing/2014/main" id="{9802B352-B32D-891D-42B7-6B3ACA2A3D5C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218595" y="8920816"/>
            <a:ext cx="436361" cy="43636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95DDAAE-F09C-FD5D-4A26-F092E6BD5E3E}"/>
              </a:ext>
            </a:extLst>
          </p:cNvPr>
          <p:cNvSpPr txBox="1"/>
          <p:nvPr/>
        </p:nvSpPr>
        <p:spPr>
          <a:xfrm>
            <a:off x="91790" y="5926773"/>
            <a:ext cx="14787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B12 Reproduction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14CE03C-5D7B-E566-DC3C-B825B3A37196}"/>
              </a:ext>
            </a:extLst>
          </p:cNvPr>
          <p:cNvCxnSpPr>
            <a:cxnSpLocks/>
          </p:cNvCxnSpPr>
          <p:nvPr/>
        </p:nvCxnSpPr>
        <p:spPr>
          <a:xfrm flipV="1">
            <a:off x="4049587" y="4034829"/>
            <a:ext cx="224519" cy="3604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A8A9CB9-974A-E710-FB32-EEA205928FFD}"/>
              </a:ext>
            </a:extLst>
          </p:cNvPr>
          <p:cNvSpPr txBox="1"/>
          <p:nvPr/>
        </p:nvSpPr>
        <p:spPr>
          <a:xfrm>
            <a:off x="3405528" y="4378964"/>
            <a:ext cx="14787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B12 Reproduction</a:t>
            </a:r>
          </a:p>
        </p:txBody>
      </p:sp>
      <p:pic>
        <p:nvPicPr>
          <p:cNvPr id="5" name="Picture 104">
            <a:extLst>
              <a:ext uri="{FF2B5EF4-FFF2-40B4-BE49-F238E27FC236}">
                <a16:creationId xmlns:a16="http://schemas.microsoft.com/office/drawing/2014/main" id="{31E6CDF0-2E41-046C-AEC8-FB848513139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065" y="4364523"/>
            <a:ext cx="410186" cy="405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4">
            <a:extLst>
              <a:ext uri="{FF2B5EF4-FFF2-40B4-BE49-F238E27FC236}">
                <a16:creationId xmlns:a16="http://schemas.microsoft.com/office/drawing/2014/main" id="{25ACC70F-1BC2-F8A9-2DA2-EC5B6E4F9D6D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71" y="5503618"/>
            <a:ext cx="410186" cy="405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0F464AB-5BF6-200B-0051-A521CBDAC6A1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319482" y="1412161"/>
            <a:ext cx="598674" cy="573729"/>
          </a:xfrm>
          <a:prstGeom prst="rect">
            <a:avLst/>
          </a:prstGeom>
        </p:spPr>
      </p:pic>
      <p:pic>
        <p:nvPicPr>
          <p:cNvPr id="13" name="Graphic 12" descr="Needle">
            <a:extLst>
              <a:ext uri="{FF2B5EF4-FFF2-40B4-BE49-F238E27FC236}">
                <a16:creationId xmlns:a16="http://schemas.microsoft.com/office/drawing/2014/main" id="{AAA5AAA2-670E-5E87-07DB-AA87A0A6B448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2950531" y="4250370"/>
            <a:ext cx="436361" cy="43636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9373FF6-9D7B-7BF0-9ED8-BDE0D7014AF8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79541" y="4722592"/>
            <a:ext cx="404984" cy="31789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A7B21D4-C744-D006-2221-273D220F5DAD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139964" y="6279159"/>
            <a:ext cx="420512" cy="44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203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873433" y="2005207"/>
            <a:ext cx="264525" cy="37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647431" y="1688879"/>
            <a:ext cx="735724" cy="381295"/>
          </a:xfrm>
          <a:prstGeom prst="triangle">
            <a:avLst>
              <a:gd name="adj" fmla="val 5059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519267" y="7107778"/>
            <a:ext cx="1985509" cy="1567089"/>
          </a:xfrm>
          <a:prstGeom prst="blockArc">
            <a:avLst>
              <a:gd name="adj1" fmla="val 10574621"/>
              <a:gd name="adj2" fmla="val 156513"/>
              <a:gd name="adj3" fmla="val 2821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1528339" y="6901112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4654981" y="5506287"/>
            <a:ext cx="2064884" cy="1589768"/>
          </a:xfrm>
          <a:prstGeom prst="blockArc">
            <a:avLst>
              <a:gd name="adj1" fmla="val 10800000"/>
              <a:gd name="adj2" fmla="val 148756"/>
              <a:gd name="adj3" fmla="val 27614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1448852" y="5257839"/>
            <a:ext cx="4235223" cy="44018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482675" y="3955573"/>
            <a:ext cx="1932354" cy="157686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1459100" y="3785443"/>
            <a:ext cx="4257901" cy="44903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 dirty="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4530608" y="2384325"/>
            <a:ext cx="2033134" cy="1681236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18920" y="2217494"/>
            <a:ext cx="4162652" cy="46491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1511386" y="8447118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064" name="Rounded Rectangle 1063"/>
          <p:cNvSpPr/>
          <p:nvPr/>
        </p:nvSpPr>
        <p:spPr>
          <a:xfrm>
            <a:off x="-1628472" y="5718301"/>
            <a:ext cx="1270556" cy="2578606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383" name="Rounded Rectangle 382"/>
          <p:cNvSpPr/>
          <p:nvPr/>
        </p:nvSpPr>
        <p:spPr>
          <a:xfrm>
            <a:off x="7032637" y="743390"/>
            <a:ext cx="1286789" cy="7312919"/>
          </a:xfrm>
          <a:prstGeom prst="roundRect">
            <a:avLst/>
          </a:prstGeom>
          <a:solidFill>
            <a:srgbClr val="B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816804" y="2242903"/>
            <a:ext cx="794061" cy="415641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1346253" y="3996264"/>
            <a:ext cx="4395198" cy="190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5770" y="789466"/>
            <a:ext cx="4973681" cy="44402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413052"/>
            <a:ext cx="6867839" cy="31286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5165" y="627160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22302" y="759658"/>
            <a:ext cx="4867358" cy="575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143" b="1" dirty="0">
                <a:solidFill>
                  <a:schemeClr val="bg1"/>
                </a:solidFill>
              </a:rPr>
              <a:t>YEAR 10 Chemistry 2024-25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1999670" y="1788022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83" y="2599843"/>
            <a:ext cx="485349" cy="32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39" y="1304480"/>
            <a:ext cx="266481" cy="26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1" name="TextBox 29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092966" y="995217"/>
            <a:ext cx="1123811" cy="488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>
                <a:solidFill>
                  <a:schemeClr val="bg1"/>
                </a:solidFill>
              </a:rPr>
              <a:t>Simply drag a pin to add it to your journey</a:t>
            </a: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087950" y="772834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>
                <a:solidFill>
                  <a:schemeClr val="bg1"/>
                </a:solidFill>
              </a:rPr>
              <a:t>PIN BANK</a:t>
            </a: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70890" y="8130248"/>
            <a:ext cx="1123811" cy="224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/>
              <a:t>Why not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39533" y="7898505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/>
              <a:t>CAR PARK</a:t>
            </a:r>
          </a:p>
        </p:txBody>
      </p:sp>
      <p:grpSp>
        <p:nvGrpSpPr>
          <p:cNvPr id="1060" name="Group 1059"/>
          <p:cNvGrpSpPr/>
          <p:nvPr/>
        </p:nvGrpSpPr>
        <p:grpSpPr>
          <a:xfrm>
            <a:off x="-1834254" y="622459"/>
            <a:ext cx="1657721" cy="1383077"/>
            <a:chOff x="-2567956" y="338043"/>
            <a:chExt cx="2320810" cy="1936308"/>
          </a:xfrm>
        </p:grpSpPr>
        <p:grpSp>
          <p:nvGrpSpPr>
            <p:cNvPr id="1059" name="Group 1058"/>
            <p:cNvGrpSpPr/>
            <p:nvPr/>
          </p:nvGrpSpPr>
          <p:grpSpPr>
            <a:xfrm>
              <a:off x="-2567956" y="338043"/>
              <a:ext cx="2320810" cy="1348165"/>
              <a:chOff x="-2567956" y="338043"/>
              <a:chExt cx="2320810" cy="1348165"/>
            </a:xfrm>
          </p:grpSpPr>
          <p:sp>
            <p:nvSpPr>
              <p:cNvPr id="380" name="Rectangle 379"/>
              <p:cNvSpPr/>
              <p:nvPr/>
            </p:nvSpPr>
            <p:spPr>
              <a:xfrm>
                <a:off x="-2567956" y="587356"/>
                <a:ext cx="2320810" cy="1098852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38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64409" y="1645932"/>
              <a:ext cx="5705" cy="62841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Group 463"/>
          <p:cNvGrpSpPr/>
          <p:nvPr/>
        </p:nvGrpSpPr>
        <p:grpSpPr>
          <a:xfrm>
            <a:off x="-1801468" y="2284998"/>
            <a:ext cx="1657721" cy="1279232"/>
            <a:chOff x="-2567956" y="-104715"/>
            <a:chExt cx="2320810" cy="1790926"/>
          </a:xfrm>
        </p:grpSpPr>
        <p:grpSp>
          <p:nvGrpSpPr>
            <p:cNvPr id="465" name="Group 464"/>
            <p:cNvGrpSpPr/>
            <p:nvPr/>
          </p:nvGrpSpPr>
          <p:grpSpPr>
            <a:xfrm>
              <a:off x="-2567956" y="338043"/>
              <a:ext cx="2320810" cy="1348168"/>
              <a:chOff x="-2567956" y="338043"/>
              <a:chExt cx="2320810" cy="1348168"/>
            </a:xfrm>
          </p:grpSpPr>
          <p:sp>
            <p:nvSpPr>
              <p:cNvPr id="467" name="Rectangle 466"/>
              <p:cNvSpPr/>
              <p:nvPr/>
            </p:nvSpPr>
            <p:spPr>
              <a:xfrm>
                <a:off x="-2567956" y="587357"/>
                <a:ext cx="2320810" cy="1098854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46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66" name="Straight Connector 465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104715"/>
              <a:ext cx="4053" cy="690144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2" name="Group 471"/>
          <p:cNvGrpSpPr/>
          <p:nvPr/>
        </p:nvGrpSpPr>
        <p:grpSpPr>
          <a:xfrm>
            <a:off x="-1941789" y="3710281"/>
            <a:ext cx="867843" cy="8814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END OF TERM</a:t>
              </a:r>
            </a:p>
          </p:txBody>
        </p:sp>
      </p:grpSp>
      <p:pic>
        <p:nvPicPr>
          <p:cNvPr id="476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8" cstate="print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-1410966" y="6463297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0" cstate="print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268" b="65900" l="55300" r="95200">
                        <a14:foregroundMark x1="65700" y1="59519" x2="62500" y2="64331"/>
                        <a14:foregroundMark x1="81500" y1="59728" x2="87300" y2="61820"/>
                        <a14:foregroundMark x1="87500" y1="58473" x2="91900" y2="56172"/>
                        <a14:foregroundMark x1="79700" y1="55126" x2="77100" y2="49268"/>
                        <a14:foregroundMark x1="63100" y1="56381" x2="55300" y2="60565"/>
                        <a14:foregroundMark x1="68100" y1="56799" x2="87100" y2="63285"/>
                        <a14:foregroundMark x1="87900" y1="58682" x2="87900" y2="58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47971" b="31929"/>
          <a:stretch/>
        </p:blipFill>
        <p:spPr bwMode="auto">
          <a:xfrm>
            <a:off x="-1450033" y="6943961"/>
            <a:ext cx="938019" cy="38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9" b="16423" l="54600" r="95200">
                        <a14:foregroundMark x1="65900" y1="9833" x2="60900" y2="14644"/>
                        <a14:foregroundMark x1="60900" y1="7950" x2="55600" y2="7741"/>
                        <a14:foregroundMark x1="76900" y1="8368" x2="87700" y2="11715"/>
                        <a14:foregroundMark x1="89500" y1="8368" x2="86100" y2="14226"/>
                        <a14:foregroundMark x1="58600" y1="6276" x2="54600" y2="8159"/>
                        <a14:foregroundMark x1="63100" y1="5439" x2="71300" y2="209"/>
                        <a14:foregroundMark x1="81100" y1="4393" x2="78100" y2="2720"/>
                        <a14:foregroundMark x1="89900" y1="6695" x2="94300" y2="6904"/>
                        <a14:foregroundMark x1="84900" y1="6904" x2="94900" y2="9623"/>
                        <a14:foregroundMark x1="59000" y1="5649" x2="55600" y2="73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b="81570"/>
          <a:stretch/>
        </p:blipFill>
        <p:spPr bwMode="auto">
          <a:xfrm flipH="1">
            <a:off x="-1588253" y="6004121"/>
            <a:ext cx="1013149" cy="37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3" name="Group 482"/>
          <p:cNvGrpSpPr/>
          <p:nvPr/>
        </p:nvGrpSpPr>
        <p:grpSpPr>
          <a:xfrm>
            <a:off x="-996092" y="3720387"/>
            <a:ext cx="867843" cy="8814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HALF       TERM</a:t>
              </a:r>
            </a:p>
          </p:txBody>
        </p:sp>
      </p:grp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77951" y="326073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63595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30849" y="3269340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01535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67666" y="3276765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13600" y="1470221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8" y="5077964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465938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4904664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7" y="5314262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01106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39046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8084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1878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30849" y="2086483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1835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5629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65737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03677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15742" y="2700228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03248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41188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77951" y="393829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30849" y="391692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67666" y="392435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56294" y="3275018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07364" y="326073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50036" y="3952573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01106" y="393829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49400" y="5883775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45825" y="5465194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45825" y="5710476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49399" y="6120073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77416" y="6697740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73841" y="6279159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73841" y="6524441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77415" y="6934038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8" y="7514335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709575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7341035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7" y="7750633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up 123"/>
          <p:cNvGrpSpPr/>
          <p:nvPr/>
        </p:nvGrpSpPr>
        <p:grpSpPr>
          <a:xfrm>
            <a:off x="-1957933" y="4695368"/>
            <a:ext cx="867843" cy="881499"/>
            <a:chOff x="1212628" y="4031237"/>
            <a:chExt cx="1214980" cy="1304869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-1012236" y="4705474"/>
            <a:ext cx="867843" cy="881499"/>
            <a:chOff x="1212628" y="4031237"/>
            <a:chExt cx="1214980" cy="1304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402152" y="2423558"/>
            <a:ext cx="4331091" cy="2222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440397" y="866241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266813" y="548790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346253" y="7120760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5203378" y="822381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912254" y="3971775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912254" y="7112991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5232081" y="5509080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5145210" y="2437607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09BCC-74CD-4CA8-954B-25655F12D764}"/>
              </a:ext>
            </a:extLst>
          </p:cNvPr>
          <p:cNvSpPr txBox="1"/>
          <p:nvPr/>
        </p:nvSpPr>
        <p:spPr>
          <a:xfrm>
            <a:off x="3828673" y="9033906"/>
            <a:ext cx="155752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C3 Structure and bonding </a:t>
            </a: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67370CF-ACB9-4BC9-8C5E-F22A6F4B7242}"/>
              </a:ext>
            </a:extLst>
          </p:cNvPr>
          <p:cNvGrpSpPr/>
          <p:nvPr/>
        </p:nvGrpSpPr>
        <p:grpSpPr>
          <a:xfrm>
            <a:off x="548796" y="7431944"/>
            <a:ext cx="867843" cy="8814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20EE4087-6981-49E0-B6E2-37B6E038401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AF27E8D8-7E25-401C-8BA9-22B23AFA8AD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D7C4A0AB-4B8A-4D6F-AAB9-E68CA703553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1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EF41D48-AA02-4A4E-9255-0EAB07E0BCB6}"/>
              </a:ext>
            </a:extLst>
          </p:cNvPr>
          <p:cNvGrpSpPr/>
          <p:nvPr/>
        </p:nvGrpSpPr>
        <p:grpSpPr>
          <a:xfrm>
            <a:off x="5609543" y="6463607"/>
            <a:ext cx="867843" cy="884825"/>
            <a:chOff x="1212628" y="4031237"/>
            <a:chExt cx="1214980" cy="1309793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0198647-41F5-4670-BCA6-911440B2F9C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546189B5-4D2D-41BA-A711-9BCDD8B48A3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55B2235B-5440-4C5D-89DE-2EFF4B8434B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10478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2</a:t>
              </a:r>
            </a:p>
            <a:p>
              <a:pPr algn="ctr"/>
              <a:r>
                <a:rPr lang="en-US" sz="1000" b="1" dirty="0"/>
                <a:t> 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FC12C364-D7B9-4381-8D0D-C69EF3C6D8DE}"/>
              </a:ext>
            </a:extLst>
          </p:cNvPr>
          <p:cNvSpPr txBox="1"/>
          <p:nvPr/>
        </p:nvSpPr>
        <p:spPr>
          <a:xfrm>
            <a:off x="4841474" y="5944556"/>
            <a:ext cx="1017931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C5 Chemical change </a:t>
            </a:r>
          </a:p>
        </p:txBody>
      </p: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B9FEDE31-90A4-4713-8421-F355F360DF3B}"/>
              </a:ext>
            </a:extLst>
          </p:cNvPr>
          <p:cNvGrpSpPr/>
          <p:nvPr/>
        </p:nvGrpSpPr>
        <p:grpSpPr>
          <a:xfrm>
            <a:off x="1615157" y="5070403"/>
            <a:ext cx="867843" cy="881499"/>
            <a:chOff x="1212628" y="4031237"/>
            <a:chExt cx="1214980" cy="1304869"/>
          </a:xfrm>
        </p:grpSpPr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EECCB165-411D-4602-A0EA-BC030224516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588B6A81-2D55-499A-A79D-3120E63337B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651E4BC1-4BD1-4FFE-8E8E-D63496965F1A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2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0EE274E-36AF-4855-91D1-4BEE4E921533}"/>
              </a:ext>
            </a:extLst>
          </p:cNvPr>
          <p:cNvSpPr txBox="1"/>
          <p:nvPr/>
        </p:nvSpPr>
        <p:spPr>
          <a:xfrm>
            <a:off x="-2202612" y="1761354"/>
            <a:ext cx="1295035" cy="553998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/>
              <a:t>C10-12 Electrolytic Processes; Metals; Reversible Reactions</a:t>
            </a:r>
          </a:p>
        </p:txBody>
      </p: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796FCAF5-8A3F-4C8C-A3AC-EB929956CB74}"/>
              </a:ext>
            </a:extLst>
          </p:cNvPr>
          <p:cNvGrpSpPr/>
          <p:nvPr/>
        </p:nvGrpSpPr>
        <p:grpSpPr>
          <a:xfrm>
            <a:off x="2119020" y="3568792"/>
            <a:ext cx="867843" cy="881499"/>
            <a:chOff x="1212628" y="4031237"/>
            <a:chExt cx="1214980" cy="1304869"/>
          </a:xfrm>
        </p:grpSpPr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E18D3349-031A-431E-9456-DE8ED310009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7ABCC306-37F8-4CC4-8F2A-7C62AE3AC57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7B3D8E91-AFFE-4D8D-811E-E1D94B6D9318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2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DF7DC293-2C3B-49B6-AE90-CED33C61E776}"/>
              </a:ext>
            </a:extLst>
          </p:cNvPr>
          <p:cNvGrpSpPr/>
          <p:nvPr/>
        </p:nvGrpSpPr>
        <p:grpSpPr>
          <a:xfrm>
            <a:off x="3981967" y="2043520"/>
            <a:ext cx="867843" cy="881499"/>
            <a:chOff x="1212628" y="4031237"/>
            <a:chExt cx="1214980" cy="1304869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EA87106E-3B80-43FD-B7DF-7177D10B6E7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E79FAB9-67DB-411E-9B84-C59F82CA878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ECE31263-1C17-40AA-A280-6AFDCE7908A2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/>
                <a:t> 3</a:t>
              </a:r>
              <a:endParaRPr lang="en-US" sz="1000" b="1" dirty="0"/>
            </a:p>
          </p:txBody>
        </p:sp>
      </p:grpSp>
      <p:pic>
        <p:nvPicPr>
          <p:cNvPr id="478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4895" b="89540" l="55200" r="95200">
                        <a14:foregroundMark x1="59300" y1="83682" x2="55200" y2="84310"/>
                        <a14:foregroundMark x1="62000" y1="81904" x2="63900" y2="87762"/>
                        <a14:foregroundMark x1="66900" y1="83682" x2="62800" y2="87029"/>
                        <a14:foregroundMark x1="68000" y1="82322" x2="78400" y2="77510"/>
                        <a14:foregroundMark x1="77100" y1="81904" x2="90300" y2="86192"/>
                        <a14:foregroundMark x1="88400" y1="81904" x2="93800" y2="84310"/>
                        <a14:foregroundMark x1="87800" y1="82531" x2="86700" y2="88598"/>
                        <a14:foregroundMark x1="82600" y1="83682" x2="89000" y2="88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73096" b="8576"/>
          <a:stretch/>
        </p:blipFill>
        <p:spPr bwMode="auto">
          <a:xfrm flipH="1">
            <a:off x="3256224" y="5268729"/>
            <a:ext cx="1058291" cy="3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Image result for car vector">
            <a:extLst>
              <a:ext uri="{FF2B5EF4-FFF2-40B4-BE49-F238E27FC236}">
                <a16:creationId xmlns:a16="http://schemas.microsoft.com/office/drawing/2014/main" id="{E81857BD-0A69-408D-B87A-B7FC179899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3097100" y="3734848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3" name="Group 182">
            <a:extLst>
              <a:ext uri="{FF2B5EF4-FFF2-40B4-BE49-F238E27FC236}">
                <a16:creationId xmlns:a16="http://schemas.microsoft.com/office/drawing/2014/main" id="{960766F3-9403-4432-A7F6-027A04EF0245}"/>
              </a:ext>
            </a:extLst>
          </p:cNvPr>
          <p:cNvGrpSpPr/>
          <p:nvPr/>
        </p:nvGrpSpPr>
        <p:grpSpPr>
          <a:xfrm>
            <a:off x="-1850858" y="8561749"/>
            <a:ext cx="1039306" cy="865696"/>
            <a:chOff x="-2538002" y="543284"/>
            <a:chExt cx="1644604" cy="942256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728CDBE2-0035-45CF-B673-1869C9302B63}"/>
                </a:ext>
              </a:extLst>
            </p:cNvPr>
            <p:cNvGrpSpPr/>
            <p:nvPr/>
          </p:nvGrpSpPr>
          <p:grpSpPr>
            <a:xfrm>
              <a:off x="-2538002" y="543284"/>
              <a:ext cx="1644604" cy="533601"/>
              <a:chOff x="-2538002" y="543284"/>
              <a:chExt cx="1644604" cy="533601"/>
            </a:xfrm>
          </p:grpSpPr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58FAD5EC-FB62-4D58-8401-307FEDB09863}"/>
                  </a:ext>
                </a:extLst>
              </p:cNvPr>
              <p:cNvSpPr/>
              <p:nvPr/>
            </p:nvSpPr>
            <p:spPr>
              <a:xfrm>
                <a:off x="-2538002" y="689267"/>
                <a:ext cx="1531019" cy="38761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/>
                  <a:t>Assessment 1: Science Skills </a:t>
                </a:r>
              </a:p>
            </p:txBody>
          </p:sp>
          <p:pic>
            <p:nvPicPr>
              <p:cNvPr id="187" name="Picture 18" descr="Image result for road signs men at work">
                <a:extLst>
                  <a:ext uri="{FF2B5EF4-FFF2-40B4-BE49-F238E27FC236}">
                    <a16:creationId xmlns:a16="http://schemas.microsoft.com/office/drawing/2014/main" id="{8FCC5612-DCE0-4B26-865A-6D2DDBF351F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30651" y="543284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DEDA4E8C-E6C7-455B-BC70-CCE49FC95F3C}"/>
                </a:ext>
              </a:extLst>
            </p:cNvPr>
            <p:cNvCxnSpPr>
              <a:cxnSpLocks/>
              <a:stCxn id="186" idx="2"/>
            </p:cNvCxnSpPr>
            <p:nvPr/>
          </p:nvCxnSpPr>
          <p:spPr>
            <a:xfrm>
              <a:off x="-1772493" y="1076885"/>
              <a:ext cx="256174" cy="408655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F7C4AEBC-60BE-4034-8F59-AC43E2A8A4EE}"/>
              </a:ext>
            </a:extLst>
          </p:cNvPr>
          <p:cNvGrpSpPr/>
          <p:nvPr/>
        </p:nvGrpSpPr>
        <p:grpSpPr>
          <a:xfrm>
            <a:off x="-2188315" y="8550706"/>
            <a:ext cx="1257617" cy="832161"/>
            <a:chOff x="-2567956" y="-359009"/>
            <a:chExt cx="1419609" cy="3133915"/>
          </a:xfrm>
        </p:grpSpPr>
        <p:grpSp>
          <p:nvGrpSpPr>
            <p:cNvPr id="194" name="Group 193">
              <a:extLst>
                <a:ext uri="{FF2B5EF4-FFF2-40B4-BE49-F238E27FC236}">
                  <a16:creationId xmlns:a16="http://schemas.microsoft.com/office/drawing/2014/main" id="{0A1AB9C3-0F73-4B42-BEDE-A4EB50CF08AC}"/>
                </a:ext>
              </a:extLst>
            </p:cNvPr>
            <p:cNvGrpSpPr/>
            <p:nvPr/>
          </p:nvGrpSpPr>
          <p:grpSpPr>
            <a:xfrm>
              <a:off x="-2567956" y="587356"/>
              <a:ext cx="1419609" cy="2187550"/>
              <a:chOff x="-2567956" y="587356"/>
              <a:chExt cx="1419609" cy="2187550"/>
            </a:xfrm>
          </p:grpSpPr>
          <p:sp>
            <p:nvSpPr>
              <p:cNvPr id="196" name="Rectangle 195">
                <a:extLst>
                  <a:ext uri="{FF2B5EF4-FFF2-40B4-BE49-F238E27FC236}">
                    <a16:creationId xmlns:a16="http://schemas.microsoft.com/office/drawing/2014/main" id="{89B69150-CB82-4AF2-A7B9-1AE0F5E2FDCB}"/>
                  </a:ext>
                </a:extLst>
              </p:cNvPr>
              <p:cNvSpPr/>
              <p:nvPr/>
            </p:nvSpPr>
            <p:spPr>
              <a:xfrm>
                <a:off x="-2567956" y="587356"/>
                <a:ext cx="1295780" cy="165169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50" b="1" u="sng"/>
                  <a:t>Assessment 2:</a:t>
                </a:r>
              </a:p>
              <a:p>
                <a:r>
                  <a:rPr lang="en-GB" sz="750"/>
                  <a:t>Full Mock Exam:  EDEXCEL Biology Paper 1</a:t>
                </a:r>
              </a:p>
            </p:txBody>
          </p:sp>
          <p:pic>
            <p:nvPicPr>
              <p:cNvPr id="197" name="Picture 18" descr="Image result for road signs men at work">
                <a:extLst>
                  <a:ext uri="{FF2B5EF4-FFF2-40B4-BE49-F238E27FC236}">
                    <a16:creationId xmlns:a16="http://schemas.microsoft.com/office/drawing/2014/main" id="{2A582256-3D19-411E-8958-AAA23652592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690072" y="1573120"/>
                <a:ext cx="541725" cy="12017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45D476FA-27EE-4417-A1E5-E8A4DA2D607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359009"/>
              <a:ext cx="223730" cy="94443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888925" y="5548715"/>
            <a:ext cx="224519" cy="3604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5874803" y="6166566"/>
            <a:ext cx="337322" cy="81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15" idx="2"/>
          </p:cNvCxnSpPr>
          <p:nvPr/>
        </p:nvCxnSpPr>
        <p:spPr>
          <a:xfrm flipH="1">
            <a:off x="-1679469" y="2315352"/>
            <a:ext cx="124375" cy="3433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4539711" y="8693707"/>
            <a:ext cx="0" cy="3650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3131757" y="1694744"/>
            <a:ext cx="502509" cy="6115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A823CA20-81EC-45E8-966E-64AA27D01996}"/>
              </a:ext>
            </a:extLst>
          </p:cNvPr>
          <p:cNvGrpSpPr/>
          <p:nvPr/>
        </p:nvGrpSpPr>
        <p:grpSpPr>
          <a:xfrm>
            <a:off x="-2285297" y="8835706"/>
            <a:ext cx="1882957" cy="587338"/>
            <a:chOff x="-2851096" y="137465"/>
            <a:chExt cx="3004728" cy="639281"/>
          </a:xfrm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D0202BC5-E18D-4CDE-9D8F-B978760DAE2E}"/>
                </a:ext>
              </a:extLst>
            </p:cNvPr>
            <p:cNvGrpSpPr/>
            <p:nvPr/>
          </p:nvGrpSpPr>
          <p:grpSpPr>
            <a:xfrm>
              <a:off x="-2851096" y="137465"/>
              <a:ext cx="2648825" cy="639281"/>
              <a:chOff x="-2851096" y="137465"/>
              <a:chExt cx="2648825" cy="639281"/>
            </a:xfrm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D135E603-AD22-4BD6-9444-4426A1E1A9FD}"/>
                  </a:ext>
                </a:extLst>
              </p:cNvPr>
              <p:cNvSpPr/>
              <p:nvPr/>
            </p:nvSpPr>
            <p:spPr>
              <a:xfrm>
                <a:off x="-2851096" y="245568"/>
                <a:ext cx="2564593" cy="53117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/>
                  <a:t>Assessment 3:</a:t>
                </a:r>
              </a:p>
              <a:p>
                <a:r>
                  <a:rPr lang="en-GB" sz="857"/>
                  <a:t>Full Mock Exam:  EDEXCEL Chemistry Paper 1</a:t>
                </a:r>
              </a:p>
            </p:txBody>
          </p:sp>
          <p:pic>
            <p:nvPicPr>
              <p:cNvPr id="217" name="Picture 18" descr="Image result for road signs men at work">
                <a:extLst>
                  <a:ext uri="{FF2B5EF4-FFF2-40B4-BE49-F238E27FC236}">
                    <a16:creationId xmlns:a16="http://schemas.microsoft.com/office/drawing/2014/main" id="{4DD38295-C57F-4366-8902-4B5F315245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39524" y="137465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572F861D-459F-492C-9130-66E66FF229DF}"/>
                </a:ext>
              </a:extLst>
            </p:cNvPr>
            <p:cNvCxnSpPr>
              <a:cxnSpLocks/>
              <a:stCxn id="210" idx="3"/>
              <a:endCxn id="168" idx="4"/>
            </p:cNvCxnSpPr>
            <p:nvPr/>
          </p:nvCxnSpPr>
          <p:spPr>
            <a:xfrm>
              <a:off x="-286503" y="511157"/>
              <a:ext cx="440135" cy="10695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943FDD90-DAD2-4678-895C-903F6A03E78E}"/>
              </a:ext>
            </a:extLst>
          </p:cNvPr>
          <p:cNvGrpSpPr/>
          <p:nvPr/>
        </p:nvGrpSpPr>
        <p:grpSpPr>
          <a:xfrm>
            <a:off x="-2710830" y="8085856"/>
            <a:ext cx="1483079" cy="1067355"/>
            <a:chOff x="-2427731" y="-9216"/>
            <a:chExt cx="2162045" cy="2867460"/>
          </a:xfrm>
        </p:grpSpPr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A287F113-C01A-4EAD-A313-2CAF7DDB8B80}"/>
                </a:ext>
              </a:extLst>
            </p:cNvPr>
            <p:cNvGrpSpPr/>
            <p:nvPr/>
          </p:nvGrpSpPr>
          <p:grpSpPr>
            <a:xfrm>
              <a:off x="-2427731" y="-9216"/>
              <a:ext cx="2162045" cy="1419222"/>
              <a:chOff x="-2427731" y="-9216"/>
              <a:chExt cx="2162045" cy="1419222"/>
            </a:xfrm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0219C846-9D64-4318-8FAD-396AFF8EA31A}"/>
                  </a:ext>
                </a:extLst>
              </p:cNvPr>
              <p:cNvSpPr/>
              <p:nvPr/>
            </p:nvSpPr>
            <p:spPr>
              <a:xfrm>
                <a:off x="-2427731" y="541820"/>
                <a:ext cx="2103291" cy="868186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50" b="1" u="sng"/>
                  <a:t>Assessment 4:</a:t>
                </a:r>
              </a:p>
              <a:p>
                <a:r>
                  <a:rPr lang="en-GB" sz="750"/>
                  <a:t>Chemistry Paper 1</a:t>
                </a:r>
              </a:p>
            </p:txBody>
          </p:sp>
          <p:pic>
            <p:nvPicPr>
              <p:cNvPr id="225" name="Picture 18" descr="Image result for road signs men at work">
                <a:extLst>
                  <a:ext uri="{FF2B5EF4-FFF2-40B4-BE49-F238E27FC236}">
                    <a16:creationId xmlns:a16="http://schemas.microsoft.com/office/drawing/2014/main" id="{187E8B20-CE83-4EC0-8EC3-39F5E9D4DB8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69794" y="-9216"/>
                <a:ext cx="604108" cy="8773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B31D6F2B-90C4-477D-8A92-98C63A267CCB}"/>
                </a:ext>
              </a:extLst>
            </p:cNvPr>
            <p:cNvCxnSpPr>
              <a:cxnSpLocks/>
              <a:stCxn id="224" idx="2"/>
            </p:cNvCxnSpPr>
            <p:nvPr/>
          </p:nvCxnSpPr>
          <p:spPr>
            <a:xfrm>
              <a:off x="-1376086" y="1410006"/>
              <a:ext cx="295316" cy="1448238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E53724CC-121E-491A-8043-A3BA6F0B2737}"/>
              </a:ext>
            </a:extLst>
          </p:cNvPr>
          <p:cNvGrpSpPr/>
          <p:nvPr/>
        </p:nvGrpSpPr>
        <p:grpSpPr>
          <a:xfrm>
            <a:off x="-2872944" y="2682406"/>
            <a:ext cx="1627968" cy="3503589"/>
            <a:chOff x="-12482994" y="1398229"/>
            <a:chExt cx="2339239" cy="3016005"/>
          </a:xfrm>
        </p:grpSpPr>
        <p:grpSp>
          <p:nvGrpSpPr>
            <p:cNvPr id="232" name="Group 231">
              <a:extLst>
                <a:ext uri="{FF2B5EF4-FFF2-40B4-BE49-F238E27FC236}">
                  <a16:creationId xmlns:a16="http://schemas.microsoft.com/office/drawing/2014/main" id="{222D49D9-5556-41E1-B39A-E71462E3370C}"/>
                </a:ext>
              </a:extLst>
            </p:cNvPr>
            <p:cNvGrpSpPr/>
            <p:nvPr/>
          </p:nvGrpSpPr>
          <p:grpSpPr>
            <a:xfrm>
              <a:off x="-12482994" y="1398229"/>
              <a:ext cx="2339239" cy="2715928"/>
              <a:chOff x="-12482994" y="1398229"/>
              <a:chExt cx="2339239" cy="2715928"/>
            </a:xfrm>
          </p:grpSpPr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888A08F3-9A9A-4E52-853C-F5E1F3291396}"/>
                  </a:ext>
                </a:extLst>
              </p:cNvPr>
              <p:cNvSpPr/>
              <p:nvPr/>
            </p:nvSpPr>
            <p:spPr>
              <a:xfrm>
                <a:off x="-12482994" y="3722370"/>
                <a:ext cx="2339239" cy="391787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86" b="1" u="sng" dirty="0"/>
                  <a:t>Assessment 5:</a:t>
                </a:r>
              </a:p>
              <a:p>
                <a:r>
                  <a:rPr lang="en-GB" sz="786" dirty="0"/>
                  <a:t>Full paper1’s for Biology, Physics and Chemistry</a:t>
                </a:r>
              </a:p>
            </p:txBody>
          </p:sp>
          <p:pic>
            <p:nvPicPr>
              <p:cNvPr id="235" name="Picture 18" descr="Image result for road signs men at work">
                <a:extLst>
                  <a:ext uri="{FF2B5EF4-FFF2-40B4-BE49-F238E27FC236}">
                    <a16:creationId xmlns:a16="http://schemas.microsoft.com/office/drawing/2014/main" id="{378F1A18-1BA5-4F3E-AFC8-25B448774F4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2212442" y="1398229"/>
                <a:ext cx="452009" cy="32117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BCD32509-562B-44BC-8926-A0D1AA9E1971}"/>
                </a:ext>
              </a:extLst>
            </p:cNvPr>
            <p:cNvCxnSpPr>
              <a:cxnSpLocks/>
              <a:stCxn id="234" idx="2"/>
            </p:cNvCxnSpPr>
            <p:nvPr/>
          </p:nvCxnSpPr>
          <p:spPr>
            <a:xfrm flipH="1">
              <a:off x="-11804739" y="4114154"/>
              <a:ext cx="491365" cy="30008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78848BC4-CEF4-4C08-ACA7-356E93DD9DD0}"/>
              </a:ext>
            </a:extLst>
          </p:cNvPr>
          <p:cNvSpPr/>
          <p:nvPr/>
        </p:nvSpPr>
        <p:spPr>
          <a:xfrm>
            <a:off x="823341" y="1277874"/>
            <a:ext cx="1690086" cy="355867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71" b="1"/>
              <a:t>Destination Two: Possible Career in Biology </a:t>
            </a:r>
            <a:r>
              <a:rPr lang="en-GB" sz="571" b="1" err="1"/>
              <a:t>e.g</a:t>
            </a:r>
            <a:r>
              <a:rPr lang="en-GB" sz="571" b="1"/>
              <a:t> Dental technician, trainee lab technician, health care profession and apprenticeship  schemes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3316BE4-87AF-4535-8056-7636A1C4EDF2}"/>
              </a:ext>
            </a:extLst>
          </p:cNvPr>
          <p:cNvSpPr/>
          <p:nvPr/>
        </p:nvSpPr>
        <p:spPr>
          <a:xfrm>
            <a:off x="103439" y="2025009"/>
            <a:ext cx="879774" cy="1058816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571" b="1"/>
              <a:t>Destination One</a:t>
            </a:r>
            <a:r>
              <a:rPr lang="en-GB" sz="571"/>
              <a:t> </a:t>
            </a:r>
          </a:p>
          <a:p>
            <a:pPr algn="ctr"/>
            <a:r>
              <a:rPr lang="en-GB" sz="571"/>
              <a:t>You can go on to study A levels in Biology, Physics and chemistry or Level 3 BTEC Applied Science</a:t>
            </a:r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AF234E06-7C00-4667-87DF-7C3A256BD671}"/>
              </a:ext>
            </a:extLst>
          </p:cNvPr>
          <p:cNvSpPr txBox="1"/>
          <p:nvPr/>
        </p:nvSpPr>
        <p:spPr>
          <a:xfrm>
            <a:off x="-54536" y="9362800"/>
            <a:ext cx="2335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i="1" dirty="0">
                <a:solidFill>
                  <a:schemeClr val="bg1"/>
                </a:solidFill>
              </a:rPr>
              <a:t>LEARNING JOURNEY</a:t>
            </a:r>
            <a:endParaRPr lang="en-GB" sz="2000" i="1" dirty="0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68DD1A2-D756-45C0-B934-E2A0BC534B1D}"/>
              </a:ext>
            </a:extLst>
          </p:cNvPr>
          <p:cNvSpPr txBox="1"/>
          <p:nvPr/>
        </p:nvSpPr>
        <p:spPr>
          <a:xfrm>
            <a:off x="2663514" y="1292090"/>
            <a:ext cx="1438206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Review and catch up time. </a:t>
            </a:r>
          </a:p>
        </p:txBody>
      </p: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8E99476C-0FF2-4AA1-B2DF-44C09F3A187E}"/>
              </a:ext>
            </a:extLst>
          </p:cNvPr>
          <p:cNvGrpSpPr/>
          <p:nvPr/>
        </p:nvGrpSpPr>
        <p:grpSpPr>
          <a:xfrm>
            <a:off x="-1711960" y="8510981"/>
            <a:ext cx="1048531" cy="939783"/>
            <a:chOff x="-2552600" y="543284"/>
            <a:chExt cx="1659202" cy="1022895"/>
          </a:xfrm>
        </p:grpSpPr>
        <p:grpSp>
          <p:nvGrpSpPr>
            <p:cNvPr id="228" name="Group 227">
              <a:extLst>
                <a:ext uri="{FF2B5EF4-FFF2-40B4-BE49-F238E27FC236}">
                  <a16:creationId xmlns:a16="http://schemas.microsoft.com/office/drawing/2014/main" id="{ABCBB945-BA51-49A0-960E-1591A065B2F7}"/>
                </a:ext>
              </a:extLst>
            </p:cNvPr>
            <p:cNvGrpSpPr/>
            <p:nvPr/>
          </p:nvGrpSpPr>
          <p:grpSpPr>
            <a:xfrm>
              <a:off x="-2552600" y="543284"/>
              <a:ext cx="1659202" cy="700795"/>
              <a:chOff x="-2552600" y="543284"/>
              <a:chExt cx="1659202" cy="700795"/>
            </a:xfrm>
          </p:grpSpPr>
          <p:sp>
            <p:nvSpPr>
              <p:cNvPr id="230" name="Rectangle 229">
                <a:extLst>
                  <a:ext uri="{FF2B5EF4-FFF2-40B4-BE49-F238E27FC236}">
                    <a16:creationId xmlns:a16="http://schemas.microsoft.com/office/drawing/2014/main" id="{D603A89E-0F7F-4732-AF57-FE1E9337D9C0}"/>
                  </a:ext>
                </a:extLst>
              </p:cNvPr>
              <p:cNvSpPr/>
              <p:nvPr/>
            </p:nvSpPr>
            <p:spPr>
              <a:xfrm>
                <a:off x="-2552600" y="712901"/>
                <a:ext cx="1531019" cy="53117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 dirty="0"/>
                  <a:t>Baseline Assessment</a:t>
                </a:r>
              </a:p>
              <a:p>
                <a:r>
                  <a:rPr lang="en-GB" sz="857" dirty="0"/>
                  <a:t>Recover</a:t>
                </a:r>
              </a:p>
            </p:txBody>
          </p:sp>
          <p:pic>
            <p:nvPicPr>
              <p:cNvPr id="236" name="Picture 18" descr="Image result for road signs men at work">
                <a:extLst>
                  <a:ext uri="{FF2B5EF4-FFF2-40B4-BE49-F238E27FC236}">
                    <a16:creationId xmlns:a16="http://schemas.microsoft.com/office/drawing/2014/main" id="{93D5E787-D656-4283-8976-4BCCC3E76C8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30651" y="543284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D11F8337-6B8D-4AFE-921E-715C2E83DED5}"/>
                </a:ext>
              </a:extLst>
            </p:cNvPr>
            <p:cNvCxnSpPr>
              <a:cxnSpLocks/>
              <a:stCxn id="230" idx="2"/>
            </p:cNvCxnSpPr>
            <p:nvPr/>
          </p:nvCxnSpPr>
          <p:spPr>
            <a:xfrm>
              <a:off x="-1787090" y="1244079"/>
              <a:ext cx="168626" cy="32210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1DA01BCD-E578-7CE0-24D2-9E8C57421BA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pic>
        <p:nvPicPr>
          <p:cNvPr id="7" name="Picture 6" descr="Academy logo">
            <a:extLst>
              <a:ext uri="{FF2B5EF4-FFF2-40B4-BE49-F238E27FC236}">
                <a16:creationId xmlns:a16="http://schemas.microsoft.com/office/drawing/2014/main" id="{1B34A883-9684-3058-FD85-24194796058C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0" y="81714"/>
            <a:ext cx="1996448" cy="626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AQA Home">
            <a:extLst>
              <a:ext uri="{FF2B5EF4-FFF2-40B4-BE49-F238E27FC236}">
                <a16:creationId xmlns:a16="http://schemas.microsoft.com/office/drawing/2014/main" id="{1D04B6E6-93E9-52E8-3FFE-16BBB30615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4" b="1659"/>
          <a:stretch/>
        </p:blipFill>
        <p:spPr bwMode="auto">
          <a:xfrm>
            <a:off x="5262423" y="110353"/>
            <a:ext cx="1595577" cy="7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1295662-ED15-9029-9C94-1005D1078BB6}"/>
              </a:ext>
            </a:extLst>
          </p:cNvPr>
          <p:cNvSpPr txBox="1"/>
          <p:nvPr/>
        </p:nvSpPr>
        <p:spPr>
          <a:xfrm>
            <a:off x="1731781" y="6339106"/>
            <a:ext cx="2059051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C3 Structure and bonding 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A1A26E2-B54A-6928-200F-DE76472F2448}"/>
              </a:ext>
            </a:extLst>
          </p:cNvPr>
          <p:cNvCxnSpPr>
            <a:cxnSpLocks/>
          </p:cNvCxnSpPr>
          <p:nvPr/>
        </p:nvCxnSpPr>
        <p:spPr>
          <a:xfrm>
            <a:off x="3205718" y="6590789"/>
            <a:ext cx="399620" cy="3866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95DDAAE-F09C-FD5D-4A26-F092E6BD5E3E}"/>
              </a:ext>
            </a:extLst>
          </p:cNvPr>
          <p:cNvSpPr txBox="1"/>
          <p:nvPr/>
        </p:nvSpPr>
        <p:spPr>
          <a:xfrm>
            <a:off x="91790" y="5926773"/>
            <a:ext cx="14787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C5 Chemical change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14CE03C-5D7B-E566-DC3C-B825B3A37196}"/>
              </a:ext>
            </a:extLst>
          </p:cNvPr>
          <p:cNvCxnSpPr>
            <a:cxnSpLocks/>
          </p:cNvCxnSpPr>
          <p:nvPr/>
        </p:nvCxnSpPr>
        <p:spPr>
          <a:xfrm flipV="1">
            <a:off x="4049587" y="4034829"/>
            <a:ext cx="224519" cy="3604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A8A9CB9-974A-E710-FB32-EEA205928FFD}"/>
              </a:ext>
            </a:extLst>
          </p:cNvPr>
          <p:cNvSpPr txBox="1"/>
          <p:nvPr/>
        </p:nvSpPr>
        <p:spPr>
          <a:xfrm>
            <a:off x="3405528" y="4378964"/>
            <a:ext cx="14787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C6 Electrolysis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E1C0AA-C254-7E5B-8848-00326AEC3EC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183330" y="6409168"/>
            <a:ext cx="1251393" cy="39879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4AAE6A-E92E-C3A5-44DA-8489ECB9278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14612" y="6404186"/>
            <a:ext cx="758477" cy="42137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0330243-DC67-D97A-D04C-B66C50336A3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19482" y="1412161"/>
            <a:ext cx="598674" cy="573729"/>
          </a:xfrm>
          <a:prstGeom prst="rect">
            <a:avLst/>
          </a:prstGeom>
        </p:spPr>
      </p:pic>
      <p:pic>
        <p:nvPicPr>
          <p:cNvPr id="21" name="Picture 20" descr="A screenshot of a cell phone&#10;&#10;Description automatically generated">
            <a:extLst>
              <a:ext uri="{FF2B5EF4-FFF2-40B4-BE49-F238E27FC236}">
                <a16:creationId xmlns:a16="http://schemas.microsoft.com/office/drawing/2014/main" id="{0F3B9B93-C9D0-BBC0-5975-A54C506DD3BB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91" b="31156"/>
          <a:stretch/>
        </p:blipFill>
        <p:spPr>
          <a:xfrm>
            <a:off x="4281583" y="7996595"/>
            <a:ext cx="890008" cy="31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760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873433" y="2005207"/>
            <a:ext cx="264525" cy="37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647431" y="1688879"/>
            <a:ext cx="735724" cy="381295"/>
          </a:xfrm>
          <a:prstGeom prst="triangle">
            <a:avLst>
              <a:gd name="adj" fmla="val 5059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519267" y="7107778"/>
            <a:ext cx="1985509" cy="1567089"/>
          </a:xfrm>
          <a:prstGeom prst="blockArc">
            <a:avLst>
              <a:gd name="adj1" fmla="val 10574621"/>
              <a:gd name="adj2" fmla="val 156513"/>
              <a:gd name="adj3" fmla="val 2821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1528339" y="6901112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4654981" y="5506287"/>
            <a:ext cx="2064884" cy="1589768"/>
          </a:xfrm>
          <a:prstGeom prst="blockArc">
            <a:avLst>
              <a:gd name="adj1" fmla="val 10800000"/>
              <a:gd name="adj2" fmla="val 148756"/>
              <a:gd name="adj3" fmla="val 27614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1448852" y="5257839"/>
            <a:ext cx="4235223" cy="44018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482675" y="3955573"/>
            <a:ext cx="1932354" cy="157686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1459100" y="3785443"/>
            <a:ext cx="4257901" cy="44903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 dirty="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4530608" y="2384325"/>
            <a:ext cx="2033134" cy="1681236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18920" y="2217494"/>
            <a:ext cx="4162652" cy="46491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1511386" y="8447118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064" name="Rounded Rectangle 1063"/>
          <p:cNvSpPr/>
          <p:nvPr/>
        </p:nvSpPr>
        <p:spPr>
          <a:xfrm>
            <a:off x="-1628472" y="5718301"/>
            <a:ext cx="1270556" cy="2578606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383" name="Rounded Rectangle 382"/>
          <p:cNvSpPr/>
          <p:nvPr/>
        </p:nvSpPr>
        <p:spPr>
          <a:xfrm>
            <a:off x="7032637" y="743390"/>
            <a:ext cx="1286789" cy="7312919"/>
          </a:xfrm>
          <a:prstGeom prst="roundRect">
            <a:avLst/>
          </a:prstGeom>
          <a:solidFill>
            <a:srgbClr val="B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816804" y="2242903"/>
            <a:ext cx="794061" cy="415641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1346253" y="3996264"/>
            <a:ext cx="4395198" cy="190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5770" y="789466"/>
            <a:ext cx="4973681" cy="44402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413052"/>
            <a:ext cx="6867839" cy="31286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5165" y="627160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22302" y="759658"/>
            <a:ext cx="4376134" cy="575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143" b="1" dirty="0">
                <a:solidFill>
                  <a:schemeClr val="bg1"/>
                </a:solidFill>
              </a:rPr>
              <a:t>YEAR 10 Physics 2024-25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1999670" y="1788022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83" y="2599843"/>
            <a:ext cx="485349" cy="32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839" y="1304480"/>
            <a:ext cx="266481" cy="26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1" name="TextBox 29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092966" y="995217"/>
            <a:ext cx="1123811" cy="488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>
                <a:solidFill>
                  <a:schemeClr val="bg1"/>
                </a:solidFill>
              </a:rPr>
              <a:t>Simply drag a pin to add it to your journey</a:t>
            </a: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087950" y="772834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>
                <a:solidFill>
                  <a:schemeClr val="bg1"/>
                </a:solidFill>
              </a:rPr>
              <a:t>PIN BANK</a:t>
            </a: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70890" y="8130248"/>
            <a:ext cx="1123811" cy="224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/>
              <a:t>Why not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39533" y="7898505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/>
              <a:t>CAR PARK</a:t>
            </a:r>
          </a:p>
        </p:txBody>
      </p:sp>
      <p:grpSp>
        <p:nvGrpSpPr>
          <p:cNvPr id="1060" name="Group 1059"/>
          <p:cNvGrpSpPr/>
          <p:nvPr/>
        </p:nvGrpSpPr>
        <p:grpSpPr>
          <a:xfrm>
            <a:off x="-1834254" y="622459"/>
            <a:ext cx="1657721" cy="1383077"/>
            <a:chOff x="-2567956" y="338043"/>
            <a:chExt cx="2320810" cy="1936308"/>
          </a:xfrm>
        </p:grpSpPr>
        <p:grpSp>
          <p:nvGrpSpPr>
            <p:cNvPr id="1059" name="Group 1058"/>
            <p:cNvGrpSpPr/>
            <p:nvPr/>
          </p:nvGrpSpPr>
          <p:grpSpPr>
            <a:xfrm>
              <a:off x="-2567956" y="338043"/>
              <a:ext cx="2320810" cy="1348165"/>
              <a:chOff x="-2567956" y="338043"/>
              <a:chExt cx="2320810" cy="1348165"/>
            </a:xfrm>
          </p:grpSpPr>
          <p:sp>
            <p:nvSpPr>
              <p:cNvPr id="380" name="Rectangle 379"/>
              <p:cNvSpPr/>
              <p:nvPr/>
            </p:nvSpPr>
            <p:spPr>
              <a:xfrm>
                <a:off x="-2567956" y="587356"/>
                <a:ext cx="2320810" cy="1098852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38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64409" y="1645932"/>
              <a:ext cx="5705" cy="62841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Group 463"/>
          <p:cNvGrpSpPr/>
          <p:nvPr/>
        </p:nvGrpSpPr>
        <p:grpSpPr>
          <a:xfrm>
            <a:off x="-1801468" y="2284998"/>
            <a:ext cx="1657721" cy="1279232"/>
            <a:chOff x="-2567956" y="-104715"/>
            <a:chExt cx="2320810" cy="1790926"/>
          </a:xfrm>
        </p:grpSpPr>
        <p:grpSp>
          <p:nvGrpSpPr>
            <p:cNvPr id="465" name="Group 464"/>
            <p:cNvGrpSpPr/>
            <p:nvPr/>
          </p:nvGrpSpPr>
          <p:grpSpPr>
            <a:xfrm>
              <a:off x="-2567956" y="338043"/>
              <a:ext cx="2320810" cy="1348168"/>
              <a:chOff x="-2567956" y="338043"/>
              <a:chExt cx="2320810" cy="1348168"/>
            </a:xfrm>
          </p:grpSpPr>
          <p:sp>
            <p:nvSpPr>
              <p:cNvPr id="467" name="Rectangle 466"/>
              <p:cNvSpPr/>
              <p:nvPr/>
            </p:nvSpPr>
            <p:spPr>
              <a:xfrm>
                <a:off x="-2567956" y="587357"/>
                <a:ext cx="2320810" cy="1098854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46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66" name="Straight Connector 465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104715"/>
              <a:ext cx="4053" cy="690144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2" name="Group 471"/>
          <p:cNvGrpSpPr/>
          <p:nvPr/>
        </p:nvGrpSpPr>
        <p:grpSpPr>
          <a:xfrm>
            <a:off x="-1941789" y="3710281"/>
            <a:ext cx="867843" cy="8814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END OF TERM</a:t>
              </a:r>
            </a:p>
          </p:txBody>
        </p:sp>
      </p:grpSp>
      <p:pic>
        <p:nvPicPr>
          <p:cNvPr id="476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8" cstate="print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-1410966" y="6463297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0" cstate="print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9268" b="65900" l="55300" r="95200">
                        <a14:foregroundMark x1="65700" y1="59519" x2="62500" y2="64331"/>
                        <a14:foregroundMark x1="81500" y1="59728" x2="87300" y2="61820"/>
                        <a14:foregroundMark x1="87500" y1="58473" x2="91900" y2="56172"/>
                        <a14:foregroundMark x1="79700" y1="55126" x2="77100" y2="49268"/>
                        <a14:foregroundMark x1="63100" y1="56381" x2="55300" y2="60565"/>
                        <a14:foregroundMark x1="68100" y1="56799" x2="87100" y2="63285"/>
                        <a14:foregroundMark x1="87900" y1="58682" x2="87900" y2="58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47971" b="31929"/>
          <a:stretch/>
        </p:blipFill>
        <p:spPr bwMode="auto">
          <a:xfrm>
            <a:off x="-1450033" y="6943961"/>
            <a:ext cx="938019" cy="38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9" b="16423" l="54600" r="95200">
                        <a14:foregroundMark x1="65900" y1="9833" x2="60900" y2="14644"/>
                        <a14:foregroundMark x1="60900" y1="7950" x2="55600" y2="7741"/>
                        <a14:foregroundMark x1="76900" y1="8368" x2="87700" y2="11715"/>
                        <a14:foregroundMark x1="89500" y1="8368" x2="86100" y2="14226"/>
                        <a14:foregroundMark x1="58600" y1="6276" x2="54600" y2="8159"/>
                        <a14:foregroundMark x1="63100" y1="5439" x2="71300" y2="209"/>
                        <a14:foregroundMark x1="81100" y1="4393" x2="78100" y2="2720"/>
                        <a14:foregroundMark x1="89900" y1="6695" x2="94300" y2="6904"/>
                        <a14:foregroundMark x1="84900" y1="6904" x2="94900" y2="9623"/>
                        <a14:foregroundMark x1="59000" y1="5649" x2="55600" y2="73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b="81570"/>
          <a:stretch/>
        </p:blipFill>
        <p:spPr bwMode="auto">
          <a:xfrm flipH="1">
            <a:off x="-1588253" y="6004121"/>
            <a:ext cx="1013149" cy="37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3" name="Group 482"/>
          <p:cNvGrpSpPr/>
          <p:nvPr/>
        </p:nvGrpSpPr>
        <p:grpSpPr>
          <a:xfrm>
            <a:off x="-996092" y="3720387"/>
            <a:ext cx="867843" cy="8814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HALF       TERM</a:t>
              </a:r>
            </a:p>
          </p:txBody>
        </p:sp>
      </p:grp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77951" y="326073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63595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30849" y="3269340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01535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67666" y="3276765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13600" y="1470221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8" y="5077964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465938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4904664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7" y="5314262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01106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39046" y="147146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8084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1878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30849" y="2086483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1835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56294" y="2087725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65737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03677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15742" y="2700228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03248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41188" y="2701470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677951" y="393829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30849" y="391692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467666" y="392435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56294" y="3275018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07364" y="326073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50036" y="3952573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01106" y="393829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49400" y="5883775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45825" y="5465194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45825" y="5710476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49399" y="6120073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77416" y="6697740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73841" y="6279159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73841" y="6524441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77415" y="6934038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8" y="7514335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709575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4833" y="7341035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8407" y="7750633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up 123"/>
          <p:cNvGrpSpPr/>
          <p:nvPr/>
        </p:nvGrpSpPr>
        <p:grpSpPr>
          <a:xfrm>
            <a:off x="-1957933" y="4695368"/>
            <a:ext cx="867843" cy="881499"/>
            <a:chOff x="1212628" y="4031237"/>
            <a:chExt cx="1214980" cy="1304869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-1012236" y="4705474"/>
            <a:ext cx="867843" cy="881499"/>
            <a:chOff x="1212628" y="4031237"/>
            <a:chExt cx="1214980" cy="1304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402152" y="2423558"/>
            <a:ext cx="4331091" cy="2222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440397" y="866241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266813" y="5487903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346253" y="7120760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5203378" y="822381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912254" y="3971775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912254" y="7112991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5232081" y="5509080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5145210" y="2437607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9D09BCC-74CD-4CA8-954B-25655F12D764}"/>
              </a:ext>
            </a:extLst>
          </p:cNvPr>
          <p:cNvSpPr txBox="1"/>
          <p:nvPr/>
        </p:nvSpPr>
        <p:spPr>
          <a:xfrm>
            <a:off x="3828673" y="9033906"/>
            <a:ext cx="155752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P9 Motion  </a:t>
            </a: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67370CF-ACB9-4BC9-8C5E-F22A6F4B7242}"/>
              </a:ext>
            </a:extLst>
          </p:cNvPr>
          <p:cNvGrpSpPr/>
          <p:nvPr/>
        </p:nvGrpSpPr>
        <p:grpSpPr>
          <a:xfrm>
            <a:off x="548796" y="7431944"/>
            <a:ext cx="867843" cy="8814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20EE4087-6981-49E0-B6E2-37B6E038401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AF27E8D8-7E25-401C-8BA9-22B23AFA8AD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D7C4A0AB-4B8A-4D6F-AAB9-E68CA703553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1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EF41D48-AA02-4A4E-9255-0EAB07E0BCB6}"/>
              </a:ext>
            </a:extLst>
          </p:cNvPr>
          <p:cNvGrpSpPr/>
          <p:nvPr/>
        </p:nvGrpSpPr>
        <p:grpSpPr>
          <a:xfrm>
            <a:off x="5609543" y="6463607"/>
            <a:ext cx="867843" cy="884825"/>
            <a:chOff x="1212628" y="4031237"/>
            <a:chExt cx="1214980" cy="1309793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0198647-41F5-4670-BCA6-911440B2F9C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546189B5-4D2D-41BA-A711-9BCDD8B48A3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55B2235B-5440-4C5D-89DE-2EFF4B8434B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10478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2</a:t>
              </a:r>
            </a:p>
            <a:p>
              <a:pPr algn="ctr"/>
              <a:r>
                <a:rPr lang="en-US" sz="1000" b="1" dirty="0"/>
                <a:t> 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FC12C364-D7B9-4381-8D0D-C69EF3C6D8DE}"/>
              </a:ext>
            </a:extLst>
          </p:cNvPr>
          <p:cNvSpPr txBox="1"/>
          <p:nvPr/>
        </p:nvSpPr>
        <p:spPr>
          <a:xfrm>
            <a:off x="4841474" y="5944556"/>
            <a:ext cx="1017931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P6 Molecules and matter </a:t>
            </a:r>
          </a:p>
        </p:txBody>
      </p: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B9FEDE31-90A4-4713-8421-F355F360DF3B}"/>
              </a:ext>
            </a:extLst>
          </p:cNvPr>
          <p:cNvGrpSpPr/>
          <p:nvPr/>
        </p:nvGrpSpPr>
        <p:grpSpPr>
          <a:xfrm>
            <a:off x="1615157" y="5070403"/>
            <a:ext cx="867843" cy="881499"/>
            <a:chOff x="1212628" y="4031237"/>
            <a:chExt cx="1214980" cy="1304869"/>
          </a:xfrm>
        </p:grpSpPr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EECCB165-411D-4602-A0EA-BC030224516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588B6A81-2D55-499A-A79D-3120E63337B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651E4BC1-4BD1-4FFE-8E8E-D63496965F1A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2</a:t>
              </a:r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0EE274E-36AF-4855-91D1-4BEE4E921533}"/>
              </a:ext>
            </a:extLst>
          </p:cNvPr>
          <p:cNvSpPr txBox="1"/>
          <p:nvPr/>
        </p:nvSpPr>
        <p:spPr>
          <a:xfrm>
            <a:off x="-2202612" y="1761354"/>
            <a:ext cx="1295035" cy="553998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/>
              <a:t>C10-12 Electrolytic Processes; Metals; Reversible Reactions</a:t>
            </a:r>
          </a:p>
        </p:txBody>
      </p: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796FCAF5-8A3F-4C8C-A3AC-EB929956CB74}"/>
              </a:ext>
            </a:extLst>
          </p:cNvPr>
          <p:cNvGrpSpPr/>
          <p:nvPr/>
        </p:nvGrpSpPr>
        <p:grpSpPr>
          <a:xfrm>
            <a:off x="2119020" y="3568792"/>
            <a:ext cx="867843" cy="881499"/>
            <a:chOff x="1212628" y="4031237"/>
            <a:chExt cx="1214980" cy="1304869"/>
          </a:xfrm>
        </p:grpSpPr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E18D3349-031A-431E-9456-DE8ED310009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7ABCC306-37F8-4CC4-8F2A-7C62AE3AC57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7B3D8E91-AFFE-4D8D-811E-E1D94B6D9318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</a:t>
              </a:r>
            </a:p>
            <a:p>
              <a:pPr algn="ctr"/>
              <a:r>
                <a:rPr lang="en-US" sz="1000" b="1" dirty="0"/>
                <a:t>2</a:t>
              </a:r>
            </a:p>
          </p:txBody>
        </p:sp>
      </p:grp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DF7DC293-2C3B-49B6-AE90-CED33C61E776}"/>
              </a:ext>
            </a:extLst>
          </p:cNvPr>
          <p:cNvGrpSpPr/>
          <p:nvPr/>
        </p:nvGrpSpPr>
        <p:grpSpPr>
          <a:xfrm>
            <a:off x="3981967" y="2043520"/>
            <a:ext cx="867843" cy="881499"/>
            <a:chOff x="1212628" y="4031237"/>
            <a:chExt cx="1214980" cy="1304869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EA87106E-3B80-43FD-B7DF-7177D10B6E7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E79FAB9-67DB-411E-9B84-C59F82CA878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ECE31263-1C17-40AA-A280-6AFDCE7908A2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/>
                <a:t> 3</a:t>
              </a:r>
              <a:endParaRPr lang="en-US" sz="1000" b="1" dirty="0"/>
            </a:p>
          </p:txBody>
        </p:sp>
      </p:grpSp>
      <p:pic>
        <p:nvPicPr>
          <p:cNvPr id="478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4895" b="89540" l="55200" r="95200">
                        <a14:foregroundMark x1="59300" y1="83682" x2="55200" y2="84310"/>
                        <a14:foregroundMark x1="62000" y1="81904" x2="63900" y2="87762"/>
                        <a14:foregroundMark x1="66900" y1="83682" x2="62800" y2="87029"/>
                        <a14:foregroundMark x1="68000" y1="82322" x2="78400" y2="77510"/>
                        <a14:foregroundMark x1="77100" y1="81904" x2="90300" y2="86192"/>
                        <a14:foregroundMark x1="88400" y1="81904" x2="93800" y2="84310"/>
                        <a14:foregroundMark x1="87800" y1="82531" x2="86700" y2="88598"/>
                        <a14:foregroundMark x1="82600" y1="83682" x2="89000" y2="88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73096" b="8576"/>
          <a:stretch/>
        </p:blipFill>
        <p:spPr bwMode="auto">
          <a:xfrm flipH="1">
            <a:off x="3256224" y="5268729"/>
            <a:ext cx="1058291" cy="3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Image result for car vector">
            <a:extLst>
              <a:ext uri="{FF2B5EF4-FFF2-40B4-BE49-F238E27FC236}">
                <a16:creationId xmlns:a16="http://schemas.microsoft.com/office/drawing/2014/main" id="{E81857BD-0A69-408D-B87A-B7FC179899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grayscl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3097100" y="3734848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3" name="Group 182">
            <a:extLst>
              <a:ext uri="{FF2B5EF4-FFF2-40B4-BE49-F238E27FC236}">
                <a16:creationId xmlns:a16="http://schemas.microsoft.com/office/drawing/2014/main" id="{960766F3-9403-4432-A7F6-027A04EF0245}"/>
              </a:ext>
            </a:extLst>
          </p:cNvPr>
          <p:cNvGrpSpPr/>
          <p:nvPr/>
        </p:nvGrpSpPr>
        <p:grpSpPr>
          <a:xfrm>
            <a:off x="-1850858" y="8561749"/>
            <a:ext cx="1039306" cy="865696"/>
            <a:chOff x="-2538002" y="543284"/>
            <a:chExt cx="1644604" cy="942256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728CDBE2-0035-45CF-B673-1869C9302B63}"/>
                </a:ext>
              </a:extLst>
            </p:cNvPr>
            <p:cNvGrpSpPr/>
            <p:nvPr/>
          </p:nvGrpSpPr>
          <p:grpSpPr>
            <a:xfrm>
              <a:off x="-2538002" y="543284"/>
              <a:ext cx="1644604" cy="533601"/>
              <a:chOff x="-2538002" y="543284"/>
              <a:chExt cx="1644604" cy="533601"/>
            </a:xfrm>
          </p:grpSpPr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58FAD5EC-FB62-4D58-8401-307FEDB09863}"/>
                  </a:ext>
                </a:extLst>
              </p:cNvPr>
              <p:cNvSpPr/>
              <p:nvPr/>
            </p:nvSpPr>
            <p:spPr>
              <a:xfrm>
                <a:off x="-2538002" y="689267"/>
                <a:ext cx="1531019" cy="38761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/>
                  <a:t>Assessment 1: Science Skills </a:t>
                </a:r>
              </a:p>
            </p:txBody>
          </p:sp>
          <p:pic>
            <p:nvPicPr>
              <p:cNvPr id="187" name="Picture 18" descr="Image result for road signs men at work">
                <a:extLst>
                  <a:ext uri="{FF2B5EF4-FFF2-40B4-BE49-F238E27FC236}">
                    <a16:creationId xmlns:a16="http://schemas.microsoft.com/office/drawing/2014/main" id="{8FCC5612-DCE0-4B26-865A-6D2DDBF351F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30651" y="543284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DEDA4E8C-E6C7-455B-BC70-CCE49FC95F3C}"/>
                </a:ext>
              </a:extLst>
            </p:cNvPr>
            <p:cNvCxnSpPr>
              <a:cxnSpLocks/>
              <a:stCxn id="186" idx="2"/>
            </p:cNvCxnSpPr>
            <p:nvPr/>
          </p:nvCxnSpPr>
          <p:spPr>
            <a:xfrm>
              <a:off x="-1772493" y="1076885"/>
              <a:ext cx="256174" cy="408655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3" name="Group 192">
            <a:extLst>
              <a:ext uri="{FF2B5EF4-FFF2-40B4-BE49-F238E27FC236}">
                <a16:creationId xmlns:a16="http://schemas.microsoft.com/office/drawing/2014/main" id="{F7C4AEBC-60BE-4034-8F59-AC43E2A8A4EE}"/>
              </a:ext>
            </a:extLst>
          </p:cNvPr>
          <p:cNvGrpSpPr/>
          <p:nvPr/>
        </p:nvGrpSpPr>
        <p:grpSpPr>
          <a:xfrm>
            <a:off x="-2188315" y="8550706"/>
            <a:ext cx="1257617" cy="832161"/>
            <a:chOff x="-2567956" y="-359009"/>
            <a:chExt cx="1419609" cy="3133915"/>
          </a:xfrm>
        </p:grpSpPr>
        <p:grpSp>
          <p:nvGrpSpPr>
            <p:cNvPr id="194" name="Group 193">
              <a:extLst>
                <a:ext uri="{FF2B5EF4-FFF2-40B4-BE49-F238E27FC236}">
                  <a16:creationId xmlns:a16="http://schemas.microsoft.com/office/drawing/2014/main" id="{0A1AB9C3-0F73-4B42-BEDE-A4EB50CF08AC}"/>
                </a:ext>
              </a:extLst>
            </p:cNvPr>
            <p:cNvGrpSpPr/>
            <p:nvPr/>
          </p:nvGrpSpPr>
          <p:grpSpPr>
            <a:xfrm>
              <a:off x="-2567956" y="587356"/>
              <a:ext cx="1419609" cy="2187550"/>
              <a:chOff x="-2567956" y="587356"/>
              <a:chExt cx="1419609" cy="2187550"/>
            </a:xfrm>
          </p:grpSpPr>
          <p:sp>
            <p:nvSpPr>
              <p:cNvPr id="196" name="Rectangle 195">
                <a:extLst>
                  <a:ext uri="{FF2B5EF4-FFF2-40B4-BE49-F238E27FC236}">
                    <a16:creationId xmlns:a16="http://schemas.microsoft.com/office/drawing/2014/main" id="{89B69150-CB82-4AF2-A7B9-1AE0F5E2FDCB}"/>
                  </a:ext>
                </a:extLst>
              </p:cNvPr>
              <p:cNvSpPr/>
              <p:nvPr/>
            </p:nvSpPr>
            <p:spPr>
              <a:xfrm>
                <a:off x="-2567956" y="587356"/>
                <a:ext cx="1295780" cy="165169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50" b="1" u="sng"/>
                  <a:t>Assessment 2:</a:t>
                </a:r>
              </a:p>
              <a:p>
                <a:r>
                  <a:rPr lang="en-GB" sz="750"/>
                  <a:t>Full Mock Exam:  EDEXCEL Biology Paper 1</a:t>
                </a:r>
              </a:p>
            </p:txBody>
          </p:sp>
          <p:pic>
            <p:nvPicPr>
              <p:cNvPr id="197" name="Picture 18" descr="Image result for road signs men at work">
                <a:extLst>
                  <a:ext uri="{FF2B5EF4-FFF2-40B4-BE49-F238E27FC236}">
                    <a16:creationId xmlns:a16="http://schemas.microsoft.com/office/drawing/2014/main" id="{2A582256-3D19-411E-8958-AAA23652592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690072" y="1573120"/>
                <a:ext cx="541725" cy="120178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95" name="Straight Connector 194">
              <a:extLst>
                <a:ext uri="{FF2B5EF4-FFF2-40B4-BE49-F238E27FC236}">
                  <a16:creationId xmlns:a16="http://schemas.microsoft.com/office/drawing/2014/main" id="{45D476FA-27EE-4417-A1E5-E8A4DA2D607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359009"/>
              <a:ext cx="223730" cy="94443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888925" y="5548715"/>
            <a:ext cx="224519" cy="3604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" name="Straight Connector 19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5874803" y="6166566"/>
            <a:ext cx="337322" cy="817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15" idx="2"/>
          </p:cNvCxnSpPr>
          <p:nvPr/>
        </p:nvCxnSpPr>
        <p:spPr>
          <a:xfrm flipH="1">
            <a:off x="-1679469" y="2315352"/>
            <a:ext cx="124375" cy="3433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4539711" y="8693707"/>
            <a:ext cx="0" cy="36500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3131757" y="1694744"/>
            <a:ext cx="502509" cy="6115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7" name="Group 206">
            <a:extLst>
              <a:ext uri="{FF2B5EF4-FFF2-40B4-BE49-F238E27FC236}">
                <a16:creationId xmlns:a16="http://schemas.microsoft.com/office/drawing/2014/main" id="{A823CA20-81EC-45E8-966E-64AA27D01996}"/>
              </a:ext>
            </a:extLst>
          </p:cNvPr>
          <p:cNvGrpSpPr/>
          <p:nvPr/>
        </p:nvGrpSpPr>
        <p:grpSpPr>
          <a:xfrm>
            <a:off x="-2285297" y="8835706"/>
            <a:ext cx="1882957" cy="587338"/>
            <a:chOff x="-2851096" y="137465"/>
            <a:chExt cx="3004728" cy="639281"/>
          </a:xfrm>
        </p:grpSpPr>
        <p:grpSp>
          <p:nvGrpSpPr>
            <p:cNvPr id="208" name="Group 207">
              <a:extLst>
                <a:ext uri="{FF2B5EF4-FFF2-40B4-BE49-F238E27FC236}">
                  <a16:creationId xmlns:a16="http://schemas.microsoft.com/office/drawing/2014/main" id="{D0202BC5-E18D-4CDE-9D8F-B978760DAE2E}"/>
                </a:ext>
              </a:extLst>
            </p:cNvPr>
            <p:cNvGrpSpPr/>
            <p:nvPr/>
          </p:nvGrpSpPr>
          <p:grpSpPr>
            <a:xfrm>
              <a:off x="-2851096" y="137465"/>
              <a:ext cx="2648825" cy="639281"/>
              <a:chOff x="-2851096" y="137465"/>
              <a:chExt cx="2648825" cy="639281"/>
            </a:xfrm>
          </p:grpSpPr>
          <p:sp>
            <p:nvSpPr>
              <p:cNvPr id="210" name="Rectangle 209">
                <a:extLst>
                  <a:ext uri="{FF2B5EF4-FFF2-40B4-BE49-F238E27FC236}">
                    <a16:creationId xmlns:a16="http://schemas.microsoft.com/office/drawing/2014/main" id="{D135E603-AD22-4BD6-9444-4426A1E1A9FD}"/>
                  </a:ext>
                </a:extLst>
              </p:cNvPr>
              <p:cNvSpPr/>
              <p:nvPr/>
            </p:nvSpPr>
            <p:spPr>
              <a:xfrm>
                <a:off x="-2851096" y="245568"/>
                <a:ext cx="2564593" cy="53117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/>
                  <a:t>Assessment 3:</a:t>
                </a:r>
              </a:p>
              <a:p>
                <a:r>
                  <a:rPr lang="en-GB" sz="857"/>
                  <a:t>Full Mock Exam:  EDEXCEL Chemistry Paper 1</a:t>
                </a:r>
              </a:p>
            </p:txBody>
          </p:sp>
          <p:pic>
            <p:nvPicPr>
              <p:cNvPr id="217" name="Picture 18" descr="Image result for road signs men at work">
                <a:extLst>
                  <a:ext uri="{FF2B5EF4-FFF2-40B4-BE49-F238E27FC236}">
                    <a16:creationId xmlns:a16="http://schemas.microsoft.com/office/drawing/2014/main" id="{4DD38295-C57F-4366-8902-4B5F315245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39524" y="137465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09" name="Straight Connector 208">
              <a:extLst>
                <a:ext uri="{FF2B5EF4-FFF2-40B4-BE49-F238E27FC236}">
                  <a16:creationId xmlns:a16="http://schemas.microsoft.com/office/drawing/2014/main" id="{572F861D-459F-492C-9130-66E66FF229DF}"/>
                </a:ext>
              </a:extLst>
            </p:cNvPr>
            <p:cNvCxnSpPr>
              <a:cxnSpLocks/>
              <a:stCxn id="210" idx="3"/>
              <a:endCxn id="168" idx="4"/>
            </p:cNvCxnSpPr>
            <p:nvPr/>
          </p:nvCxnSpPr>
          <p:spPr>
            <a:xfrm>
              <a:off x="-286503" y="511157"/>
              <a:ext cx="440135" cy="10695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943FDD90-DAD2-4678-895C-903F6A03E78E}"/>
              </a:ext>
            </a:extLst>
          </p:cNvPr>
          <p:cNvGrpSpPr/>
          <p:nvPr/>
        </p:nvGrpSpPr>
        <p:grpSpPr>
          <a:xfrm>
            <a:off x="-2710830" y="8085856"/>
            <a:ext cx="1483079" cy="1067355"/>
            <a:chOff x="-2427731" y="-9216"/>
            <a:chExt cx="2162045" cy="2867460"/>
          </a:xfrm>
        </p:grpSpPr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A287F113-C01A-4EAD-A313-2CAF7DDB8B80}"/>
                </a:ext>
              </a:extLst>
            </p:cNvPr>
            <p:cNvGrpSpPr/>
            <p:nvPr/>
          </p:nvGrpSpPr>
          <p:grpSpPr>
            <a:xfrm>
              <a:off x="-2427731" y="-9216"/>
              <a:ext cx="2162045" cy="1419222"/>
              <a:chOff x="-2427731" y="-9216"/>
              <a:chExt cx="2162045" cy="1419222"/>
            </a:xfrm>
          </p:grpSpPr>
          <p:sp>
            <p:nvSpPr>
              <p:cNvPr id="224" name="Rectangle 223">
                <a:extLst>
                  <a:ext uri="{FF2B5EF4-FFF2-40B4-BE49-F238E27FC236}">
                    <a16:creationId xmlns:a16="http://schemas.microsoft.com/office/drawing/2014/main" id="{0219C846-9D64-4318-8FAD-396AFF8EA31A}"/>
                  </a:ext>
                </a:extLst>
              </p:cNvPr>
              <p:cNvSpPr/>
              <p:nvPr/>
            </p:nvSpPr>
            <p:spPr>
              <a:xfrm>
                <a:off x="-2427731" y="541820"/>
                <a:ext cx="2103291" cy="868186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50" b="1" u="sng"/>
                  <a:t>Assessment 4:</a:t>
                </a:r>
              </a:p>
              <a:p>
                <a:r>
                  <a:rPr lang="en-GB" sz="750"/>
                  <a:t>Chemistry Paper 1</a:t>
                </a:r>
              </a:p>
            </p:txBody>
          </p:sp>
          <p:pic>
            <p:nvPicPr>
              <p:cNvPr id="225" name="Picture 18" descr="Image result for road signs men at work">
                <a:extLst>
                  <a:ext uri="{FF2B5EF4-FFF2-40B4-BE49-F238E27FC236}">
                    <a16:creationId xmlns:a16="http://schemas.microsoft.com/office/drawing/2014/main" id="{187E8B20-CE83-4EC0-8EC3-39F5E9D4DB8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69794" y="-9216"/>
                <a:ext cx="604108" cy="87737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B31D6F2B-90C4-477D-8A92-98C63A267CCB}"/>
                </a:ext>
              </a:extLst>
            </p:cNvPr>
            <p:cNvCxnSpPr>
              <a:cxnSpLocks/>
              <a:stCxn id="224" idx="2"/>
            </p:cNvCxnSpPr>
            <p:nvPr/>
          </p:nvCxnSpPr>
          <p:spPr>
            <a:xfrm>
              <a:off x="-1376086" y="1410006"/>
              <a:ext cx="295316" cy="1448238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1" name="Group 230">
            <a:extLst>
              <a:ext uri="{FF2B5EF4-FFF2-40B4-BE49-F238E27FC236}">
                <a16:creationId xmlns:a16="http://schemas.microsoft.com/office/drawing/2014/main" id="{E53724CC-121E-491A-8043-A3BA6F0B2737}"/>
              </a:ext>
            </a:extLst>
          </p:cNvPr>
          <p:cNvGrpSpPr/>
          <p:nvPr/>
        </p:nvGrpSpPr>
        <p:grpSpPr>
          <a:xfrm>
            <a:off x="-2872944" y="2682406"/>
            <a:ext cx="1627968" cy="3503589"/>
            <a:chOff x="-12482994" y="1398229"/>
            <a:chExt cx="2339239" cy="3016005"/>
          </a:xfrm>
        </p:grpSpPr>
        <p:grpSp>
          <p:nvGrpSpPr>
            <p:cNvPr id="232" name="Group 231">
              <a:extLst>
                <a:ext uri="{FF2B5EF4-FFF2-40B4-BE49-F238E27FC236}">
                  <a16:creationId xmlns:a16="http://schemas.microsoft.com/office/drawing/2014/main" id="{222D49D9-5556-41E1-B39A-E71462E3370C}"/>
                </a:ext>
              </a:extLst>
            </p:cNvPr>
            <p:cNvGrpSpPr/>
            <p:nvPr/>
          </p:nvGrpSpPr>
          <p:grpSpPr>
            <a:xfrm>
              <a:off x="-12482994" y="1398229"/>
              <a:ext cx="2339239" cy="2715928"/>
              <a:chOff x="-12482994" y="1398229"/>
              <a:chExt cx="2339239" cy="2715928"/>
            </a:xfrm>
          </p:grpSpPr>
          <p:sp>
            <p:nvSpPr>
              <p:cNvPr id="234" name="Rectangle 233">
                <a:extLst>
                  <a:ext uri="{FF2B5EF4-FFF2-40B4-BE49-F238E27FC236}">
                    <a16:creationId xmlns:a16="http://schemas.microsoft.com/office/drawing/2014/main" id="{888A08F3-9A9A-4E52-853C-F5E1F3291396}"/>
                  </a:ext>
                </a:extLst>
              </p:cNvPr>
              <p:cNvSpPr/>
              <p:nvPr/>
            </p:nvSpPr>
            <p:spPr>
              <a:xfrm>
                <a:off x="-12482994" y="3722370"/>
                <a:ext cx="2339239" cy="391787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786" b="1" u="sng" dirty="0"/>
                  <a:t>Assessment 5:</a:t>
                </a:r>
              </a:p>
              <a:p>
                <a:r>
                  <a:rPr lang="en-GB" sz="786" dirty="0"/>
                  <a:t>Full paper1’s for Biology, Physics and Chemistry</a:t>
                </a:r>
              </a:p>
            </p:txBody>
          </p:sp>
          <p:pic>
            <p:nvPicPr>
              <p:cNvPr id="235" name="Picture 18" descr="Image result for road signs men at work">
                <a:extLst>
                  <a:ext uri="{FF2B5EF4-FFF2-40B4-BE49-F238E27FC236}">
                    <a16:creationId xmlns:a16="http://schemas.microsoft.com/office/drawing/2014/main" id="{378F1A18-1BA5-4F3E-AFC8-25B448774F4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2212442" y="1398229"/>
                <a:ext cx="452009" cy="32117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33" name="Straight Connector 232">
              <a:extLst>
                <a:ext uri="{FF2B5EF4-FFF2-40B4-BE49-F238E27FC236}">
                  <a16:creationId xmlns:a16="http://schemas.microsoft.com/office/drawing/2014/main" id="{BCD32509-562B-44BC-8926-A0D1AA9E1971}"/>
                </a:ext>
              </a:extLst>
            </p:cNvPr>
            <p:cNvCxnSpPr>
              <a:cxnSpLocks/>
              <a:stCxn id="234" idx="2"/>
            </p:cNvCxnSpPr>
            <p:nvPr/>
          </p:nvCxnSpPr>
          <p:spPr>
            <a:xfrm flipH="1">
              <a:off x="-11804739" y="4114154"/>
              <a:ext cx="491365" cy="30008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78848BC4-CEF4-4C08-ACA7-356E93DD9DD0}"/>
              </a:ext>
            </a:extLst>
          </p:cNvPr>
          <p:cNvSpPr/>
          <p:nvPr/>
        </p:nvSpPr>
        <p:spPr>
          <a:xfrm>
            <a:off x="823341" y="1277874"/>
            <a:ext cx="1690086" cy="355867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71" b="1"/>
              <a:t>Destination Two: Possible Career in Biology </a:t>
            </a:r>
            <a:r>
              <a:rPr lang="en-GB" sz="571" b="1" err="1"/>
              <a:t>e.g</a:t>
            </a:r>
            <a:r>
              <a:rPr lang="en-GB" sz="571" b="1"/>
              <a:t> Dental technician, trainee lab technician, health care profession and apprenticeship  schemes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3316BE4-87AF-4535-8056-7636A1C4EDF2}"/>
              </a:ext>
            </a:extLst>
          </p:cNvPr>
          <p:cNvSpPr/>
          <p:nvPr/>
        </p:nvSpPr>
        <p:spPr>
          <a:xfrm>
            <a:off x="103439" y="2025009"/>
            <a:ext cx="879774" cy="1058816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571" b="1"/>
              <a:t>Destination One</a:t>
            </a:r>
            <a:r>
              <a:rPr lang="en-GB" sz="571"/>
              <a:t> </a:t>
            </a:r>
          </a:p>
          <a:p>
            <a:pPr algn="ctr"/>
            <a:r>
              <a:rPr lang="en-GB" sz="571"/>
              <a:t>You can go on to study A levels in Biology, Physics and chemistry or Level 3 BTEC Applied Science</a:t>
            </a:r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AF234E06-7C00-4667-87DF-7C3A256BD671}"/>
              </a:ext>
            </a:extLst>
          </p:cNvPr>
          <p:cNvSpPr txBox="1"/>
          <p:nvPr/>
        </p:nvSpPr>
        <p:spPr>
          <a:xfrm>
            <a:off x="-54536" y="9362800"/>
            <a:ext cx="2335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i="1" dirty="0">
                <a:solidFill>
                  <a:schemeClr val="bg1"/>
                </a:solidFill>
              </a:rPr>
              <a:t>LEARNING JOURNEY</a:t>
            </a:r>
            <a:endParaRPr lang="en-GB" sz="2000" i="1" dirty="0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68DD1A2-D756-45C0-B934-E2A0BC534B1D}"/>
              </a:ext>
            </a:extLst>
          </p:cNvPr>
          <p:cNvSpPr txBox="1"/>
          <p:nvPr/>
        </p:nvSpPr>
        <p:spPr>
          <a:xfrm>
            <a:off x="2663514" y="1292090"/>
            <a:ext cx="1438206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Review and catch up time. </a:t>
            </a:r>
          </a:p>
        </p:txBody>
      </p:sp>
      <p:grpSp>
        <p:nvGrpSpPr>
          <p:cNvPr id="227" name="Group 226">
            <a:extLst>
              <a:ext uri="{FF2B5EF4-FFF2-40B4-BE49-F238E27FC236}">
                <a16:creationId xmlns:a16="http://schemas.microsoft.com/office/drawing/2014/main" id="{8E99476C-0FF2-4AA1-B2DF-44C09F3A187E}"/>
              </a:ext>
            </a:extLst>
          </p:cNvPr>
          <p:cNvGrpSpPr/>
          <p:nvPr/>
        </p:nvGrpSpPr>
        <p:grpSpPr>
          <a:xfrm>
            <a:off x="-1711960" y="8510981"/>
            <a:ext cx="1048531" cy="939783"/>
            <a:chOff x="-2552600" y="543284"/>
            <a:chExt cx="1659202" cy="1022895"/>
          </a:xfrm>
        </p:grpSpPr>
        <p:grpSp>
          <p:nvGrpSpPr>
            <p:cNvPr id="228" name="Group 227">
              <a:extLst>
                <a:ext uri="{FF2B5EF4-FFF2-40B4-BE49-F238E27FC236}">
                  <a16:creationId xmlns:a16="http://schemas.microsoft.com/office/drawing/2014/main" id="{ABCBB945-BA51-49A0-960E-1591A065B2F7}"/>
                </a:ext>
              </a:extLst>
            </p:cNvPr>
            <p:cNvGrpSpPr/>
            <p:nvPr/>
          </p:nvGrpSpPr>
          <p:grpSpPr>
            <a:xfrm>
              <a:off x="-2552600" y="543284"/>
              <a:ext cx="1659202" cy="700795"/>
              <a:chOff x="-2552600" y="543284"/>
              <a:chExt cx="1659202" cy="700795"/>
            </a:xfrm>
          </p:grpSpPr>
          <p:sp>
            <p:nvSpPr>
              <p:cNvPr id="230" name="Rectangle 229">
                <a:extLst>
                  <a:ext uri="{FF2B5EF4-FFF2-40B4-BE49-F238E27FC236}">
                    <a16:creationId xmlns:a16="http://schemas.microsoft.com/office/drawing/2014/main" id="{D603A89E-0F7F-4732-AF57-FE1E9337D9C0}"/>
                  </a:ext>
                </a:extLst>
              </p:cNvPr>
              <p:cNvSpPr/>
              <p:nvPr/>
            </p:nvSpPr>
            <p:spPr>
              <a:xfrm>
                <a:off x="-2552600" y="712901"/>
                <a:ext cx="1531019" cy="531178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 dirty="0"/>
                  <a:t>Baseline Assessment</a:t>
                </a:r>
              </a:p>
              <a:p>
                <a:r>
                  <a:rPr lang="en-GB" sz="857" dirty="0"/>
                  <a:t>Recover</a:t>
                </a:r>
              </a:p>
            </p:txBody>
          </p:sp>
          <p:pic>
            <p:nvPicPr>
              <p:cNvPr id="236" name="Picture 18" descr="Image result for road signs men at work">
                <a:extLst>
                  <a:ext uri="{FF2B5EF4-FFF2-40B4-BE49-F238E27FC236}">
                    <a16:creationId xmlns:a16="http://schemas.microsoft.com/office/drawing/2014/main" id="{93D5E787-D656-4283-8976-4BCCC3E76C8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30651" y="543284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29" name="Straight Connector 228">
              <a:extLst>
                <a:ext uri="{FF2B5EF4-FFF2-40B4-BE49-F238E27FC236}">
                  <a16:creationId xmlns:a16="http://schemas.microsoft.com/office/drawing/2014/main" id="{D11F8337-6B8D-4AFE-921E-715C2E83DED5}"/>
                </a:ext>
              </a:extLst>
            </p:cNvPr>
            <p:cNvCxnSpPr>
              <a:cxnSpLocks/>
              <a:stCxn id="230" idx="2"/>
            </p:cNvCxnSpPr>
            <p:nvPr/>
          </p:nvCxnSpPr>
          <p:spPr>
            <a:xfrm>
              <a:off x="-1787090" y="1244079"/>
              <a:ext cx="168626" cy="32210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1DA01BCD-E578-7CE0-24D2-9E8C57421BA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pic>
        <p:nvPicPr>
          <p:cNvPr id="7" name="Picture 6" descr="Academy logo">
            <a:extLst>
              <a:ext uri="{FF2B5EF4-FFF2-40B4-BE49-F238E27FC236}">
                <a16:creationId xmlns:a16="http://schemas.microsoft.com/office/drawing/2014/main" id="{1B34A883-9684-3058-FD85-24194796058C}"/>
              </a:ext>
            </a:extLst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0" y="81714"/>
            <a:ext cx="1996448" cy="626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AQA Home">
            <a:extLst>
              <a:ext uri="{FF2B5EF4-FFF2-40B4-BE49-F238E27FC236}">
                <a16:creationId xmlns:a16="http://schemas.microsoft.com/office/drawing/2014/main" id="{1D04B6E6-93E9-52E8-3FFE-16BBB30615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4" b="1659"/>
          <a:stretch/>
        </p:blipFill>
        <p:spPr bwMode="auto">
          <a:xfrm>
            <a:off x="5262423" y="110353"/>
            <a:ext cx="1595577" cy="7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1295662-ED15-9029-9C94-1005D1078BB6}"/>
              </a:ext>
            </a:extLst>
          </p:cNvPr>
          <p:cNvSpPr txBox="1"/>
          <p:nvPr/>
        </p:nvSpPr>
        <p:spPr>
          <a:xfrm>
            <a:off x="1731781" y="6339106"/>
            <a:ext cx="2059051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P10 Force and motion 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A1A26E2-B54A-6928-200F-DE76472F2448}"/>
              </a:ext>
            </a:extLst>
          </p:cNvPr>
          <p:cNvCxnSpPr>
            <a:cxnSpLocks/>
          </p:cNvCxnSpPr>
          <p:nvPr/>
        </p:nvCxnSpPr>
        <p:spPr>
          <a:xfrm>
            <a:off x="3205718" y="6590789"/>
            <a:ext cx="399620" cy="3866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D95DDAAE-F09C-FD5D-4A26-F092E6BD5E3E}"/>
              </a:ext>
            </a:extLst>
          </p:cNvPr>
          <p:cNvSpPr txBox="1"/>
          <p:nvPr/>
        </p:nvSpPr>
        <p:spPr>
          <a:xfrm>
            <a:off x="132594" y="5887488"/>
            <a:ext cx="14787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P7 Radioactivity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14CE03C-5D7B-E566-DC3C-B825B3A37196}"/>
              </a:ext>
            </a:extLst>
          </p:cNvPr>
          <p:cNvCxnSpPr>
            <a:cxnSpLocks/>
          </p:cNvCxnSpPr>
          <p:nvPr/>
        </p:nvCxnSpPr>
        <p:spPr>
          <a:xfrm flipV="1">
            <a:off x="4049587" y="4034829"/>
            <a:ext cx="224519" cy="36044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8A8A9CB9-974A-E710-FB32-EEA205928FFD}"/>
              </a:ext>
            </a:extLst>
          </p:cNvPr>
          <p:cNvSpPr txBox="1"/>
          <p:nvPr/>
        </p:nvSpPr>
        <p:spPr>
          <a:xfrm>
            <a:off x="3405528" y="4378964"/>
            <a:ext cx="14787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P13 Electromagnetism  </a:t>
            </a:r>
          </a:p>
        </p:txBody>
      </p:sp>
      <p:pic>
        <p:nvPicPr>
          <p:cNvPr id="5" name="Picture 96" descr="Image result for kinetic energy clipart black and white">
            <a:extLst>
              <a:ext uri="{FF2B5EF4-FFF2-40B4-BE49-F238E27FC236}">
                <a16:creationId xmlns:a16="http://schemas.microsoft.com/office/drawing/2014/main" id="{6463DF75-64C3-4646-2DEC-8EB9EC0A3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920" y="6123348"/>
            <a:ext cx="559011" cy="55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82C3B4A-7A43-EDE7-4290-F408B3D16B00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178988" y="6414565"/>
            <a:ext cx="425634" cy="359108"/>
          </a:xfrm>
          <a:prstGeom prst="rect">
            <a:avLst/>
          </a:prstGeom>
        </p:spPr>
      </p:pic>
      <p:pic>
        <p:nvPicPr>
          <p:cNvPr id="13" name="Graphic 12" descr="3d Glasses">
            <a:extLst>
              <a:ext uri="{FF2B5EF4-FFF2-40B4-BE49-F238E27FC236}">
                <a16:creationId xmlns:a16="http://schemas.microsoft.com/office/drawing/2014/main" id="{E7B55264-C8D8-9F7D-94CD-EE3F568E8049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985849" y="4338588"/>
            <a:ext cx="382777" cy="382777"/>
          </a:xfrm>
          <a:prstGeom prst="rect">
            <a:avLst/>
          </a:prstGeom>
        </p:spPr>
      </p:pic>
      <p:pic>
        <p:nvPicPr>
          <p:cNvPr id="17" name="Graphic 16" descr="Magnet">
            <a:extLst>
              <a:ext uri="{FF2B5EF4-FFF2-40B4-BE49-F238E27FC236}">
                <a16:creationId xmlns:a16="http://schemas.microsoft.com/office/drawing/2014/main" id="{229FA21D-99BB-D199-F561-5713417F37E0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1320849" y="6436924"/>
            <a:ext cx="381074" cy="381074"/>
          </a:xfrm>
          <a:prstGeom prst="rect">
            <a:avLst/>
          </a:prstGeom>
        </p:spPr>
      </p:pic>
      <p:pic>
        <p:nvPicPr>
          <p:cNvPr id="18" name="Graphic 17" descr="Hammer1">
            <a:extLst>
              <a:ext uri="{FF2B5EF4-FFF2-40B4-BE49-F238E27FC236}">
                <a16:creationId xmlns:a16="http://schemas.microsoft.com/office/drawing/2014/main" id="{759EAFC4-E4F2-B1AF-F3AE-E161004B05EC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2564164" y="5826892"/>
            <a:ext cx="384949" cy="3849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2D5EB6B-A4F5-0F94-63D1-1035E1967CFE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083972" y="8006071"/>
            <a:ext cx="585916" cy="42921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BF6B8D41-18AC-EC5C-B899-3315F6B90F55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59970" y="6300343"/>
            <a:ext cx="605803" cy="446381"/>
          </a:xfrm>
          <a:prstGeom prst="rect">
            <a:avLst/>
          </a:prstGeom>
        </p:spPr>
      </p:pic>
      <p:pic>
        <p:nvPicPr>
          <p:cNvPr id="21" name="Graphic 20" descr="Radioactive">
            <a:extLst>
              <a:ext uri="{FF2B5EF4-FFF2-40B4-BE49-F238E27FC236}">
                <a16:creationId xmlns:a16="http://schemas.microsoft.com/office/drawing/2014/main" id="{9D610231-1E14-4569-B3CC-BED02930B41D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2931474" y="4366340"/>
            <a:ext cx="460052" cy="460052"/>
          </a:xfrm>
          <a:prstGeom prst="rect">
            <a:avLst/>
          </a:prstGeom>
        </p:spPr>
      </p:pic>
      <p:pic>
        <p:nvPicPr>
          <p:cNvPr id="27" name="Graphic 26" descr="Radioactive">
            <a:extLst>
              <a:ext uri="{FF2B5EF4-FFF2-40B4-BE49-F238E27FC236}">
                <a16:creationId xmlns:a16="http://schemas.microsoft.com/office/drawing/2014/main" id="{8294F1E9-32C7-381F-F399-37964637DFF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373799" y="5351514"/>
            <a:ext cx="460052" cy="460052"/>
          </a:xfrm>
          <a:prstGeom prst="rect">
            <a:avLst/>
          </a:prstGeom>
        </p:spPr>
      </p:pic>
      <p:pic>
        <p:nvPicPr>
          <p:cNvPr id="28" name="Picture 96" descr="Image result for kinetic energy clipart black and white">
            <a:extLst>
              <a:ext uri="{FF2B5EF4-FFF2-40B4-BE49-F238E27FC236}">
                <a16:creationId xmlns:a16="http://schemas.microsoft.com/office/drawing/2014/main" id="{313E6A68-D5B3-3370-FB74-62E70CC379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53" y="8903448"/>
            <a:ext cx="398568" cy="398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B0B5750-B2AC-36E0-1148-7F654A19246D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311328" y="1379552"/>
            <a:ext cx="598674" cy="573729"/>
          </a:xfrm>
          <a:prstGeom prst="rect">
            <a:avLst/>
          </a:prstGeom>
        </p:spPr>
      </p:pic>
      <p:pic>
        <p:nvPicPr>
          <p:cNvPr id="31" name="Picture 70" descr="Image result for transverse wave clipart">
            <a:extLst>
              <a:ext uri="{FF2B5EF4-FFF2-40B4-BE49-F238E27FC236}">
                <a16:creationId xmlns:a16="http://schemas.microsoft.com/office/drawing/2014/main" id="{C86D7EEB-9067-58E8-56F0-2F9BE7040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086" y="4817576"/>
            <a:ext cx="1287881" cy="32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699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08481" y="1969641"/>
            <a:ext cx="264525" cy="3708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682479" y="1653313"/>
            <a:ext cx="735724" cy="381295"/>
          </a:xfrm>
          <a:prstGeom prst="triangle">
            <a:avLst>
              <a:gd name="adj" fmla="val 5059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554315" y="7072212"/>
            <a:ext cx="1985509" cy="1567089"/>
          </a:xfrm>
          <a:prstGeom prst="blockArc">
            <a:avLst>
              <a:gd name="adj1" fmla="val 10574621"/>
              <a:gd name="adj2" fmla="val 156513"/>
              <a:gd name="adj3" fmla="val 28217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1571335" y="6865320"/>
            <a:ext cx="4205164" cy="42216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4668045" y="5448737"/>
            <a:ext cx="2081576" cy="1617044"/>
          </a:xfrm>
          <a:prstGeom prst="blockArc">
            <a:avLst>
              <a:gd name="adj1" fmla="val 10800000"/>
              <a:gd name="adj2" fmla="val 148756"/>
              <a:gd name="adj3" fmla="val 27614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1484068" y="5207930"/>
            <a:ext cx="4235223" cy="44018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558457" y="3919217"/>
            <a:ext cx="1932354" cy="1576865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1494148" y="3749877"/>
            <a:ext cx="4257901" cy="449036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4565656" y="2348759"/>
            <a:ext cx="2033134" cy="1681236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 dirty="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53968" y="2181928"/>
            <a:ext cx="4162652" cy="464911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1546434" y="8411552"/>
            <a:ext cx="4172857" cy="4445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81783">
              <a:defRPr/>
            </a:pPr>
            <a:endParaRPr lang="en-US" sz="1539"/>
          </a:p>
        </p:txBody>
      </p:sp>
      <p:sp>
        <p:nvSpPr>
          <p:cNvPr id="1064" name="Rounded Rectangle 1063"/>
          <p:cNvSpPr/>
          <p:nvPr/>
        </p:nvSpPr>
        <p:spPr>
          <a:xfrm>
            <a:off x="-1589384" y="6032082"/>
            <a:ext cx="1270556" cy="2578606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383" name="Rounded Rectangle 382"/>
          <p:cNvSpPr/>
          <p:nvPr/>
        </p:nvSpPr>
        <p:spPr>
          <a:xfrm>
            <a:off x="7067685" y="707824"/>
            <a:ext cx="1286789" cy="7312919"/>
          </a:xfrm>
          <a:prstGeom prst="roundRect">
            <a:avLst/>
          </a:prstGeom>
          <a:solidFill>
            <a:srgbClr val="B5D4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851852" y="2207337"/>
            <a:ext cx="794061" cy="415641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cxnSp>
        <p:nvCxnSpPr>
          <p:cNvPr id="176" name="Straight Connector 175"/>
          <p:cNvCxnSpPr>
            <a:cxnSpLocks/>
            <a:endCxn id="156" idx="2"/>
          </p:cNvCxnSpPr>
          <p:nvPr/>
        </p:nvCxnSpPr>
        <p:spPr>
          <a:xfrm>
            <a:off x="1381301" y="3960698"/>
            <a:ext cx="4395198" cy="1908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29250" y="776905"/>
            <a:ext cx="4973681" cy="44402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29249" y="9468623"/>
            <a:ext cx="6867839" cy="312861"/>
          </a:xfrm>
          <a:prstGeom prst="rect">
            <a:avLst/>
          </a:prstGeom>
          <a:solidFill>
            <a:srgbClr val="007A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57350" y="724092"/>
            <a:ext cx="4469365" cy="575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143" b="1" dirty="0">
                <a:solidFill>
                  <a:schemeClr val="bg1"/>
                </a:solidFill>
              </a:rPr>
              <a:t>YEAR 11 SCIENCE 2024-25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034718" y="1752456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7" name="Picture 20" descr="Image result for road signs ahe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31" y="2564277"/>
            <a:ext cx="485349" cy="32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49" y="1270099"/>
            <a:ext cx="266481" cy="266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1" name="TextBox 29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128014" y="959651"/>
            <a:ext cx="1123811" cy="4880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>
                <a:solidFill>
                  <a:schemeClr val="bg1"/>
                </a:solidFill>
              </a:rPr>
              <a:t>Simply drag a pin to add it to your journey</a:t>
            </a: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7122998" y="737268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>
                <a:solidFill>
                  <a:schemeClr val="bg1"/>
                </a:solidFill>
              </a:rPr>
              <a:t>PIN BANK</a:t>
            </a: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31802" y="8444029"/>
            <a:ext cx="1123811" cy="2242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57" b="1"/>
              <a:t>Why not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1500445" y="8212286"/>
            <a:ext cx="1123811" cy="29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86" b="1"/>
              <a:t>CAR PARK</a:t>
            </a:r>
          </a:p>
        </p:txBody>
      </p:sp>
      <p:grpSp>
        <p:nvGrpSpPr>
          <p:cNvPr id="1060" name="Group 1059"/>
          <p:cNvGrpSpPr/>
          <p:nvPr/>
        </p:nvGrpSpPr>
        <p:grpSpPr>
          <a:xfrm>
            <a:off x="-1834254" y="622459"/>
            <a:ext cx="1657721" cy="1383077"/>
            <a:chOff x="-2567956" y="338043"/>
            <a:chExt cx="2320810" cy="1936308"/>
          </a:xfrm>
        </p:grpSpPr>
        <p:grpSp>
          <p:nvGrpSpPr>
            <p:cNvPr id="1059" name="Group 1058"/>
            <p:cNvGrpSpPr/>
            <p:nvPr/>
          </p:nvGrpSpPr>
          <p:grpSpPr>
            <a:xfrm>
              <a:off x="-2567956" y="338043"/>
              <a:ext cx="2320810" cy="1348165"/>
              <a:chOff x="-2567956" y="338043"/>
              <a:chExt cx="2320810" cy="1348165"/>
            </a:xfrm>
          </p:grpSpPr>
          <p:sp>
            <p:nvSpPr>
              <p:cNvPr id="380" name="Rectangle 379"/>
              <p:cNvSpPr/>
              <p:nvPr/>
            </p:nvSpPr>
            <p:spPr>
              <a:xfrm>
                <a:off x="-2567956" y="587356"/>
                <a:ext cx="2320810" cy="1098852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38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64409" y="1645932"/>
              <a:ext cx="5705" cy="628419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Group 463"/>
          <p:cNvGrpSpPr/>
          <p:nvPr/>
        </p:nvGrpSpPr>
        <p:grpSpPr>
          <a:xfrm>
            <a:off x="-1801468" y="2284998"/>
            <a:ext cx="1657721" cy="1279232"/>
            <a:chOff x="-2567956" y="-104715"/>
            <a:chExt cx="2320810" cy="1790926"/>
          </a:xfrm>
        </p:grpSpPr>
        <p:grpSp>
          <p:nvGrpSpPr>
            <p:cNvPr id="465" name="Group 464"/>
            <p:cNvGrpSpPr/>
            <p:nvPr/>
          </p:nvGrpSpPr>
          <p:grpSpPr>
            <a:xfrm>
              <a:off x="-2567956" y="338043"/>
              <a:ext cx="2320810" cy="1348168"/>
              <a:chOff x="-2567956" y="338043"/>
              <a:chExt cx="2320810" cy="1348168"/>
            </a:xfrm>
          </p:grpSpPr>
          <p:sp>
            <p:nvSpPr>
              <p:cNvPr id="467" name="Rectangle 466"/>
              <p:cNvSpPr/>
              <p:nvPr/>
            </p:nvSpPr>
            <p:spPr>
              <a:xfrm>
                <a:off x="-2567956" y="587357"/>
                <a:ext cx="2320810" cy="1098854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643" b="1" u="sng"/>
                  <a:t>The red box:</a:t>
                </a:r>
              </a:p>
              <a:p>
                <a:r>
                  <a:rPr lang="en-GB" sz="643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643"/>
                  <a:t>Just copy and paste when needed and drag to map position, editing position of pin if necessary. </a:t>
                </a:r>
                <a:r>
                  <a:rPr lang="en-GB" sz="643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46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66" name="Straight Connector 465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104715"/>
              <a:ext cx="4053" cy="690144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2" name="Group 471"/>
          <p:cNvGrpSpPr/>
          <p:nvPr/>
        </p:nvGrpSpPr>
        <p:grpSpPr>
          <a:xfrm>
            <a:off x="-1941789" y="3710281"/>
            <a:ext cx="867843" cy="8814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END OF TERM</a:t>
              </a:r>
            </a:p>
          </p:txBody>
        </p:sp>
      </p:grpSp>
      <p:pic>
        <p:nvPicPr>
          <p:cNvPr id="476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-1371878" y="6777078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9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268" b="65900" l="55300" r="95200">
                        <a14:foregroundMark x1="65700" y1="59519" x2="62500" y2="64331"/>
                        <a14:foregroundMark x1="81500" y1="59728" x2="87300" y2="61820"/>
                        <a14:foregroundMark x1="87500" y1="58473" x2="91900" y2="56172"/>
                        <a14:foregroundMark x1="79700" y1="55126" x2="77100" y2="49268"/>
                        <a14:foregroundMark x1="63100" y1="56381" x2="55300" y2="60565"/>
                        <a14:foregroundMark x1="68100" y1="56799" x2="87100" y2="63285"/>
                        <a14:foregroundMark x1="87900" y1="58682" x2="87900" y2="58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47971" b="31929"/>
          <a:stretch/>
        </p:blipFill>
        <p:spPr bwMode="auto">
          <a:xfrm>
            <a:off x="-1410945" y="7257742"/>
            <a:ext cx="938019" cy="381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9" b="16423" l="54600" r="95200">
                        <a14:foregroundMark x1="65900" y1="9833" x2="60900" y2="14644"/>
                        <a14:foregroundMark x1="60900" y1="7950" x2="55600" y2="7741"/>
                        <a14:foregroundMark x1="76900" y1="8368" x2="87700" y2="11715"/>
                        <a14:foregroundMark x1="89500" y1="8368" x2="86100" y2="14226"/>
                        <a14:foregroundMark x1="58600" y1="6276" x2="54600" y2="8159"/>
                        <a14:foregroundMark x1="63100" y1="5439" x2="71300" y2="209"/>
                        <a14:foregroundMark x1="81100" y1="4393" x2="78100" y2="2720"/>
                        <a14:foregroundMark x1="89900" y1="6695" x2="94300" y2="6904"/>
                        <a14:foregroundMark x1="84900" y1="6904" x2="94900" y2="9623"/>
                        <a14:foregroundMark x1="59000" y1="5649" x2="55600" y2="73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b="81570"/>
          <a:stretch/>
        </p:blipFill>
        <p:spPr bwMode="auto">
          <a:xfrm flipH="1">
            <a:off x="-1549165" y="6317902"/>
            <a:ext cx="1013149" cy="377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3" name="Group 482"/>
          <p:cNvGrpSpPr/>
          <p:nvPr/>
        </p:nvGrpSpPr>
        <p:grpSpPr>
          <a:xfrm>
            <a:off x="-957004" y="4034168"/>
            <a:ext cx="867843" cy="8814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HALF       TERM</a:t>
              </a:r>
            </a:p>
          </p:txBody>
        </p:sp>
      </p:grp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712999" y="3225171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498643" y="1435898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65897" y="3233774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36583" y="1435898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502714" y="3241199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48648" y="1434655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23456" y="5042398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219881" y="4623817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219881" y="4869098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23455" y="5278696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36154" y="1435898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74094" y="1435898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515892" y="205215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53832" y="205215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65897" y="2050917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53402" y="205215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91342" y="2052159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500785" y="266590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738725" y="266590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7250790" y="2664662"/>
            <a:ext cx="394" cy="46975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7938296" y="266590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8176236" y="2665904"/>
            <a:ext cx="0" cy="468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712999" y="3902726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265897" y="3881361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502714" y="3888786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91342" y="3239452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42412" y="3225171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185084" y="3917007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7936154" y="3902726"/>
            <a:ext cx="0" cy="51286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4448" y="5848209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0873" y="5429628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180873" y="5674910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484447" y="6084507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12464" y="6662174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208889" y="6243593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208889" y="6488875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12463" y="6898472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23456" y="7478769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219881" y="7060187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7219881" y="7305469"/>
            <a:ext cx="722531" cy="35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7523455" y="7715067"/>
            <a:ext cx="687109" cy="39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up 123"/>
          <p:cNvGrpSpPr/>
          <p:nvPr/>
        </p:nvGrpSpPr>
        <p:grpSpPr>
          <a:xfrm>
            <a:off x="-1957933" y="4695368"/>
            <a:ext cx="867843" cy="881499"/>
            <a:chOff x="1212628" y="4031237"/>
            <a:chExt cx="1214980" cy="1304869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-973148" y="5019255"/>
            <a:ext cx="867843" cy="881499"/>
            <a:chOff x="1212628" y="4031237"/>
            <a:chExt cx="1214980" cy="1304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9EA3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644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/>
                <a:t>HEADING</a:t>
              </a:r>
            </a:p>
          </p:txBody>
        </p:sp>
      </p:grp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 flipV="1">
            <a:off x="1437200" y="2387992"/>
            <a:ext cx="4331091" cy="2222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475445" y="8626847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301861" y="5452337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497170" y="7098894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5238426" y="8188247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975218" y="3906510"/>
            <a:ext cx="1002324" cy="1533325"/>
          </a:xfrm>
          <a:prstGeom prst="arc">
            <a:avLst>
              <a:gd name="adj1" fmla="val 16966802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947302" y="7077425"/>
            <a:ext cx="1002324" cy="153332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5362834" y="5456596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5180258" y="2402041"/>
            <a:ext cx="1002324" cy="1592201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8E8953-23F0-4BAD-86D6-E3DC8B024E01}"/>
              </a:ext>
            </a:extLst>
          </p:cNvPr>
          <p:cNvSpPr txBox="1"/>
          <p:nvPr/>
        </p:nvSpPr>
        <p:spPr>
          <a:xfrm>
            <a:off x="1020445" y="6326378"/>
            <a:ext cx="1349097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P11 Wave properties </a:t>
            </a:r>
          </a:p>
        </p:txBody>
      </p: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67370CF-ACB9-4BC9-8C5E-F22A6F4B7242}"/>
              </a:ext>
            </a:extLst>
          </p:cNvPr>
          <p:cNvGrpSpPr/>
          <p:nvPr/>
        </p:nvGrpSpPr>
        <p:grpSpPr>
          <a:xfrm>
            <a:off x="583844" y="7396378"/>
            <a:ext cx="867843" cy="8814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20EE4087-6981-49E0-B6E2-37B6E038401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AF27E8D8-7E25-401C-8BA9-22B23AFA8AD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D7C4A0AB-4B8A-4D6F-AAB9-E68CA703553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1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AEF41D48-AA02-4A4E-9255-0EAB07E0BCB6}"/>
              </a:ext>
            </a:extLst>
          </p:cNvPr>
          <p:cNvGrpSpPr/>
          <p:nvPr/>
        </p:nvGrpSpPr>
        <p:grpSpPr>
          <a:xfrm>
            <a:off x="5644591" y="6428042"/>
            <a:ext cx="867843" cy="8814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0198647-41F5-4670-BCA6-911440B2F9C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546189B5-4D2D-41BA-A711-9BCDD8B48A3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55B2235B-5440-4C5D-89DE-2EFF4B8434B7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 1 </a:t>
              </a:r>
            </a:p>
          </p:txBody>
        </p:sp>
      </p:grpSp>
      <p:grpSp>
        <p:nvGrpSpPr>
          <p:cNvPr id="167" name="Group 166">
            <a:extLst>
              <a:ext uri="{FF2B5EF4-FFF2-40B4-BE49-F238E27FC236}">
                <a16:creationId xmlns:a16="http://schemas.microsoft.com/office/drawing/2014/main" id="{B9FEDE31-90A4-4713-8421-F355F360DF3B}"/>
              </a:ext>
            </a:extLst>
          </p:cNvPr>
          <p:cNvGrpSpPr/>
          <p:nvPr/>
        </p:nvGrpSpPr>
        <p:grpSpPr>
          <a:xfrm>
            <a:off x="1168024" y="5036216"/>
            <a:ext cx="867843" cy="881499"/>
            <a:chOff x="1212628" y="4031237"/>
            <a:chExt cx="1214980" cy="1304869"/>
          </a:xfrm>
        </p:grpSpPr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EECCB165-411D-4602-A0EA-BC030224516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588B6A81-2D55-499A-A79D-3120E63337B4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0" name="TextBox 169">
              <a:extLst>
                <a:ext uri="{FF2B5EF4-FFF2-40B4-BE49-F238E27FC236}">
                  <a16:creationId xmlns:a16="http://schemas.microsoft.com/office/drawing/2014/main" id="{651E4BC1-4BD1-4FFE-8E8E-D63496965F1A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8200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      TERM </a:t>
              </a:r>
            </a:p>
            <a:p>
              <a:pPr algn="ctr"/>
              <a:r>
                <a:rPr lang="en-US" sz="1000" b="1" dirty="0"/>
                <a:t> 2</a:t>
              </a:r>
            </a:p>
          </p:txBody>
        </p:sp>
      </p:grpSp>
      <p:grpSp>
        <p:nvGrpSpPr>
          <p:cNvPr id="171" name="Group 170">
            <a:extLst>
              <a:ext uri="{FF2B5EF4-FFF2-40B4-BE49-F238E27FC236}">
                <a16:creationId xmlns:a16="http://schemas.microsoft.com/office/drawing/2014/main" id="{796FCAF5-8A3F-4C8C-A3AC-EB929956CB74}"/>
              </a:ext>
            </a:extLst>
          </p:cNvPr>
          <p:cNvGrpSpPr/>
          <p:nvPr/>
        </p:nvGrpSpPr>
        <p:grpSpPr>
          <a:xfrm>
            <a:off x="2154068" y="3533226"/>
            <a:ext cx="867843" cy="881499"/>
            <a:chOff x="1212628" y="4031237"/>
            <a:chExt cx="1214980" cy="1304869"/>
          </a:xfrm>
        </p:grpSpPr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E18D3349-031A-431E-9456-DE8ED310009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7ABCC306-37F8-4CC4-8F2A-7C62AE3AC57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74" name="TextBox 173">
              <a:extLst>
                <a:ext uri="{FF2B5EF4-FFF2-40B4-BE49-F238E27FC236}">
                  <a16:creationId xmlns:a16="http://schemas.microsoft.com/office/drawing/2014/main" id="{7B3D8E91-AFFE-4D8D-811E-E1D94B6D9318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End of term 2 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05F96D6F-7FC0-4FC4-B3E3-B7AD09D43524}"/>
              </a:ext>
            </a:extLst>
          </p:cNvPr>
          <p:cNvSpPr txBox="1"/>
          <p:nvPr/>
        </p:nvSpPr>
        <p:spPr>
          <a:xfrm>
            <a:off x="-4162719" y="2379918"/>
            <a:ext cx="874488" cy="553998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/>
              <a:t>B7 Animal Coordination &amp; Control</a:t>
            </a:r>
          </a:p>
        </p:txBody>
      </p:sp>
      <p:grpSp>
        <p:nvGrpSpPr>
          <p:cNvPr id="178" name="Group 177">
            <a:extLst>
              <a:ext uri="{FF2B5EF4-FFF2-40B4-BE49-F238E27FC236}">
                <a16:creationId xmlns:a16="http://schemas.microsoft.com/office/drawing/2014/main" id="{DF7DC293-2C3B-49B6-AE90-CED33C61E776}"/>
              </a:ext>
            </a:extLst>
          </p:cNvPr>
          <p:cNvGrpSpPr/>
          <p:nvPr/>
        </p:nvGrpSpPr>
        <p:grpSpPr>
          <a:xfrm>
            <a:off x="4546766" y="1796675"/>
            <a:ext cx="867843" cy="881499"/>
            <a:chOff x="1212628" y="4031237"/>
            <a:chExt cx="1214980" cy="1304869"/>
          </a:xfrm>
        </p:grpSpPr>
        <p:sp>
          <p:nvSpPr>
            <p:cNvPr id="179" name="Oval 178">
              <a:extLst>
                <a:ext uri="{FF2B5EF4-FFF2-40B4-BE49-F238E27FC236}">
                  <a16:creationId xmlns:a16="http://schemas.microsoft.com/office/drawing/2014/main" id="{EA87106E-3B80-43FD-B7DF-7177D10B6E7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1E79FAB9-67DB-411E-9B84-C59F82CA878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181" name="TextBox 180">
              <a:extLst>
                <a:ext uri="{FF2B5EF4-FFF2-40B4-BE49-F238E27FC236}">
                  <a16:creationId xmlns:a16="http://schemas.microsoft.com/office/drawing/2014/main" id="{ECE31263-1C17-40AA-A280-6AFDCE7908A2}"/>
                </a:ext>
              </a:extLst>
            </p:cNvPr>
            <p:cNvSpPr txBox="1"/>
            <p:nvPr/>
          </p:nvSpPr>
          <p:spPr>
            <a:xfrm>
              <a:off x="1317405" y="4293158"/>
              <a:ext cx="1005422" cy="5922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Half term 3 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6C20E8A-DDFF-45B2-9D51-851970BB7EFD}"/>
              </a:ext>
            </a:extLst>
          </p:cNvPr>
          <p:cNvSpPr txBox="1"/>
          <p:nvPr/>
        </p:nvSpPr>
        <p:spPr>
          <a:xfrm>
            <a:off x="2486082" y="8914426"/>
            <a:ext cx="975675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C8 Rates and equilibrium </a:t>
            </a:r>
          </a:p>
        </p:txBody>
      </p:sp>
      <p:pic>
        <p:nvPicPr>
          <p:cNvPr id="478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4895" b="89540" l="55200" r="95200">
                        <a14:foregroundMark x1="59300" y1="83682" x2="55200" y2="84310"/>
                        <a14:foregroundMark x1="62000" y1="81904" x2="63900" y2="87762"/>
                        <a14:foregroundMark x1="66900" y1="83682" x2="62800" y2="87029"/>
                        <a14:foregroundMark x1="68000" y1="82322" x2="78400" y2="77510"/>
                        <a14:foregroundMark x1="77100" y1="81904" x2="90300" y2="86192"/>
                        <a14:foregroundMark x1="88400" y1="81904" x2="93800" y2="84310"/>
                        <a14:foregroundMark x1="87800" y1="82531" x2="86700" y2="88598"/>
                        <a14:foregroundMark x1="82600" y1="83682" x2="89000" y2="88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73096" b="8576"/>
          <a:stretch/>
        </p:blipFill>
        <p:spPr bwMode="auto">
          <a:xfrm flipH="1">
            <a:off x="4698597" y="5220322"/>
            <a:ext cx="1058291" cy="392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6" descr="Image result for car vector">
            <a:extLst>
              <a:ext uri="{FF2B5EF4-FFF2-40B4-BE49-F238E27FC236}">
                <a16:creationId xmlns:a16="http://schemas.microsoft.com/office/drawing/2014/main" id="{E81857BD-0A69-408D-B87A-B7FC179899C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3132148" y="3699282"/>
            <a:ext cx="870511" cy="43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3" name="Group 182">
            <a:extLst>
              <a:ext uri="{FF2B5EF4-FFF2-40B4-BE49-F238E27FC236}">
                <a16:creationId xmlns:a16="http://schemas.microsoft.com/office/drawing/2014/main" id="{960766F3-9403-4432-A7F6-027A04EF0245}"/>
              </a:ext>
            </a:extLst>
          </p:cNvPr>
          <p:cNvGrpSpPr/>
          <p:nvPr/>
        </p:nvGrpSpPr>
        <p:grpSpPr>
          <a:xfrm>
            <a:off x="3906796" y="2650197"/>
            <a:ext cx="1256172" cy="1075930"/>
            <a:chOff x="-2538002" y="543284"/>
            <a:chExt cx="1644604" cy="1404663"/>
          </a:xfrm>
        </p:grpSpPr>
        <p:grpSp>
          <p:nvGrpSpPr>
            <p:cNvPr id="184" name="Group 183">
              <a:extLst>
                <a:ext uri="{FF2B5EF4-FFF2-40B4-BE49-F238E27FC236}">
                  <a16:creationId xmlns:a16="http://schemas.microsoft.com/office/drawing/2014/main" id="{728CDBE2-0035-45CF-B673-1869C9302B63}"/>
                </a:ext>
              </a:extLst>
            </p:cNvPr>
            <p:cNvGrpSpPr/>
            <p:nvPr/>
          </p:nvGrpSpPr>
          <p:grpSpPr>
            <a:xfrm>
              <a:off x="-2538002" y="543284"/>
              <a:ext cx="1644604" cy="610913"/>
              <a:chOff x="-2538002" y="543284"/>
              <a:chExt cx="1644604" cy="610913"/>
            </a:xfrm>
          </p:grpSpPr>
          <p:sp>
            <p:nvSpPr>
              <p:cNvPr id="186" name="Rectangle 185">
                <a:extLst>
                  <a:ext uri="{FF2B5EF4-FFF2-40B4-BE49-F238E27FC236}">
                    <a16:creationId xmlns:a16="http://schemas.microsoft.com/office/drawing/2014/main" id="{58FAD5EC-FB62-4D58-8401-307FEDB09863}"/>
                  </a:ext>
                </a:extLst>
              </p:cNvPr>
              <p:cNvSpPr/>
              <p:nvPr/>
            </p:nvSpPr>
            <p:spPr>
              <a:xfrm>
                <a:off x="-2538002" y="689266"/>
                <a:ext cx="1531019" cy="464931"/>
              </a:xfrm>
              <a:prstGeom prst="rect">
                <a:avLst/>
              </a:prstGeom>
              <a:ln w="38100" cap="rnd">
                <a:solidFill>
                  <a:srgbClr val="363839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857" b="1" u="sng" dirty="0"/>
                  <a:t>Prepare for exams </a:t>
                </a:r>
              </a:p>
              <a:p>
                <a:endParaRPr lang="en-GB" sz="857" b="1" u="sng" dirty="0"/>
              </a:p>
            </p:txBody>
          </p:sp>
          <p:pic>
            <p:nvPicPr>
              <p:cNvPr id="187" name="Picture 18" descr="Image result for road signs men at work">
                <a:extLst>
                  <a:ext uri="{FF2B5EF4-FFF2-40B4-BE49-F238E27FC236}">
                    <a16:creationId xmlns:a16="http://schemas.microsoft.com/office/drawing/2014/main" id="{8FCC5612-DCE0-4B26-865A-6D2DDBF351F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330651" y="543284"/>
                <a:ext cx="437253" cy="31068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185" name="Straight Connector 184">
              <a:extLst>
                <a:ext uri="{FF2B5EF4-FFF2-40B4-BE49-F238E27FC236}">
                  <a16:creationId xmlns:a16="http://schemas.microsoft.com/office/drawing/2014/main" id="{DEDA4E8C-E6C7-455B-BC70-CCE49FC95F3C}"/>
                </a:ext>
              </a:extLst>
            </p:cNvPr>
            <p:cNvCxnSpPr>
              <a:cxnSpLocks/>
              <a:stCxn id="186" idx="2"/>
            </p:cNvCxnSpPr>
            <p:nvPr/>
          </p:nvCxnSpPr>
          <p:spPr>
            <a:xfrm>
              <a:off x="-1772493" y="1154197"/>
              <a:ext cx="139572" cy="793750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-3532964" y="3007552"/>
            <a:ext cx="792290" cy="2259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1695980" y="6572599"/>
            <a:ext cx="0" cy="3099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Straight Connector 21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V="1">
            <a:off x="3021911" y="8813758"/>
            <a:ext cx="0" cy="1071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6" name="Straight Connector 21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1448464" y="7318417"/>
            <a:ext cx="490474" cy="66967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9" name="Group 218">
            <a:extLst>
              <a:ext uri="{FF2B5EF4-FFF2-40B4-BE49-F238E27FC236}">
                <a16:creationId xmlns:a16="http://schemas.microsoft.com/office/drawing/2014/main" id="{943FDD90-DAD2-4678-895C-903F6A03E78E}"/>
              </a:ext>
            </a:extLst>
          </p:cNvPr>
          <p:cNvGrpSpPr/>
          <p:nvPr/>
        </p:nvGrpSpPr>
        <p:grpSpPr>
          <a:xfrm>
            <a:off x="-6418112" y="4314784"/>
            <a:ext cx="4188409" cy="4634605"/>
            <a:chOff x="-846446" y="-3277832"/>
            <a:chExt cx="6105896" cy="9257518"/>
          </a:xfrm>
        </p:grpSpPr>
        <p:pic>
          <p:nvPicPr>
            <p:cNvPr id="225" name="Picture 18" descr="Image result for road signs men at work">
              <a:extLst>
                <a:ext uri="{FF2B5EF4-FFF2-40B4-BE49-F238E27FC236}">
                  <a16:creationId xmlns:a16="http://schemas.microsoft.com/office/drawing/2014/main" id="{187E8B20-CE83-4EC0-8EC3-39F5E9D4DB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8737" l="294" r="97650">
                          <a14:foregroundMark x1="28731" y1="44947" x2="75029" y2="73604"/>
                          <a14:foregroundMark x1="55170" y1="22473" x2="27615" y2="89827"/>
                          <a14:foregroundMark x1="25441" y1="68617" x2="87133" y2="86104"/>
                          <a14:foregroundMark x1="45182" y1="29189" x2="53878" y2="40758"/>
                          <a14:foregroundMark x1="48825" y1="20944" x2="58284" y2="33311"/>
                          <a14:foregroundMark x1="41539" y1="19282" x2="50999" y2="3657"/>
                          <a14:foregroundMark x1="57521" y1="19282" x2="96181" y2="91888"/>
                          <a14:foregroundMark x1="14571" y1="96011" x2="97650" y2="95146"/>
                          <a14:foregroundMark x1="24031" y1="80319" x2="75029" y2="84441"/>
                          <a14:foregroundMark x1="60458" y1="45678" x2="79436" y2="77061"/>
                          <a14:foregroundMark x1="55347" y1="34176" x2="67039" y2="48138"/>
                          <a14:foregroundMark x1="39307" y1="48138" x2="30611" y2="76197"/>
                          <a14:foregroundMark x1="23325" y1="71277" x2="40071" y2="42420"/>
                          <a14:foregroundMark x1="18919" y1="80319" x2="69213" y2="82779"/>
                          <a14:foregroundMark x1="26968" y1="79521" x2="22562" y2="91888"/>
                          <a14:foregroundMark x1="19624" y1="75399" x2="81610" y2="88564"/>
                          <a14:foregroundMark x1="69918" y1="74535" x2="41539" y2="89428"/>
                          <a14:foregroundMark x1="31316" y1="71277" x2="14571" y2="91888"/>
                          <a14:foregroundMark x1="20388" y1="63032" x2="5053" y2="93551"/>
                          <a14:foregroundMark x1="12338" y1="86104" x2="41539" y2="78657"/>
                          <a14:foregroundMark x1="38014" y1="23737" x2="53408" y2="133"/>
                          <a14:foregroundMark x1="54877" y1="27128" x2="43478" y2="79388"/>
                          <a14:foregroundMark x1="43948" y1="40625" x2="34019" y2="91157"/>
                          <a14:foregroundMark x1="8696" y1="82713" x2="294" y2="91755"/>
                          <a14:foregroundMark x1="7697" y1="90625" x2="37485" y2="37234"/>
                          <a14:foregroundMark x1="24618" y1="56316" x2="45476" y2="14162"/>
                          <a14:foregroundMark x1="46945" y1="4056" x2="63807" y2="33311"/>
                          <a14:foregroundMark x1="52409" y1="3524" x2="82197" y2="56915"/>
                          <a14:foregroundMark x1="21093" y1="95080" x2="6698" y2="97340"/>
                          <a14:foregroundMark x1="7109" y1="93617" x2="1175" y2="98737"/>
                          <a14:foregroundMark x1="46298" y1="82779" x2="60458" y2="90093"/>
                          <a14:backgroundMark x1="1586" y1="97407" x2="2761" y2="98737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46446" y="-3277832"/>
              <a:ext cx="604108" cy="8773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23" name="Straight Connector 222">
              <a:extLst>
                <a:ext uri="{FF2B5EF4-FFF2-40B4-BE49-F238E27FC236}">
                  <a16:creationId xmlns:a16="http://schemas.microsoft.com/office/drawing/2014/main" id="{B31D6F2B-90C4-477D-8A92-98C63A267CC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724245" y="5437848"/>
              <a:ext cx="535205" cy="541838"/>
            </a:xfrm>
            <a:prstGeom prst="line">
              <a:avLst/>
            </a:prstGeom>
            <a:ln w="57150">
              <a:solidFill>
                <a:srgbClr val="363839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6" name="TextBox 495">
            <a:extLst>
              <a:ext uri="{FF2B5EF4-FFF2-40B4-BE49-F238E27FC236}">
                <a16:creationId xmlns:a16="http://schemas.microsoft.com/office/drawing/2014/main" id="{B5B7F5AE-A735-47A2-A93B-4868FF669CAF}"/>
              </a:ext>
            </a:extLst>
          </p:cNvPr>
          <p:cNvSpPr txBox="1"/>
          <p:nvPr/>
        </p:nvSpPr>
        <p:spPr>
          <a:xfrm>
            <a:off x="3979334" y="9095840"/>
            <a:ext cx="12635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Skills </a:t>
            </a:r>
          </a:p>
        </p:txBody>
      </p:sp>
      <p:cxnSp>
        <p:nvCxnSpPr>
          <p:cNvPr id="263" name="Straight Connector 262">
            <a:extLst>
              <a:ext uri="{FF2B5EF4-FFF2-40B4-BE49-F238E27FC236}">
                <a16:creationId xmlns:a16="http://schemas.microsoft.com/office/drawing/2014/main" id="{695C7A29-A549-4052-AE1F-CF66025E23D8}"/>
              </a:ext>
            </a:extLst>
          </p:cNvPr>
          <p:cNvCxnSpPr>
            <a:cxnSpLocks/>
            <a:stCxn id="496" idx="0"/>
          </p:cNvCxnSpPr>
          <p:nvPr/>
        </p:nvCxnSpPr>
        <p:spPr>
          <a:xfrm flipV="1">
            <a:off x="4611097" y="8745897"/>
            <a:ext cx="572284" cy="3499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78848BC4-CEF4-4C08-ACA7-356E93DD9DD0}"/>
              </a:ext>
            </a:extLst>
          </p:cNvPr>
          <p:cNvSpPr/>
          <p:nvPr/>
        </p:nvSpPr>
        <p:spPr>
          <a:xfrm>
            <a:off x="1171699" y="1256400"/>
            <a:ext cx="1690086" cy="355867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571" b="1"/>
              <a:t>Destination Two: Possible Career in Biology </a:t>
            </a:r>
            <a:r>
              <a:rPr lang="en-GB" sz="571" b="1" err="1"/>
              <a:t>e.g</a:t>
            </a:r>
            <a:r>
              <a:rPr lang="en-GB" sz="571" b="1"/>
              <a:t> Dental technician, trainee lab technician, health care profession and apprenticeship  schemes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3316BE4-87AF-4535-8056-7636A1C4EDF2}"/>
              </a:ext>
            </a:extLst>
          </p:cNvPr>
          <p:cNvSpPr/>
          <p:nvPr/>
        </p:nvSpPr>
        <p:spPr>
          <a:xfrm>
            <a:off x="138487" y="1989443"/>
            <a:ext cx="879774" cy="1058816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571" b="1"/>
              <a:t>Destination One</a:t>
            </a:r>
            <a:r>
              <a:rPr lang="en-GB" sz="571"/>
              <a:t> </a:t>
            </a:r>
          </a:p>
          <a:p>
            <a:pPr algn="ctr"/>
            <a:r>
              <a:rPr lang="en-GB" sz="571"/>
              <a:t>You can go on to study A levels in Biology, Physics and chemistry or Level 3 BTEC Applied Science</a:t>
            </a:r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  <a:p>
            <a:pPr algn="ctr"/>
            <a:endParaRPr lang="en-GB" sz="408"/>
          </a:p>
        </p:txBody>
      </p:sp>
      <p:sp>
        <p:nvSpPr>
          <p:cNvPr id="226" name="TextBox 225">
            <a:extLst>
              <a:ext uri="{FF2B5EF4-FFF2-40B4-BE49-F238E27FC236}">
                <a16:creationId xmlns:a16="http://schemas.microsoft.com/office/drawing/2014/main" id="{AF234E06-7C00-4667-87DF-7C3A256BD671}"/>
              </a:ext>
            </a:extLst>
          </p:cNvPr>
          <p:cNvSpPr txBox="1"/>
          <p:nvPr/>
        </p:nvSpPr>
        <p:spPr>
          <a:xfrm>
            <a:off x="1976" y="9431561"/>
            <a:ext cx="23359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i="1">
                <a:solidFill>
                  <a:schemeClr val="bg1"/>
                </a:solidFill>
              </a:rPr>
              <a:t>LEARNING JOURNEY</a:t>
            </a:r>
            <a:endParaRPr lang="en-GB" sz="2000" i="1">
              <a:solidFill>
                <a:schemeClr val="bg1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68DD1A2-D756-45C0-B934-E2A0BC534B1D}"/>
              </a:ext>
            </a:extLst>
          </p:cNvPr>
          <p:cNvSpPr txBox="1"/>
          <p:nvPr/>
        </p:nvSpPr>
        <p:spPr>
          <a:xfrm>
            <a:off x="1643993" y="8004205"/>
            <a:ext cx="1941667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B16 Adaptation and competition </a:t>
            </a:r>
          </a:p>
        </p:txBody>
      </p:sp>
      <p:pic>
        <p:nvPicPr>
          <p:cNvPr id="202" name="Graphic 201" descr="Rainy scene">
            <a:extLst>
              <a:ext uri="{FF2B5EF4-FFF2-40B4-BE49-F238E27FC236}">
                <a16:creationId xmlns:a16="http://schemas.microsoft.com/office/drawing/2014/main" id="{4C582DB3-4DCE-4A0B-ACAE-669526DE8ED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992898" y="7411735"/>
            <a:ext cx="528531" cy="528531"/>
          </a:xfrm>
          <a:prstGeom prst="rect">
            <a:avLst/>
          </a:prstGeom>
        </p:spPr>
      </p:pic>
      <p:pic>
        <p:nvPicPr>
          <p:cNvPr id="204" name="Picture 203">
            <a:extLst>
              <a:ext uri="{FF2B5EF4-FFF2-40B4-BE49-F238E27FC236}">
                <a16:creationId xmlns:a16="http://schemas.microsoft.com/office/drawing/2014/main" id="{DEE090D2-549F-42A5-8B82-ABCB220DBEE0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88659" y="8914426"/>
            <a:ext cx="697423" cy="568270"/>
          </a:xfrm>
          <a:prstGeom prst="rect">
            <a:avLst/>
          </a:prstGeom>
        </p:spPr>
      </p:pic>
      <p:cxnSp>
        <p:nvCxnSpPr>
          <p:cNvPr id="237" name="Straight Connector 236">
            <a:extLst>
              <a:ext uri="{FF2B5EF4-FFF2-40B4-BE49-F238E27FC236}">
                <a16:creationId xmlns:a16="http://schemas.microsoft.com/office/drawing/2014/main" id="{BA996FD2-86F0-4980-A2BF-762CC8BFC6D0}"/>
              </a:ext>
            </a:extLst>
          </p:cNvPr>
          <p:cNvCxnSpPr>
            <a:cxnSpLocks/>
            <a:stCxn id="238" idx="0"/>
          </p:cNvCxnSpPr>
          <p:nvPr/>
        </p:nvCxnSpPr>
        <p:spPr>
          <a:xfrm flipH="1" flipV="1">
            <a:off x="3070416" y="7241060"/>
            <a:ext cx="24448" cy="2337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8" name="TextBox 237">
            <a:extLst>
              <a:ext uri="{FF2B5EF4-FFF2-40B4-BE49-F238E27FC236}">
                <a16:creationId xmlns:a16="http://schemas.microsoft.com/office/drawing/2014/main" id="{508D66F5-9005-47B4-BC5E-A3E7AFC4A5A4}"/>
              </a:ext>
            </a:extLst>
          </p:cNvPr>
          <p:cNvSpPr txBox="1"/>
          <p:nvPr/>
        </p:nvSpPr>
        <p:spPr>
          <a:xfrm>
            <a:off x="2532328" y="7474780"/>
            <a:ext cx="1125072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C9 Crude oil and fuels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351C5565-6297-4BBB-AAB1-D1BF61119768}"/>
              </a:ext>
            </a:extLst>
          </p:cNvPr>
          <p:cNvSpPr txBox="1"/>
          <p:nvPr/>
        </p:nvSpPr>
        <p:spPr>
          <a:xfrm>
            <a:off x="2578308" y="6379338"/>
            <a:ext cx="1629202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P12 Electromagnetic waves </a:t>
            </a:r>
          </a:p>
        </p:txBody>
      </p:sp>
      <p:cxnSp>
        <p:nvCxnSpPr>
          <p:cNvPr id="241" name="Straight Connector 240">
            <a:extLst>
              <a:ext uri="{FF2B5EF4-FFF2-40B4-BE49-F238E27FC236}">
                <a16:creationId xmlns:a16="http://schemas.microsoft.com/office/drawing/2014/main" id="{B8FD1C73-5F5F-441C-A5A2-37ECA62FCFE8}"/>
              </a:ext>
            </a:extLst>
          </p:cNvPr>
          <p:cNvCxnSpPr>
            <a:cxnSpLocks/>
          </p:cNvCxnSpPr>
          <p:nvPr/>
        </p:nvCxnSpPr>
        <p:spPr>
          <a:xfrm>
            <a:off x="3429000" y="6650608"/>
            <a:ext cx="0" cy="2123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3" name="Straight Connector 242">
            <a:extLst>
              <a:ext uri="{FF2B5EF4-FFF2-40B4-BE49-F238E27FC236}">
                <a16:creationId xmlns:a16="http://schemas.microsoft.com/office/drawing/2014/main" id="{92873C92-D46C-4256-AB4E-54CA66FFD851}"/>
              </a:ext>
            </a:extLst>
          </p:cNvPr>
          <p:cNvCxnSpPr>
            <a:cxnSpLocks/>
            <a:stCxn id="244" idx="3"/>
          </p:cNvCxnSpPr>
          <p:nvPr/>
        </p:nvCxnSpPr>
        <p:spPr>
          <a:xfrm flipV="1">
            <a:off x="4742280" y="5682590"/>
            <a:ext cx="658954" cy="2820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TextBox 243">
            <a:extLst>
              <a:ext uri="{FF2B5EF4-FFF2-40B4-BE49-F238E27FC236}">
                <a16:creationId xmlns:a16="http://schemas.microsoft.com/office/drawing/2014/main" id="{128BD4AB-A2AA-47DA-BF8F-A4A768CF4771}"/>
              </a:ext>
            </a:extLst>
          </p:cNvPr>
          <p:cNvSpPr txBox="1"/>
          <p:nvPr/>
        </p:nvSpPr>
        <p:spPr>
          <a:xfrm>
            <a:off x="3496714" y="5764601"/>
            <a:ext cx="1245566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B17 Biodiversity and ecosystems </a:t>
            </a:r>
          </a:p>
        </p:txBody>
      </p:sp>
      <p:pic>
        <p:nvPicPr>
          <p:cNvPr id="251" name="Picture 250">
            <a:extLst>
              <a:ext uri="{FF2B5EF4-FFF2-40B4-BE49-F238E27FC236}">
                <a16:creationId xmlns:a16="http://schemas.microsoft.com/office/drawing/2014/main" id="{A8A921BE-C435-493F-AC9C-75C0AF9D6EE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045054" y="7780718"/>
            <a:ext cx="390736" cy="390736"/>
          </a:xfrm>
          <a:prstGeom prst="rect">
            <a:avLst/>
          </a:prstGeom>
        </p:spPr>
      </p:pic>
      <p:pic>
        <p:nvPicPr>
          <p:cNvPr id="252" name="Picture 251">
            <a:extLst>
              <a:ext uri="{FF2B5EF4-FFF2-40B4-BE49-F238E27FC236}">
                <a16:creationId xmlns:a16="http://schemas.microsoft.com/office/drawing/2014/main" id="{6DCD058D-D217-4CEB-8B65-9771D0AB248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896269" y="7362143"/>
            <a:ext cx="640181" cy="355656"/>
          </a:xfrm>
          <a:prstGeom prst="rect">
            <a:avLst/>
          </a:prstGeom>
        </p:spPr>
      </p:pic>
      <p:pic>
        <p:nvPicPr>
          <p:cNvPr id="253" name="Graphic 252" descr="Classroom">
            <a:extLst>
              <a:ext uri="{FF2B5EF4-FFF2-40B4-BE49-F238E27FC236}">
                <a16:creationId xmlns:a16="http://schemas.microsoft.com/office/drawing/2014/main" id="{2BEFA4A5-2992-4359-8B6E-6D6582AC83B4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5951932" y="1343934"/>
            <a:ext cx="502059" cy="502059"/>
          </a:xfrm>
          <a:prstGeom prst="rect">
            <a:avLst/>
          </a:prstGeom>
        </p:spPr>
      </p:pic>
      <p:sp>
        <p:nvSpPr>
          <p:cNvPr id="254" name="TextBox 253">
            <a:extLst>
              <a:ext uri="{FF2B5EF4-FFF2-40B4-BE49-F238E27FC236}">
                <a16:creationId xmlns:a16="http://schemas.microsoft.com/office/drawing/2014/main" id="{A6A3E3ED-4619-40E5-A686-604868BBAAFE}"/>
              </a:ext>
            </a:extLst>
          </p:cNvPr>
          <p:cNvSpPr txBox="1"/>
          <p:nvPr/>
        </p:nvSpPr>
        <p:spPr>
          <a:xfrm>
            <a:off x="2915118" y="3488457"/>
            <a:ext cx="144567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/>
              <a:t>Catch up and revision</a:t>
            </a:r>
          </a:p>
        </p:txBody>
      </p:sp>
      <p:cxnSp>
        <p:nvCxnSpPr>
          <p:cNvPr id="255" name="Straight Connector 254">
            <a:extLst>
              <a:ext uri="{FF2B5EF4-FFF2-40B4-BE49-F238E27FC236}">
                <a16:creationId xmlns:a16="http://schemas.microsoft.com/office/drawing/2014/main" id="{85DEE9F3-FE9A-432E-82AC-BA63550AC11F}"/>
              </a:ext>
            </a:extLst>
          </p:cNvPr>
          <p:cNvCxnSpPr>
            <a:cxnSpLocks/>
          </p:cNvCxnSpPr>
          <p:nvPr/>
        </p:nvCxnSpPr>
        <p:spPr>
          <a:xfrm flipH="1">
            <a:off x="1117606" y="4848289"/>
            <a:ext cx="399800" cy="20862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" name="Picture 255">
            <a:extLst>
              <a:ext uri="{FF2B5EF4-FFF2-40B4-BE49-F238E27FC236}">
                <a16:creationId xmlns:a16="http://schemas.microsoft.com/office/drawing/2014/main" id="{4027EBED-E2C2-4C2D-8DF1-0A70036FEE8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401234" y="5725644"/>
            <a:ext cx="422231" cy="4222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143A64E-B0E9-57FA-2336-A7D4FEBBFC28}"/>
              </a:ext>
            </a:extLst>
          </p:cNvPr>
          <p:cNvSpPr txBox="1"/>
          <p:nvPr/>
        </p:nvSpPr>
        <p:spPr>
          <a:xfrm>
            <a:off x="302437" y="8957877"/>
            <a:ext cx="1263526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P8 Forces in balance</a:t>
            </a:r>
          </a:p>
        </p:txBody>
      </p:sp>
      <p:pic>
        <p:nvPicPr>
          <p:cNvPr id="6" name="Picture 5" descr="Academy logo">
            <a:extLst>
              <a:ext uri="{FF2B5EF4-FFF2-40B4-BE49-F238E27FC236}">
                <a16:creationId xmlns:a16="http://schemas.microsoft.com/office/drawing/2014/main" id="{A7FEA167-1FD7-F7CF-5ED1-0FA04A8AD16F}"/>
              </a:ext>
            </a:extLst>
          </p:cNvPr>
          <p:cNvPicPr/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0" y="81714"/>
            <a:ext cx="1996448" cy="62683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AQA Home">
            <a:extLst>
              <a:ext uri="{FF2B5EF4-FFF2-40B4-BE49-F238E27FC236}">
                <a16:creationId xmlns:a16="http://schemas.microsoft.com/office/drawing/2014/main" id="{717DD9CB-2BFF-7F3A-5D3D-F2102C9075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984" b="1659"/>
          <a:stretch/>
        </p:blipFill>
        <p:spPr bwMode="auto">
          <a:xfrm>
            <a:off x="5262423" y="110353"/>
            <a:ext cx="1595577" cy="79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8E964-8883-D40E-087E-7E5862435195}"/>
              </a:ext>
            </a:extLst>
          </p:cNvPr>
          <p:cNvCxnSpPr>
            <a:cxnSpLocks/>
            <a:stCxn id="5" idx="0"/>
          </p:cNvCxnSpPr>
          <p:nvPr/>
        </p:nvCxnSpPr>
        <p:spPr>
          <a:xfrm flipV="1">
            <a:off x="934200" y="8699540"/>
            <a:ext cx="320217" cy="25833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8A077D2-8D3C-E5A0-4126-60C021B29758}"/>
              </a:ext>
            </a:extLst>
          </p:cNvPr>
          <p:cNvCxnSpPr>
            <a:cxnSpLocks/>
            <a:stCxn id="15" idx="0"/>
          </p:cNvCxnSpPr>
          <p:nvPr/>
        </p:nvCxnSpPr>
        <p:spPr>
          <a:xfrm flipV="1">
            <a:off x="5223417" y="6112612"/>
            <a:ext cx="877426" cy="2449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A196B307-894C-2F7B-DD33-53EC6911CA3E}"/>
              </a:ext>
            </a:extLst>
          </p:cNvPr>
          <p:cNvSpPr txBox="1"/>
          <p:nvPr/>
        </p:nvSpPr>
        <p:spPr>
          <a:xfrm>
            <a:off x="4660881" y="6357591"/>
            <a:ext cx="1125072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C9 Crude oil and Fuels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D42D1F-80BA-3312-24AA-8904DEE3C421}"/>
              </a:ext>
            </a:extLst>
          </p:cNvPr>
          <p:cNvSpPr txBox="1"/>
          <p:nvPr/>
        </p:nvSpPr>
        <p:spPr>
          <a:xfrm>
            <a:off x="3194889" y="4428434"/>
            <a:ext cx="156889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P9 motion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31F649B-ACA8-ABDD-1C13-6C94EDDB7546}"/>
              </a:ext>
            </a:extLst>
          </p:cNvPr>
          <p:cNvCxnSpPr>
            <a:cxnSpLocks/>
          </p:cNvCxnSpPr>
          <p:nvPr/>
        </p:nvCxnSpPr>
        <p:spPr>
          <a:xfrm>
            <a:off x="3530511" y="4686868"/>
            <a:ext cx="99241" cy="6891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912BFBF9-0049-9AA9-C26D-28FF854CC8B3}"/>
              </a:ext>
            </a:extLst>
          </p:cNvPr>
          <p:cNvCxnSpPr>
            <a:cxnSpLocks/>
            <a:stCxn id="20" idx="0"/>
          </p:cNvCxnSpPr>
          <p:nvPr/>
        </p:nvCxnSpPr>
        <p:spPr>
          <a:xfrm flipH="1" flipV="1">
            <a:off x="2700045" y="5583216"/>
            <a:ext cx="24448" cy="2337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B91D5017-BC83-51CF-A323-B7302A0A4538}"/>
              </a:ext>
            </a:extLst>
          </p:cNvPr>
          <p:cNvSpPr txBox="1"/>
          <p:nvPr/>
        </p:nvSpPr>
        <p:spPr>
          <a:xfrm>
            <a:off x="2161957" y="5816936"/>
            <a:ext cx="1125072" cy="400110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P10 Forces and motion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3A9ED49-5FFA-7808-0007-539DCACD5DA9}"/>
              </a:ext>
            </a:extLst>
          </p:cNvPr>
          <p:cNvSpPr txBox="1"/>
          <p:nvPr/>
        </p:nvSpPr>
        <p:spPr>
          <a:xfrm>
            <a:off x="1496564" y="4686539"/>
            <a:ext cx="144567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C11 Earths atmosphere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2E942F3-8F04-1686-3D27-903F513FF83C}"/>
              </a:ext>
            </a:extLst>
          </p:cNvPr>
          <p:cNvSpPr txBox="1"/>
          <p:nvPr/>
        </p:nvSpPr>
        <p:spPr>
          <a:xfrm>
            <a:off x="38230" y="5956150"/>
            <a:ext cx="144567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C12 Earths resources 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BE2D78FE-B498-9517-9449-82FC600C5AFF}"/>
              </a:ext>
            </a:extLst>
          </p:cNvPr>
          <p:cNvCxnSpPr>
            <a:cxnSpLocks/>
          </p:cNvCxnSpPr>
          <p:nvPr/>
        </p:nvCxnSpPr>
        <p:spPr>
          <a:xfrm flipV="1">
            <a:off x="610695" y="4980498"/>
            <a:ext cx="250194" cy="98452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2AAF8FC-9A92-211C-00D2-5F349057CE73}"/>
              </a:ext>
            </a:extLst>
          </p:cNvPr>
          <p:cNvCxnSpPr>
            <a:cxnSpLocks/>
          </p:cNvCxnSpPr>
          <p:nvPr/>
        </p:nvCxnSpPr>
        <p:spPr>
          <a:xfrm>
            <a:off x="624444" y="3726521"/>
            <a:ext cx="309756" cy="3524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4F6014E0-DA35-D15B-2AF4-D215B0A7908E}"/>
              </a:ext>
            </a:extLst>
          </p:cNvPr>
          <p:cNvSpPr txBox="1"/>
          <p:nvPr/>
        </p:nvSpPr>
        <p:spPr>
          <a:xfrm>
            <a:off x="51092" y="3474995"/>
            <a:ext cx="144567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B10 Nervous system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04263F1-518A-A455-FAA2-25DA0C8C81B3}"/>
              </a:ext>
            </a:extLst>
          </p:cNvPr>
          <p:cNvCxnSpPr>
            <a:cxnSpLocks/>
            <a:stCxn id="43" idx="0"/>
          </p:cNvCxnSpPr>
          <p:nvPr/>
        </p:nvCxnSpPr>
        <p:spPr>
          <a:xfrm flipH="1" flipV="1">
            <a:off x="1543466" y="4010521"/>
            <a:ext cx="761052" cy="36486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BE1E3835-2548-E86A-5D3A-80B0945CE581}"/>
              </a:ext>
            </a:extLst>
          </p:cNvPr>
          <p:cNvSpPr txBox="1"/>
          <p:nvPr/>
        </p:nvSpPr>
        <p:spPr>
          <a:xfrm>
            <a:off x="1581683" y="4375388"/>
            <a:ext cx="1445670" cy="246221"/>
          </a:xfrm>
          <a:prstGeom prst="rect">
            <a:avLst/>
          </a:prstGeom>
          <a:noFill/>
          <a:ln w="38100">
            <a:solidFill>
              <a:srgbClr val="007A87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/>
            </a:lvl1pPr>
          </a:lstStyle>
          <a:p>
            <a:r>
              <a:rPr lang="en-GB" sz="1000" dirty="0"/>
              <a:t>C10 Chemistry analysis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D12D159A-935E-C9C7-B4B3-EC703F851411}"/>
              </a:ext>
            </a:extLst>
          </p:cNvPr>
          <p:cNvSpPr/>
          <p:nvPr/>
        </p:nvSpPr>
        <p:spPr>
          <a:xfrm>
            <a:off x="5510627" y="7356425"/>
            <a:ext cx="1044035" cy="323165"/>
          </a:xfrm>
          <a:prstGeom prst="rect">
            <a:avLst/>
          </a:prstGeom>
          <a:ln w="38100" cap="rnd">
            <a:solidFill>
              <a:srgbClr val="363839"/>
            </a:solidFill>
          </a:ln>
        </p:spPr>
        <p:txBody>
          <a:bodyPr wrap="square">
            <a:spAutoFit/>
          </a:bodyPr>
          <a:lstStyle/>
          <a:p>
            <a:r>
              <a:rPr lang="en-GB" sz="750" b="1" u="sng" dirty="0"/>
              <a:t>Assessment 1: </a:t>
            </a:r>
          </a:p>
          <a:p>
            <a:r>
              <a:rPr lang="en-GB" sz="750" b="1" u="sng" dirty="0"/>
              <a:t>Paper 1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4C78275-327F-8D3B-8146-BD87ABFC72EB}"/>
              </a:ext>
            </a:extLst>
          </p:cNvPr>
          <p:cNvSpPr/>
          <p:nvPr/>
        </p:nvSpPr>
        <p:spPr>
          <a:xfrm>
            <a:off x="1484934" y="3063535"/>
            <a:ext cx="1044035" cy="323165"/>
          </a:xfrm>
          <a:prstGeom prst="rect">
            <a:avLst/>
          </a:prstGeom>
          <a:ln w="38100" cap="rnd">
            <a:solidFill>
              <a:srgbClr val="363839"/>
            </a:solidFill>
          </a:ln>
        </p:spPr>
        <p:txBody>
          <a:bodyPr wrap="square">
            <a:spAutoFit/>
          </a:bodyPr>
          <a:lstStyle/>
          <a:p>
            <a:r>
              <a:rPr lang="en-GB" sz="750" b="1" u="sng" dirty="0"/>
              <a:t>Assessment 2: </a:t>
            </a:r>
          </a:p>
          <a:p>
            <a:r>
              <a:rPr lang="en-GB" sz="750" b="1" u="sng" dirty="0"/>
              <a:t>Paper 12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B6F55-2550-B5BD-E02F-F409C56B39F8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549817" y="4752767"/>
            <a:ext cx="585916" cy="429217"/>
          </a:xfrm>
          <a:prstGeom prst="rect">
            <a:avLst/>
          </a:prstGeom>
        </p:spPr>
      </p:pic>
      <p:pic>
        <p:nvPicPr>
          <p:cNvPr id="4" name="Graphic 3" descr="Radioactive">
            <a:extLst>
              <a:ext uri="{FF2B5EF4-FFF2-40B4-BE49-F238E27FC236}">
                <a16:creationId xmlns:a16="http://schemas.microsoft.com/office/drawing/2014/main" id="{CE0FDE89-186B-2B80-5508-72869C0989B7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217411" y="6451668"/>
            <a:ext cx="460052" cy="4600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7D000C-8A12-55BB-A685-831051A03933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521780" y="2728593"/>
            <a:ext cx="585916" cy="4292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237923F-0C8D-4479-8F61-FC56E632AC09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967127" y="4738533"/>
            <a:ext cx="409339" cy="383210"/>
          </a:xfrm>
          <a:prstGeom prst="rect">
            <a:avLst/>
          </a:prstGeom>
        </p:spPr>
      </p:pic>
      <p:pic>
        <p:nvPicPr>
          <p:cNvPr id="12" name="Picture 96" descr="Image result for kinetic energy clipart black and white">
            <a:extLst>
              <a:ext uri="{FF2B5EF4-FFF2-40B4-BE49-F238E27FC236}">
                <a16:creationId xmlns:a16="http://schemas.microsoft.com/office/drawing/2014/main" id="{FDBB70B1-F520-5655-FB0C-12F1D1189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786" y="4327996"/>
            <a:ext cx="559011" cy="559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1C3B8AF-6ACB-0780-D5A9-1C21E0A8FF5F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081507" y="2999537"/>
            <a:ext cx="598674" cy="573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809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0000"/>
      </a:accent1>
      <a:accent2>
        <a:srgbClr val="FFC000"/>
      </a:accent2>
      <a:accent3>
        <a:srgbClr val="FFFF00"/>
      </a:accent3>
      <a:accent4>
        <a:srgbClr val="00FF00"/>
      </a:accent4>
      <a:accent5>
        <a:srgbClr val="00B0F0"/>
      </a:accent5>
      <a:accent6>
        <a:srgbClr val="7030A0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1476</TotalTime>
  <Words>1351</Words>
  <Application>Microsoft Office PowerPoint</Application>
  <PresentationFormat>A4 Paper (210x297 mm)</PresentationFormat>
  <Paragraphs>268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</dc:creator>
  <cp:lastModifiedBy>Ms G McCormick</cp:lastModifiedBy>
  <cp:revision>4</cp:revision>
  <cp:lastPrinted>2020-12-09T16:11:22Z</cp:lastPrinted>
  <dcterms:created xsi:type="dcterms:W3CDTF">2020-08-17T19:37:47Z</dcterms:created>
  <dcterms:modified xsi:type="dcterms:W3CDTF">2024-09-07T15:55:31Z</dcterms:modified>
</cp:coreProperties>
</file>