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584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597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49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573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415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6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857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421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8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629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157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E58C9D-E75A-419A-AAE8-3B1224D703C2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5666E5-0D0D-4EFA-BEAC-90F08B68A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623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9E2B0BD-586E-2842-9AE8-052D165C3800}"/>
              </a:ext>
            </a:extLst>
          </p:cNvPr>
          <p:cNvSpPr txBox="1"/>
          <p:nvPr/>
        </p:nvSpPr>
        <p:spPr>
          <a:xfrm>
            <a:off x="167148" y="102610"/>
            <a:ext cx="6096000" cy="506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Y7 What was it like to live in the Middle Ages? 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4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670DC4-2565-9B9C-CC66-BDB31502B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6667" cy="1714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3751EF1-242F-F297-1916-C0C6EE75AA05}"/>
              </a:ext>
            </a:extLst>
          </p:cNvPr>
          <p:cNvSpPr txBox="1"/>
          <p:nvPr/>
        </p:nvSpPr>
        <p:spPr>
          <a:xfrm>
            <a:off x="6326137" y="2367400"/>
            <a:ext cx="115238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Big Picture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​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4CDC4A1-ABE7-4983-BE31-146623A48C86}"/>
              </a:ext>
            </a:extLst>
          </p:cNvPr>
          <p:cNvCxnSpPr>
            <a:cxnSpLocks/>
            <a:stCxn id="12" idx="6"/>
            <a:endCxn id="10" idx="2"/>
          </p:cNvCxnSpPr>
          <p:nvPr/>
        </p:nvCxnSpPr>
        <p:spPr>
          <a:xfrm>
            <a:off x="8661850" y="3390249"/>
            <a:ext cx="2452874" cy="10637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>
            <a:extLst>
              <a:ext uri="{FF2B5EF4-FFF2-40B4-BE49-F238E27FC236}">
                <a16:creationId xmlns:a16="http://schemas.microsoft.com/office/drawing/2014/main" id="{FF1DE6B1-26ED-1386-6E84-BD826CE79171}"/>
              </a:ext>
            </a:extLst>
          </p:cNvPr>
          <p:cNvSpPr/>
          <p:nvPr/>
        </p:nvSpPr>
        <p:spPr>
          <a:xfrm>
            <a:off x="7107270" y="3325657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C6441EC-17AF-98EC-D08C-1F49ED311F36}"/>
              </a:ext>
            </a:extLst>
          </p:cNvPr>
          <p:cNvSpPr/>
          <p:nvPr/>
        </p:nvSpPr>
        <p:spPr>
          <a:xfrm>
            <a:off x="11114724" y="3328886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DFE880D-B25F-459E-5E70-A4E781F37CF5}"/>
              </a:ext>
            </a:extLst>
          </p:cNvPr>
          <p:cNvGrpSpPr/>
          <p:nvPr/>
        </p:nvGrpSpPr>
        <p:grpSpPr>
          <a:xfrm>
            <a:off x="8571850" y="3151527"/>
            <a:ext cx="90000" cy="283722"/>
            <a:chOff x="774187" y="2577658"/>
            <a:chExt cx="90000" cy="283722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08617A8-34BA-333D-F526-A15AC1B99A48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641186B6-EF53-FE09-9E85-B79080968E3A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14" name="Straight Arrow Connector 13">
                <a:extLst>
                  <a:ext uri="{FF2B5EF4-FFF2-40B4-BE49-F238E27FC236}">
                    <a16:creationId xmlns:a16="http://schemas.microsoft.com/office/drawing/2014/main" id="{E7B480C2-BA20-96DD-8E87-69134E1788A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D79AB80B-0093-64CB-4868-C372935966B9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A90D23C-11FE-1A12-BDB7-017C0403BA2C}"/>
              </a:ext>
            </a:extLst>
          </p:cNvPr>
          <p:cNvGrpSpPr/>
          <p:nvPr/>
        </p:nvGrpSpPr>
        <p:grpSpPr>
          <a:xfrm>
            <a:off x="9675491" y="3153729"/>
            <a:ext cx="90000" cy="283722"/>
            <a:chOff x="774187" y="2577658"/>
            <a:chExt cx="90000" cy="283722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2C1FC6D-F67A-D268-5F02-5865E759405D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74D9DAB5-F9AD-7755-8F4A-95891AA2B4D3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51188560-09BC-8557-6E37-BB275C84962C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E46CE2A-5D07-DC93-FF63-3852866DE3A4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E893958-74FC-FA81-363B-299BC491FA0B}"/>
              </a:ext>
            </a:extLst>
          </p:cNvPr>
          <p:cNvGrpSpPr/>
          <p:nvPr/>
        </p:nvGrpSpPr>
        <p:grpSpPr>
          <a:xfrm rot="10800000">
            <a:off x="9185496" y="3349823"/>
            <a:ext cx="90000" cy="283722"/>
            <a:chOff x="774187" y="2577658"/>
            <a:chExt cx="90000" cy="283722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63959B7-562E-F8B1-C5F6-380E3F416E39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28675AF-64D7-3877-C8CF-449457B40970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9DB14CE8-69AA-BDBA-95A3-EEC8EF51BB64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D2D1E393-7FF6-DF4E-199D-47D1BB239DB1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8C264BA-75F6-E5AA-A338-AB526C37E4C8}"/>
              </a:ext>
            </a:extLst>
          </p:cNvPr>
          <p:cNvGrpSpPr/>
          <p:nvPr/>
        </p:nvGrpSpPr>
        <p:grpSpPr>
          <a:xfrm rot="10800000">
            <a:off x="10277969" y="3353412"/>
            <a:ext cx="90000" cy="283722"/>
            <a:chOff x="774187" y="2577658"/>
            <a:chExt cx="90000" cy="28372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7F88A9BC-7C89-0654-9703-DF47142E3C99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C2C1A888-6235-DD0A-DBD2-7A2AAD8650E5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EC705EBC-D6E3-2F74-D86E-E40E81E92E9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7F42F76A-CF81-981A-E8C7-707DF3F89531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397B9B1-03AE-16A2-2C25-6B1B6034D435}"/>
              </a:ext>
            </a:extLst>
          </p:cNvPr>
          <p:cNvGrpSpPr/>
          <p:nvPr/>
        </p:nvGrpSpPr>
        <p:grpSpPr>
          <a:xfrm>
            <a:off x="10595376" y="3147131"/>
            <a:ext cx="90000" cy="283722"/>
            <a:chOff x="774187" y="2577658"/>
            <a:chExt cx="90000" cy="28372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D78D643D-CE82-A1E2-F7E9-DDD252A146A4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EF3CDF5C-52AA-ADC9-55C9-F694ED94C275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34" name="Straight Arrow Connector 33">
                <a:extLst>
                  <a:ext uri="{FF2B5EF4-FFF2-40B4-BE49-F238E27FC236}">
                    <a16:creationId xmlns:a16="http://schemas.microsoft.com/office/drawing/2014/main" id="{7C83CE99-BF7F-17C6-B25E-99AE6D70FE69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2A118F0D-8EE2-8DBF-0BEF-8076EEC141A7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</p:grp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21647C23-0EF7-07E0-329C-976847902F51}"/>
              </a:ext>
            </a:extLst>
          </p:cNvPr>
          <p:cNvCxnSpPr>
            <a:cxnSpLocks/>
            <a:stCxn id="9" idx="6"/>
            <a:endCxn id="12" idx="2"/>
          </p:cNvCxnSpPr>
          <p:nvPr/>
        </p:nvCxnSpPr>
        <p:spPr>
          <a:xfrm flipV="1">
            <a:off x="7251270" y="3390249"/>
            <a:ext cx="1320580" cy="7408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2B8BA0A-6618-4748-A404-DEB25AE4A881}"/>
              </a:ext>
            </a:extLst>
          </p:cNvPr>
          <p:cNvGrpSpPr/>
          <p:nvPr/>
        </p:nvGrpSpPr>
        <p:grpSpPr>
          <a:xfrm rot="10800000">
            <a:off x="7817748" y="3340853"/>
            <a:ext cx="90000" cy="283722"/>
            <a:chOff x="774187" y="2577658"/>
            <a:chExt cx="90000" cy="283722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8DD9F2C-D388-78ED-D76F-B42C135AB80C}"/>
                </a:ext>
              </a:extLst>
            </p:cNvPr>
            <p:cNvSpPr/>
            <p:nvPr/>
          </p:nvSpPr>
          <p:spPr>
            <a:xfrm>
              <a:off x="774187" y="2771380"/>
              <a:ext cx="90000" cy="9000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E0DD811C-724E-39A1-16AE-034E80F90967}"/>
                </a:ext>
              </a:extLst>
            </p:cNvPr>
            <p:cNvGrpSpPr/>
            <p:nvPr/>
          </p:nvGrpSpPr>
          <p:grpSpPr>
            <a:xfrm rot="5400000">
              <a:off x="722326" y="2638519"/>
              <a:ext cx="193722" cy="72000"/>
              <a:chOff x="1112477" y="1549124"/>
              <a:chExt cx="193722" cy="72000"/>
            </a:xfrm>
          </p:grpSpPr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1709ED42-54B2-10D2-74BC-AF046D6D6375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245338" y="1524263"/>
                <a:ext cx="0" cy="12172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1BC6CC0B-1527-66F7-ED55-77D2FC9CA779}"/>
                  </a:ext>
                </a:extLst>
              </p:cNvPr>
              <p:cNvSpPr/>
              <p:nvPr/>
            </p:nvSpPr>
            <p:spPr>
              <a:xfrm>
                <a:off x="1112477" y="1549124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1E5B3120-B006-45CF-589F-A57FB54B9BEE}"/>
              </a:ext>
            </a:extLst>
          </p:cNvPr>
          <p:cNvSpPr txBox="1"/>
          <p:nvPr/>
        </p:nvSpPr>
        <p:spPr>
          <a:xfrm>
            <a:off x="6248797" y="2636074"/>
            <a:ext cx="11333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1066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- Battle of Hastings; William the Conqueror becomes king and introduces the feudal system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C1A42F2-9D0D-785D-A1F2-4FBE7A3C6E44}"/>
              </a:ext>
            </a:extLst>
          </p:cNvPr>
          <p:cNvSpPr txBox="1"/>
          <p:nvPr/>
        </p:nvSpPr>
        <p:spPr>
          <a:xfrm>
            <a:off x="7251270" y="3664342"/>
            <a:ext cx="113646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1070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- Building of major monasteries begins under the Normans (e.g. Durham Cathedral).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A1E1C5A-BE24-E502-51B3-7722DFE71F24}"/>
              </a:ext>
            </a:extLst>
          </p:cNvPr>
          <p:cNvSpPr txBox="1"/>
          <p:nvPr/>
        </p:nvSpPr>
        <p:spPr>
          <a:xfrm>
            <a:off x="8007254" y="2685663"/>
            <a:ext cx="985984" cy="34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1096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Start of the First Crusade.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EB30B20-F682-154E-22A3-D622F2DDF204}"/>
              </a:ext>
            </a:extLst>
          </p:cNvPr>
          <p:cNvSpPr txBox="1"/>
          <p:nvPr/>
        </p:nvSpPr>
        <p:spPr>
          <a:xfrm>
            <a:off x="8580850" y="3655715"/>
            <a:ext cx="1234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1170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Murder of Archbishop Thomas Becket in Canterbury Cathedral (shows Church power)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39EC73C-52BC-573A-76C5-6AF1AFC83DCD}"/>
              </a:ext>
            </a:extLst>
          </p:cNvPr>
          <p:cNvSpPr txBox="1"/>
          <p:nvPr/>
        </p:nvSpPr>
        <p:spPr>
          <a:xfrm>
            <a:off x="9218499" y="2326136"/>
            <a:ext cx="9139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1215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Trial by ordeal abolished; Magna Carta signed (limits king’s power).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9A4E6BB-2E03-1BD5-0EE8-46068E5192DE}"/>
              </a:ext>
            </a:extLst>
          </p:cNvPr>
          <p:cNvSpPr txBox="1"/>
          <p:nvPr/>
        </p:nvSpPr>
        <p:spPr>
          <a:xfrm>
            <a:off x="9900268" y="3713741"/>
            <a:ext cx="9354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1347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The Black Death arrives in Europe (reaches England in 1348).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C9B237F-6215-375C-233F-8FF368418451}"/>
              </a:ext>
            </a:extLst>
          </p:cNvPr>
          <p:cNvSpPr txBox="1"/>
          <p:nvPr/>
        </p:nvSpPr>
        <p:spPr>
          <a:xfrm>
            <a:off x="10194724" y="2684047"/>
            <a:ext cx="122349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1381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The Peasants’ Revolt led by Wat Tyler.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A49F90E-CC37-877C-1A6E-F06633FB1884}"/>
              </a:ext>
            </a:extLst>
          </p:cNvPr>
          <p:cNvSpPr txBox="1"/>
          <p:nvPr/>
        </p:nvSpPr>
        <p:spPr>
          <a:xfrm>
            <a:off x="11110691" y="3500684"/>
            <a:ext cx="9354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1450s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Printing press invented in Europe (new ideas spread more widely).</a:t>
            </a:r>
          </a:p>
        </p:txBody>
      </p:sp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01506995-AF89-2F14-6486-34225D3D0111}"/>
              </a:ext>
            </a:extLst>
          </p:cNvPr>
          <p:cNvGraphicFramePr>
            <a:graphicFrameLocks noGrp="1"/>
          </p:cNvGraphicFramePr>
          <p:nvPr/>
        </p:nvGraphicFramePr>
        <p:xfrm>
          <a:off x="77148" y="477109"/>
          <a:ext cx="6075231" cy="62737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040">
                  <a:extLst>
                    <a:ext uri="{9D8B030D-6E8A-4147-A177-3AD203B41FA5}">
                      <a16:colId xmlns:a16="http://schemas.microsoft.com/office/drawing/2014/main" val="2865644345"/>
                    </a:ext>
                  </a:extLst>
                </a:gridCol>
                <a:gridCol w="4977191">
                  <a:extLst>
                    <a:ext uri="{9D8B030D-6E8A-4147-A177-3AD203B41FA5}">
                      <a16:colId xmlns:a16="http://schemas.microsoft.com/office/drawing/2014/main" val="278482988"/>
                    </a:ext>
                  </a:extLst>
                </a:gridCol>
              </a:tblGrid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Feudal System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 way of organising society where the king gave land to nobles, who gave land to knights, and peasants worked the land.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158077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Monastery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community where monks lived, prayed, and worked, often providing medicine, education, and shelter.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173194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Tithe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tax where people gave one-tenth of their earnings to the Church.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7569311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Pope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The head of the Catholic Church, seen as God’s representative on Earth.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815885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Crusade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religious war fought by Christians to capture the Holy Land from Muslims.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9140767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Guild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An organisation of craftsmen or merchants who controlled trade in towns.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9412222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Villein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peasant who worked on the lord’s land and had few rights.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032754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Trial by Ordeal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medieval method of deciding guilt by using dangerous tests, such as holding hot iron.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3366313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Magna Carta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A document signed in 1215 limiting the king’s power and giving some rights to nobles.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553636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Heretic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person accused of going against the teachings of the Church.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60035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Black Death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plague (bubonic and pneumonic) that killed millions in Europe in the 14th century.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278615"/>
                  </a:ext>
                </a:extLst>
              </a:tr>
              <a:tr h="313608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Buboes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Painful swellings caused by the bubonic plague.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502575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Revolt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A violent uprising against authority, such as the Peasants’ Revolt in 1381.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3834793"/>
                  </a:ext>
                </a:extLst>
              </a:tr>
              <a:tr h="564494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Four Humours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medical theory that illness was caused by an imbalance of blood, phlegm, black bile, and yellow bile.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735292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553947FD-11B3-360F-F6AC-FCDFC428BD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600022"/>
              </p:ext>
            </p:extLst>
          </p:nvPr>
        </p:nvGraphicFramePr>
        <p:xfrm>
          <a:off x="6231654" y="4483015"/>
          <a:ext cx="581443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9856">
                  <a:extLst>
                    <a:ext uri="{9D8B030D-6E8A-4147-A177-3AD203B41FA5}">
                      <a16:colId xmlns:a16="http://schemas.microsoft.com/office/drawing/2014/main" val="2673958682"/>
                    </a:ext>
                  </a:extLst>
                </a:gridCol>
                <a:gridCol w="4514582">
                  <a:extLst>
                    <a:ext uri="{9D8B030D-6E8A-4147-A177-3AD203B41FA5}">
                      <a16:colId xmlns:a16="http://schemas.microsoft.com/office/drawing/2014/main" val="2185094619"/>
                    </a:ext>
                  </a:extLst>
                </a:gridCol>
              </a:tblGrid>
              <a:tr h="439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Noblewoman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 woman from the upper classes who could manage estates but still had fewer rights than men.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9377665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Knight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warrior who served his lord in battle in return for land or rewards.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3114897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Peasant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 A poor farmer who worked the land; most people in medieval England were peasants.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5359275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Manor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The land and village controlled by a lord, where peasants lived and worked.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9795504"/>
                  </a:ext>
                </a:extLst>
              </a:tr>
              <a:tr h="439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Pilgrimage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 religious journey to a holy place, often to show devotion or seek healing.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404615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F8620B77-39B8-D705-86B6-E3534A7AB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3626" y="31226"/>
            <a:ext cx="6021226" cy="445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7981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455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Berlin Sans FB Demi</vt:lpstr>
      <vt:lpstr>Calibri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M Plant</dc:creator>
  <cp:lastModifiedBy>Mr M Plant</cp:lastModifiedBy>
  <cp:revision>1</cp:revision>
  <dcterms:created xsi:type="dcterms:W3CDTF">2025-09-07T11:17:09Z</dcterms:created>
  <dcterms:modified xsi:type="dcterms:W3CDTF">2025-09-07T11:20:10Z</dcterms:modified>
</cp:coreProperties>
</file>