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>
      <a:defRPr lang="en-US"/>
    </a:defPPr>
    <a:lvl1pPr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546100" indent="-88900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1093788" indent="-179388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641475" indent="-269875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2187575" indent="-358775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A4A3A4"/>
          </p15:clr>
        </p15:guide>
        <p15:guide id="2" pos="306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eil Bluer" initials="NB" lastIdx="1" clrIdx="0">
    <p:extLst>
      <p:ext uri="{19B8F6BF-5375-455C-9EA6-DF929625EA0E}">
        <p15:presenceInfo xmlns:p15="http://schemas.microsoft.com/office/powerpoint/2012/main" userId="S-1-5-21-1781844614-2106899005-1826281563-1214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CC"/>
    <a:srgbClr val="00B800"/>
    <a:srgbClr val="2CB22C"/>
    <a:srgbClr val="00CC00"/>
    <a:srgbClr val="00FF00"/>
    <a:srgbClr val="00B050"/>
    <a:srgbClr val="144856"/>
    <a:srgbClr val="175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189505-641C-4B73-9D91-C769F31C6966}" v="2" dt="2024-09-06T12:17:07.519"/>
    <p1510:client id="{A24FD07D-53EB-38A5-8E52-9C82FB46FA65}" v="1" dt="2024-09-07T16:30:01.9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88" autoAdjust="0"/>
    <p:restoredTop sz="43141" autoAdjust="0"/>
  </p:normalViewPr>
  <p:slideViewPr>
    <p:cSldViewPr snapToGrid="0">
      <p:cViewPr varScale="1">
        <p:scale>
          <a:sx n="27" d="100"/>
          <a:sy n="27" d="100"/>
        </p:scale>
        <p:origin x="2628" y="96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commentAuthors" Target="commentAuthors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G McCormick" userId="S::g.mccormick@fulwoodacademy.co.uk::b14d37be-9fbc-40a8-9e20-d0b1ef8dc4a1" providerId="AD" clId="Web-{A24FD07D-53EB-38A5-8E52-9C82FB46FA65}"/>
    <pc:docChg chg="delSld">
      <pc:chgData name="Ms G McCormick" userId="S::g.mccormick@fulwoodacademy.co.uk::b14d37be-9fbc-40a8-9e20-d0b1ef8dc4a1" providerId="AD" clId="Web-{A24FD07D-53EB-38A5-8E52-9C82FB46FA65}" dt="2024-09-07T16:30:01.901" v="0"/>
      <pc:docMkLst>
        <pc:docMk/>
      </pc:docMkLst>
      <pc:sldChg chg="del">
        <pc:chgData name="Ms G McCormick" userId="S::g.mccormick@fulwoodacademy.co.uk::b14d37be-9fbc-40a8-9e20-d0b1ef8dc4a1" providerId="AD" clId="Web-{A24FD07D-53EB-38A5-8E52-9C82FB46FA65}" dt="2024-09-07T16:30:01.901" v="0"/>
        <pc:sldMkLst>
          <pc:docMk/>
          <pc:sldMk cId="2656392243" sldId="25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EA99659-4E17-465F-8933-89200B0C1B4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4FFEDC-5AF0-4F14-8268-1C21BE2452C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3855C41-E1C6-4051-BD88-0BD13E02BC06}" type="datetimeFigureOut">
              <a:rPr lang="en-US"/>
              <a:pPr>
                <a:defRPr/>
              </a:pPr>
              <a:t>9/7/2024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116F96D-353E-4F45-97ED-A5818D7630F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22946EE-4454-42CB-AEB8-E5C749B608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CF664A-89B6-45D7-8A06-A9038DF2187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1C1D9-DB61-4EE4-BC03-E0B170F822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84ECC27-036F-499F-BA36-EF2715A713C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5138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30275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95413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60550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1E93D99D-A0EC-4C1B-8B21-8D52B503E17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26F3D1-3201-45BF-99F5-A25D442007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06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21" dirty="0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72677C02-E089-4C94-8ACE-EDAEF00211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fld id="{62655CE4-D43B-4E05-A78D-641C02EA10D4}" type="slidenum">
              <a:rPr lang="en-US" altLang="en-US" sz="1200"/>
              <a:pPr eaLnBrk="1" hangingPunct="1"/>
              <a:t>1</a:t>
            </a:fld>
            <a:endParaRPr lang="en-US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BDEC8-7776-4BD9-94FC-952A9687B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50689-8348-40AB-8024-6D9833C0C22C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B1E88-D5CC-4C32-A1A0-11BF66F5C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B0A929-0B91-4F0B-93B1-AF18FF4AD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29528-573D-4C56-AFC1-E5E71C3FED9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651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9A373-E54A-4E2B-BBE9-68228FAC5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D7B6E-343C-47A1-80D8-FE317BA230F8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5E084-10AE-4A2D-8C9E-9C023625D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B736E-406E-4282-9296-31D22F434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9B552-3DD3-4175-A226-F7405B1C7CD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0306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AD48E-1F98-4340-97CF-C3BBF1D21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096C7-2361-4768-96D2-1CC0F9B06F0C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1B373-0335-4F11-B999-391126ADB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3F6FA1-3E07-4238-98ED-5E0F2569B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B0B12-399A-4526-99A2-AA97F19F27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4953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B0FCEF5-B9C1-4CD4-BEA5-1B46D48DB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4DCD8-734C-4B9F-BC3E-66A9CEBC4803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4B310ED-EB2C-45B0-86BE-4E695BB6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F5C82A-B40E-43CB-9074-66934B47A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56C08-9EF3-48D2-A5F8-5DFCCB8EC3C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8828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0E4CD68-3FA3-4DE9-831B-BC425F105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25CBE-F1C3-431A-983D-6ED9606BBFDB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D426C49-FBB6-4760-97FE-F3E234616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AC3DE7F-73B4-4DF4-AC2F-62D90A97B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4FB95-2C14-43DB-AC8F-019C2035BCA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1655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7BCC6B9-DEA6-48FA-B2D5-8B74320C2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CC32E-F221-4D1D-8B93-633D8E540C0E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0C1290F-A21C-466B-AC47-B767226A1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64B3345-3BE4-45FD-8B3F-5248CBF51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4AAF8-D935-42DF-B3C3-CB2F709A5BF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29819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5262BC2-9F08-4DC7-800F-5A225A4AC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44F56-4C7B-4670-8495-1F995606A77A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D49C6CC-B87F-449B-B9BE-2BE91A083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16EDD05-1055-4CA7-8A73-8E43E1799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A60A30-71CC-4FB0-87AB-E5C760C544E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5571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E846B9D-C5A4-489A-AE28-A0E53F2A8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7E030-AFD9-4A32-8D27-F0B19D8E4F7B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B18BA78-3040-4D60-8FB4-E0872B3BA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1936AC-0EA2-4682-9230-D1297CC82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82299A-1438-4288-B342-B53F9EBC0BF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4426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rtlCol="0">
            <a:normAutofit/>
          </a:bodyPr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7AA5B38-0A08-4497-A724-62A8B942B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5A0DC-BCF3-4BFD-87F3-CE0A0154E512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F22E043-6002-43A2-A440-CE1A410E4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18021DE-8B69-4029-A140-5A3BEB170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C4705-EBD0-48F1-81A4-13887CB2D3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1103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6C342-CAD2-4D7A-A35C-379FD02AD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5C01C-8375-44C4-8CDF-B1B8C491AAF6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5E7B2-8BBD-45ED-BA29-6429DF467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B003EF-B869-4299-AEA3-00BF5E053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D1EED-DD41-405A-852C-5702EEB1129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1017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96A75-51BA-4866-A8A1-DB78831D5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B95B5-0612-4491-9750-89C6F3581635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66131-AFCD-45B4-BD58-FB54D4CC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FD20B-8F9F-4AF9-A664-327110FA3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5C011-E1B4-42C2-9C68-AD9612F2548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3192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CF5F577-0872-45BC-8086-63AA5945E5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68338" y="939800"/>
            <a:ext cx="8383587" cy="340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36EB07F-A7AA-4D4A-AE1F-804C9B7B4A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68338" y="4695825"/>
            <a:ext cx="8383587" cy="1119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A878D-6A61-4877-9575-9D2FDF944B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70160F-E00A-4D18-9541-12A69FACA95E}" type="datetimeFigureOut">
              <a:rPr lang="en-GB"/>
              <a:pPr>
                <a:defRPr/>
              </a:pPr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F43CB-D355-4C9C-AFA0-89DE3A82A8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445B3E-3FAF-438B-9F19-4D4C588EC9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213D0CEF-DE75-45B3-AF8D-6E4E73C62EA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2pPr>
      <a:lvl3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3pPr>
      <a:lvl4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4pPr>
      <a:lvl5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42888" indent="-242888" algn="l" defTabSz="971550" rtl="0" eaLnBrk="0" fontAlgn="base" hangingPunct="0">
        <a:lnSpc>
          <a:spcPct val="90000"/>
        </a:lnSpc>
        <a:spcBef>
          <a:spcPts val="1063"/>
        </a:spcBef>
        <a:spcAft>
          <a:spcPct val="0"/>
        </a:spcAft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2866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1443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70021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8598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svg"/><Relationship Id="rId39" Type="http://schemas.openxmlformats.org/officeDocument/2006/relationships/image" Target="../media/image37.png"/><Relationship Id="rId21" Type="http://schemas.openxmlformats.org/officeDocument/2006/relationships/image" Target="../media/image19.jpeg"/><Relationship Id="rId34" Type="http://schemas.openxmlformats.org/officeDocument/2006/relationships/image" Target="../media/image32.png"/><Relationship Id="rId42" Type="http://schemas.openxmlformats.org/officeDocument/2006/relationships/image" Target="../media/image40.png"/><Relationship Id="rId47" Type="http://schemas.openxmlformats.org/officeDocument/2006/relationships/image" Target="../media/image45.png"/><Relationship Id="rId50" Type="http://schemas.openxmlformats.org/officeDocument/2006/relationships/image" Target="../media/image48.jpeg"/><Relationship Id="rId55" Type="http://schemas.openxmlformats.org/officeDocument/2006/relationships/image" Target="../media/image53.jpeg"/><Relationship Id="rId63" Type="http://schemas.openxmlformats.org/officeDocument/2006/relationships/image" Target="../media/image6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svg"/><Relationship Id="rId29" Type="http://schemas.openxmlformats.org/officeDocument/2006/relationships/image" Target="../media/image27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45" Type="http://schemas.openxmlformats.org/officeDocument/2006/relationships/image" Target="../media/image43.png"/><Relationship Id="rId53" Type="http://schemas.openxmlformats.org/officeDocument/2006/relationships/image" Target="../media/image51.jpeg"/><Relationship Id="rId58" Type="http://schemas.openxmlformats.org/officeDocument/2006/relationships/image" Target="../media/image56.jpeg"/><Relationship Id="rId5" Type="http://schemas.openxmlformats.org/officeDocument/2006/relationships/image" Target="../media/image3.png"/><Relationship Id="rId61" Type="http://schemas.openxmlformats.org/officeDocument/2006/relationships/image" Target="../media/image59.png"/><Relationship Id="rId19" Type="http://schemas.openxmlformats.org/officeDocument/2006/relationships/image" Target="../media/image17.jpeg"/><Relationship Id="rId14" Type="http://schemas.openxmlformats.org/officeDocument/2006/relationships/image" Target="../media/image12.png"/><Relationship Id="rId22" Type="http://schemas.openxmlformats.org/officeDocument/2006/relationships/image" Target="../media/image20.jpe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48" Type="http://schemas.openxmlformats.org/officeDocument/2006/relationships/image" Target="../media/image46.png"/><Relationship Id="rId56" Type="http://schemas.openxmlformats.org/officeDocument/2006/relationships/image" Target="../media/image54.png"/><Relationship Id="rId8" Type="http://schemas.openxmlformats.org/officeDocument/2006/relationships/image" Target="../media/image6.png"/><Relationship Id="rId51" Type="http://schemas.openxmlformats.org/officeDocument/2006/relationships/image" Target="../media/image49.jpeg"/><Relationship Id="rId3" Type="http://schemas.openxmlformats.org/officeDocument/2006/relationships/image" Target="../media/image1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46" Type="http://schemas.openxmlformats.org/officeDocument/2006/relationships/image" Target="../media/image44.png"/><Relationship Id="rId59" Type="http://schemas.openxmlformats.org/officeDocument/2006/relationships/image" Target="../media/image57.jpeg"/><Relationship Id="rId20" Type="http://schemas.openxmlformats.org/officeDocument/2006/relationships/image" Target="../media/image18.jpeg"/><Relationship Id="rId41" Type="http://schemas.openxmlformats.org/officeDocument/2006/relationships/image" Target="../media/image39.png"/><Relationship Id="rId54" Type="http://schemas.openxmlformats.org/officeDocument/2006/relationships/image" Target="../media/image52.jpeg"/><Relationship Id="rId62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49" Type="http://schemas.openxmlformats.org/officeDocument/2006/relationships/image" Target="../media/image47.png"/><Relationship Id="rId57" Type="http://schemas.openxmlformats.org/officeDocument/2006/relationships/image" Target="../media/image55.png"/><Relationship Id="rId10" Type="http://schemas.openxmlformats.org/officeDocument/2006/relationships/image" Target="../media/image8.png"/><Relationship Id="rId31" Type="http://schemas.openxmlformats.org/officeDocument/2006/relationships/image" Target="../media/image29.png"/><Relationship Id="rId44" Type="http://schemas.openxmlformats.org/officeDocument/2006/relationships/image" Target="../media/image42.png"/><Relationship Id="rId52" Type="http://schemas.openxmlformats.org/officeDocument/2006/relationships/image" Target="../media/image50.jpeg"/><Relationship Id="rId60" Type="http://schemas.openxmlformats.org/officeDocument/2006/relationships/image" Target="../media/image5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146">
            <a:extLst>
              <a:ext uri="{FF2B5EF4-FFF2-40B4-BE49-F238E27FC236}">
                <a16:creationId xmlns:a16="http://schemas.microsoft.com/office/drawing/2014/main" id="{B8B604BC-EC2B-4652-AA1B-FA3F930DCCB4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16375063"/>
            <a:ext cx="45085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26" descr="Image result for cell icon">
            <a:extLst>
              <a:ext uri="{FF2B5EF4-FFF2-40B4-BE49-F238E27FC236}">
                <a16:creationId xmlns:a16="http://schemas.microsoft.com/office/drawing/2014/main" id="{C5EA6DFB-34BB-45DF-B54B-97DE8A9C1D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950" y="14887575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2">
            <a:extLst>
              <a:ext uri="{FF2B5EF4-FFF2-40B4-BE49-F238E27FC236}">
                <a16:creationId xmlns:a16="http://schemas.microsoft.com/office/drawing/2014/main" id="{60BB4D84-A265-4786-A2B1-CFD8FCEF0E52}"/>
              </a:ext>
            </a:extLst>
          </p:cNvPr>
          <p:cNvPicPr>
            <a:picLocks noChangeAspect="1"/>
          </p:cNvPicPr>
          <p:nvPr/>
        </p:nvPicPr>
        <p:blipFill>
          <a:blip r:embed="rId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7413" y="16375063"/>
            <a:ext cx="58420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5">
            <a:extLst>
              <a:ext uri="{FF2B5EF4-FFF2-40B4-BE49-F238E27FC236}">
                <a16:creationId xmlns:a16="http://schemas.microsoft.com/office/drawing/2014/main" id="{EDBB44D1-8B39-46E5-81F9-B5A7B9B2BCB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3"/>
          <a:stretch>
            <a:fillRect/>
          </a:stretch>
        </p:blipFill>
        <p:spPr bwMode="auto">
          <a:xfrm>
            <a:off x="6405563" y="16459200"/>
            <a:ext cx="481012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BB622F1C-D31E-407E-9F6A-B208A61F51FA}"/>
              </a:ext>
            </a:extLst>
          </p:cNvPr>
          <p:cNvSpPr/>
          <p:nvPr/>
        </p:nvSpPr>
        <p:spPr>
          <a:xfrm rot="16200000">
            <a:off x="781844" y="13646944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158AAA35-ABE9-4F25-B884-DC654315AEB6}"/>
              </a:ext>
            </a:extLst>
          </p:cNvPr>
          <p:cNvSpPr/>
          <p:nvPr/>
        </p:nvSpPr>
        <p:spPr>
          <a:xfrm>
            <a:off x="2166938" y="15522575"/>
            <a:ext cx="6365875" cy="6096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6B4C747-6CBD-47F4-A3EF-AEA002B4FDB2}"/>
              </a:ext>
            </a:extLst>
          </p:cNvPr>
          <p:cNvSpPr/>
          <p:nvPr/>
        </p:nvSpPr>
        <p:spPr>
          <a:xfrm rot="16200000">
            <a:off x="713555" y="9267428"/>
            <a:ext cx="2718594" cy="2125663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1CA3438C-3F21-4F86-8C87-7EFB1C9A8394}"/>
              </a:ext>
            </a:extLst>
          </p:cNvPr>
          <p:cNvSpPr/>
          <p:nvPr/>
        </p:nvSpPr>
        <p:spPr>
          <a:xfrm rot="5400000" flipH="1">
            <a:off x="6400800" y="7059613"/>
            <a:ext cx="2846387" cy="2287588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AC6390BF-C5B0-44D9-A9D9-DF04ADE98306}"/>
              </a:ext>
            </a:extLst>
          </p:cNvPr>
          <p:cNvSpPr/>
          <p:nvPr/>
        </p:nvSpPr>
        <p:spPr>
          <a:xfrm>
            <a:off x="2120750" y="8933030"/>
            <a:ext cx="6036146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C4D52986-72CC-4B1A-B1E6-9CC3421701DF}"/>
              </a:ext>
            </a:extLst>
          </p:cNvPr>
          <p:cNvSpPr/>
          <p:nvPr/>
        </p:nvSpPr>
        <p:spPr>
          <a:xfrm>
            <a:off x="2114550" y="6788150"/>
            <a:ext cx="5827713" cy="6508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A755F79A-F3A5-45E3-A18E-E36DAA9B88AB}"/>
              </a:ext>
            </a:extLst>
          </p:cNvPr>
          <p:cNvSpPr/>
          <p:nvPr/>
        </p:nvSpPr>
        <p:spPr>
          <a:xfrm rot="16200000">
            <a:off x="744538" y="4864100"/>
            <a:ext cx="2878137" cy="2271713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B922B49D-03C0-4CD9-AA50-3CF90A3BB778}"/>
              </a:ext>
            </a:extLst>
          </p:cNvPr>
          <p:cNvSpPr/>
          <p:nvPr/>
        </p:nvSpPr>
        <p:spPr>
          <a:xfrm>
            <a:off x="2181225" y="4559300"/>
            <a:ext cx="5963654" cy="64293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D14D8DE7-E2AA-4A4F-8BB3-DDD680342710}"/>
              </a:ext>
            </a:extLst>
          </p:cNvPr>
          <p:cNvSpPr/>
          <p:nvPr/>
        </p:nvSpPr>
        <p:spPr>
          <a:xfrm>
            <a:off x="7752453" y="4188233"/>
            <a:ext cx="1214438" cy="13049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4334BA4B-706E-4805-907A-F502E2965B63}"/>
              </a:ext>
            </a:extLst>
          </p:cNvPr>
          <p:cNvSpPr/>
          <p:nvPr/>
        </p:nvSpPr>
        <p:spPr>
          <a:xfrm>
            <a:off x="7884216" y="4324758"/>
            <a:ext cx="968375" cy="10287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CF881C3-73C4-46D5-871A-BCDD33B3ACC5}"/>
              </a:ext>
            </a:extLst>
          </p:cNvPr>
          <p:cNvSpPr/>
          <p:nvPr/>
        </p:nvSpPr>
        <p:spPr>
          <a:xfrm>
            <a:off x="2145721" y="2155866"/>
            <a:ext cx="6024562" cy="63023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C737485F-66BA-494C-86A8-6255F3BCE707}"/>
              </a:ext>
            </a:extLst>
          </p:cNvPr>
          <p:cNvSpPr/>
          <p:nvPr/>
        </p:nvSpPr>
        <p:spPr>
          <a:xfrm>
            <a:off x="8127421" y="3087729"/>
            <a:ext cx="841375" cy="9032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50E7BA78-14E8-4F78-A332-A40282EE6B54}"/>
              </a:ext>
            </a:extLst>
          </p:cNvPr>
          <p:cNvSpPr/>
          <p:nvPr/>
        </p:nvSpPr>
        <p:spPr>
          <a:xfrm rot="16200000">
            <a:off x="1313870" y="2047917"/>
            <a:ext cx="936625" cy="7366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/>
          </a:p>
        </p:txBody>
      </p:sp>
      <p:sp>
        <p:nvSpPr>
          <p:cNvPr id="2120" name="TextBox 62">
            <a:extLst>
              <a:ext uri="{FF2B5EF4-FFF2-40B4-BE49-F238E27FC236}">
                <a16:creationId xmlns:a16="http://schemas.microsoft.com/office/drawing/2014/main" id="{DAF2A705-A03D-4E77-AA0A-E5B5A26AB9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8503" y="4421576"/>
            <a:ext cx="9398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/>
              <a:t>Year 8 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D859D041-5593-4414-B63B-E09A6D0E3E09}"/>
              </a:ext>
            </a:extLst>
          </p:cNvPr>
          <p:cNvSpPr/>
          <p:nvPr/>
        </p:nvSpPr>
        <p:spPr>
          <a:xfrm>
            <a:off x="7832725" y="15109825"/>
            <a:ext cx="1214438" cy="130492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>
              <a:solidFill>
                <a:schemeClr val="tx1"/>
              </a:solidFill>
            </a:endParaRPr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DB2BC7E6-ACD5-462B-8AEC-6C108FE49036}"/>
              </a:ext>
            </a:extLst>
          </p:cNvPr>
          <p:cNvSpPr/>
          <p:nvPr/>
        </p:nvSpPr>
        <p:spPr>
          <a:xfrm>
            <a:off x="8042275" y="15332075"/>
            <a:ext cx="841375" cy="9032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DFABDA1-8E56-4315-93C3-5D2B098970B9}"/>
              </a:ext>
            </a:extLst>
          </p:cNvPr>
          <p:cNvCxnSpPr>
            <a:cxnSpLocks/>
          </p:cNvCxnSpPr>
          <p:nvPr/>
        </p:nvCxnSpPr>
        <p:spPr>
          <a:xfrm flipV="1">
            <a:off x="7042150" y="15965488"/>
            <a:ext cx="6350" cy="37306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28" name="TextBox 16">
            <a:extLst>
              <a:ext uri="{FF2B5EF4-FFF2-40B4-BE49-F238E27FC236}">
                <a16:creationId xmlns:a16="http://schemas.microsoft.com/office/drawing/2014/main" id="{1935205F-575E-41C1-BD16-8B357F52D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8338" y="16144875"/>
            <a:ext cx="8255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>
                <a:cs typeface="Calibri" panose="020F0502020204030204" pitchFamily="34" charset="0"/>
              </a:rPr>
              <a:t>Plant and animal cells</a:t>
            </a:r>
          </a:p>
        </p:txBody>
      </p: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8102FFFD-523F-4327-8868-96DD3FFA17CE}"/>
              </a:ext>
            </a:extLst>
          </p:cNvPr>
          <p:cNvCxnSpPr>
            <a:cxnSpLocks/>
          </p:cNvCxnSpPr>
          <p:nvPr/>
        </p:nvCxnSpPr>
        <p:spPr>
          <a:xfrm flipH="1" flipV="1">
            <a:off x="5510213" y="15979775"/>
            <a:ext cx="9525" cy="35718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30" name="TextBox 95">
            <a:extLst>
              <a:ext uri="{FF2B5EF4-FFF2-40B4-BE49-F238E27FC236}">
                <a16:creationId xmlns:a16="http://schemas.microsoft.com/office/drawing/2014/main" id="{209F8D19-6E80-4444-BA2A-2E7C4F39B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15228888"/>
            <a:ext cx="7731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cs typeface="Calibri" panose="020F0502020204030204" pitchFamily="34" charset="0"/>
              </a:rPr>
              <a:t>Specialised cells</a:t>
            </a:r>
          </a:p>
        </p:txBody>
      </p:sp>
      <p:sp>
        <p:nvSpPr>
          <p:cNvPr id="2131" name="TextBox 99">
            <a:extLst>
              <a:ext uri="{FF2B5EF4-FFF2-40B4-BE49-F238E27FC236}">
                <a16:creationId xmlns:a16="http://schemas.microsoft.com/office/drawing/2014/main" id="{C8E48F27-6D1D-4FA2-B250-B0AD4EE573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4588" y="15232063"/>
            <a:ext cx="7985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Levels of </a:t>
            </a:r>
            <a:r>
              <a:rPr lang="en-US" altLang="en-US" sz="900" dirty="0" err="1"/>
              <a:t>organisation</a:t>
            </a:r>
            <a:endParaRPr lang="en-US" altLang="en-US" sz="900" dirty="0"/>
          </a:p>
        </p:txBody>
      </p: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59C22A6C-AA09-4F10-8B3F-5C859402D8DD}"/>
              </a:ext>
            </a:extLst>
          </p:cNvPr>
          <p:cNvCxnSpPr>
            <a:cxnSpLocks/>
          </p:cNvCxnSpPr>
          <p:nvPr/>
        </p:nvCxnSpPr>
        <p:spPr>
          <a:xfrm>
            <a:off x="5021263" y="15332075"/>
            <a:ext cx="12700" cy="34448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968ED912-3DE9-4796-BCEB-F2A34EE489BD}"/>
              </a:ext>
            </a:extLst>
          </p:cNvPr>
          <p:cNvCxnSpPr>
            <a:cxnSpLocks/>
          </p:cNvCxnSpPr>
          <p:nvPr/>
        </p:nvCxnSpPr>
        <p:spPr>
          <a:xfrm flipV="1">
            <a:off x="4965700" y="15997238"/>
            <a:ext cx="0" cy="36830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34" name="TextBox 104">
            <a:extLst>
              <a:ext uri="{FF2B5EF4-FFF2-40B4-BE49-F238E27FC236}">
                <a16:creationId xmlns:a16="http://schemas.microsoft.com/office/drawing/2014/main" id="{514BA340-7B25-4939-84F8-82E5D3FB5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7300" y="16151225"/>
            <a:ext cx="7350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>
                <a:cs typeface="Calibri" panose="020F0502020204030204" pitchFamily="34" charset="0"/>
              </a:rPr>
              <a:t>Unicellular organisms</a:t>
            </a:r>
          </a:p>
        </p:txBody>
      </p: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406841E1-29D0-466D-92B5-5C14385BFBEC}"/>
              </a:ext>
            </a:extLst>
          </p:cNvPr>
          <p:cNvCxnSpPr>
            <a:cxnSpLocks/>
          </p:cNvCxnSpPr>
          <p:nvPr/>
        </p:nvCxnSpPr>
        <p:spPr>
          <a:xfrm flipV="1">
            <a:off x="4351338" y="15997238"/>
            <a:ext cx="4762" cy="41751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88" name="TextBox 292">
            <a:extLst>
              <a:ext uri="{FF2B5EF4-FFF2-40B4-BE49-F238E27FC236}">
                <a16:creationId xmlns:a16="http://schemas.microsoft.com/office/drawing/2014/main" id="{9FAA64F0-BF84-4C16-82AA-15A707C10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3446" y="3192504"/>
            <a:ext cx="8509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Understanding variables</a:t>
            </a:r>
          </a:p>
        </p:txBody>
      </p:sp>
      <p:cxnSp>
        <p:nvCxnSpPr>
          <p:cNvPr id="299" name="Straight Connector 298">
            <a:extLst>
              <a:ext uri="{FF2B5EF4-FFF2-40B4-BE49-F238E27FC236}">
                <a16:creationId xmlns:a16="http://schemas.microsoft.com/office/drawing/2014/main" id="{1A6E202C-5D36-4D1E-9D9F-323A3FF1B75F}"/>
              </a:ext>
            </a:extLst>
          </p:cNvPr>
          <p:cNvCxnSpPr>
            <a:cxnSpLocks/>
          </p:cNvCxnSpPr>
          <p:nvPr/>
        </p:nvCxnSpPr>
        <p:spPr>
          <a:xfrm flipV="1">
            <a:off x="3431596" y="2640054"/>
            <a:ext cx="0" cy="42703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91" name="TextBox 321">
            <a:extLst>
              <a:ext uri="{FF2B5EF4-FFF2-40B4-BE49-F238E27FC236}">
                <a16:creationId xmlns:a16="http://schemas.microsoft.com/office/drawing/2014/main" id="{DAF84783-277B-40F9-9E2A-74B09FFD40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1896" y="3170279"/>
            <a:ext cx="7493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Applying maths to the scientific concepts</a:t>
            </a:r>
          </a:p>
        </p:txBody>
      </p:sp>
      <p:sp>
        <p:nvSpPr>
          <p:cNvPr id="2202" name="TextBox 360">
            <a:extLst>
              <a:ext uri="{FF2B5EF4-FFF2-40B4-BE49-F238E27FC236}">
                <a16:creationId xmlns:a16="http://schemas.microsoft.com/office/drawing/2014/main" id="{88EAECE4-5ADF-4E73-A111-EE204DE480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8983" y="3108366"/>
            <a:ext cx="96361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Understanding relationships between science and society</a:t>
            </a:r>
          </a:p>
        </p:txBody>
      </p:sp>
      <p:sp>
        <p:nvSpPr>
          <p:cNvPr id="2203" name="TextBox 365">
            <a:extLst>
              <a:ext uri="{FF2B5EF4-FFF2-40B4-BE49-F238E27FC236}">
                <a16:creationId xmlns:a16="http://schemas.microsoft.com/office/drawing/2014/main" id="{E68AD250-D9C6-4136-B570-B159E7F8A6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0508" y="3197266"/>
            <a:ext cx="733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Drawing conclusions</a:t>
            </a:r>
          </a:p>
        </p:txBody>
      </p:sp>
      <p:sp>
        <p:nvSpPr>
          <p:cNvPr id="2204" name="TextBox 368">
            <a:extLst>
              <a:ext uri="{FF2B5EF4-FFF2-40B4-BE49-F238E27FC236}">
                <a16:creationId xmlns:a16="http://schemas.microsoft.com/office/drawing/2014/main" id="{60D6B72F-E4CB-4C7E-B67B-946363CAD6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5796" y="3219491"/>
            <a:ext cx="650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Describe patters</a:t>
            </a:r>
          </a:p>
        </p:txBody>
      </p:sp>
      <p:cxnSp>
        <p:nvCxnSpPr>
          <p:cNvPr id="374" name="Straight Connector 373">
            <a:extLst>
              <a:ext uri="{FF2B5EF4-FFF2-40B4-BE49-F238E27FC236}">
                <a16:creationId xmlns:a16="http://schemas.microsoft.com/office/drawing/2014/main" id="{DC0F1C0B-1169-4E24-AE59-D0121A983938}"/>
              </a:ext>
            </a:extLst>
          </p:cNvPr>
          <p:cNvCxnSpPr>
            <a:cxnSpLocks/>
          </p:cNvCxnSpPr>
          <p:nvPr/>
        </p:nvCxnSpPr>
        <p:spPr>
          <a:xfrm flipV="1">
            <a:off x="6878058" y="2640054"/>
            <a:ext cx="0" cy="39528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D87C3D8E-0DBF-4B74-B0AF-DFE6E05C8C89}"/>
              </a:ext>
            </a:extLst>
          </p:cNvPr>
          <p:cNvCxnSpPr>
            <a:cxnSpLocks/>
          </p:cNvCxnSpPr>
          <p:nvPr/>
        </p:nvCxnSpPr>
        <p:spPr>
          <a:xfrm flipV="1">
            <a:off x="5904921" y="2649579"/>
            <a:ext cx="0" cy="51117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07" name="TextBox 384">
            <a:extLst>
              <a:ext uri="{FF2B5EF4-FFF2-40B4-BE49-F238E27FC236}">
                <a16:creationId xmlns:a16="http://schemas.microsoft.com/office/drawing/2014/main" id="{7E1946AA-E5DA-41FF-A586-821A776EE6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3258" y="3075029"/>
            <a:ext cx="76358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900"/>
              <a:t>IDEAL </a:t>
            </a:r>
          </a:p>
          <a:p>
            <a:pPr algn="ctr" eaLnBrk="1" hangingPunct="1"/>
            <a:r>
              <a:rPr lang="en-US" altLang="en-US" sz="900"/>
              <a:t>Identify, describe, explain, apply, link</a:t>
            </a:r>
          </a:p>
        </p:txBody>
      </p: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DA5A686D-A171-4E48-86C6-6EA2719788A2}"/>
              </a:ext>
            </a:extLst>
          </p:cNvPr>
          <p:cNvCxnSpPr>
            <a:cxnSpLocks/>
            <a:stCxn id="2305" idx="0"/>
          </p:cNvCxnSpPr>
          <p:nvPr/>
        </p:nvCxnSpPr>
        <p:spPr>
          <a:xfrm flipH="1" flipV="1">
            <a:off x="4630158" y="2728954"/>
            <a:ext cx="7938" cy="265112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09" name="TextBox 388">
            <a:extLst>
              <a:ext uri="{FF2B5EF4-FFF2-40B4-BE49-F238E27FC236}">
                <a16:creationId xmlns:a16="http://schemas.microsoft.com/office/drawing/2014/main" id="{A372C925-DAD2-466B-8593-E966181930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2846" y="3286166"/>
            <a:ext cx="1006475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Modelling scientific concepts</a:t>
            </a:r>
          </a:p>
        </p:txBody>
      </p:sp>
      <p:sp>
        <p:nvSpPr>
          <p:cNvPr id="2210" name="TextBox 392">
            <a:extLst>
              <a:ext uri="{FF2B5EF4-FFF2-40B4-BE49-F238E27FC236}">
                <a16:creationId xmlns:a16="http://schemas.microsoft.com/office/drawing/2014/main" id="{81AE1FE2-6FB8-4B99-8D1A-CEE748C80E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0021" y="3143291"/>
            <a:ext cx="85566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900"/>
              <a:t>Analysis of secondary data</a:t>
            </a:r>
          </a:p>
        </p:txBody>
      </p: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58B2A70D-799D-402D-A484-2A33CDECAAD2}"/>
              </a:ext>
            </a:extLst>
          </p:cNvPr>
          <p:cNvCxnSpPr>
            <a:cxnSpLocks/>
          </p:cNvCxnSpPr>
          <p:nvPr/>
        </p:nvCxnSpPr>
        <p:spPr>
          <a:xfrm flipV="1">
            <a:off x="2934708" y="2659104"/>
            <a:ext cx="1588" cy="47783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12" name="TextBox 394">
            <a:extLst>
              <a:ext uri="{FF2B5EF4-FFF2-40B4-BE49-F238E27FC236}">
                <a16:creationId xmlns:a16="http://schemas.microsoft.com/office/drawing/2014/main" id="{2C67712D-3CF2-4EA4-8920-194EACEC52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4471" y="3127416"/>
            <a:ext cx="111125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900"/>
              <a:t>Drawing graphs and analysing graphical data</a:t>
            </a:r>
          </a:p>
        </p:txBody>
      </p:sp>
      <p:cxnSp>
        <p:nvCxnSpPr>
          <p:cNvPr id="397" name="Straight Connector 396">
            <a:extLst>
              <a:ext uri="{FF2B5EF4-FFF2-40B4-BE49-F238E27FC236}">
                <a16:creationId xmlns:a16="http://schemas.microsoft.com/office/drawing/2014/main" id="{ACE3F4A3-12D4-436E-8191-4AECC3CF8256}"/>
              </a:ext>
            </a:extLst>
          </p:cNvPr>
          <p:cNvCxnSpPr>
            <a:cxnSpLocks/>
          </p:cNvCxnSpPr>
          <p:nvPr/>
        </p:nvCxnSpPr>
        <p:spPr>
          <a:xfrm flipH="1" flipV="1">
            <a:off x="2269546" y="2633704"/>
            <a:ext cx="15875" cy="55403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20" name="TextBox 52">
            <a:extLst>
              <a:ext uri="{FF2B5EF4-FFF2-40B4-BE49-F238E27FC236}">
                <a16:creationId xmlns:a16="http://schemas.microsoft.com/office/drawing/2014/main" id="{0B5DB29B-2FC7-4418-8F0F-F8205014F7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5983" y="15312729"/>
            <a:ext cx="84137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latin typeface="Gill Sans MT Condensed" panose="020B0506020104020203" pitchFamily="34" charset="0"/>
              </a:rPr>
              <a:t>YEAR</a:t>
            </a:r>
          </a:p>
          <a:p>
            <a:pPr algn="ctr" eaLnBrk="1" hangingPunct="1"/>
            <a:r>
              <a:rPr lang="en-US" altLang="en-US" sz="2800" b="1" dirty="0">
                <a:latin typeface="Gill Sans MT Condensed" panose="020B0506020104020203" pitchFamily="34" charset="0"/>
              </a:rPr>
              <a:t>7</a:t>
            </a:r>
          </a:p>
        </p:txBody>
      </p:sp>
      <p:sp>
        <p:nvSpPr>
          <p:cNvPr id="2221" name="TextBox 52">
            <a:extLst>
              <a:ext uri="{FF2B5EF4-FFF2-40B4-BE49-F238E27FC236}">
                <a16:creationId xmlns:a16="http://schemas.microsoft.com/office/drawing/2014/main" id="{21AA4465-E102-4017-B577-4B7B1C2C60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6150" y="15636875"/>
            <a:ext cx="841375" cy="230832"/>
          </a:xfrm>
          <a:prstGeom prst="rect">
            <a:avLst/>
          </a:prstGeom>
          <a:solidFill>
            <a:srgbClr val="00B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900" b="1" dirty="0">
              <a:latin typeface="Gill Sans MT Condensed" panose="020B0506020104020203" pitchFamily="34" charset="0"/>
            </a:endParaRPr>
          </a:p>
        </p:txBody>
      </p:sp>
      <p:sp>
        <p:nvSpPr>
          <p:cNvPr id="2222" name="TextBox 95">
            <a:extLst>
              <a:ext uri="{FF2B5EF4-FFF2-40B4-BE49-F238E27FC236}">
                <a16:creationId xmlns:a16="http://schemas.microsoft.com/office/drawing/2014/main" id="{7772BF93-BE9F-4D92-83D2-4C08B51D18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3925" y="15233650"/>
            <a:ext cx="793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cs typeface="Calibri" panose="020F0502020204030204" pitchFamily="34" charset="0"/>
              </a:rPr>
              <a:t>Observing cells</a:t>
            </a:r>
          </a:p>
        </p:txBody>
      </p:sp>
      <p:sp>
        <p:nvSpPr>
          <p:cNvPr id="2223" name="TextBox 95">
            <a:extLst>
              <a:ext uri="{FF2B5EF4-FFF2-40B4-BE49-F238E27FC236}">
                <a16:creationId xmlns:a16="http://schemas.microsoft.com/office/drawing/2014/main" id="{4069CC7A-7E78-48C6-A56E-4F0E15C0DD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7544" y="15194717"/>
            <a:ext cx="860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>
                <a:cs typeface="Calibri" panose="020F0502020204030204" pitchFamily="34" charset="0"/>
              </a:rPr>
              <a:t>Movement of substances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9D8C0F3-BB49-40A7-A819-C7E25914D685}"/>
              </a:ext>
            </a:extLst>
          </p:cNvPr>
          <p:cNvSpPr/>
          <p:nvPr/>
        </p:nvSpPr>
        <p:spPr>
          <a:xfrm>
            <a:off x="3362802" y="15455900"/>
            <a:ext cx="88900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 sz="900"/>
          </a:p>
        </p:txBody>
      </p:sp>
      <p:sp>
        <p:nvSpPr>
          <p:cNvPr id="2225" name="TextBox 52">
            <a:extLst>
              <a:ext uri="{FF2B5EF4-FFF2-40B4-BE49-F238E27FC236}">
                <a16:creationId xmlns:a16="http://schemas.microsoft.com/office/drawing/2014/main" id="{EA248E3F-9EDB-4297-8535-7DD10EBC6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3613" y="15651163"/>
            <a:ext cx="3352800" cy="40011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  <a:latin typeface="+mj-lt"/>
              </a:rPr>
              <a:t>Cell Biologist</a:t>
            </a:r>
          </a:p>
        </p:txBody>
      </p:sp>
      <p:sp>
        <p:nvSpPr>
          <p:cNvPr id="2226" name="TextBox 99">
            <a:extLst>
              <a:ext uri="{FF2B5EF4-FFF2-40B4-BE49-F238E27FC236}">
                <a16:creationId xmlns:a16="http://schemas.microsoft.com/office/drawing/2014/main" id="{9B072315-481D-4BFF-B4FA-9EB8EFF3B1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4588" y="16079788"/>
            <a:ext cx="617537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Gas exchange</a:t>
            </a:r>
          </a:p>
        </p:txBody>
      </p:sp>
      <p:sp>
        <p:nvSpPr>
          <p:cNvPr id="2227" name="TextBox 99">
            <a:extLst>
              <a:ext uri="{FF2B5EF4-FFF2-40B4-BE49-F238E27FC236}">
                <a16:creationId xmlns:a16="http://schemas.microsoft.com/office/drawing/2014/main" id="{A2B7C034-0B1F-4163-B56E-A6B15AA602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06253" y="16100425"/>
            <a:ext cx="7102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Breathing</a:t>
            </a:r>
          </a:p>
        </p:txBody>
      </p:sp>
      <p:sp>
        <p:nvSpPr>
          <p:cNvPr id="467" name="Triangle 45">
            <a:extLst>
              <a:ext uri="{FF2B5EF4-FFF2-40B4-BE49-F238E27FC236}">
                <a16:creationId xmlns:a16="http://schemas.microsoft.com/office/drawing/2014/main" id="{28BA0F6E-1533-46E7-AD26-64EF81AEEA91}"/>
              </a:ext>
            </a:extLst>
          </p:cNvPr>
          <p:cNvSpPr/>
          <p:nvPr/>
        </p:nvSpPr>
        <p:spPr>
          <a:xfrm rot="5400000">
            <a:off x="8044077" y="2147135"/>
            <a:ext cx="938212" cy="736600"/>
          </a:xfrm>
          <a:prstGeom prst="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/>
          </a:p>
        </p:txBody>
      </p:sp>
      <p:sp>
        <p:nvSpPr>
          <p:cNvPr id="2305" name="TextBox 388">
            <a:extLst>
              <a:ext uri="{FF2B5EF4-FFF2-40B4-BE49-F238E27FC236}">
                <a16:creationId xmlns:a16="http://schemas.microsoft.com/office/drawing/2014/main" id="{6EB3041C-0628-40B4-B98D-A08FA9525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34858" y="2994066"/>
            <a:ext cx="1006475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Assessing impact of scientific concepts</a:t>
            </a:r>
          </a:p>
        </p:txBody>
      </p:sp>
      <p:sp>
        <p:nvSpPr>
          <p:cNvPr id="2306" name="TextBox 365">
            <a:extLst>
              <a:ext uri="{FF2B5EF4-FFF2-40B4-BE49-F238E27FC236}">
                <a16:creationId xmlns:a16="http://schemas.microsoft.com/office/drawing/2014/main" id="{A2343678-8FA7-4242-A9EC-97CBFCBAF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35271" y="2979779"/>
            <a:ext cx="733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Risk Assessment</a:t>
            </a:r>
          </a:p>
        </p:txBody>
      </p:sp>
      <p:sp>
        <p:nvSpPr>
          <p:cNvPr id="2307" name="TextBox 394">
            <a:extLst>
              <a:ext uri="{FF2B5EF4-FFF2-40B4-BE49-F238E27FC236}">
                <a16:creationId xmlns:a16="http://schemas.microsoft.com/office/drawing/2014/main" id="{05BDB31B-146B-4AC7-9078-03069A7C85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9921" y="3016291"/>
            <a:ext cx="149860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900"/>
              <a:t>Writing methods</a:t>
            </a:r>
          </a:p>
        </p:txBody>
      </p:sp>
      <p:cxnSp>
        <p:nvCxnSpPr>
          <p:cNvPr id="480" name="Straight Connector 479">
            <a:extLst>
              <a:ext uri="{FF2B5EF4-FFF2-40B4-BE49-F238E27FC236}">
                <a16:creationId xmlns:a16="http://schemas.microsoft.com/office/drawing/2014/main" id="{DD0EFCB7-5B82-454A-BFCF-90EB421F75CC}"/>
              </a:ext>
            </a:extLst>
          </p:cNvPr>
          <p:cNvCxnSpPr>
            <a:cxnSpLocks/>
          </p:cNvCxnSpPr>
          <p:nvPr/>
        </p:nvCxnSpPr>
        <p:spPr>
          <a:xfrm flipV="1">
            <a:off x="8027408" y="2668629"/>
            <a:ext cx="0" cy="563562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Straight Connector 481">
            <a:extLst>
              <a:ext uri="{FF2B5EF4-FFF2-40B4-BE49-F238E27FC236}">
                <a16:creationId xmlns:a16="http://schemas.microsoft.com/office/drawing/2014/main" id="{DEB97B59-C32B-4FD3-9BCF-0F05F1092414}"/>
              </a:ext>
            </a:extLst>
          </p:cNvPr>
          <p:cNvCxnSpPr>
            <a:cxnSpLocks/>
          </p:cNvCxnSpPr>
          <p:nvPr/>
        </p:nvCxnSpPr>
        <p:spPr>
          <a:xfrm flipV="1">
            <a:off x="7711496" y="2659104"/>
            <a:ext cx="0" cy="45878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20" name="TextBox 2">
            <a:extLst>
              <a:ext uri="{FF2B5EF4-FFF2-40B4-BE49-F238E27FC236}">
                <a16:creationId xmlns:a16="http://schemas.microsoft.com/office/drawing/2014/main" id="{BA673B71-0F51-4051-8701-BEAEC3A9B8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5008" y="2290804"/>
            <a:ext cx="51752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 sz="1800">
                <a:solidFill>
                  <a:schemeClr val="bg1"/>
                </a:solidFill>
              </a:rPr>
              <a:t>Understanding and Applying Scientific Skills </a:t>
            </a:r>
          </a:p>
        </p:txBody>
      </p:sp>
      <p:sp>
        <p:nvSpPr>
          <p:cNvPr id="2321" name="TextBox 4">
            <a:extLst>
              <a:ext uri="{FF2B5EF4-FFF2-40B4-BE49-F238E27FC236}">
                <a16:creationId xmlns:a16="http://schemas.microsoft.com/office/drawing/2014/main" id="{EF320DD9-2BD6-4B8A-9FCF-67AE2F6A77DE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1508339" y="2351409"/>
            <a:ext cx="9985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 sz="1800" dirty="0">
                <a:solidFill>
                  <a:schemeClr val="bg1"/>
                </a:solidFill>
              </a:rPr>
              <a:t>Year 7</a:t>
            </a:r>
          </a:p>
        </p:txBody>
      </p:sp>
      <p:sp>
        <p:nvSpPr>
          <p:cNvPr id="2322" name="TextBox 439">
            <a:extLst>
              <a:ext uri="{FF2B5EF4-FFF2-40B4-BE49-F238E27FC236}">
                <a16:creationId xmlns:a16="http://schemas.microsoft.com/office/drawing/2014/main" id="{635C0196-65EA-4CFB-80F3-1933AF732E25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7750389" y="2386334"/>
            <a:ext cx="9985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 sz="1800" dirty="0">
                <a:solidFill>
                  <a:schemeClr val="bg1"/>
                </a:solidFill>
              </a:rPr>
              <a:t>Year 8</a:t>
            </a:r>
          </a:p>
        </p:txBody>
      </p:sp>
      <p:cxnSp>
        <p:nvCxnSpPr>
          <p:cNvPr id="476" name="Straight Connector 475">
            <a:extLst>
              <a:ext uri="{FF2B5EF4-FFF2-40B4-BE49-F238E27FC236}">
                <a16:creationId xmlns:a16="http://schemas.microsoft.com/office/drawing/2014/main" id="{AC8B31F2-7313-484A-BBB3-E5E1DE165FD0}"/>
              </a:ext>
            </a:extLst>
          </p:cNvPr>
          <p:cNvCxnSpPr>
            <a:cxnSpLocks/>
          </p:cNvCxnSpPr>
          <p:nvPr/>
        </p:nvCxnSpPr>
        <p:spPr>
          <a:xfrm>
            <a:off x="7208838" y="15301913"/>
            <a:ext cx="12700" cy="344487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8" name="Straight Connector 477">
            <a:extLst>
              <a:ext uri="{FF2B5EF4-FFF2-40B4-BE49-F238E27FC236}">
                <a16:creationId xmlns:a16="http://schemas.microsoft.com/office/drawing/2014/main" id="{8742783B-DE88-42F0-BC22-0A579AC650FB}"/>
              </a:ext>
            </a:extLst>
          </p:cNvPr>
          <p:cNvCxnSpPr>
            <a:cxnSpLocks/>
          </p:cNvCxnSpPr>
          <p:nvPr/>
        </p:nvCxnSpPr>
        <p:spPr>
          <a:xfrm>
            <a:off x="5807075" y="15332075"/>
            <a:ext cx="12700" cy="34448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9" name="Straight Connector 478">
            <a:extLst>
              <a:ext uri="{FF2B5EF4-FFF2-40B4-BE49-F238E27FC236}">
                <a16:creationId xmlns:a16="http://schemas.microsoft.com/office/drawing/2014/main" id="{8D4DE41B-A725-4DF2-8940-8E9919456636}"/>
              </a:ext>
            </a:extLst>
          </p:cNvPr>
          <p:cNvCxnSpPr>
            <a:cxnSpLocks/>
          </p:cNvCxnSpPr>
          <p:nvPr/>
        </p:nvCxnSpPr>
        <p:spPr>
          <a:xfrm>
            <a:off x="6494463" y="15284450"/>
            <a:ext cx="12700" cy="34290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61" name="Picture 4">
            <a:extLst>
              <a:ext uri="{FF2B5EF4-FFF2-40B4-BE49-F238E27FC236}">
                <a16:creationId xmlns:a16="http://schemas.microsoft.com/office/drawing/2014/main" id="{F2DB68AF-5D07-4B63-A6DF-8573F8A0BF4B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9" t="14503" r="5792" b="8545"/>
          <a:stretch>
            <a:fillRect/>
          </a:stretch>
        </p:blipFill>
        <p:spPr bwMode="auto">
          <a:xfrm>
            <a:off x="6597650" y="14839950"/>
            <a:ext cx="56197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2" name="Graphic 38" descr="Lungs">
            <a:extLst>
              <a:ext uri="{FF2B5EF4-FFF2-40B4-BE49-F238E27FC236}">
                <a16:creationId xmlns:a16="http://schemas.microsoft.com/office/drawing/2014/main" id="{4CCC0BC8-EA4C-4D80-959A-F5A13B6A28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200" y="16294100"/>
            <a:ext cx="5810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13" name="TextBox 1">
            <a:extLst>
              <a:ext uri="{FF2B5EF4-FFF2-40B4-BE49-F238E27FC236}">
                <a16:creationId xmlns:a16="http://schemas.microsoft.com/office/drawing/2014/main" id="{4EE7F0E5-98B0-47DA-A382-BF25B95B7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4732" y="1385408"/>
            <a:ext cx="49799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 sz="3600" b="1">
                <a:latin typeface="Arial Narrow" panose="020B0606020202030204" pitchFamily="34" charset="0"/>
              </a:rPr>
              <a:t>Year 7 </a:t>
            </a:r>
            <a:r>
              <a:rPr lang="en-GB" altLang="en-US" sz="3600" b="1" dirty="0">
                <a:latin typeface="Arial Narrow" panose="020B0606020202030204" pitchFamily="34" charset="0"/>
              </a:rPr>
              <a:t>Learning Journey</a:t>
            </a:r>
          </a:p>
        </p:txBody>
      </p:sp>
      <p:cxnSp>
        <p:nvCxnSpPr>
          <p:cNvPr id="461" name="Straight Connector 460">
            <a:extLst>
              <a:ext uri="{FF2B5EF4-FFF2-40B4-BE49-F238E27FC236}">
                <a16:creationId xmlns:a16="http://schemas.microsoft.com/office/drawing/2014/main" id="{CEEA50FC-38D0-4B1E-9EB7-C7B7F6E8AD68}"/>
              </a:ext>
            </a:extLst>
          </p:cNvPr>
          <p:cNvCxnSpPr>
            <a:cxnSpLocks/>
          </p:cNvCxnSpPr>
          <p:nvPr/>
        </p:nvCxnSpPr>
        <p:spPr>
          <a:xfrm flipV="1">
            <a:off x="4028496" y="2659104"/>
            <a:ext cx="1587" cy="4794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2" name="Straight Connector 461">
            <a:extLst>
              <a:ext uri="{FF2B5EF4-FFF2-40B4-BE49-F238E27FC236}">
                <a16:creationId xmlns:a16="http://schemas.microsoft.com/office/drawing/2014/main" id="{03CE13F4-01E0-4748-9D81-1AEE041973B3}"/>
              </a:ext>
            </a:extLst>
          </p:cNvPr>
          <p:cNvCxnSpPr>
            <a:cxnSpLocks/>
          </p:cNvCxnSpPr>
          <p:nvPr/>
        </p:nvCxnSpPr>
        <p:spPr>
          <a:xfrm flipV="1">
            <a:off x="5323896" y="2728954"/>
            <a:ext cx="3175" cy="4794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3" name="Straight Connector 462">
            <a:extLst>
              <a:ext uri="{FF2B5EF4-FFF2-40B4-BE49-F238E27FC236}">
                <a16:creationId xmlns:a16="http://schemas.microsoft.com/office/drawing/2014/main" id="{53A89542-8613-4CEE-BC8F-EFDD4B08EC1A}"/>
              </a:ext>
            </a:extLst>
          </p:cNvPr>
          <p:cNvCxnSpPr>
            <a:cxnSpLocks/>
          </p:cNvCxnSpPr>
          <p:nvPr/>
        </p:nvCxnSpPr>
        <p:spPr>
          <a:xfrm flipV="1">
            <a:off x="6457371" y="2714666"/>
            <a:ext cx="1587" cy="4794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4" name="Straight Connector 463">
            <a:extLst>
              <a:ext uri="{FF2B5EF4-FFF2-40B4-BE49-F238E27FC236}">
                <a16:creationId xmlns:a16="http://schemas.microsoft.com/office/drawing/2014/main" id="{B4BB705A-36A2-4B08-A1F3-ACC529B57CB2}"/>
              </a:ext>
            </a:extLst>
          </p:cNvPr>
          <p:cNvCxnSpPr>
            <a:cxnSpLocks/>
          </p:cNvCxnSpPr>
          <p:nvPr/>
        </p:nvCxnSpPr>
        <p:spPr>
          <a:xfrm flipV="1">
            <a:off x="7371771" y="2660691"/>
            <a:ext cx="1587" cy="4794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20" name="Picture 69">
            <a:extLst>
              <a:ext uri="{FF2B5EF4-FFF2-40B4-BE49-F238E27FC236}">
                <a16:creationId xmlns:a16="http://schemas.microsoft.com/office/drawing/2014/main" id="{9C22B899-D891-4D20-836E-EAD2D9961CB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721" y="2646404"/>
            <a:ext cx="771525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53" name="Picture 138">
            <a:extLst>
              <a:ext uri="{FF2B5EF4-FFF2-40B4-BE49-F238E27FC236}">
                <a16:creationId xmlns:a16="http://schemas.microsoft.com/office/drawing/2014/main" id="{7E049D1D-DF34-492D-907A-7DF669C93E58}"/>
              </a:ext>
            </a:extLst>
          </p:cNvPr>
          <p:cNvPicPr>
            <a:picLocks noChangeAspect="1"/>
          </p:cNvPicPr>
          <p:nvPr/>
        </p:nvPicPr>
        <p:blipFill>
          <a:blip r:embed="rId1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514"/>
          <a:stretch>
            <a:fillRect/>
          </a:stretch>
        </p:blipFill>
        <p:spPr bwMode="auto">
          <a:xfrm>
            <a:off x="4903788" y="14959013"/>
            <a:ext cx="1520825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56" name="Picture 28" descr="Image result for cell division icon">
            <a:extLst>
              <a:ext uri="{FF2B5EF4-FFF2-40B4-BE49-F238E27FC236}">
                <a16:creationId xmlns:a16="http://schemas.microsoft.com/office/drawing/2014/main" id="{B322B444-BB5F-4583-B6F3-7768C2BDB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44"/>
          <a:stretch>
            <a:fillRect/>
          </a:stretch>
        </p:blipFill>
        <p:spPr bwMode="auto">
          <a:xfrm>
            <a:off x="3594100" y="14879638"/>
            <a:ext cx="5969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Straight Arrow Connector 16"/>
          <p:cNvCxnSpPr/>
          <p:nvPr/>
        </p:nvCxnSpPr>
        <p:spPr>
          <a:xfrm flipH="1" flipV="1">
            <a:off x="7410450" y="15849601"/>
            <a:ext cx="892176" cy="182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3651250" y="15360650"/>
            <a:ext cx="98345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Cell division</a:t>
            </a:r>
          </a:p>
        </p:txBody>
      </p:sp>
      <p:pic>
        <p:nvPicPr>
          <p:cNvPr id="565" name="Picture 564" descr="Academy logo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" y="69512"/>
            <a:ext cx="4195762" cy="1322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93" name="Picture 2" descr="AQA Home">
            <a:extLst>
              <a:ext uri="{FF2B5EF4-FFF2-40B4-BE49-F238E27FC236}">
                <a16:creationId xmlns:a16="http://schemas.microsoft.com/office/drawing/2014/main" id="{93B2817E-1DCA-495E-870A-5114991306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984" b="1659"/>
          <a:stretch/>
        </p:blipFill>
        <p:spPr bwMode="auto">
          <a:xfrm>
            <a:off x="8165167" y="3227"/>
            <a:ext cx="1595577" cy="79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94" name="Straight Connector 493">
            <a:extLst>
              <a:ext uri="{FF2B5EF4-FFF2-40B4-BE49-F238E27FC236}">
                <a16:creationId xmlns:a16="http://schemas.microsoft.com/office/drawing/2014/main" id="{8742783B-DE88-42F0-BC22-0A579AC650FB}"/>
              </a:ext>
            </a:extLst>
          </p:cNvPr>
          <p:cNvCxnSpPr>
            <a:cxnSpLocks/>
          </p:cNvCxnSpPr>
          <p:nvPr/>
        </p:nvCxnSpPr>
        <p:spPr>
          <a:xfrm>
            <a:off x="3919538" y="15514956"/>
            <a:ext cx="12700" cy="34448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5" name="Rectangle 140">
            <a:extLst>
              <a:ext uri="{FF2B5EF4-FFF2-40B4-BE49-F238E27FC236}">
                <a16:creationId xmlns:a16="http://schemas.microsoft.com/office/drawing/2014/main" id="{AC6390BF-C5B0-44D9-A9D9-DF04ADE98306}"/>
              </a:ext>
            </a:extLst>
          </p:cNvPr>
          <p:cNvSpPr/>
          <p:nvPr/>
        </p:nvSpPr>
        <p:spPr>
          <a:xfrm>
            <a:off x="2183817" y="13343733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/>
          </a:p>
        </p:txBody>
      </p:sp>
      <p:sp>
        <p:nvSpPr>
          <p:cNvPr id="496" name="Block Arc 495">
            <a:extLst>
              <a:ext uri="{FF2B5EF4-FFF2-40B4-BE49-F238E27FC236}">
                <a16:creationId xmlns:a16="http://schemas.microsoft.com/office/drawing/2014/main" id="{1CA3438C-3F21-4F86-8C87-7EFB1C9A8394}"/>
              </a:ext>
            </a:extLst>
          </p:cNvPr>
          <p:cNvSpPr/>
          <p:nvPr/>
        </p:nvSpPr>
        <p:spPr>
          <a:xfrm rot="5400000" flipH="1">
            <a:off x="6512519" y="11390512"/>
            <a:ext cx="2881710" cy="2287588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497" name="Rectangle 140">
            <a:extLst>
              <a:ext uri="{FF2B5EF4-FFF2-40B4-BE49-F238E27FC236}">
                <a16:creationId xmlns:a16="http://schemas.microsoft.com/office/drawing/2014/main" id="{AC6390BF-C5B0-44D9-A9D9-DF04ADE98306}"/>
              </a:ext>
            </a:extLst>
          </p:cNvPr>
          <p:cNvSpPr/>
          <p:nvPr/>
        </p:nvSpPr>
        <p:spPr>
          <a:xfrm>
            <a:off x="2082165" y="11093451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 dirty="0"/>
          </a:p>
        </p:txBody>
      </p:sp>
      <p:cxnSp>
        <p:nvCxnSpPr>
          <p:cNvPr id="498" name="Straight Connector 497">
            <a:extLst>
              <a:ext uri="{FF2B5EF4-FFF2-40B4-BE49-F238E27FC236}">
                <a16:creationId xmlns:a16="http://schemas.microsoft.com/office/drawing/2014/main" id="{A60CB24F-E9FB-45F9-A6B7-DEC4D785F590}"/>
              </a:ext>
            </a:extLst>
          </p:cNvPr>
          <p:cNvCxnSpPr>
            <a:cxnSpLocks/>
          </p:cNvCxnSpPr>
          <p:nvPr/>
        </p:nvCxnSpPr>
        <p:spPr>
          <a:xfrm flipV="1">
            <a:off x="2017343" y="15841904"/>
            <a:ext cx="0" cy="325755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9" name="Straight Connector 498">
            <a:extLst>
              <a:ext uri="{FF2B5EF4-FFF2-40B4-BE49-F238E27FC236}">
                <a16:creationId xmlns:a16="http://schemas.microsoft.com/office/drawing/2014/main" id="{45E38156-88CC-4438-AED9-3BB7A7CDBECF}"/>
              </a:ext>
            </a:extLst>
          </p:cNvPr>
          <p:cNvCxnSpPr>
            <a:cxnSpLocks/>
          </p:cNvCxnSpPr>
          <p:nvPr/>
        </p:nvCxnSpPr>
        <p:spPr>
          <a:xfrm>
            <a:off x="1493522" y="13380971"/>
            <a:ext cx="0" cy="343448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0" name="Straight Connector 499">
            <a:extLst>
              <a:ext uri="{FF2B5EF4-FFF2-40B4-BE49-F238E27FC236}">
                <a16:creationId xmlns:a16="http://schemas.microsoft.com/office/drawing/2014/main" id="{806A33F3-AC86-49EF-A3E2-085794180B8C}"/>
              </a:ext>
            </a:extLst>
          </p:cNvPr>
          <p:cNvCxnSpPr>
            <a:cxnSpLocks/>
          </p:cNvCxnSpPr>
          <p:nvPr/>
        </p:nvCxnSpPr>
        <p:spPr>
          <a:xfrm flipV="1">
            <a:off x="966895" y="14839951"/>
            <a:ext cx="228449" cy="460233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1" name="Straight Connector 500">
            <a:extLst>
              <a:ext uri="{FF2B5EF4-FFF2-40B4-BE49-F238E27FC236}">
                <a16:creationId xmlns:a16="http://schemas.microsoft.com/office/drawing/2014/main" id="{FC92BBD1-1F84-468A-9147-CAE5EFD2EE6F}"/>
              </a:ext>
            </a:extLst>
          </p:cNvPr>
          <p:cNvCxnSpPr>
            <a:cxnSpLocks/>
          </p:cNvCxnSpPr>
          <p:nvPr/>
        </p:nvCxnSpPr>
        <p:spPr>
          <a:xfrm flipH="1">
            <a:off x="2671125" y="15300184"/>
            <a:ext cx="28842" cy="247434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2" name="Picture 501">
            <a:extLst>
              <a:ext uri="{FF2B5EF4-FFF2-40B4-BE49-F238E27FC236}">
                <a16:creationId xmlns:a16="http://schemas.microsoft.com/office/drawing/2014/main" id="{688AC55E-56C4-4733-ADD0-5C52691F3806}"/>
              </a:ext>
            </a:extLst>
          </p:cNvPr>
          <p:cNvPicPr>
            <a:picLocks noChangeAspect="1"/>
          </p:cNvPicPr>
          <p:nvPr/>
        </p:nvPicPr>
        <p:blipFill>
          <a:blip r:embed="rId14">
            <a:biLevel thresh="75000"/>
          </a:blip>
          <a:stretch>
            <a:fillRect/>
          </a:stretch>
        </p:blipFill>
        <p:spPr>
          <a:xfrm>
            <a:off x="966895" y="16451333"/>
            <a:ext cx="1535104" cy="348338"/>
          </a:xfrm>
          <a:prstGeom prst="rect">
            <a:avLst/>
          </a:prstGeom>
        </p:spPr>
      </p:pic>
      <p:pic>
        <p:nvPicPr>
          <p:cNvPr id="503" name="Graphic 53" descr="Beaker">
            <a:extLst>
              <a:ext uri="{FF2B5EF4-FFF2-40B4-BE49-F238E27FC236}">
                <a16:creationId xmlns:a16="http://schemas.microsoft.com/office/drawing/2014/main" id="{54C8A6F5-13F0-4D1F-9865-37F12D4DF97F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242879" y="15307144"/>
            <a:ext cx="542457" cy="542457"/>
          </a:xfrm>
          <a:prstGeom prst="rect">
            <a:avLst/>
          </a:prstGeom>
        </p:spPr>
      </p:pic>
      <p:sp>
        <p:nvSpPr>
          <p:cNvPr id="504" name="TextBox 503"/>
          <p:cNvSpPr txBox="1"/>
          <p:nvPr/>
        </p:nvSpPr>
        <p:spPr>
          <a:xfrm rot="5400000">
            <a:off x="317195" y="14677616"/>
            <a:ext cx="23773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Molecular Chemist</a:t>
            </a:r>
          </a:p>
        </p:txBody>
      </p:sp>
      <p:sp>
        <p:nvSpPr>
          <p:cNvPr id="506" name="TextBox 505"/>
          <p:cNvSpPr txBox="1"/>
          <p:nvPr/>
        </p:nvSpPr>
        <p:spPr>
          <a:xfrm>
            <a:off x="1558673" y="16167659"/>
            <a:ext cx="128068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Solids, Liquids, Gases</a:t>
            </a:r>
          </a:p>
        </p:txBody>
      </p:sp>
      <p:sp>
        <p:nvSpPr>
          <p:cNvPr id="507" name="TextBox 506"/>
          <p:cNvSpPr txBox="1"/>
          <p:nvPr/>
        </p:nvSpPr>
        <p:spPr>
          <a:xfrm>
            <a:off x="1178396" y="13077227"/>
            <a:ext cx="137441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Particle Model</a:t>
            </a:r>
          </a:p>
        </p:txBody>
      </p:sp>
      <p:sp>
        <p:nvSpPr>
          <p:cNvPr id="511" name="TextBox 510"/>
          <p:cNvSpPr txBox="1"/>
          <p:nvPr/>
        </p:nvSpPr>
        <p:spPr>
          <a:xfrm>
            <a:off x="365168" y="15080476"/>
            <a:ext cx="8552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Particles in Solution</a:t>
            </a:r>
          </a:p>
        </p:txBody>
      </p:sp>
      <p:pic>
        <p:nvPicPr>
          <p:cNvPr id="515" name="Picture 14" descr="Image result for ISOTOPE icon">
            <a:extLst>
              <a:ext uri="{FF2B5EF4-FFF2-40B4-BE49-F238E27FC236}">
                <a16:creationId xmlns:a16="http://schemas.microsoft.com/office/drawing/2014/main" id="{1C4335CC-F08E-4411-80C4-BD62EDA65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70" y="12995434"/>
            <a:ext cx="594473" cy="594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6" name="TextBox 515"/>
          <p:cNvSpPr txBox="1"/>
          <p:nvPr/>
        </p:nvSpPr>
        <p:spPr>
          <a:xfrm>
            <a:off x="495934" y="13610240"/>
            <a:ext cx="82707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Atoms Elements and Compounds</a:t>
            </a:r>
          </a:p>
        </p:txBody>
      </p:sp>
      <p:sp>
        <p:nvSpPr>
          <p:cNvPr id="517" name="TextBox 516"/>
          <p:cNvSpPr txBox="1"/>
          <p:nvPr/>
        </p:nvSpPr>
        <p:spPr>
          <a:xfrm>
            <a:off x="2552807" y="14922474"/>
            <a:ext cx="628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Chemical Formula</a:t>
            </a:r>
          </a:p>
        </p:txBody>
      </p:sp>
      <p:pic>
        <p:nvPicPr>
          <p:cNvPr id="518" name="Picture 18" descr="Image result for carbon diamond icon">
            <a:extLst>
              <a:ext uri="{FF2B5EF4-FFF2-40B4-BE49-F238E27FC236}">
                <a16:creationId xmlns:a16="http://schemas.microsoft.com/office/drawing/2014/main" id="{48563F50-5A11-460C-BC4B-15A11CE749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4" t="43699" r="60264" b="21042"/>
          <a:stretch/>
        </p:blipFill>
        <p:spPr bwMode="auto">
          <a:xfrm rot="1380117">
            <a:off x="2911126" y="16270133"/>
            <a:ext cx="859719" cy="564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0" name="TextBox 519"/>
          <p:cNvSpPr txBox="1"/>
          <p:nvPr/>
        </p:nvSpPr>
        <p:spPr>
          <a:xfrm>
            <a:off x="2584610" y="16674360"/>
            <a:ext cx="68118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Polymers</a:t>
            </a:r>
          </a:p>
        </p:txBody>
      </p:sp>
      <p:cxnSp>
        <p:nvCxnSpPr>
          <p:cNvPr id="522" name="Straight Connector 521">
            <a:extLst>
              <a:ext uri="{FF2B5EF4-FFF2-40B4-BE49-F238E27FC236}">
                <a16:creationId xmlns:a16="http://schemas.microsoft.com/office/drawing/2014/main" id="{16019830-9CD6-438E-9FEA-EE85EE866F17}"/>
              </a:ext>
            </a:extLst>
          </p:cNvPr>
          <p:cNvCxnSpPr>
            <a:cxnSpLocks/>
          </p:cNvCxnSpPr>
          <p:nvPr/>
        </p:nvCxnSpPr>
        <p:spPr>
          <a:xfrm>
            <a:off x="648334" y="13993473"/>
            <a:ext cx="530062" cy="331972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2" name="Rectangle 531">
            <a:extLst>
              <a:ext uri="{FF2B5EF4-FFF2-40B4-BE49-F238E27FC236}">
                <a16:creationId xmlns:a16="http://schemas.microsoft.com/office/drawing/2014/main" id="{49D8C0F3-BB49-40A7-A819-C7E25914D685}"/>
              </a:ext>
            </a:extLst>
          </p:cNvPr>
          <p:cNvSpPr/>
          <p:nvPr/>
        </p:nvSpPr>
        <p:spPr>
          <a:xfrm>
            <a:off x="2410768" y="13292140"/>
            <a:ext cx="88900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 sz="900"/>
          </a:p>
        </p:txBody>
      </p:sp>
      <p:cxnSp>
        <p:nvCxnSpPr>
          <p:cNvPr id="533" name="Straight Connector 532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 flipV="1">
            <a:off x="5461953" y="13845383"/>
            <a:ext cx="52387" cy="468312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4" name="Straight Connector 533">
            <a:extLst>
              <a:ext uri="{FF2B5EF4-FFF2-40B4-BE49-F238E27FC236}">
                <a16:creationId xmlns:a16="http://schemas.microsoft.com/office/drawing/2014/main" id="{1BD8ADA5-D946-5C42-A4AE-03B3AA1B8A94}"/>
              </a:ext>
            </a:extLst>
          </p:cNvPr>
          <p:cNvCxnSpPr>
            <a:cxnSpLocks/>
          </p:cNvCxnSpPr>
          <p:nvPr/>
        </p:nvCxnSpPr>
        <p:spPr>
          <a:xfrm flipH="1">
            <a:off x="5325428" y="12972258"/>
            <a:ext cx="198437" cy="525462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6" name="TextBox 52"/>
          <p:cNvSpPr txBox="1">
            <a:spLocks noChangeArrowheads="1"/>
          </p:cNvSpPr>
          <p:nvPr/>
        </p:nvSpPr>
        <p:spPr bwMode="auto">
          <a:xfrm>
            <a:off x="3793489" y="13426283"/>
            <a:ext cx="2129267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000" b="1" dirty="0">
                <a:solidFill>
                  <a:schemeClr val="bg1"/>
                </a:solidFill>
                <a:latin typeface="+mj-lt"/>
              </a:rPr>
              <a:t>Energy Scientist</a:t>
            </a:r>
          </a:p>
        </p:txBody>
      </p:sp>
      <p:cxnSp>
        <p:nvCxnSpPr>
          <p:cNvPr id="537" name="Straight Connector 536">
            <a:extLst>
              <a:ext uri="{FF2B5EF4-FFF2-40B4-BE49-F238E27FC236}">
                <a16:creationId xmlns:a16="http://schemas.microsoft.com/office/drawing/2014/main" id="{B50BCC60-4B85-48B0-9EE4-AD75D588E982}"/>
              </a:ext>
            </a:extLst>
          </p:cNvPr>
          <p:cNvCxnSpPr>
            <a:cxnSpLocks/>
          </p:cNvCxnSpPr>
          <p:nvPr/>
        </p:nvCxnSpPr>
        <p:spPr>
          <a:xfrm flipH="1" flipV="1">
            <a:off x="4161790" y="13773945"/>
            <a:ext cx="434975" cy="4286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8" name="Straight Connector 537">
            <a:extLst>
              <a:ext uri="{FF2B5EF4-FFF2-40B4-BE49-F238E27FC236}">
                <a16:creationId xmlns:a16="http://schemas.microsoft.com/office/drawing/2014/main" id="{792260B0-1085-449D-AED6-4E644C6CF403}"/>
              </a:ext>
            </a:extLst>
          </p:cNvPr>
          <p:cNvCxnSpPr>
            <a:cxnSpLocks/>
          </p:cNvCxnSpPr>
          <p:nvPr/>
        </p:nvCxnSpPr>
        <p:spPr>
          <a:xfrm>
            <a:off x="4852353" y="13026233"/>
            <a:ext cx="138112" cy="5048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9" name="Straight Connector 538">
            <a:extLst>
              <a:ext uri="{FF2B5EF4-FFF2-40B4-BE49-F238E27FC236}">
                <a16:creationId xmlns:a16="http://schemas.microsoft.com/office/drawing/2014/main" id="{A1B04283-6A7A-4EE4-857D-E2F245ED8697}"/>
              </a:ext>
            </a:extLst>
          </p:cNvPr>
          <p:cNvCxnSpPr>
            <a:cxnSpLocks/>
          </p:cNvCxnSpPr>
          <p:nvPr/>
        </p:nvCxnSpPr>
        <p:spPr>
          <a:xfrm>
            <a:off x="4079240" y="13018295"/>
            <a:ext cx="227013" cy="474663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1" name="Picture 32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790" y="12611895"/>
            <a:ext cx="34607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" name="Picture 43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000" y="12591382"/>
            <a:ext cx="37465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3" name="Picture 39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725" y="14136689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4" name="Picture 85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189" y="14094666"/>
            <a:ext cx="611187" cy="62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5" name="TextBox 26"/>
          <p:cNvSpPr txBox="1">
            <a:spLocks noChangeArrowheads="1"/>
          </p:cNvSpPr>
          <p:nvPr/>
        </p:nvSpPr>
        <p:spPr bwMode="auto">
          <a:xfrm>
            <a:off x="3474562" y="13005595"/>
            <a:ext cx="78406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GB" altLang="en-US" sz="900" dirty="0"/>
              <a:t>Stores of Energy</a:t>
            </a:r>
          </a:p>
        </p:txBody>
      </p:sp>
      <p:sp>
        <p:nvSpPr>
          <p:cNvPr id="548" name="TextBox 27"/>
          <p:cNvSpPr txBox="1">
            <a:spLocks noChangeArrowheads="1"/>
          </p:cNvSpPr>
          <p:nvPr/>
        </p:nvSpPr>
        <p:spPr bwMode="auto">
          <a:xfrm>
            <a:off x="4976178" y="12776995"/>
            <a:ext cx="5111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/>
              <a:t>Cost of Energy</a:t>
            </a:r>
          </a:p>
        </p:txBody>
      </p:sp>
      <p:sp>
        <p:nvSpPr>
          <p:cNvPr id="549" name="TextBox 28"/>
          <p:cNvSpPr txBox="1">
            <a:spLocks noChangeArrowheads="1"/>
          </p:cNvSpPr>
          <p:nvPr/>
        </p:nvSpPr>
        <p:spPr bwMode="auto">
          <a:xfrm>
            <a:off x="3161190" y="14195003"/>
            <a:ext cx="11112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 dirty="0"/>
              <a:t>Renewable and Non Renewable </a:t>
            </a:r>
          </a:p>
        </p:txBody>
      </p:sp>
      <p:sp>
        <p:nvSpPr>
          <p:cNvPr id="550" name="TextBox 31"/>
          <p:cNvSpPr txBox="1">
            <a:spLocks noChangeArrowheads="1"/>
          </p:cNvSpPr>
          <p:nvPr/>
        </p:nvSpPr>
        <p:spPr bwMode="auto">
          <a:xfrm>
            <a:off x="5487353" y="12786520"/>
            <a:ext cx="105410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/>
              <a:t>Sankey Diagrams</a:t>
            </a:r>
          </a:p>
        </p:txBody>
      </p:sp>
      <p:cxnSp>
        <p:nvCxnSpPr>
          <p:cNvPr id="553" name="Straight Connector 552">
            <a:extLst>
              <a:ext uri="{FF2B5EF4-FFF2-40B4-BE49-F238E27FC236}">
                <a16:creationId xmlns:a16="http://schemas.microsoft.com/office/drawing/2014/main" id="{22015452-0F45-4464-9773-3C05AC1E7361}"/>
              </a:ext>
            </a:extLst>
          </p:cNvPr>
          <p:cNvCxnSpPr>
            <a:cxnSpLocks/>
          </p:cNvCxnSpPr>
          <p:nvPr/>
        </p:nvCxnSpPr>
        <p:spPr>
          <a:xfrm flipH="1" flipV="1">
            <a:off x="8914827" y="13040884"/>
            <a:ext cx="191169" cy="419792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4" name="Straight Connector 553">
            <a:extLst>
              <a:ext uri="{FF2B5EF4-FFF2-40B4-BE49-F238E27FC236}">
                <a16:creationId xmlns:a16="http://schemas.microsoft.com/office/drawing/2014/main" id="{8BC0059C-E928-46C0-8F68-0FD7F6B956BF}"/>
              </a:ext>
            </a:extLst>
          </p:cNvPr>
          <p:cNvCxnSpPr>
            <a:cxnSpLocks/>
          </p:cNvCxnSpPr>
          <p:nvPr/>
        </p:nvCxnSpPr>
        <p:spPr>
          <a:xfrm flipV="1">
            <a:off x="7327743" y="13891936"/>
            <a:ext cx="5711" cy="314289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5" name="Straight Connector 554">
            <a:extLst>
              <a:ext uri="{FF2B5EF4-FFF2-40B4-BE49-F238E27FC236}">
                <a16:creationId xmlns:a16="http://schemas.microsoft.com/office/drawing/2014/main" id="{F00F62F4-4DFA-4C12-A092-79F1DFFB1808}"/>
              </a:ext>
            </a:extLst>
          </p:cNvPr>
          <p:cNvCxnSpPr>
            <a:cxnSpLocks/>
          </p:cNvCxnSpPr>
          <p:nvPr/>
        </p:nvCxnSpPr>
        <p:spPr>
          <a:xfrm flipH="1">
            <a:off x="8162769" y="10808584"/>
            <a:ext cx="554349" cy="625144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7" name="Straight Connector 556">
            <a:extLst>
              <a:ext uri="{FF2B5EF4-FFF2-40B4-BE49-F238E27FC236}">
                <a16:creationId xmlns:a16="http://schemas.microsoft.com/office/drawing/2014/main" id="{FAE6B26B-30E3-481D-A9A4-DBD86BA0A34A}"/>
              </a:ext>
            </a:extLst>
          </p:cNvPr>
          <p:cNvCxnSpPr>
            <a:cxnSpLocks/>
          </p:cNvCxnSpPr>
          <p:nvPr/>
        </p:nvCxnSpPr>
        <p:spPr>
          <a:xfrm flipH="1">
            <a:off x="9029024" y="12191181"/>
            <a:ext cx="170582" cy="349277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8" name="Straight Connector 557">
            <a:extLst>
              <a:ext uri="{FF2B5EF4-FFF2-40B4-BE49-F238E27FC236}">
                <a16:creationId xmlns:a16="http://schemas.microsoft.com/office/drawing/2014/main" id="{B708163A-30D8-4937-BD41-D4761F14D123}"/>
              </a:ext>
            </a:extLst>
          </p:cNvPr>
          <p:cNvCxnSpPr>
            <a:cxnSpLocks/>
          </p:cNvCxnSpPr>
          <p:nvPr/>
        </p:nvCxnSpPr>
        <p:spPr>
          <a:xfrm>
            <a:off x="7316803" y="13036599"/>
            <a:ext cx="7479" cy="379677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9" name="TextBox 558"/>
          <p:cNvSpPr txBox="1"/>
          <p:nvPr/>
        </p:nvSpPr>
        <p:spPr>
          <a:xfrm rot="16200000">
            <a:off x="7573778" y="12084457"/>
            <a:ext cx="2101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Acid Scientist</a:t>
            </a:r>
          </a:p>
        </p:txBody>
      </p:sp>
      <p:sp>
        <p:nvSpPr>
          <p:cNvPr id="560" name="TextBox 559"/>
          <p:cNvSpPr txBox="1"/>
          <p:nvPr/>
        </p:nvSpPr>
        <p:spPr>
          <a:xfrm>
            <a:off x="8831957" y="13482185"/>
            <a:ext cx="112199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Indicators</a:t>
            </a:r>
          </a:p>
        </p:txBody>
      </p:sp>
      <p:sp>
        <p:nvSpPr>
          <p:cNvPr id="561" name="TextBox 560"/>
          <p:cNvSpPr txBox="1"/>
          <p:nvPr/>
        </p:nvSpPr>
        <p:spPr>
          <a:xfrm>
            <a:off x="7176654" y="12833632"/>
            <a:ext cx="106437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pH Scale</a:t>
            </a:r>
          </a:p>
        </p:txBody>
      </p:sp>
      <p:sp>
        <p:nvSpPr>
          <p:cNvPr id="562" name="TextBox 561"/>
          <p:cNvSpPr txBox="1"/>
          <p:nvPr/>
        </p:nvSpPr>
        <p:spPr>
          <a:xfrm>
            <a:off x="6845250" y="14243982"/>
            <a:ext cx="10020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Neutralisation</a:t>
            </a:r>
          </a:p>
        </p:txBody>
      </p:sp>
      <p:sp>
        <p:nvSpPr>
          <p:cNvPr id="563" name="TextBox 562"/>
          <p:cNvSpPr txBox="1"/>
          <p:nvPr/>
        </p:nvSpPr>
        <p:spPr>
          <a:xfrm>
            <a:off x="8635981" y="11052010"/>
            <a:ext cx="113056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Insoluble Salts</a:t>
            </a:r>
          </a:p>
        </p:txBody>
      </p:sp>
      <p:sp>
        <p:nvSpPr>
          <p:cNvPr id="564" name="TextBox 563"/>
          <p:cNvSpPr txBox="1"/>
          <p:nvPr/>
        </p:nvSpPr>
        <p:spPr>
          <a:xfrm>
            <a:off x="8967788" y="12046447"/>
            <a:ext cx="7974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Titration</a:t>
            </a:r>
          </a:p>
        </p:txBody>
      </p:sp>
      <p:pic>
        <p:nvPicPr>
          <p:cNvPr id="566" name="Graphic 53" descr="Beaker">
            <a:extLst>
              <a:ext uri="{FF2B5EF4-FFF2-40B4-BE49-F238E27FC236}">
                <a16:creationId xmlns:a16="http://schemas.microsoft.com/office/drawing/2014/main" id="{54C8A6F5-13F0-4D1F-9865-37F12D4DF97F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8651245" y="10461140"/>
            <a:ext cx="542457" cy="542457"/>
          </a:xfrm>
          <a:prstGeom prst="rect">
            <a:avLst/>
          </a:prstGeom>
        </p:spPr>
      </p:pic>
      <p:pic>
        <p:nvPicPr>
          <p:cNvPr id="567" name="Picture 566" descr="tikz pgf - How to draw a pH scale in latex - TeX - LaTeX ...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2128" y="13973201"/>
            <a:ext cx="1860257" cy="740662"/>
          </a:xfrm>
          <a:prstGeom prst="rect">
            <a:avLst/>
          </a:prstGeom>
        </p:spPr>
      </p:pic>
      <p:pic>
        <p:nvPicPr>
          <p:cNvPr id="568" name="Picture 567" descr="File:Acid-base-titration-fr.svg - Wikimedia Commons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7876" y="11490686"/>
            <a:ext cx="440136" cy="506523"/>
          </a:xfrm>
          <a:prstGeom prst="rect">
            <a:avLst/>
          </a:prstGeom>
        </p:spPr>
      </p:pic>
      <p:sp>
        <p:nvSpPr>
          <p:cNvPr id="571" name="Rectangle 570">
            <a:extLst>
              <a:ext uri="{FF2B5EF4-FFF2-40B4-BE49-F238E27FC236}">
                <a16:creationId xmlns:a16="http://schemas.microsoft.com/office/drawing/2014/main" id="{49D8C0F3-BB49-40A7-A819-C7E25914D685}"/>
              </a:ext>
            </a:extLst>
          </p:cNvPr>
          <p:cNvSpPr/>
          <p:nvPr/>
        </p:nvSpPr>
        <p:spPr>
          <a:xfrm>
            <a:off x="6863986" y="13310792"/>
            <a:ext cx="88900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 sz="900"/>
          </a:p>
        </p:txBody>
      </p:sp>
      <p:sp>
        <p:nvSpPr>
          <p:cNvPr id="572" name="TextBox 571"/>
          <p:cNvSpPr txBox="1"/>
          <p:nvPr/>
        </p:nvSpPr>
        <p:spPr>
          <a:xfrm>
            <a:off x="7544720" y="12425857"/>
            <a:ext cx="109834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Acids and Bases</a:t>
            </a:r>
          </a:p>
        </p:txBody>
      </p:sp>
      <p:pic>
        <p:nvPicPr>
          <p:cNvPr id="573" name="Graphic 46" descr="Test tubes">
            <a:extLst>
              <a:ext uri="{FF2B5EF4-FFF2-40B4-BE49-F238E27FC236}">
                <a16:creationId xmlns:a16="http://schemas.microsoft.com/office/drawing/2014/main" id="{B09CA265-AE0F-40C8-99B7-EDE7259DD47E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7491509" y="11968843"/>
            <a:ext cx="498264" cy="498264"/>
          </a:xfrm>
          <a:prstGeom prst="rect">
            <a:avLst/>
          </a:prstGeom>
        </p:spPr>
      </p:pic>
      <p:cxnSp>
        <p:nvCxnSpPr>
          <p:cNvPr id="574" name="Straight Connector 573">
            <a:extLst>
              <a:ext uri="{FF2B5EF4-FFF2-40B4-BE49-F238E27FC236}">
                <a16:creationId xmlns:a16="http://schemas.microsoft.com/office/drawing/2014/main" id="{B708163A-30D8-4937-BD41-D4761F14D123}"/>
              </a:ext>
            </a:extLst>
          </p:cNvPr>
          <p:cNvCxnSpPr>
            <a:cxnSpLocks/>
          </p:cNvCxnSpPr>
          <p:nvPr/>
        </p:nvCxnSpPr>
        <p:spPr>
          <a:xfrm flipV="1">
            <a:off x="8067192" y="12038038"/>
            <a:ext cx="395770" cy="94316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5" name="Picture 520">
            <a:extLst>
              <a:ext uri="{FF2B5EF4-FFF2-40B4-BE49-F238E27FC236}">
                <a16:creationId xmlns:a16="http://schemas.microsoft.com/office/drawing/2014/main" id="{0B2C9786-A90C-44A5-B88D-E4351F5032E5}"/>
              </a:ext>
            </a:extLst>
          </p:cNvPr>
          <p:cNvPicPr>
            <a:picLocks noChangeAspect="1"/>
          </p:cNvPicPr>
          <p:nvPr/>
        </p:nvPicPr>
        <p:blipFill>
          <a:blip r:embed="rId27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17911" b="-2"/>
          <a:stretch>
            <a:fillRect/>
          </a:stretch>
        </p:blipFill>
        <p:spPr bwMode="auto">
          <a:xfrm>
            <a:off x="1361525" y="11870865"/>
            <a:ext cx="366712" cy="270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6" name="Picture 148">
            <a:extLst>
              <a:ext uri="{FF2B5EF4-FFF2-40B4-BE49-F238E27FC236}">
                <a16:creationId xmlns:a16="http://schemas.microsoft.com/office/drawing/2014/main" id="{4322E838-4419-494D-AB6F-D501448A23BA}"/>
              </a:ext>
            </a:extLst>
          </p:cNvPr>
          <p:cNvPicPr>
            <a:picLocks noChangeAspect="1"/>
          </p:cNvPicPr>
          <p:nvPr/>
        </p:nvPicPr>
        <p:blipFill>
          <a:blip r:embed="rId2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662"/>
          <a:stretch>
            <a:fillRect/>
          </a:stretch>
        </p:blipFill>
        <p:spPr bwMode="auto">
          <a:xfrm>
            <a:off x="5875118" y="11894799"/>
            <a:ext cx="1057275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7" name="Picture 12">
            <a:extLst>
              <a:ext uri="{FF2B5EF4-FFF2-40B4-BE49-F238E27FC236}">
                <a16:creationId xmlns:a16="http://schemas.microsoft.com/office/drawing/2014/main" id="{D7C17143-F0EF-4B51-9222-8812B6B40209}"/>
              </a:ext>
            </a:extLst>
          </p:cNvPr>
          <p:cNvPicPr>
            <a:picLocks noChangeAspect="1"/>
          </p:cNvPicPr>
          <p:nvPr/>
        </p:nvPicPr>
        <p:blipFill>
          <a:blip r:embed="rId2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4" t="6870" r="2019" b="4565"/>
          <a:stretch>
            <a:fillRect/>
          </a:stretch>
        </p:blipFill>
        <p:spPr bwMode="auto">
          <a:xfrm>
            <a:off x="4493653" y="11961603"/>
            <a:ext cx="6985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8" name="Picture 11">
            <a:extLst>
              <a:ext uri="{FF2B5EF4-FFF2-40B4-BE49-F238E27FC236}">
                <a16:creationId xmlns:a16="http://schemas.microsoft.com/office/drawing/2014/main" id="{124A7F50-2701-47FA-AC89-C5D383E78933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44" y="10438207"/>
            <a:ext cx="549275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9" name="Picture 114">
            <a:extLst>
              <a:ext uri="{FF2B5EF4-FFF2-40B4-BE49-F238E27FC236}">
                <a16:creationId xmlns:a16="http://schemas.microsoft.com/office/drawing/2014/main" id="{AFCEA554-0980-457D-960B-0F35B15BB2E4}"/>
              </a:ext>
            </a:extLst>
          </p:cNvPr>
          <p:cNvPicPr>
            <a:picLocks noChangeAspect="1"/>
          </p:cNvPicPr>
          <p:nvPr/>
        </p:nvPicPr>
        <p:blipFill>
          <a:blip r:embed="rId3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07" y="9205178"/>
            <a:ext cx="4826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0" name="Picture 16">
            <a:extLst>
              <a:ext uri="{FF2B5EF4-FFF2-40B4-BE49-F238E27FC236}">
                <a16:creationId xmlns:a16="http://schemas.microsoft.com/office/drawing/2014/main" id="{90CD018F-9D88-48E6-BBAF-79E4A5BE1791}"/>
              </a:ext>
            </a:extLst>
          </p:cNvPr>
          <p:cNvPicPr>
            <a:picLocks noChangeAspect="1"/>
          </p:cNvPicPr>
          <p:nvPr/>
        </p:nvPicPr>
        <p:blipFill>
          <a:blip r:embed="rId32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294" y="10409528"/>
            <a:ext cx="441515" cy="525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82" name="Straight Connector 581">
            <a:extLst>
              <a:ext uri="{FF2B5EF4-FFF2-40B4-BE49-F238E27FC236}">
                <a16:creationId xmlns:a16="http://schemas.microsoft.com/office/drawing/2014/main" id="{A6D0DEDC-BDB7-4BC6-8FBB-83311C8E2AF4}"/>
              </a:ext>
            </a:extLst>
          </p:cNvPr>
          <p:cNvCxnSpPr>
            <a:cxnSpLocks/>
          </p:cNvCxnSpPr>
          <p:nvPr/>
        </p:nvCxnSpPr>
        <p:spPr>
          <a:xfrm flipV="1">
            <a:off x="1181343" y="11086674"/>
            <a:ext cx="360363" cy="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3" name="TextBox 138">
            <a:extLst>
              <a:ext uri="{FF2B5EF4-FFF2-40B4-BE49-F238E27FC236}">
                <a16:creationId xmlns:a16="http://schemas.microsoft.com/office/drawing/2014/main" id="{90A0C371-09C7-4D7E-A204-051119E9C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858" y="10944114"/>
            <a:ext cx="7143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Seed dispersal</a:t>
            </a:r>
          </a:p>
        </p:txBody>
      </p:sp>
      <p:sp>
        <p:nvSpPr>
          <p:cNvPr id="584" name="TextBox 168">
            <a:extLst>
              <a:ext uri="{FF2B5EF4-FFF2-40B4-BE49-F238E27FC236}">
                <a16:creationId xmlns:a16="http://schemas.microsoft.com/office/drawing/2014/main" id="{5E6A374C-338E-4758-B8BD-6970D04FF8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6905" y="10582670"/>
            <a:ext cx="105968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Fertilisation and implantation</a:t>
            </a:r>
          </a:p>
        </p:txBody>
      </p:sp>
      <p:cxnSp>
        <p:nvCxnSpPr>
          <p:cNvPr id="586" name="Straight Connector 585">
            <a:extLst>
              <a:ext uri="{FF2B5EF4-FFF2-40B4-BE49-F238E27FC236}">
                <a16:creationId xmlns:a16="http://schemas.microsoft.com/office/drawing/2014/main" id="{64125382-BAB4-4E43-B411-B89D49CAC250}"/>
              </a:ext>
            </a:extLst>
          </p:cNvPr>
          <p:cNvCxnSpPr>
            <a:cxnSpLocks/>
          </p:cNvCxnSpPr>
          <p:nvPr/>
        </p:nvCxnSpPr>
        <p:spPr>
          <a:xfrm flipH="1" flipV="1">
            <a:off x="6027254" y="11641592"/>
            <a:ext cx="6350" cy="18891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7" name="TextBox 196">
            <a:extLst>
              <a:ext uri="{FF2B5EF4-FFF2-40B4-BE49-F238E27FC236}">
                <a16:creationId xmlns:a16="http://schemas.microsoft.com/office/drawing/2014/main" id="{EBDF219D-ECB6-47FA-B197-636DA3D34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1168" y="11705887"/>
            <a:ext cx="881062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Adolescence</a:t>
            </a:r>
          </a:p>
        </p:txBody>
      </p:sp>
      <p:sp>
        <p:nvSpPr>
          <p:cNvPr id="588" name="Rectangle 587">
            <a:extLst>
              <a:ext uri="{FF2B5EF4-FFF2-40B4-BE49-F238E27FC236}">
                <a16:creationId xmlns:a16="http://schemas.microsoft.com/office/drawing/2014/main" id="{86743241-712D-44EB-A666-AA034BC8AE75}"/>
              </a:ext>
            </a:extLst>
          </p:cNvPr>
          <p:cNvSpPr/>
          <p:nvPr/>
        </p:nvSpPr>
        <p:spPr>
          <a:xfrm>
            <a:off x="6997444" y="11076305"/>
            <a:ext cx="90488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 sz="900"/>
          </a:p>
        </p:txBody>
      </p:sp>
      <p:cxnSp>
        <p:nvCxnSpPr>
          <p:cNvPr id="589" name="Straight Connector 588">
            <a:extLst>
              <a:ext uri="{FF2B5EF4-FFF2-40B4-BE49-F238E27FC236}">
                <a16:creationId xmlns:a16="http://schemas.microsoft.com/office/drawing/2014/main" id="{42CCABF0-3B18-47FF-B0F9-314A16252854}"/>
              </a:ext>
            </a:extLst>
          </p:cNvPr>
          <p:cNvCxnSpPr>
            <a:cxnSpLocks/>
          </p:cNvCxnSpPr>
          <p:nvPr/>
        </p:nvCxnSpPr>
        <p:spPr>
          <a:xfrm>
            <a:off x="6688169" y="10862070"/>
            <a:ext cx="15875" cy="32067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1" name="Straight Connector 590">
            <a:extLst>
              <a:ext uri="{FF2B5EF4-FFF2-40B4-BE49-F238E27FC236}">
                <a16:creationId xmlns:a16="http://schemas.microsoft.com/office/drawing/2014/main" id="{5F4E54FA-9661-4841-A354-14494F62B6BE}"/>
              </a:ext>
            </a:extLst>
          </p:cNvPr>
          <p:cNvCxnSpPr>
            <a:cxnSpLocks/>
          </p:cNvCxnSpPr>
          <p:nvPr/>
        </p:nvCxnSpPr>
        <p:spPr>
          <a:xfrm flipV="1">
            <a:off x="4797106" y="11620955"/>
            <a:ext cx="3175" cy="27146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2" name="Straight Connector 591">
            <a:extLst>
              <a:ext uri="{FF2B5EF4-FFF2-40B4-BE49-F238E27FC236}">
                <a16:creationId xmlns:a16="http://schemas.microsoft.com/office/drawing/2014/main" id="{F000B377-2058-4DDF-A636-7CEA5247D294}"/>
              </a:ext>
            </a:extLst>
          </p:cNvPr>
          <p:cNvCxnSpPr>
            <a:cxnSpLocks/>
          </p:cNvCxnSpPr>
          <p:nvPr/>
        </p:nvCxnSpPr>
        <p:spPr>
          <a:xfrm>
            <a:off x="4886665" y="10967342"/>
            <a:ext cx="4763" cy="24606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3" name="TextBox 196">
            <a:extLst>
              <a:ext uri="{FF2B5EF4-FFF2-40B4-BE49-F238E27FC236}">
                <a16:creationId xmlns:a16="http://schemas.microsoft.com/office/drawing/2014/main" id="{79AF4D42-D0D4-441D-A8BF-1D0B881E60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3865" y="11717128"/>
            <a:ext cx="8810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Reproductive systems</a:t>
            </a:r>
          </a:p>
        </p:txBody>
      </p:sp>
      <p:sp>
        <p:nvSpPr>
          <p:cNvPr id="594" name="TextBox 196">
            <a:extLst>
              <a:ext uri="{FF2B5EF4-FFF2-40B4-BE49-F238E27FC236}">
                <a16:creationId xmlns:a16="http://schemas.microsoft.com/office/drawing/2014/main" id="{DB1136DA-5F52-4E23-A807-F4A24B8E7D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171" y="10555233"/>
            <a:ext cx="777224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The menstrual cycle?</a:t>
            </a:r>
          </a:p>
        </p:txBody>
      </p:sp>
      <p:cxnSp>
        <p:nvCxnSpPr>
          <p:cNvPr id="595" name="Straight Connector 594">
            <a:extLst>
              <a:ext uri="{FF2B5EF4-FFF2-40B4-BE49-F238E27FC236}">
                <a16:creationId xmlns:a16="http://schemas.microsoft.com/office/drawing/2014/main" id="{E3DB8EA5-DCE2-4D73-9544-6D6777F12D7F}"/>
              </a:ext>
            </a:extLst>
          </p:cNvPr>
          <p:cNvCxnSpPr>
            <a:cxnSpLocks/>
          </p:cNvCxnSpPr>
          <p:nvPr/>
        </p:nvCxnSpPr>
        <p:spPr>
          <a:xfrm flipV="1">
            <a:off x="3741306" y="11601451"/>
            <a:ext cx="244475" cy="18891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6" name="TextBox 196">
            <a:extLst>
              <a:ext uri="{FF2B5EF4-FFF2-40B4-BE49-F238E27FC236}">
                <a16:creationId xmlns:a16="http://schemas.microsoft.com/office/drawing/2014/main" id="{90782A11-1AD9-4B0C-9935-6104E25FBC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4168" y="11736389"/>
            <a:ext cx="8218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Development of a fetus</a:t>
            </a:r>
          </a:p>
        </p:txBody>
      </p:sp>
      <p:sp>
        <p:nvSpPr>
          <p:cNvPr id="597" name="TextBox 196">
            <a:extLst>
              <a:ext uri="{FF2B5EF4-FFF2-40B4-BE49-F238E27FC236}">
                <a16:creationId xmlns:a16="http://schemas.microsoft.com/office/drawing/2014/main" id="{5F12BE65-765B-4DBE-9D6E-6B8DABFEE5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1832" y="11795334"/>
            <a:ext cx="86818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 err="1"/>
              <a:t>Fertilisation</a:t>
            </a:r>
            <a:r>
              <a:rPr lang="en-US" altLang="en-US" sz="900" dirty="0"/>
              <a:t> and germination</a:t>
            </a:r>
          </a:p>
        </p:txBody>
      </p:sp>
      <p:sp>
        <p:nvSpPr>
          <p:cNvPr id="598" name="TextBox 52">
            <a:extLst>
              <a:ext uri="{FF2B5EF4-FFF2-40B4-BE49-F238E27FC236}">
                <a16:creationId xmlns:a16="http://schemas.microsoft.com/office/drawing/2014/main" id="{FBBE2997-0143-4288-8A89-3C51DD600F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4940" y="11224913"/>
            <a:ext cx="15906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  <a:latin typeface="+mj-lt"/>
              </a:rPr>
              <a:t>Geneticist</a:t>
            </a:r>
          </a:p>
        </p:txBody>
      </p:sp>
      <p:sp>
        <p:nvSpPr>
          <p:cNvPr id="599" name="TextBox 138">
            <a:extLst>
              <a:ext uri="{FF2B5EF4-FFF2-40B4-BE49-F238E27FC236}">
                <a16:creationId xmlns:a16="http://schemas.microsoft.com/office/drawing/2014/main" id="{F40A2E64-B250-4D46-B109-BEF5CC0471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1878" y="10468790"/>
            <a:ext cx="714375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Flowers and pollination</a:t>
            </a:r>
          </a:p>
        </p:txBody>
      </p:sp>
      <p:cxnSp>
        <p:nvCxnSpPr>
          <p:cNvPr id="600" name="Straight Connector 599">
            <a:extLst>
              <a:ext uri="{FF2B5EF4-FFF2-40B4-BE49-F238E27FC236}">
                <a16:creationId xmlns:a16="http://schemas.microsoft.com/office/drawing/2014/main" id="{81E6F7F7-9A24-42A2-AA77-A342B2D3D036}"/>
              </a:ext>
            </a:extLst>
          </p:cNvPr>
          <p:cNvCxnSpPr>
            <a:cxnSpLocks/>
          </p:cNvCxnSpPr>
          <p:nvPr/>
        </p:nvCxnSpPr>
        <p:spPr>
          <a:xfrm flipH="1">
            <a:off x="3411501" y="10973496"/>
            <a:ext cx="261125" cy="26669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1" name="Straight Connector 600">
            <a:extLst>
              <a:ext uri="{FF2B5EF4-FFF2-40B4-BE49-F238E27FC236}">
                <a16:creationId xmlns:a16="http://schemas.microsoft.com/office/drawing/2014/main" id="{EB4068A1-6448-496B-9F23-CCDC89191772}"/>
              </a:ext>
            </a:extLst>
          </p:cNvPr>
          <p:cNvCxnSpPr>
            <a:cxnSpLocks/>
          </p:cNvCxnSpPr>
          <p:nvPr/>
        </p:nvCxnSpPr>
        <p:spPr>
          <a:xfrm flipH="1">
            <a:off x="1454471" y="10311665"/>
            <a:ext cx="354992" cy="5195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2" name="Straight Connector 601">
            <a:extLst>
              <a:ext uri="{FF2B5EF4-FFF2-40B4-BE49-F238E27FC236}">
                <a16:creationId xmlns:a16="http://schemas.microsoft.com/office/drawing/2014/main" id="{B9E0A685-5A66-4333-AE05-B2518244647A}"/>
              </a:ext>
            </a:extLst>
          </p:cNvPr>
          <p:cNvCxnSpPr>
            <a:cxnSpLocks/>
          </p:cNvCxnSpPr>
          <p:nvPr/>
        </p:nvCxnSpPr>
        <p:spPr>
          <a:xfrm flipH="1">
            <a:off x="2560667" y="10808584"/>
            <a:ext cx="194626" cy="364296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3" name="Graphic 476" descr="Baby">
            <a:extLst>
              <a:ext uri="{FF2B5EF4-FFF2-40B4-BE49-F238E27FC236}">
                <a16:creationId xmlns:a16="http://schemas.microsoft.com/office/drawing/2014/main" id="{5ACDD4EB-B703-4C0F-A0C0-1DD77A0C0656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969" y="11758614"/>
            <a:ext cx="54292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" name="Picture 13">
            <a:extLst>
              <a:ext uri="{FF2B5EF4-FFF2-40B4-BE49-F238E27FC236}">
                <a16:creationId xmlns:a16="http://schemas.microsoft.com/office/drawing/2014/main" id="{5CDB1F74-FD37-41ED-88DE-A71DF809693E}"/>
              </a:ext>
            </a:extLst>
          </p:cNvPr>
          <p:cNvPicPr>
            <a:picLocks noChangeAspect="1"/>
          </p:cNvPicPr>
          <p:nvPr/>
        </p:nvPicPr>
        <p:blipFill>
          <a:blip r:embed="rId3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38" t="11757" r="14832"/>
          <a:stretch>
            <a:fillRect/>
          </a:stretch>
        </p:blipFill>
        <p:spPr bwMode="auto">
          <a:xfrm>
            <a:off x="1809571" y="11693399"/>
            <a:ext cx="42545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5" name="Picture 17">
            <a:extLst>
              <a:ext uri="{FF2B5EF4-FFF2-40B4-BE49-F238E27FC236}">
                <a16:creationId xmlns:a16="http://schemas.microsoft.com/office/drawing/2014/main" id="{68C10496-2101-4A51-909B-B821CB49A7D3}"/>
              </a:ext>
            </a:extLst>
          </p:cNvPr>
          <p:cNvPicPr>
            <a:picLocks noChangeAspect="1"/>
          </p:cNvPicPr>
          <p:nvPr/>
        </p:nvPicPr>
        <p:blipFill>
          <a:blip r:embed="rId3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8" r="9792"/>
          <a:stretch>
            <a:fillRect/>
          </a:stretch>
        </p:blipFill>
        <p:spPr bwMode="auto">
          <a:xfrm>
            <a:off x="4974813" y="10438021"/>
            <a:ext cx="2603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6" name="Picture 117">
            <a:extLst>
              <a:ext uri="{FF2B5EF4-FFF2-40B4-BE49-F238E27FC236}">
                <a16:creationId xmlns:a16="http://schemas.microsoft.com/office/drawing/2014/main" id="{0D4FC3EC-E329-4B29-B91D-2296A9C5003E}"/>
              </a:ext>
            </a:extLst>
          </p:cNvPr>
          <p:cNvPicPr>
            <a:picLocks noChangeAspect="1"/>
          </p:cNvPicPr>
          <p:nvPr/>
        </p:nvPicPr>
        <p:blipFill>
          <a:blip r:embed="rId36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17911" b="-2"/>
          <a:stretch>
            <a:fillRect/>
          </a:stretch>
        </p:blipFill>
        <p:spPr bwMode="auto">
          <a:xfrm>
            <a:off x="1173484" y="11674386"/>
            <a:ext cx="280987" cy="15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8" name="Picture 510">
            <a:extLst>
              <a:ext uri="{FF2B5EF4-FFF2-40B4-BE49-F238E27FC236}">
                <a16:creationId xmlns:a16="http://schemas.microsoft.com/office/drawing/2014/main" id="{F9A70AAF-782C-4BD0-80EB-925B540E7818}"/>
              </a:ext>
            </a:extLst>
          </p:cNvPr>
          <p:cNvPicPr>
            <a:picLocks noChangeAspect="1"/>
          </p:cNvPicPr>
          <p:nvPr/>
        </p:nvPicPr>
        <p:blipFill>
          <a:blip r:embed="rId37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17911" b="-2"/>
          <a:stretch>
            <a:fillRect/>
          </a:stretch>
        </p:blipFill>
        <p:spPr bwMode="auto">
          <a:xfrm>
            <a:off x="975046" y="11664861"/>
            <a:ext cx="176213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9" name="Picture 517">
            <a:extLst>
              <a:ext uri="{FF2B5EF4-FFF2-40B4-BE49-F238E27FC236}">
                <a16:creationId xmlns:a16="http://schemas.microsoft.com/office/drawing/2014/main" id="{6DA0686E-CD5C-4DA2-8C61-70E9ACF410A7}"/>
              </a:ext>
            </a:extLst>
          </p:cNvPr>
          <p:cNvPicPr>
            <a:picLocks noChangeAspect="1"/>
          </p:cNvPicPr>
          <p:nvPr/>
        </p:nvPicPr>
        <p:blipFill>
          <a:blip r:embed="rId38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94" y="9797315"/>
            <a:ext cx="32067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0" name="Picture 518">
            <a:extLst>
              <a:ext uri="{FF2B5EF4-FFF2-40B4-BE49-F238E27FC236}">
                <a16:creationId xmlns:a16="http://schemas.microsoft.com/office/drawing/2014/main" id="{058E4306-185B-44BE-94C4-31B39F510579}"/>
              </a:ext>
            </a:extLst>
          </p:cNvPr>
          <p:cNvPicPr>
            <a:picLocks noChangeAspect="1"/>
          </p:cNvPicPr>
          <p:nvPr/>
        </p:nvPicPr>
        <p:blipFill>
          <a:blip r:embed="rId39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32" y="10311665"/>
            <a:ext cx="249237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1" name="Picture 519">
            <a:extLst>
              <a:ext uri="{FF2B5EF4-FFF2-40B4-BE49-F238E27FC236}">
                <a16:creationId xmlns:a16="http://schemas.microsoft.com/office/drawing/2014/main" id="{22E1EFCE-4478-44B9-8442-F2D74D0EA601}"/>
              </a:ext>
            </a:extLst>
          </p:cNvPr>
          <p:cNvPicPr>
            <a:picLocks noChangeAspect="1"/>
          </p:cNvPicPr>
          <p:nvPr/>
        </p:nvPicPr>
        <p:blipFill>
          <a:blip r:embed="rId40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57" y="10538678"/>
            <a:ext cx="211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2" name="Picture 77">
            <a:extLst>
              <a:ext uri="{FF2B5EF4-FFF2-40B4-BE49-F238E27FC236}">
                <a16:creationId xmlns:a16="http://schemas.microsoft.com/office/drawing/2014/main" id="{F91CE80E-BB91-4DE1-8A27-1449C302B8B9}"/>
              </a:ext>
            </a:extLst>
          </p:cNvPr>
          <p:cNvPicPr>
            <a:picLocks noChangeAspect="1"/>
          </p:cNvPicPr>
          <p:nvPr/>
        </p:nvPicPr>
        <p:blipFill>
          <a:blip r:embed="rId4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76" r="5719" b="5782"/>
          <a:stretch>
            <a:fillRect/>
          </a:stretch>
        </p:blipFill>
        <p:spPr bwMode="auto">
          <a:xfrm rot="3306134">
            <a:off x="2288025" y="10492751"/>
            <a:ext cx="493712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3" name="TextBox 612"/>
          <p:cNvSpPr txBox="1"/>
          <p:nvPr/>
        </p:nvSpPr>
        <p:spPr>
          <a:xfrm>
            <a:off x="1970675" y="10769482"/>
            <a:ext cx="72231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DNA</a:t>
            </a:r>
          </a:p>
        </p:txBody>
      </p:sp>
      <p:pic>
        <p:nvPicPr>
          <p:cNvPr id="614" name="Picture 76">
            <a:extLst>
              <a:ext uri="{FF2B5EF4-FFF2-40B4-BE49-F238E27FC236}">
                <a16:creationId xmlns:a16="http://schemas.microsoft.com/office/drawing/2014/main" id="{F1418510-3B9F-4401-BDD2-9550DE91036E}"/>
              </a:ext>
            </a:extLst>
          </p:cNvPr>
          <p:cNvPicPr>
            <a:picLocks noChangeAspect="1"/>
          </p:cNvPicPr>
          <p:nvPr/>
        </p:nvPicPr>
        <p:blipFill>
          <a:blip r:embed="rId4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994" y="9620251"/>
            <a:ext cx="619125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" name="TextBox 614"/>
          <p:cNvSpPr txBox="1"/>
          <p:nvPr/>
        </p:nvSpPr>
        <p:spPr>
          <a:xfrm>
            <a:off x="1638833" y="9870748"/>
            <a:ext cx="913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Gene Expression</a:t>
            </a:r>
          </a:p>
        </p:txBody>
      </p:sp>
      <p:sp>
        <p:nvSpPr>
          <p:cNvPr id="628" name="Rectangle 627">
            <a:extLst>
              <a:ext uri="{FF2B5EF4-FFF2-40B4-BE49-F238E27FC236}">
                <a16:creationId xmlns:a16="http://schemas.microsoft.com/office/drawing/2014/main" id="{6E293781-8AA7-4031-80DE-A35F61C41D9F}"/>
              </a:ext>
            </a:extLst>
          </p:cNvPr>
          <p:cNvSpPr/>
          <p:nvPr/>
        </p:nvSpPr>
        <p:spPr>
          <a:xfrm>
            <a:off x="2937787" y="8959850"/>
            <a:ext cx="74613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 sz="900"/>
          </a:p>
        </p:txBody>
      </p:sp>
      <p:pic>
        <p:nvPicPr>
          <p:cNvPr id="629" name="Picture 35">
            <a:extLst>
              <a:ext uri="{FF2B5EF4-FFF2-40B4-BE49-F238E27FC236}">
                <a16:creationId xmlns:a16="http://schemas.microsoft.com/office/drawing/2014/main" id="{F7D31736-D89B-4C05-B642-5C87E6F4EA6E}"/>
              </a:ext>
            </a:extLst>
          </p:cNvPr>
          <p:cNvPicPr>
            <a:picLocks noChangeAspect="1"/>
          </p:cNvPicPr>
          <p:nvPr/>
        </p:nvPicPr>
        <p:blipFill>
          <a:blip r:embed="rId4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405" y="9942740"/>
            <a:ext cx="555625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0" name="TextBox 133">
            <a:extLst>
              <a:ext uri="{FF2B5EF4-FFF2-40B4-BE49-F238E27FC236}">
                <a16:creationId xmlns:a16="http://schemas.microsoft.com/office/drawing/2014/main" id="{03D3A672-C3C3-4BAA-A1AD-0C1630A646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52550" y="9651264"/>
            <a:ext cx="7778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Microbes</a:t>
            </a:r>
          </a:p>
        </p:txBody>
      </p:sp>
      <p:sp>
        <p:nvSpPr>
          <p:cNvPr id="631" name="TextBox 335">
            <a:extLst>
              <a:ext uri="{FF2B5EF4-FFF2-40B4-BE49-F238E27FC236}">
                <a16:creationId xmlns:a16="http://schemas.microsoft.com/office/drawing/2014/main" id="{B227C1D9-EC59-49EA-95A4-D11C3902A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7327" y="9613879"/>
            <a:ext cx="62700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Nutrients</a:t>
            </a:r>
          </a:p>
        </p:txBody>
      </p:sp>
      <p:sp>
        <p:nvSpPr>
          <p:cNvPr id="632" name="TextBox 52">
            <a:extLst>
              <a:ext uri="{FF2B5EF4-FFF2-40B4-BE49-F238E27FC236}">
                <a16:creationId xmlns:a16="http://schemas.microsoft.com/office/drawing/2014/main" id="{A72D30FF-36E1-48EA-BF44-1FA2BE0A28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7221" y="9175695"/>
            <a:ext cx="20510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solidFill>
                  <a:schemeClr val="bg1"/>
                </a:solidFill>
                <a:latin typeface="+mj-lt"/>
              </a:rPr>
              <a:t>Health Scientist</a:t>
            </a:r>
          </a:p>
        </p:txBody>
      </p:sp>
      <p:cxnSp>
        <p:nvCxnSpPr>
          <p:cNvPr id="633" name="Straight Connector 632">
            <a:extLst>
              <a:ext uri="{FF2B5EF4-FFF2-40B4-BE49-F238E27FC236}">
                <a16:creationId xmlns:a16="http://schemas.microsoft.com/office/drawing/2014/main" id="{9A23F556-38CC-4A84-99D5-FFFA30901AEA}"/>
              </a:ext>
            </a:extLst>
          </p:cNvPr>
          <p:cNvCxnSpPr>
            <a:cxnSpLocks/>
          </p:cNvCxnSpPr>
          <p:nvPr/>
        </p:nvCxnSpPr>
        <p:spPr>
          <a:xfrm>
            <a:off x="3628689" y="8625031"/>
            <a:ext cx="287902" cy="388739"/>
          </a:xfrm>
          <a:prstGeom prst="line">
            <a:avLst/>
          </a:prstGeom>
          <a:ln>
            <a:solidFill>
              <a:srgbClr val="FF0000"/>
            </a:solidFill>
            <a:tailEnd type="oval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34" name="Straight Connector 633">
            <a:extLst>
              <a:ext uri="{FF2B5EF4-FFF2-40B4-BE49-F238E27FC236}">
                <a16:creationId xmlns:a16="http://schemas.microsoft.com/office/drawing/2014/main" id="{43FC1D1A-5648-4347-8BF4-1A133C43ACC8}"/>
              </a:ext>
            </a:extLst>
          </p:cNvPr>
          <p:cNvCxnSpPr>
            <a:cxnSpLocks/>
          </p:cNvCxnSpPr>
          <p:nvPr/>
        </p:nvCxnSpPr>
        <p:spPr>
          <a:xfrm flipV="1">
            <a:off x="4333308" y="9602733"/>
            <a:ext cx="1588" cy="26670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5" name="Straight Connector 634">
            <a:extLst>
              <a:ext uri="{FF2B5EF4-FFF2-40B4-BE49-F238E27FC236}">
                <a16:creationId xmlns:a16="http://schemas.microsoft.com/office/drawing/2014/main" id="{6305869B-0D12-47C0-A3BB-C3F29201A0AD}"/>
              </a:ext>
            </a:extLst>
          </p:cNvPr>
          <p:cNvCxnSpPr>
            <a:cxnSpLocks/>
          </p:cNvCxnSpPr>
          <p:nvPr/>
        </p:nvCxnSpPr>
        <p:spPr>
          <a:xfrm flipH="1" flipV="1">
            <a:off x="4847702" y="9553833"/>
            <a:ext cx="7938" cy="36036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6" name="TextBox 126">
            <a:extLst>
              <a:ext uri="{FF2B5EF4-FFF2-40B4-BE49-F238E27FC236}">
                <a16:creationId xmlns:a16="http://schemas.microsoft.com/office/drawing/2014/main" id="{E6B74B0C-A8DA-468F-8B52-5ED4651990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9233" y="8731195"/>
            <a:ext cx="70643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n-US" altLang="en-US" sz="900" dirty="0"/>
          </a:p>
        </p:txBody>
      </p:sp>
      <p:sp>
        <p:nvSpPr>
          <p:cNvPr id="638" name="TextBox 126">
            <a:extLst>
              <a:ext uri="{FF2B5EF4-FFF2-40B4-BE49-F238E27FC236}">
                <a16:creationId xmlns:a16="http://schemas.microsoft.com/office/drawing/2014/main" id="{7C38189F-E107-491C-B601-A3393E3D0A3E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3330203" y="8618066"/>
            <a:ext cx="606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Food tests</a:t>
            </a:r>
          </a:p>
        </p:txBody>
      </p:sp>
      <p:sp>
        <p:nvSpPr>
          <p:cNvPr id="639" name="TextBox 126">
            <a:extLst>
              <a:ext uri="{FF2B5EF4-FFF2-40B4-BE49-F238E27FC236}">
                <a16:creationId xmlns:a16="http://schemas.microsoft.com/office/drawing/2014/main" id="{551D7D4C-7C3B-43DD-86A4-4357CAE80F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1793" y="8578366"/>
            <a:ext cx="7064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Unhealthy diet</a:t>
            </a:r>
          </a:p>
        </p:txBody>
      </p:sp>
      <p:sp>
        <p:nvSpPr>
          <p:cNvPr id="640" name="TextBox 126">
            <a:extLst>
              <a:ext uri="{FF2B5EF4-FFF2-40B4-BE49-F238E27FC236}">
                <a16:creationId xmlns:a16="http://schemas.microsoft.com/office/drawing/2014/main" id="{C77ED797-7915-481C-9E94-B8377FB67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5399" y="8719247"/>
            <a:ext cx="706438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/>
              <a:t>Alcohol</a:t>
            </a:r>
          </a:p>
        </p:txBody>
      </p:sp>
      <p:cxnSp>
        <p:nvCxnSpPr>
          <p:cNvPr id="645" name="Straight Connector 644">
            <a:extLst>
              <a:ext uri="{FF2B5EF4-FFF2-40B4-BE49-F238E27FC236}">
                <a16:creationId xmlns:a16="http://schemas.microsoft.com/office/drawing/2014/main" id="{E10E7A59-D197-482C-9299-17C2A990D3F8}"/>
              </a:ext>
            </a:extLst>
          </p:cNvPr>
          <p:cNvCxnSpPr>
            <a:cxnSpLocks/>
          </p:cNvCxnSpPr>
          <p:nvPr/>
        </p:nvCxnSpPr>
        <p:spPr>
          <a:xfrm flipH="1" flipV="1">
            <a:off x="5519209" y="9562477"/>
            <a:ext cx="4763" cy="33020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6" name="Straight Connector 645">
            <a:extLst>
              <a:ext uri="{FF2B5EF4-FFF2-40B4-BE49-F238E27FC236}">
                <a16:creationId xmlns:a16="http://schemas.microsoft.com/office/drawing/2014/main" id="{329F6E20-95A8-4D36-81EC-AEDB2D0889FA}"/>
              </a:ext>
            </a:extLst>
          </p:cNvPr>
          <p:cNvCxnSpPr>
            <a:cxnSpLocks/>
          </p:cNvCxnSpPr>
          <p:nvPr/>
        </p:nvCxnSpPr>
        <p:spPr>
          <a:xfrm>
            <a:off x="4220278" y="8561500"/>
            <a:ext cx="127001" cy="511829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9" name="Straight Connector 648">
            <a:extLst>
              <a:ext uri="{FF2B5EF4-FFF2-40B4-BE49-F238E27FC236}">
                <a16:creationId xmlns:a16="http://schemas.microsoft.com/office/drawing/2014/main" id="{0A9346E4-11F9-4602-BB1D-AC6EA2C65179}"/>
              </a:ext>
            </a:extLst>
          </p:cNvPr>
          <p:cNvCxnSpPr>
            <a:cxnSpLocks/>
          </p:cNvCxnSpPr>
          <p:nvPr/>
        </p:nvCxnSpPr>
        <p:spPr>
          <a:xfrm flipH="1">
            <a:off x="5622926" y="8774464"/>
            <a:ext cx="4763" cy="31591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1" name="Straight Connector 650">
            <a:extLst>
              <a:ext uri="{FF2B5EF4-FFF2-40B4-BE49-F238E27FC236}">
                <a16:creationId xmlns:a16="http://schemas.microsoft.com/office/drawing/2014/main" id="{01E0C9E7-68B4-4739-B0FC-2C3C3234B1CB}"/>
              </a:ext>
            </a:extLst>
          </p:cNvPr>
          <p:cNvCxnSpPr>
            <a:cxnSpLocks/>
          </p:cNvCxnSpPr>
          <p:nvPr/>
        </p:nvCxnSpPr>
        <p:spPr>
          <a:xfrm flipH="1">
            <a:off x="6226492" y="8823891"/>
            <a:ext cx="3175" cy="31591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3" name="Picture 15">
            <a:extLst>
              <a:ext uri="{FF2B5EF4-FFF2-40B4-BE49-F238E27FC236}">
                <a16:creationId xmlns:a16="http://schemas.microsoft.com/office/drawing/2014/main" id="{E3A256BA-E9BD-4A7D-8246-0A73E7A70295}"/>
              </a:ext>
            </a:extLst>
          </p:cNvPr>
          <p:cNvPicPr>
            <a:picLocks noChangeAspect="1"/>
          </p:cNvPicPr>
          <p:nvPr/>
        </p:nvPicPr>
        <p:blipFill>
          <a:blip r:embed="rId4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387" y="7955858"/>
            <a:ext cx="32226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4" name="Picture 18">
            <a:extLst>
              <a:ext uri="{FF2B5EF4-FFF2-40B4-BE49-F238E27FC236}">
                <a16:creationId xmlns:a16="http://schemas.microsoft.com/office/drawing/2014/main" id="{4282B163-68EF-46D4-9BA2-254E882C561B}"/>
              </a:ext>
            </a:extLst>
          </p:cNvPr>
          <p:cNvPicPr>
            <a:picLocks noChangeAspect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81" t="4607" r="7124" b="6715"/>
          <a:stretch>
            <a:fillRect/>
          </a:stretch>
        </p:blipFill>
        <p:spPr bwMode="auto">
          <a:xfrm>
            <a:off x="4787192" y="8048798"/>
            <a:ext cx="552827" cy="527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" name="Picture 19">
            <a:extLst>
              <a:ext uri="{FF2B5EF4-FFF2-40B4-BE49-F238E27FC236}">
                <a16:creationId xmlns:a16="http://schemas.microsoft.com/office/drawing/2014/main" id="{316B315F-0FBD-46E0-96AF-6BD805BDC27C}"/>
              </a:ext>
            </a:extLst>
          </p:cNvPr>
          <p:cNvPicPr>
            <a:picLocks noChangeAspect="1"/>
          </p:cNvPicPr>
          <p:nvPr/>
        </p:nvPicPr>
        <p:blipFill>
          <a:blip r:embed="rId4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7"/>
          <a:stretch>
            <a:fillRect/>
          </a:stretch>
        </p:blipFill>
        <p:spPr bwMode="auto">
          <a:xfrm>
            <a:off x="6423024" y="8144572"/>
            <a:ext cx="4333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9" name="Picture 22">
            <a:extLst>
              <a:ext uri="{FF2B5EF4-FFF2-40B4-BE49-F238E27FC236}">
                <a16:creationId xmlns:a16="http://schemas.microsoft.com/office/drawing/2014/main" id="{8F551360-DF84-4232-BCFA-0198F400B94B}"/>
              </a:ext>
            </a:extLst>
          </p:cNvPr>
          <p:cNvPicPr>
            <a:picLocks noChangeAspect="1"/>
          </p:cNvPicPr>
          <p:nvPr/>
        </p:nvPicPr>
        <p:blipFill>
          <a:blip r:embed="rId47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569" y="9650334"/>
            <a:ext cx="5222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0" name="Picture 110">
            <a:extLst>
              <a:ext uri="{FF2B5EF4-FFF2-40B4-BE49-F238E27FC236}">
                <a16:creationId xmlns:a16="http://schemas.microsoft.com/office/drawing/2014/main" id="{73E2FC30-8208-4B96-B391-8FD219EE0911}"/>
              </a:ext>
            </a:extLst>
          </p:cNvPr>
          <p:cNvPicPr>
            <a:picLocks noChangeAspect="1"/>
          </p:cNvPicPr>
          <p:nvPr/>
        </p:nvPicPr>
        <p:blipFill>
          <a:blip r:embed="rId4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668" y="7822294"/>
            <a:ext cx="580994" cy="740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2" name="TextBox 661"/>
          <p:cNvSpPr txBox="1"/>
          <p:nvPr/>
        </p:nvSpPr>
        <p:spPr>
          <a:xfrm>
            <a:off x="5546725" y="8369651"/>
            <a:ext cx="68262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Antibiotics</a:t>
            </a:r>
          </a:p>
        </p:txBody>
      </p:sp>
      <p:pic>
        <p:nvPicPr>
          <p:cNvPr id="664" name="Picture 731">
            <a:extLst>
              <a:ext uri="{FF2B5EF4-FFF2-40B4-BE49-F238E27FC236}">
                <a16:creationId xmlns:a16="http://schemas.microsoft.com/office/drawing/2014/main" id="{2F3DBA07-6479-4B69-B0A1-4419CB4FA69B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1900" y="9882583"/>
            <a:ext cx="4794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7" name="TextBox 666"/>
          <p:cNvSpPr txBox="1"/>
          <p:nvPr/>
        </p:nvSpPr>
        <p:spPr>
          <a:xfrm>
            <a:off x="5420519" y="9906644"/>
            <a:ext cx="654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Drugs Smoking</a:t>
            </a:r>
          </a:p>
        </p:txBody>
      </p:sp>
      <p:sp>
        <p:nvSpPr>
          <p:cNvPr id="670" name="TextBox 669"/>
          <p:cNvSpPr txBox="1"/>
          <p:nvPr/>
        </p:nvSpPr>
        <p:spPr>
          <a:xfrm>
            <a:off x="4237105" y="8232419"/>
            <a:ext cx="6096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Disease</a:t>
            </a:r>
          </a:p>
        </p:txBody>
      </p:sp>
      <p:sp>
        <p:nvSpPr>
          <p:cNvPr id="671" name="Rectangle 670">
            <a:extLst>
              <a:ext uri="{FF2B5EF4-FFF2-40B4-BE49-F238E27FC236}">
                <a16:creationId xmlns:a16="http://schemas.microsoft.com/office/drawing/2014/main" id="{86743241-712D-44EB-A666-AA034BC8AE75}"/>
              </a:ext>
            </a:extLst>
          </p:cNvPr>
          <p:cNvSpPr/>
          <p:nvPr/>
        </p:nvSpPr>
        <p:spPr>
          <a:xfrm>
            <a:off x="7402885" y="8932420"/>
            <a:ext cx="90488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 sz="900"/>
          </a:p>
        </p:txBody>
      </p:sp>
      <p:cxnSp>
        <p:nvCxnSpPr>
          <p:cNvPr id="672" name="Straight Connector 671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8831957" y="8729435"/>
            <a:ext cx="164878" cy="64453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3" name="Straight Connector 672">
            <a:extLst>
              <a:ext uri="{FF2B5EF4-FFF2-40B4-BE49-F238E27FC236}">
                <a16:creationId xmlns:a16="http://schemas.microsoft.com/office/drawing/2014/main" id="{A43FCBD3-15AC-074B-89C1-9811AED33C3A}"/>
              </a:ext>
            </a:extLst>
          </p:cNvPr>
          <p:cNvCxnSpPr>
            <a:cxnSpLocks/>
          </p:cNvCxnSpPr>
          <p:nvPr/>
        </p:nvCxnSpPr>
        <p:spPr>
          <a:xfrm flipV="1">
            <a:off x="8152919" y="7752384"/>
            <a:ext cx="176213" cy="47783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4" name="Straight Connector 673">
            <a:extLst>
              <a:ext uri="{FF2B5EF4-FFF2-40B4-BE49-F238E27FC236}">
                <a16:creationId xmlns:a16="http://schemas.microsoft.com/office/drawing/2014/main" id="{00E6D38E-3F60-8646-B0C0-1F4A34240498}"/>
              </a:ext>
            </a:extLst>
          </p:cNvPr>
          <p:cNvCxnSpPr>
            <a:cxnSpLocks/>
          </p:cNvCxnSpPr>
          <p:nvPr/>
        </p:nvCxnSpPr>
        <p:spPr>
          <a:xfrm flipH="1">
            <a:off x="8914827" y="8041996"/>
            <a:ext cx="161388" cy="18701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5" name="Straight Connector 674">
            <a:extLst>
              <a:ext uri="{FF2B5EF4-FFF2-40B4-BE49-F238E27FC236}">
                <a16:creationId xmlns:a16="http://schemas.microsoft.com/office/drawing/2014/main" id="{DDCFADFF-18E9-314C-BA93-B0E2EAA0B395}"/>
              </a:ext>
            </a:extLst>
          </p:cNvPr>
          <p:cNvCxnSpPr>
            <a:cxnSpLocks/>
          </p:cNvCxnSpPr>
          <p:nvPr/>
        </p:nvCxnSpPr>
        <p:spPr>
          <a:xfrm flipV="1">
            <a:off x="8212900" y="9405939"/>
            <a:ext cx="119407" cy="55093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6" name="Straight Connector 675">
            <a:extLst>
              <a:ext uri="{FF2B5EF4-FFF2-40B4-BE49-F238E27FC236}">
                <a16:creationId xmlns:a16="http://schemas.microsoft.com/office/drawing/2014/main" id="{79CABD94-8106-F04E-93C4-2DBA3B817C6C}"/>
              </a:ext>
            </a:extLst>
          </p:cNvPr>
          <p:cNvCxnSpPr>
            <a:cxnSpLocks/>
          </p:cNvCxnSpPr>
          <p:nvPr/>
        </p:nvCxnSpPr>
        <p:spPr>
          <a:xfrm flipH="1">
            <a:off x="7267771" y="6508622"/>
            <a:ext cx="210509" cy="52051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7" name="Picture 23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7559">
            <a:off x="8611394" y="5866074"/>
            <a:ext cx="471488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8" name="Picture 25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723" y="10095303"/>
            <a:ext cx="51117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9" name="Picture 27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547" y="8899908"/>
            <a:ext cx="5175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0" name="Picture 29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724" y="7153247"/>
            <a:ext cx="6318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1" name="Picture 32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28565">
            <a:off x="7343772" y="5678858"/>
            <a:ext cx="3429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2" name="Picture 34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3956" y="8148579"/>
            <a:ext cx="460375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4" name="TextBox 52"/>
          <p:cNvSpPr txBox="1">
            <a:spLocks noChangeArrowheads="1"/>
          </p:cNvSpPr>
          <p:nvPr/>
        </p:nvSpPr>
        <p:spPr bwMode="auto">
          <a:xfrm rot="16200000">
            <a:off x="7897316" y="7875066"/>
            <a:ext cx="1420812" cy="70788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000" b="1" dirty="0">
                <a:solidFill>
                  <a:schemeClr val="bg1"/>
                </a:solidFill>
                <a:latin typeface="+mj-lt"/>
              </a:rPr>
              <a:t>Force Scientist</a:t>
            </a:r>
          </a:p>
        </p:txBody>
      </p:sp>
      <p:cxnSp>
        <p:nvCxnSpPr>
          <p:cNvPr id="690" name="Straight Connector 689">
            <a:extLst>
              <a:ext uri="{FF2B5EF4-FFF2-40B4-BE49-F238E27FC236}">
                <a16:creationId xmlns:a16="http://schemas.microsoft.com/office/drawing/2014/main" id="{FFF7B356-935B-436F-9A85-C0188F4FD989}"/>
              </a:ext>
            </a:extLst>
          </p:cNvPr>
          <p:cNvCxnSpPr>
            <a:cxnSpLocks/>
          </p:cNvCxnSpPr>
          <p:nvPr/>
        </p:nvCxnSpPr>
        <p:spPr>
          <a:xfrm flipH="1">
            <a:off x="8387555" y="6700329"/>
            <a:ext cx="104775" cy="46355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3" name="TextBox 17"/>
          <p:cNvSpPr txBox="1">
            <a:spLocks noChangeArrowheads="1"/>
          </p:cNvSpPr>
          <p:nvPr/>
        </p:nvSpPr>
        <p:spPr bwMode="auto">
          <a:xfrm>
            <a:off x="8711407" y="6675141"/>
            <a:ext cx="6715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 dirty="0"/>
              <a:t>Hooke’s Law</a:t>
            </a:r>
          </a:p>
        </p:txBody>
      </p:sp>
      <p:sp>
        <p:nvSpPr>
          <p:cNvPr id="694" name="TextBox 18"/>
          <p:cNvSpPr txBox="1">
            <a:spLocks noChangeArrowheads="1"/>
          </p:cNvSpPr>
          <p:nvPr/>
        </p:nvSpPr>
        <p:spPr bwMode="auto">
          <a:xfrm>
            <a:off x="9021762" y="7904904"/>
            <a:ext cx="7223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 dirty="0"/>
              <a:t>Types of Force</a:t>
            </a:r>
          </a:p>
        </p:txBody>
      </p:sp>
      <p:sp>
        <p:nvSpPr>
          <p:cNvPr id="697" name="TextBox 19"/>
          <p:cNvSpPr txBox="1">
            <a:spLocks noChangeArrowheads="1"/>
          </p:cNvSpPr>
          <p:nvPr/>
        </p:nvSpPr>
        <p:spPr bwMode="auto">
          <a:xfrm>
            <a:off x="7244990" y="9911468"/>
            <a:ext cx="6905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 dirty="0"/>
              <a:t>Balanced Forces</a:t>
            </a:r>
          </a:p>
        </p:txBody>
      </p:sp>
      <p:sp>
        <p:nvSpPr>
          <p:cNvPr id="698" name="TextBox 20"/>
          <p:cNvSpPr txBox="1">
            <a:spLocks noChangeArrowheads="1"/>
          </p:cNvSpPr>
          <p:nvPr/>
        </p:nvSpPr>
        <p:spPr bwMode="auto">
          <a:xfrm>
            <a:off x="7341393" y="7843396"/>
            <a:ext cx="77946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/>
              <a:t>Friction</a:t>
            </a:r>
          </a:p>
        </p:txBody>
      </p:sp>
      <p:sp>
        <p:nvSpPr>
          <p:cNvPr id="699" name="TextBox 21"/>
          <p:cNvSpPr txBox="1">
            <a:spLocks noChangeArrowheads="1"/>
          </p:cNvSpPr>
          <p:nvPr/>
        </p:nvSpPr>
        <p:spPr bwMode="auto">
          <a:xfrm>
            <a:off x="8800128" y="9470609"/>
            <a:ext cx="1122362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 dirty="0"/>
              <a:t>Air Resistance</a:t>
            </a:r>
          </a:p>
        </p:txBody>
      </p:sp>
      <p:sp>
        <p:nvSpPr>
          <p:cNvPr id="700" name="TextBox 22"/>
          <p:cNvSpPr txBox="1">
            <a:spLocks noChangeArrowheads="1"/>
          </p:cNvSpPr>
          <p:nvPr/>
        </p:nvSpPr>
        <p:spPr bwMode="auto">
          <a:xfrm>
            <a:off x="7709693" y="6313551"/>
            <a:ext cx="7302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900" dirty="0"/>
              <a:t>Newton meters</a:t>
            </a:r>
          </a:p>
        </p:txBody>
      </p:sp>
      <p:cxnSp>
        <p:nvCxnSpPr>
          <p:cNvPr id="708" name="Straight Connector 707">
            <a:extLst>
              <a:ext uri="{FF2B5EF4-FFF2-40B4-BE49-F238E27FC236}">
                <a16:creationId xmlns:a16="http://schemas.microsoft.com/office/drawing/2014/main" id="{9A1DA1E5-4F03-4081-8BB5-2CE1C77EF3BD}"/>
              </a:ext>
            </a:extLst>
          </p:cNvPr>
          <p:cNvCxnSpPr>
            <a:cxnSpLocks/>
            <a:stCxn id="727" idx="3"/>
          </p:cNvCxnSpPr>
          <p:nvPr/>
        </p:nvCxnSpPr>
        <p:spPr>
          <a:xfrm>
            <a:off x="3915645" y="6447792"/>
            <a:ext cx="246145" cy="473373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3" name="Straight Connector 712">
            <a:extLst>
              <a:ext uri="{FF2B5EF4-FFF2-40B4-BE49-F238E27FC236}">
                <a16:creationId xmlns:a16="http://schemas.microsoft.com/office/drawing/2014/main" id="{64E90AA4-6B25-406E-9B9A-96329208B1F1}"/>
              </a:ext>
            </a:extLst>
          </p:cNvPr>
          <p:cNvCxnSpPr>
            <a:cxnSpLocks/>
          </p:cNvCxnSpPr>
          <p:nvPr/>
        </p:nvCxnSpPr>
        <p:spPr>
          <a:xfrm flipH="1">
            <a:off x="5920148" y="6504843"/>
            <a:ext cx="434590" cy="370970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5" name="Straight Connector 714">
            <a:extLst>
              <a:ext uri="{FF2B5EF4-FFF2-40B4-BE49-F238E27FC236}">
                <a16:creationId xmlns:a16="http://schemas.microsoft.com/office/drawing/2014/main" id="{44F96749-DC83-487A-8452-BD74D0C772F1}"/>
              </a:ext>
            </a:extLst>
          </p:cNvPr>
          <p:cNvCxnSpPr>
            <a:cxnSpLocks/>
          </p:cNvCxnSpPr>
          <p:nvPr/>
        </p:nvCxnSpPr>
        <p:spPr>
          <a:xfrm flipV="1">
            <a:off x="1538068" y="7163879"/>
            <a:ext cx="320038" cy="274878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2" name="TextBox 721"/>
          <p:cNvSpPr txBox="1"/>
          <p:nvPr/>
        </p:nvSpPr>
        <p:spPr>
          <a:xfrm>
            <a:off x="3319464" y="6943677"/>
            <a:ext cx="23818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Analytical Chemist</a:t>
            </a:r>
          </a:p>
        </p:txBody>
      </p:sp>
      <p:sp>
        <p:nvSpPr>
          <p:cNvPr id="727" name="TextBox 726"/>
          <p:cNvSpPr txBox="1"/>
          <p:nvPr/>
        </p:nvSpPr>
        <p:spPr>
          <a:xfrm>
            <a:off x="3139510" y="6193876"/>
            <a:ext cx="77613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Physical and Chemical Change</a:t>
            </a:r>
          </a:p>
        </p:txBody>
      </p:sp>
      <p:pic>
        <p:nvPicPr>
          <p:cNvPr id="728" name="Picture 727"/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5532304" y="5873699"/>
            <a:ext cx="955249" cy="552190"/>
          </a:xfrm>
          <a:prstGeom prst="rect">
            <a:avLst/>
          </a:prstGeom>
        </p:spPr>
      </p:pic>
      <p:cxnSp>
        <p:nvCxnSpPr>
          <p:cNvPr id="729" name="Straight Connector 728">
            <a:extLst>
              <a:ext uri="{FF2B5EF4-FFF2-40B4-BE49-F238E27FC236}">
                <a16:creationId xmlns:a16="http://schemas.microsoft.com/office/drawing/2014/main" id="{44F96749-DC83-487A-8452-BD74D0C772F1}"/>
              </a:ext>
            </a:extLst>
          </p:cNvPr>
          <p:cNvCxnSpPr>
            <a:cxnSpLocks/>
          </p:cNvCxnSpPr>
          <p:nvPr/>
        </p:nvCxnSpPr>
        <p:spPr>
          <a:xfrm flipV="1">
            <a:off x="3134060" y="7369730"/>
            <a:ext cx="451603" cy="220355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0" name="TextBox 729"/>
          <p:cNvSpPr txBox="1"/>
          <p:nvPr/>
        </p:nvSpPr>
        <p:spPr>
          <a:xfrm>
            <a:off x="2814060" y="7594039"/>
            <a:ext cx="86459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Combustion</a:t>
            </a:r>
          </a:p>
        </p:txBody>
      </p:sp>
      <p:pic>
        <p:nvPicPr>
          <p:cNvPr id="731" name="Picture 730"/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2014180" y="7624532"/>
            <a:ext cx="852290" cy="657188"/>
          </a:xfrm>
          <a:prstGeom prst="rect">
            <a:avLst/>
          </a:prstGeom>
        </p:spPr>
      </p:pic>
      <p:sp>
        <p:nvSpPr>
          <p:cNvPr id="732" name="TextBox 731"/>
          <p:cNvSpPr txBox="1"/>
          <p:nvPr/>
        </p:nvSpPr>
        <p:spPr>
          <a:xfrm>
            <a:off x="893213" y="7639141"/>
            <a:ext cx="1039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Endo/Exothermic Reaction</a:t>
            </a:r>
          </a:p>
        </p:txBody>
      </p:sp>
      <p:cxnSp>
        <p:nvCxnSpPr>
          <p:cNvPr id="733" name="Straight Connector 732">
            <a:extLst>
              <a:ext uri="{FF2B5EF4-FFF2-40B4-BE49-F238E27FC236}">
                <a16:creationId xmlns:a16="http://schemas.microsoft.com/office/drawing/2014/main" id="{44F96749-DC83-487A-8452-BD74D0C772F1}"/>
              </a:ext>
            </a:extLst>
          </p:cNvPr>
          <p:cNvCxnSpPr>
            <a:cxnSpLocks/>
          </p:cNvCxnSpPr>
          <p:nvPr/>
        </p:nvCxnSpPr>
        <p:spPr>
          <a:xfrm flipV="1">
            <a:off x="6453933" y="7347101"/>
            <a:ext cx="114258" cy="322789"/>
          </a:xfrm>
          <a:prstGeom prst="line">
            <a:avLst/>
          </a:prstGeom>
          <a:ln w="19050">
            <a:solidFill>
              <a:schemeClr val="accent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4" name="TextBox 733"/>
          <p:cNvSpPr txBox="1"/>
          <p:nvPr/>
        </p:nvSpPr>
        <p:spPr>
          <a:xfrm>
            <a:off x="6081224" y="7686372"/>
            <a:ext cx="1229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Thermal Decomposition</a:t>
            </a:r>
          </a:p>
        </p:txBody>
      </p:sp>
      <p:pic>
        <p:nvPicPr>
          <p:cNvPr id="735" name="Picture 734" descr="File:Thermal decomposition of ammonium dichromate (1).jpg ..."/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198" y="7517484"/>
            <a:ext cx="466545" cy="700484"/>
          </a:xfrm>
          <a:prstGeom prst="rect">
            <a:avLst/>
          </a:prstGeom>
        </p:spPr>
      </p:pic>
      <p:pic>
        <p:nvPicPr>
          <p:cNvPr id="736" name="Picture 4" descr="Image result for reaction profile">
            <a:extLst>
              <a:ext uri="{FF2B5EF4-FFF2-40B4-BE49-F238E27FC236}">
                <a16:creationId xmlns:a16="http://schemas.microsoft.com/office/drawing/2014/main" id="{1FC1AA4B-D33D-4B42-9F64-34231B2BDC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9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1"/>
          <a:stretch/>
        </p:blipFill>
        <p:spPr bwMode="auto">
          <a:xfrm>
            <a:off x="164217" y="6849177"/>
            <a:ext cx="1084441" cy="670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8" name="TextBox 757"/>
          <p:cNvSpPr txBox="1"/>
          <p:nvPr/>
        </p:nvSpPr>
        <p:spPr>
          <a:xfrm>
            <a:off x="5040915" y="6409677"/>
            <a:ext cx="155594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Precipitates</a:t>
            </a:r>
          </a:p>
        </p:txBody>
      </p:sp>
      <p:sp>
        <p:nvSpPr>
          <p:cNvPr id="759" name="Rectangle 758">
            <a:extLst>
              <a:ext uri="{FF2B5EF4-FFF2-40B4-BE49-F238E27FC236}">
                <a16:creationId xmlns:a16="http://schemas.microsoft.com/office/drawing/2014/main" id="{86743241-712D-44EB-A666-AA034BC8AE75}"/>
              </a:ext>
            </a:extLst>
          </p:cNvPr>
          <p:cNvSpPr/>
          <p:nvPr/>
        </p:nvSpPr>
        <p:spPr>
          <a:xfrm>
            <a:off x="6700234" y="6808910"/>
            <a:ext cx="90488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 sz="900"/>
          </a:p>
        </p:txBody>
      </p:sp>
      <p:sp>
        <p:nvSpPr>
          <p:cNvPr id="760" name="Rectangle 759">
            <a:extLst>
              <a:ext uri="{FF2B5EF4-FFF2-40B4-BE49-F238E27FC236}">
                <a16:creationId xmlns:a16="http://schemas.microsoft.com/office/drawing/2014/main" id="{86743241-712D-44EB-A666-AA034BC8AE75}"/>
              </a:ext>
            </a:extLst>
          </p:cNvPr>
          <p:cNvSpPr/>
          <p:nvPr/>
        </p:nvSpPr>
        <p:spPr>
          <a:xfrm>
            <a:off x="908680" y="6196732"/>
            <a:ext cx="819557" cy="1472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 sz="900"/>
          </a:p>
        </p:txBody>
      </p:sp>
      <p:pic>
        <p:nvPicPr>
          <p:cNvPr id="761" name="Picture 8">
            <a:extLst>
              <a:ext uri="{FF2B5EF4-FFF2-40B4-BE49-F238E27FC236}">
                <a16:creationId xmlns:a16="http://schemas.microsoft.com/office/drawing/2014/main" id="{792BF58C-2A57-4841-A8E4-0039E845C9C2}"/>
              </a:ext>
            </a:extLst>
          </p:cNvPr>
          <p:cNvPicPr>
            <a:picLocks noChangeAspect="1"/>
          </p:cNvPicPr>
          <p:nvPr/>
        </p:nvPicPr>
        <p:blipFill>
          <a:blip r:embed="rId60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492" y="5383842"/>
            <a:ext cx="628695" cy="54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2" name="TextBox 52">
            <a:extLst>
              <a:ext uri="{FF2B5EF4-FFF2-40B4-BE49-F238E27FC236}">
                <a16:creationId xmlns:a16="http://schemas.microsoft.com/office/drawing/2014/main" id="{15A1E09A-68C6-4EED-9D4D-E545C871B0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6242" y="4615698"/>
            <a:ext cx="1733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400" dirty="0">
                <a:solidFill>
                  <a:schemeClr val="bg1"/>
                </a:solidFill>
                <a:latin typeface="+mj-lt"/>
              </a:rPr>
              <a:t>Physio</a:t>
            </a:r>
          </a:p>
        </p:txBody>
      </p:sp>
      <p:cxnSp>
        <p:nvCxnSpPr>
          <p:cNvPr id="763" name="Straight Connector 762">
            <a:extLst>
              <a:ext uri="{FF2B5EF4-FFF2-40B4-BE49-F238E27FC236}">
                <a16:creationId xmlns:a16="http://schemas.microsoft.com/office/drawing/2014/main" id="{CC8DF77D-9E0B-471F-A2DA-044BEFBAC8B2}"/>
              </a:ext>
            </a:extLst>
          </p:cNvPr>
          <p:cNvCxnSpPr>
            <a:cxnSpLocks/>
          </p:cNvCxnSpPr>
          <p:nvPr/>
        </p:nvCxnSpPr>
        <p:spPr>
          <a:xfrm flipV="1">
            <a:off x="2937787" y="5158628"/>
            <a:ext cx="3175" cy="34766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4" name="Straight Connector 763">
            <a:extLst>
              <a:ext uri="{FF2B5EF4-FFF2-40B4-BE49-F238E27FC236}">
                <a16:creationId xmlns:a16="http://schemas.microsoft.com/office/drawing/2014/main" id="{4C21E41F-2D23-4CFF-A9CD-BB340ACFA6F0}"/>
              </a:ext>
            </a:extLst>
          </p:cNvPr>
          <p:cNvCxnSpPr>
            <a:cxnSpLocks/>
          </p:cNvCxnSpPr>
          <p:nvPr/>
        </p:nvCxnSpPr>
        <p:spPr>
          <a:xfrm>
            <a:off x="765651" y="5573675"/>
            <a:ext cx="492204" cy="31975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5" name="Straight Connector 764">
            <a:extLst>
              <a:ext uri="{FF2B5EF4-FFF2-40B4-BE49-F238E27FC236}">
                <a16:creationId xmlns:a16="http://schemas.microsoft.com/office/drawing/2014/main" id="{BE36BB15-0BBC-4333-A429-E6D97DE33FAE}"/>
              </a:ext>
            </a:extLst>
          </p:cNvPr>
          <p:cNvCxnSpPr>
            <a:cxnSpLocks/>
          </p:cNvCxnSpPr>
          <p:nvPr/>
        </p:nvCxnSpPr>
        <p:spPr>
          <a:xfrm>
            <a:off x="1023620" y="4850639"/>
            <a:ext cx="462279" cy="20139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66" name="Picture 6">
            <a:extLst>
              <a:ext uri="{FF2B5EF4-FFF2-40B4-BE49-F238E27FC236}">
                <a16:creationId xmlns:a16="http://schemas.microsoft.com/office/drawing/2014/main" id="{A9103BFD-6BA4-48E9-A874-8C1E7A3D9AAC}"/>
              </a:ext>
            </a:extLst>
          </p:cNvPr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06" y="3577306"/>
            <a:ext cx="511141" cy="1221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7" name="Picture 7">
            <a:extLst>
              <a:ext uri="{FF2B5EF4-FFF2-40B4-BE49-F238E27FC236}">
                <a16:creationId xmlns:a16="http://schemas.microsoft.com/office/drawing/2014/main" id="{42648E2A-58F5-48A1-873B-21ED282B8F39}"/>
              </a:ext>
            </a:extLst>
          </p:cNvPr>
          <p:cNvPicPr>
            <a:picLocks noChangeAspect="1"/>
          </p:cNvPicPr>
          <p:nvPr/>
        </p:nvPicPr>
        <p:blipFill>
          <a:blip r:embed="rId62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" y="5344154"/>
            <a:ext cx="449262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" name="TextBox 767"/>
          <p:cNvSpPr txBox="1"/>
          <p:nvPr/>
        </p:nvSpPr>
        <p:spPr>
          <a:xfrm>
            <a:off x="945673" y="4398313"/>
            <a:ext cx="9048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Skeleton </a:t>
            </a:r>
          </a:p>
        </p:txBody>
      </p:sp>
      <p:sp>
        <p:nvSpPr>
          <p:cNvPr id="769" name="TextBox 768"/>
          <p:cNvSpPr txBox="1"/>
          <p:nvPr/>
        </p:nvSpPr>
        <p:spPr>
          <a:xfrm>
            <a:off x="2011614" y="6083006"/>
            <a:ext cx="103822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Muscle Movement</a:t>
            </a:r>
          </a:p>
        </p:txBody>
      </p:sp>
      <p:pic>
        <p:nvPicPr>
          <p:cNvPr id="771" name="Picture 146">
            <a:extLst>
              <a:ext uri="{FF2B5EF4-FFF2-40B4-BE49-F238E27FC236}">
                <a16:creationId xmlns:a16="http://schemas.microsoft.com/office/drawing/2014/main" id="{B8B604BC-EC2B-4652-AA1B-FA3F930DCCB4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795" y="5555125"/>
            <a:ext cx="45085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73" name="Straight Connector 772">
            <a:extLst>
              <a:ext uri="{FF2B5EF4-FFF2-40B4-BE49-F238E27FC236}">
                <a16:creationId xmlns:a16="http://schemas.microsoft.com/office/drawing/2014/main" id="{968ED912-3DE9-4796-BCEB-F2A34EE489BD}"/>
              </a:ext>
            </a:extLst>
          </p:cNvPr>
          <p:cNvCxnSpPr>
            <a:cxnSpLocks/>
          </p:cNvCxnSpPr>
          <p:nvPr/>
        </p:nvCxnSpPr>
        <p:spPr>
          <a:xfrm flipV="1">
            <a:off x="5080000" y="5040148"/>
            <a:ext cx="0" cy="36830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4" name="Straight Connector 773">
            <a:extLst>
              <a:ext uri="{FF2B5EF4-FFF2-40B4-BE49-F238E27FC236}">
                <a16:creationId xmlns:a16="http://schemas.microsoft.com/office/drawing/2014/main" id="{406841E1-29D0-466D-92B5-5C14385BFBEC}"/>
              </a:ext>
            </a:extLst>
          </p:cNvPr>
          <p:cNvCxnSpPr>
            <a:cxnSpLocks/>
          </p:cNvCxnSpPr>
          <p:nvPr/>
        </p:nvCxnSpPr>
        <p:spPr>
          <a:xfrm flipV="1">
            <a:off x="3647993" y="5106867"/>
            <a:ext cx="4762" cy="41751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5" name="TextBox 99">
            <a:extLst>
              <a:ext uri="{FF2B5EF4-FFF2-40B4-BE49-F238E27FC236}">
                <a16:creationId xmlns:a16="http://schemas.microsoft.com/office/drawing/2014/main" id="{9B072315-481D-4BFF-B4FA-9EB8EFF3B1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3442" y="5271423"/>
            <a:ext cx="72167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Gas exchange</a:t>
            </a:r>
          </a:p>
        </p:txBody>
      </p:sp>
      <p:sp>
        <p:nvSpPr>
          <p:cNvPr id="776" name="TextBox 99">
            <a:extLst>
              <a:ext uri="{FF2B5EF4-FFF2-40B4-BE49-F238E27FC236}">
                <a16:creationId xmlns:a16="http://schemas.microsoft.com/office/drawing/2014/main" id="{A2B7C034-0B1F-4163-B56E-A6B15AA602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5853" y="5118729"/>
            <a:ext cx="7102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900" dirty="0"/>
              <a:t>Breathing</a:t>
            </a:r>
          </a:p>
        </p:txBody>
      </p:sp>
      <p:pic>
        <p:nvPicPr>
          <p:cNvPr id="777" name="Graphic 38" descr="Lungs">
            <a:extLst>
              <a:ext uri="{FF2B5EF4-FFF2-40B4-BE49-F238E27FC236}">
                <a16:creationId xmlns:a16="http://schemas.microsoft.com/office/drawing/2014/main" id="{4CCC0BC8-EA4C-4D80-959A-F5A13B6A28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899" y="5615733"/>
            <a:ext cx="5810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" name="Picture 22">
            <a:extLst>
              <a:ext uri="{FF2B5EF4-FFF2-40B4-BE49-F238E27FC236}">
                <a16:creationId xmlns:a16="http://schemas.microsoft.com/office/drawing/2014/main" id="{8F551360-DF84-4232-BCFA-0198F400B94B}"/>
              </a:ext>
            </a:extLst>
          </p:cNvPr>
          <p:cNvPicPr>
            <a:picLocks noChangeAspect="1"/>
          </p:cNvPicPr>
          <p:nvPr/>
        </p:nvPicPr>
        <p:blipFill>
          <a:blip r:embed="rId47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198" y="5245766"/>
            <a:ext cx="752351" cy="484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9" name="Picture 35">
            <a:extLst>
              <a:ext uri="{FF2B5EF4-FFF2-40B4-BE49-F238E27FC236}">
                <a16:creationId xmlns:a16="http://schemas.microsoft.com/office/drawing/2014/main" id="{F7D31736-D89B-4C05-B642-5C87E6F4EA6E}"/>
              </a:ext>
            </a:extLst>
          </p:cNvPr>
          <p:cNvPicPr>
            <a:picLocks noChangeAspect="1"/>
          </p:cNvPicPr>
          <p:nvPr/>
        </p:nvPicPr>
        <p:blipFill>
          <a:blip r:embed="rId4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578" y="5472189"/>
            <a:ext cx="555625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80" name="Straight Connector 779">
            <a:extLst>
              <a:ext uri="{FF2B5EF4-FFF2-40B4-BE49-F238E27FC236}">
                <a16:creationId xmlns:a16="http://schemas.microsoft.com/office/drawing/2014/main" id="{6305869B-0D12-47C0-A3BB-C3F29201A0AD}"/>
              </a:ext>
            </a:extLst>
          </p:cNvPr>
          <p:cNvCxnSpPr>
            <a:cxnSpLocks/>
          </p:cNvCxnSpPr>
          <p:nvPr/>
        </p:nvCxnSpPr>
        <p:spPr>
          <a:xfrm flipH="1" flipV="1">
            <a:off x="6828875" y="5083282"/>
            <a:ext cx="7938" cy="36036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1" name="Picture 22" descr="Image result for periodic table icon">
            <a:extLst>
              <a:ext uri="{FF2B5EF4-FFF2-40B4-BE49-F238E27FC236}">
                <a16:creationId xmlns:a16="http://schemas.microsoft.com/office/drawing/2014/main" id="{5141D5FE-57E0-46E8-BFCE-E016FF856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763" y="12278618"/>
            <a:ext cx="930970" cy="930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14400</TotalTime>
  <Words>305</Words>
  <Application>Microsoft Office PowerPoint</Application>
  <PresentationFormat>Custom</PresentationFormat>
  <Paragraphs>140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wzu</dc:creator>
  <cp:lastModifiedBy>Ms G McCormick</cp:lastModifiedBy>
  <cp:revision>413</cp:revision>
  <cp:lastPrinted>2021-09-07T08:48:02Z</cp:lastPrinted>
  <dcterms:created xsi:type="dcterms:W3CDTF">2018-02-08T08:28:53Z</dcterms:created>
  <dcterms:modified xsi:type="dcterms:W3CDTF">2024-09-07T16:30:02Z</dcterms:modified>
</cp:coreProperties>
</file>