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4"/>
    <p:sldMasterId id="2147483660" r:id="rId5"/>
    <p:sldMasterId id="2147483672" r:id="rId6"/>
  </p:sldMasterIdLst>
  <p:notesMasterIdLst>
    <p:notesMasterId r:id="rId9"/>
  </p:notesMasterIdLst>
  <p:sldIdLst>
    <p:sldId id="256" r:id="rId7"/>
    <p:sldId id="257" r:id="rId8"/>
  </p:sldIdLst>
  <p:sldSz cx="6858000" cy="9906000" type="A4"/>
  <p:notesSz cx="7010400" cy="92964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0" roundtripDataSignature="AMtx7mhnIXEvPTAm9DkT+zvMxyN+uGpqE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86D040D-BE60-405F-9F4A-34F31E7B76CB}" v="2" dt="2026-05-21T08:16:14.6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4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1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6/11/relationships/changesInfo" Target="changesInfos/changesInfo1.xml"/><Relationship Id="rId10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modSld">
      <pc:chgData name="Mrs L Webster" userId="e46f0a3f-fc4e-4d7b-94a6-4acf829689c1" providerId="ADAL" clId="{4981A51B-DD4C-40D0-ACC6-95C2C4B61EA3}" dt="2026-05-21T08:16:17.053" v="4" actId="1076"/>
      <pc:docMkLst>
        <pc:docMk/>
      </pc:docMkLst>
      <pc:sldChg chg="addSp modSp mod">
        <pc:chgData name="Mrs L Webster" userId="e46f0a3f-fc4e-4d7b-94a6-4acf829689c1" providerId="ADAL" clId="{4981A51B-DD4C-40D0-ACC6-95C2C4B61EA3}" dt="2026-05-21T08:16:12.573" v="2" actId="1076"/>
        <pc:sldMkLst>
          <pc:docMk/>
          <pc:sldMk cId="0" sldId="256"/>
        </pc:sldMkLst>
        <pc:spChg chg="mod">
          <ac:chgData name="Mrs L Webster" userId="e46f0a3f-fc4e-4d7b-94a6-4acf829689c1" providerId="ADAL" clId="{4981A51B-DD4C-40D0-ACC6-95C2C4B61EA3}" dt="2026-05-21T08:16:12.573" v="2" actId="1076"/>
          <ac:spMkLst>
            <pc:docMk/>
            <pc:sldMk cId="0" sldId="256"/>
            <ac:spMk id="226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16:08.247" v="1"/>
          <ac:picMkLst>
            <pc:docMk/>
            <pc:sldMk cId="0" sldId="256"/>
            <ac:picMk id="2" creationId="{EA733691-0DED-11D2-DD66-37A8CBBA44EE}"/>
          </ac:picMkLst>
        </pc:picChg>
      </pc:sldChg>
      <pc:sldChg chg="addSp modSp mod modNotes">
        <pc:chgData name="Mrs L Webster" userId="e46f0a3f-fc4e-4d7b-94a6-4acf829689c1" providerId="ADAL" clId="{4981A51B-DD4C-40D0-ACC6-95C2C4B61EA3}" dt="2026-05-21T08:16:17.053" v="4" actId="1076"/>
        <pc:sldMkLst>
          <pc:docMk/>
          <pc:sldMk cId="0" sldId="257"/>
        </pc:sldMkLst>
        <pc:spChg chg="mod">
          <ac:chgData name="Mrs L Webster" userId="e46f0a3f-fc4e-4d7b-94a6-4acf829689c1" providerId="ADAL" clId="{4981A51B-DD4C-40D0-ACC6-95C2C4B61EA3}" dt="2026-05-21T08:16:17.053" v="4" actId="1076"/>
          <ac:spMkLst>
            <pc:docMk/>
            <pc:sldMk cId="0" sldId="257"/>
            <ac:spMk id="253" creationId="{00000000-0000-0000-0000-000000000000}"/>
          </ac:spMkLst>
        </pc:spChg>
        <pc:picChg chg="add mod">
          <ac:chgData name="Mrs L Webster" userId="e46f0a3f-fc4e-4d7b-94a6-4acf829689c1" providerId="ADAL" clId="{4981A51B-DD4C-40D0-ACC6-95C2C4B61EA3}" dt="2026-05-21T08:16:14.615" v="3"/>
          <ac:picMkLst>
            <pc:docMk/>
            <pc:sldMk cId="0" sldId="257"/>
            <ac:picMk id="2" creationId="{D7EB500E-EEDE-7ED2-FEE1-B73B48A848D3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68625" y="697225"/>
            <a:ext cx="4673825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2:notes"/>
          <p:cNvSpPr txBox="1">
            <a:spLocks noGrp="1"/>
          </p:cNvSpPr>
          <p:nvPr>
            <p:ph type="body" idx="1"/>
          </p:nvPr>
        </p:nvSpPr>
        <p:spPr>
          <a:xfrm>
            <a:off x="701025" y="4415775"/>
            <a:ext cx="5608300" cy="418337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3" name="Google Shape;24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298700" y="696913"/>
            <a:ext cx="24130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" name="Google Shape;17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Font typeface="Arial"/>
              <a:buNone/>
              <a:defRPr sz="15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Font typeface="Arial"/>
              <a:buNone/>
              <a:defRPr sz="135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None/>
              <a:defRPr sz="135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810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619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Font typeface="Arial"/>
              <a:buNone/>
              <a:defRPr sz="10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Font typeface="Arial"/>
              <a:buNone/>
              <a:defRPr sz="7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3" name="Google Shape;93;p1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4" name="Google Shape;94;p1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8" name="Google Shape;98;p1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9" name="Google Shape;99;p1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0" name="Google Shape;100;p1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5" name="Google Shape;105;p1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6" name="Google Shape;106;p1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7" name="Google Shape;107;p1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0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3" name="Google Shape;113;p20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4" name="Google Shape;114;p2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5" name="Google Shape;115;p2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6" name="Google Shape;116;p2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4" name="Google Shape;124;p2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3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8" name="Google Shape;128;p23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9" name="Google Shape;129;p23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2" name="Google Shape;132;p2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5" name="Google Shape;135;p24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136" name="Google Shape;136;p24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7" name="Google Shape;137;p2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8" name="Google Shape;138;p2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9" name="Google Shape;139;p2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5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2" name="Google Shape;142;p25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3" name="Google Shape;143;p2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4" name="Google Shape;144;p2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5" name="Google Shape;145;p2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6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8" name="Google Shape;148;p26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9" name="Google Shape;149;p2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0" name="Google Shape;150;p2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1" name="Google Shape;151;p2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5" name="Google Shape;155;p28"/>
          <p:cNvSpPr txBox="1"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ctr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6" name="Google Shape;156;p2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7" name="Google Shape;157;p2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58" name="Google Shape;158;p2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1" name="Google Shape;161;p29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2" name="Google Shape;162;p29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3" name="Google Shape;163;p29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4" name="Google Shape;164;p29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0"/>
          <p:cNvSpPr txBox="1"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67" name="Google Shape;167;p30"/>
          <p:cNvSpPr txBox="1"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8" name="Google Shape;168;p30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69" name="Google Shape;169;p30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0" name="Google Shape;170;p30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1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73" name="Google Shape;173;p31"/>
          <p:cNvSpPr txBox="1">
            <a:spLocks noGrp="1"/>
          </p:cNvSpPr>
          <p:nvPr>
            <p:ph type="body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4" name="Google Shape;174;p31"/>
          <p:cNvSpPr txBox="1">
            <a:spLocks noGrp="1"/>
          </p:cNvSpPr>
          <p:nvPr>
            <p:ph type="body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5" name="Google Shape;175;p31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6" name="Google Shape;176;p31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77" name="Google Shape;177;p31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0" name="Google Shape;180;p32"/>
          <p:cNvSpPr txBox="1"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1" name="Google Shape;181;p32"/>
          <p:cNvSpPr txBox="1">
            <a:spLocks noGrp="1"/>
          </p:cNvSpPr>
          <p:nvPr>
            <p:ph type="body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2" name="Google Shape;182;p32"/>
          <p:cNvSpPr txBox="1">
            <a:spLocks noGrp="1"/>
          </p:cNvSpPr>
          <p:nvPr>
            <p:ph type="body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1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3" name="Google Shape;183;p32"/>
          <p:cNvSpPr txBox="1">
            <a:spLocks noGrp="1"/>
          </p:cNvSpPr>
          <p:nvPr>
            <p:ph type="body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4" name="Google Shape;184;p32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5" name="Google Shape;185;p32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6" name="Google Shape;186;p32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3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89" name="Google Shape;189;p33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3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1" name="Google Shape;191;p33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4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4" name="Google Shape;194;p34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5" name="Google Shape;195;p34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98" name="Google Shape;198;p35"/>
          <p:cNvSpPr txBox="1">
            <a:spLocks noGrp="1"/>
          </p:cNvSpPr>
          <p:nvPr>
            <p:ph type="body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9" name="Google Shape;199;p35"/>
          <p:cNvSpPr txBox="1">
            <a:spLocks noGrp="1"/>
          </p:cNvSpPr>
          <p:nvPr>
            <p:ph type="body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0" name="Google Shape;200;p35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1" name="Google Shape;201;p35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2" name="Google Shape;202;p35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6"/>
          <p:cNvSpPr txBox="1"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5" name="Google Shape;205;p36"/>
          <p:cNvSpPr>
            <a:spLocks noGrp="1"/>
          </p:cNvSpPr>
          <p:nvPr>
            <p:ph type="pic" idx="2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  <a:noFill/>
          <a:ln>
            <a:noFill/>
          </a:ln>
        </p:spPr>
      </p:sp>
      <p:sp>
        <p:nvSpPr>
          <p:cNvPr id="206" name="Google Shape;206;p36"/>
          <p:cNvSpPr txBox="1">
            <a:spLocks noGrp="1"/>
          </p:cNvSpPr>
          <p:nvPr>
            <p:ph type="body" idx="1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7" name="Google Shape;207;p36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8" name="Google Shape;208;p36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09" name="Google Shape;209;p36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7"/>
          <p:cNvSpPr txBox="1"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2" name="Google Shape;212;p37"/>
          <p:cNvSpPr txBox="1">
            <a:spLocks noGrp="1"/>
          </p:cNvSpPr>
          <p:nvPr>
            <p:ph type="body" idx="1"/>
          </p:nvPr>
        </p:nvSpPr>
        <p:spPr>
          <a:xfrm rot="5400000">
            <a:off x="286544" y="2821782"/>
            <a:ext cx="6284912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3" name="Google Shape;213;p37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4" name="Google Shape;214;p37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5" name="Google Shape;215;p37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8"/>
          <p:cNvSpPr txBox="1">
            <a:spLocks noGrp="1"/>
          </p:cNvSpPr>
          <p:nvPr>
            <p:ph type="title"/>
          </p:nvPr>
        </p:nvSpPr>
        <p:spPr>
          <a:xfrm rot="5400000">
            <a:off x="1450181" y="3985419"/>
            <a:ext cx="8394700" cy="1477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18" name="Google Shape;218;p38"/>
          <p:cNvSpPr txBox="1">
            <a:spLocks noGrp="1"/>
          </p:cNvSpPr>
          <p:nvPr>
            <p:ph type="body" idx="1"/>
          </p:nvPr>
        </p:nvSpPr>
        <p:spPr>
          <a:xfrm rot="5400000">
            <a:off x="-1583531" y="2582069"/>
            <a:ext cx="8394700" cy="4284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9" name="Google Shape;219;p38"/>
          <p:cNvSpPr txBox="1">
            <a:spLocks noGrp="1"/>
          </p:cNvSpPr>
          <p:nvPr>
            <p:ph type="dt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0" name="Google Shape;220;p38"/>
          <p:cNvSpPr txBox="1">
            <a:spLocks noGrp="1"/>
          </p:cNvSpPr>
          <p:nvPr>
            <p:ph type="ft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1" name="Google Shape;221;p38"/>
          <p:cNvSpPr txBox="1">
            <a:spLocks noGrp="1"/>
          </p:cNvSpPr>
          <p:nvPr>
            <p:ph type="sldNum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3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3"/>
          <p:cNvSpPr/>
          <p:nvPr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8;p3"/>
          <p:cNvSpPr/>
          <p:nvPr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9;p3"/>
          <p:cNvSpPr/>
          <p:nvPr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10;p3"/>
          <p:cNvSpPr txBox="1"/>
          <p:nvPr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Essential knowledge</a:t>
            </a:r>
            <a:endParaRPr/>
          </a:p>
        </p:txBody>
      </p:sp>
      <p:sp>
        <p:nvSpPr>
          <p:cNvPr id="11" name="Google Shape;11;p3"/>
          <p:cNvSpPr txBox="1"/>
          <p:nvPr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12" name="Google Shape;12;p3"/>
          <p:cNvSpPr txBox="1"/>
          <p:nvPr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5" descr="Unity Academy Blackpool"/>
          <p:cNvPicPr preferRelativeResize="0"/>
          <p:nvPr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79" name="Google Shape;79;p5"/>
          <p:cNvSpPr/>
          <p:nvPr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5"/>
          <p:cNvSpPr/>
          <p:nvPr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1" name="Google Shape;81;p5"/>
          <p:cNvSpPr txBox="1"/>
          <p:nvPr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</p:txBody>
      </p:sp>
      <p:sp>
        <p:nvSpPr>
          <p:cNvPr id="82" name="Google Shape;82;p5"/>
          <p:cNvSpPr txBox="1"/>
          <p:nvPr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Prior learning links</a:t>
            </a: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"/>
          <p:cNvSpPr txBox="1"/>
          <p:nvPr/>
        </p:nvSpPr>
        <p:spPr>
          <a:xfrm>
            <a:off x="1934308" y="131780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Algebra – Expressions &amp; Equations</a:t>
            </a:r>
            <a:endParaRPr dirty="0"/>
          </a:p>
        </p:txBody>
      </p:sp>
      <p:sp>
        <p:nvSpPr>
          <p:cNvPr id="227" name="Google Shape;227;p1"/>
          <p:cNvSpPr txBox="1"/>
          <p:nvPr/>
        </p:nvSpPr>
        <p:spPr>
          <a:xfrm>
            <a:off x="168549" y="3113263"/>
            <a:ext cx="29463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Function Machines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Bar Modelling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Inverse Operations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Algebraic Notation 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28" name="Google Shape;228;p1"/>
          <p:cNvSpPr/>
          <p:nvPr/>
        </p:nvSpPr>
        <p:spPr>
          <a:xfrm>
            <a:off x="3232150" y="2825749"/>
            <a:ext cx="3517900" cy="3619883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"/>
          <p:cNvSpPr txBox="1"/>
          <p:nvPr/>
        </p:nvSpPr>
        <p:spPr>
          <a:xfrm>
            <a:off x="3230038" y="2825751"/>
            <a:ext cx="3738000" cy="3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Collecting Like Terms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Only like terms can be combined.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x + x + x = 3x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2t + 5t = 7t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11e - 5e = 6e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a + a + b + b + b = 2a + 3b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4x + 5b - 2x + 10b 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4x - 2x = 2x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5b + 10b = 15b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2x + 15b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230" name="Google Shape;230;p1"/>
          <p:cNvSpPr/>
          <p:nvPr/>
        </p:nvSpPr>
        <p:spPr>
          <a:xfrm>
            <a:off x="175734" y="3944168"/>
            <a:ext cx="2971065" cy="3117578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1" name="Google Shape;231;p1"/>
          <p:cNvSpPr txBox="1"/>
          <p:nvPr/>
        </p:nvSpPr>
        <p:spPr>
          <a:xfrm>
            <a:off x="196850" y="3944175"/>
            <a:ext cx="2971200" cy="30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Like and Unlike Terms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Like terms are those whose variables are the same.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Like terms: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y, 4y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5, -2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h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r>
              <a:rPr lang="en-GB" sz="1100">
                <a:solidFill>
                  <a:schemeClr val="dk1"/>
                </a:solidFill>
              </a:rPr>
              <a:t>, 4h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endParaRPr sz="1100" baseline="30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ab, 10ba (notice here ab and ba are commutative operations, so are still like terms)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Unlike terms: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7x, y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ab, 10a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-2t, -2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2x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r>
              <a:rPr lang="en-GB" sz="1100">
                <a:solidFill>
                  <a:schemeClr val="dk1"/>
                </a:solidFill>
              </a:rPr>
              <a:t>, 2c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32" name="Google Shape;232;p1"/>
          <p:cNvSpPr/>
          <p:nvPr/>
        </p:nvSpPr>
        <p:spPr>
          <a:xfrm>
            <a:off x="3232150" y="6507048"/>
            <a:ext cx="3517900" cy="303962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3" name="Google Shape;233;p1"/>
          <p:cNvSpPr txBox="1"/>
          <p:nvPr/>
        </p:nvSpPr>
        <p:spPr>
          <a:xfrm>
            <a:off x="3282950" y="6556644"/>
            <a:ext cx="35178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Solving 1-step equations (x/÷)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</p:txBody>
      </p:sp>
      <p:sp>
        <p:nvSpPr>
          <p:cNvPr id="234" name="Google Shape;234;p1"/>
          <p:cNvSpPr/>
          <p:nvPr/>
        </p:nvSpPr>
        <p:spPr>
          <a:xfrm>
            <a:off x="157926" y="7123159"/>
            <a:ext cx="2967516" cy="2423507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5" name="Google Shape;235;p1"/>
          <p:cNvSpPr txBox="1"/>
          <p:nvPr/>
        </p:nvSpPr>
        <p:spPr>
          <a:xfrm>
            <a:off x="188850" y="7129500"/>
            <a:ext cx="28020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Solving 1-step equations (+/-)</a:t>
            </a:r>
            <a:endParaRPr/>
          </a:p>
        </p:txBody>
      </p:sp>
      <p:sp>
        <p:nvSpPr>
          <p:cNvPr id="236" name="Google Shape;236;p1"/>
          <p:cNvSpPr txBox="1"/>
          <p:nvPr/>
        </p:nvSpPr>
        <p:spPr>
          <a:xfrm>
            <a:off x="2201109" y="1279934"/>
            <a:ext cx="4656900" cy="127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</a:rPr>
              <a:t>Equation</a:t>
            </a:r>
            <a:r>
              <a:rPr lang="en-GB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: a mathematical statement where </a:t>
            </a:r>
            <a:r>
              <a:rPr lang="en-GB" sz="1100">
                <a:solidFill>
                  <a:schemeClr val="dk1"/>
                </a:solidFill>
              </a:rPr>
              <a:t>one side is equal to the other side</a:t>
            </a:r>
            <a:endParaRPr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</a:rPr>
              <a:t>Solve: </a:t>
            </a:r>
            <a:r>
              <a:rPr lang="en-GB" sz="1100">
                <a:solidFill>
                  <a:schemeClr val="dk1"/>
                </a:solidFill>
              </a:rPr>
              <a:t>to find a solution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</a:rPr>
              <a:t>Term: </a:t>
            </a:r>
            <a:r>
              <a:rPr lang="en-GB" sz="1100">
                <a:solidFill>
                  <a:schemeClr val="dk1"/>
                </a:solidFill>
              </a:rPr>
              <a:t>a single number or variable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b="1">
                <a:solidFill>
                  <a:schemeClr val="dk1"/>
                </a:solidFill>
              </a:rPr>
              <a:t>Like: </a:t>
            </a:r>
            <a:r>
              <a:rPr lang="en-GB" sz="1100">
                <a:solidFill>
                  <a:schemeClr val="dk1"/>
                </a:solidFill>
              </a:rPr>
              <a:t>variables that are the same are ‘like’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rPr lang="en-GB" sz="1100" b="1">
                <a:solidFill>
                  <a:schemeClr val="dk1"/>
                </a:solidFill>
              </a:rPr>
              <a:t>Inverse:</a:t>
            </a:r>
            <a:r>
              <a:rPr lang="en-GB" sz="1100">
                <a:solidFill>
                  <a:schemeClr val="dk1"/>
                </a:solidFill>
              </a:rPr>
              <a:t> opposite effect of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237" name="Google Shape;237;p1"/>
          <p:cNvSpPr txBox="1"/>
          <p:nvPr/>
        </p:nvSpPr>
        <p:spPr>
          <a:xfrm>
            <a:off x="196850" y="1295400"/>
            <a:ext cx="19464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inverse operations. Know correct algebraic notation e.g. 4 x b = 4b. Recognise like and unlike terms. </a:t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Know when terms can be collected.</a:t>
            </a:r>
            <a:endParaRPr/>
          </a:p>
        </p:txBody>
      </p:sp>
      <p:pic>
        <p:nvPicPr>
          <p:cNvPr id="238" name="Google Shape;238;p1"/>
          <p:cNvPicPr preferRelativeResize="0"/>
          <p:nvPr/>
        </p:nvPicPr>
        <p:blipFill rotWithShape="1">
          <a:blip r:embed="rId3">
            <a:alphaModFix/>
          </a:blip>
          <a:srcRect l="71051" t="50001" r="14145" b="23376"/>
          <a:stretch/>
        </p:blipFill>
        <p:spPr>
          <a:xfrm>
            <a:off x="4768850" y="4752727"/>
            <a:ext cx="1384301" cy="139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9" name="Google Shape;239;p1"/>
          <p:cNvPicPr preferRelativeResize="0"/>
          <p:nvPr/>
        </p:nvPicPr>
        <p:blipFill rotWithShape="1">
          <a:blip r:embed="rId4">
            <a:alphaModFix/>
          </a:blip>
          <a:srcRect l="21711" t="55611" r="60374" b="27474"/>
          <a:stretch/>
        </p:blipFill>
        <p:spPr>
          <a:xfrm>
            <a:off x="240687" y="7505050"/>
            <a:ext cx="2802001" cy="1541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1"/>
          <p:cNvPicPr preferRelativeResize="0"/>
          <p:nvPr/>
        </p:nvPicPr>
        <p:blipFill rotWithShape="1">
          <a:blip r:embed="rId4">
            <a:alphaModFix/>
          </a:blip>
          <a:srcRect l="51033" t="54950" r="33748" b="27390"/>
          <a:stretch/>
        </p:blipFill>
        <p:spPr>
          <a:xfrm>
            <a:off x="3369175" y="6960975"/>
            <a:ext cx="2014891" cy="1314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A733691-0DED-11D2-DD66-37A8CBBA44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759" y="1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2"/>
          <p:cNvSpPr/>
          <p:nvPr/>
        </p:nvSpPr>
        <p:spPr>
          <a:xfrm>
            <a:off x="3134611" y="2825750"/>
            <a:ext cx="3615439" cy="3333909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6" name="Google Shape;246;p2"/>
          <p:cNvSpPr/>
          <p:nvPr/>
        </p:nvSpPr>
        <p:spPr>
          <a:xfrm>
            <a:off x="3178600" y="2880375"/>
            <a:ext cx="36129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Collecting Like Terms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Simplify these expressions so they only have one term: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7𝑎 + 2𝑎 =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3𝑎 + 4𝑎 + 5𝑎 =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10𝑏 − 3𝑏 + 5𝑏 =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6𝑥</a:t>
            </a:r>
            <a:r>
              <a:rPr lang="en-GB" sz="1200" baseline="30000">
                <a:solidFill>
                  <a:schemeClr val="dk1"/>
                </a:solidFill>
              </a:rPr>
              <a:t>2 </a:t>
            </a:r>
            <a:r>
              <a:rPr lang="en-GB" sz="1200">
                <a:solidFill>
                  <a:schemeClr val="dk1"/>
                </a:solidFill>
              </a:rPr>
              <a:t> + 5𝑥</a:t>
            </a:r>
            <a:r>
              <a:rPr lang="en-GB" sz="1200" baseline="30000">
                <a:solidFill>
                  <a:schemeClr val="dk1"/>
                </a:solidFill>
              </a:rPr>
              <a:t>2  </a:t>
            </a:r>
            <a:r>
              <a:rPr lang="en-GB" sz="1200">
                <a:solidFill>
                  <a:schemeClr val="dk1"/>
                </a:solidFill>
              </a:rPr>
              <a:t>=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chemeClr val="dk1"/>
                </a:solidFill>
              </a:rPr>
              <a:t>2𝑎𝑏 + 6𝑎𝑏 − 3𝑎𝑏 =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47" name="Google Shape;247;p2"/>
          <p:cNvSpPr/>
          <p:nvPr/>
        </p:nvSpPr>
        <p:spPr>
          <a:xfrm>
            <a:off x="85610" y="4058567"/>
            <a:ext cx="2934000" cy="2101200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2"/>
          <p:cNvSpPr/>
          <p:nvPr/>
        </p:nvSpPr>
        <p:spPr>
          <a:xfrm>
            <a:off x="126760" y="6287647"/>
            <a:ext cx="2933940" cy="3454494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p2"/>
          <p:cNvSpPr txBox="1"/>
          <p:nvPr/>
        </p:nvSpPr>
        <p:spPr>
          <a:xfrm>
            <a:off x="133423" y="6287660"/>
            <a:ext cx="3517800" cy="272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Solving 1-step equations (+/-)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Solve the following equations: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g + 59 = 81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18.8 + b = 27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73.1 = e + 51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243.2 = 108 + k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70 - s = 28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p - 201 = 423.9</a:t>
            </a:r>
            <a:endParaRPr sz="1100">
              <a:solidFill>
                <a:schemeClr val="dk1"/>
              </a:solidFill>
            </a:endParaRPr>
          </a:p>
        </p:txBody>
      </p:sp>
      <p:sp>
        <p:nvSpPr>
          <p:cNvPr id="250" name="Google Shape;250;p2"/>
          <p:cNvSpPr/>
          <p:nvPr/>
        </p:nvSpPr>
        <p:spPr>
          <a:xfrm>
            <a:off x="3137017" y="6315911"/>
            <a:ext cx="3613033" cy="3397966"/>
          </a:xfrm>
          <a:prstGeom prst="rect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p2"/>
          <p:cNvSpPr txBox="1"/>
          <p:nvPr/>
        </p:nvSpPr>
        <p:spPr>
          <a:xfrm>
            <a:off x="3159819" y="6346008"/>
            <a:ext cx="3190200" cy="32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Solving 1-step equations (x/÷)</a:t>
            </a: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Draw a bar model to represent 3b = 39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Solve the following equations: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4a = 32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2p = 17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8 = 20b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9 = </a:t>
            </a:r>
            <a:r>
              <a:rPr lang="en-GB" sz="1100" u="sng">
                <a:solidFill>
                  <a:schemeClr val="dk1"/>
                </a:solidFill>
              </a:rPr>
              <a:t> m</a:t>
            </a:r>
            <a:endParaRPr sz="1100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      15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</p:txBody>
      </p:sp>
      <p:sp>
        <p:nvSpPr>
          <p:cNvPr id="252" name="Google Shape;252;p2"/>
          <p:cNvSpPr/>
          <p:nvPr/>
        </p:nvSpPr>
        <p:spPr>
          <a:xfrm>
            <a:off x="133413" y="4058574"/>
            <a:ext cx="28383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 u="sng">
                <a:solidFill>
                  <a:schemeClr val="dk1"/>
                </a:solidFill>
              </a:rPr>
              <a:t>Like and Unlike Terms</a:t>
            </a:r>
            <a:endParaRPr b="1" u="sng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Tick which pairs are like terms: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3h and 5h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2k and 7hk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b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r>
              <a:rPr lang="en-GB" sz="1100">
                <a:solidFill>
                  <a:schemeClr val="dk1"/>
                </a:solidFill>
              </a:rPr>
              <a:t> and 4b</a:t>
            </a:r>
            <a:r>
              <a:rPr lang="en-GB" sz="1100" baseline="30000">
                <a:solidFill>
                  <a:schemeClr val="dk1"/>
                </a:solidFill>
              </a:rPr>
              <a:t>2  </a:t>
            </a:r>
            <a:endParaRPr sz="1100" baseline="30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aseline="30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3e and 3e</a:t>
            </a:r>
            <a:r>
              <a:rPr lang="en-GB" sz="1100" baseline="30000">
                <a:solidFill>
                  <a:schemeClr val="dk1"/>
                </a:solidFill>
              </a:rPr>
              <a:t>2</a:t>
            </a:r>
            <a:endParaRPr sz="1100" baseline="30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 baseline="30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d and 246d</a:t>
            </a:r>
            <a:endParaRPr sz="11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sp>
        <p:nvSpPr>
          <p:cNvPr id="253" name="Google Shape;253;p2"/>
          <p:cNvSpPr txBox="1"/>
          <p:nvPr/>
        </p:nvSpPr>
        <p:spPr>
          <a:xfrm>
            <a:off x="2175153" y="163859"/>
            <a:ext cx="625792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Year 7 – Algebra – Expressions &amp; Equations</a:t>
            </a:r>
            <a:endParaRPr dirty="0"/>
          </a:p>
        </p:txBody>
      </p:sp>
      <p:sp>
        <p:nvSpPr>
          <p:cNvPr id="254" name="Google Shape;254;p2"/>
          <p:cNvSpPr txBox="1"/>
          <p:nvPr/>
        </p:nvSpPr>
        <p:spPr>
          <a:xfrm>
            <a:off x="219075" y="1381125"/>
            <a:ext cx="2838300" cy="237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The inverse of subtraction is…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The inverse of multiplication is…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>
                <a:solidFill>
                  <a:schemeClr val="dk1"/>
                </a:solidFill>
              </a:rPr>
              <a:t>What does 5t mean?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>
                <a:solidFill>
                  <a:schemeClr val="dk1"/>
                </a:solidFill>
              </a:rPr>
              <a:t>What does the bar model represent?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pic>
        <p:nvPicPr>
          <p:cNvPr id="255" name="Google Shape;255;p2"/>
          <p:cNvPicPr preferRelativeResize="0"/>
          <p:nvPr/>
        </p:nvPicPr>
        <p:blipFill rotWithShape="1">
          <a:blip r:embed="rId3">
            <a:alphaModFix/>
          </a:blip>
          <a:srcRect l="26953" t="31530" r="59395" b="54427"/>
          <a:stretch/>
        </p:blipFill>
        <p:spPr>
          <a:xfrm>
            <a:off x="311825" y="2717625"/>
            <a:ext cx="1596185" cy="923100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2"/>
          <p:cNvSpPr txBox="1"/>
          <p:nvPr/>
        </p:nvSpPr>
        <p:spPr>
          <a:xfrm>
            <a:off x="3134600" y="1217925"/>
            <a:ext cx="3492600" cy="13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/>
              <a:t>Define the following keywords: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Equation</a:t>
            </a:r>
            <a:r>
              <a:rPr lang="en-GB" sz="1100">
                <a:solidFill>
                  <a:schemeClr val="dk1"/>
                </a:solidFill>
              </a:rPr>
              <a:t>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Solve: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Term: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Like: 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100" b="1">
                <a:solidFill>
                  <a:schemeClr val="dk1"/>
                </a:solidFill>
              </a:rPr>
              <a:t>Inverse:</a:t>
            </a:r>
            <a:r>
              <a:rPr lang="en-GB" sz="1100">
                <a:solidFill>
                  <a:schemeClr val="dk1"/>
                </a:solidFill>
              </a:rPr>
              <a:t> </a:t>
            </a:r>
            <a:endParaRPr sz="11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7EB500E-EEDE-7ED2-FEE1-B73B48A848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759" y="1"/>
            <a:ext cx="1807549" cy="9094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7" ma:contentTypeDescription="Create a new document." ma:contentTypeScope="" ma:versionID="6271a692163063d8b6f2b175744833fa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ba348498c1c6fa715e6315713b4ec319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695B4A7-DBA5-47AA-928E-98F31D2411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00964db-d436-474d-b180-2754017d2744"/>
    <ds:schemaRef ds:uri="25282912-017c-4221-86bb-52eb7cb208d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7A10BA3-8CA8-4A0D-A964-AF8BCF92D6CE}">
  <ds:schemaRefs>
    <ds:schemaRef ds:uri="http://schemas.microsoft.com/office/2006/metadata/properties"/>
    <ds:schemaRef ds:uri="http://schemas.microsoft.com/office/infopath/2007/PartnerControls"/>
    <ds:schemaRef ds:uri="100964db-d436-474d-b180-2754017d2744"/>
    <ds:schemaRef ds:uri="25282912-017c-4221-86bb-52eb7cb208d2"/>
  </ds:schemaRefs>
</ds:datastoreItem>
</file>

<file path=customXml/itemProps3.xml><?xml version="1.0" encoding="utf-8"?>
<ds:datastoreItem xmlns:ds="http://schemas.openxmlformats.org/officeDocument/2006/customXml" ds:itemID="{68C9408B-F9D9-484D-A975-1CDA272CD9B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424</Words>
  <Application>Microsoft Office PowerPoint</Application>
  <PresentationFormat>A4 Paper (210x297 mm)</PresentationFormat>
  <Paragraphs>115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Custom Design</vt:lpstr>
      <vt:lpstr>1_Custom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Kathryn Bentley</dc:creator>
  <cp:lastModifiedBy>Mrs L Webster</cp:lastModifiedBy>
  <cp:revision>1</cp:revision>
  <dcterms:created xsi:type="dcterms:W3CDTF">2024-01-23T10:53:54Z</dcterms:created>
  <dcterms:modified xsi:type="dcterms:W3CDTF">2026-05-21T08:16:22Z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  <property fmtid="{D5CDD505-2E9C-101B-9397-08002B2CF9AE}" pid="3" name="MediaServiceImageTags">
    <vt:lpwstr/>
  </property>
</Properties>
</file>