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48" r:id="rId4"/>
    <p:sldMasterId id="2147483660" r:id="rId5"/>
    <p:sldMasterId id="2147483672" r:id="rId6"/>
  </p:sldMasterIdLst>
  <p:notesMasterIdLst>
    <p:notesMasterId r:id="rId9"/>
  </p:notesMasterIdLst>
  <p:sldIdLst>
    <p:sldId id="256" r:id="rId7"/>
    <p:sldId id="257" r:id="rId8"/>
  </p:sldIdLst>
  <p:sldSz cx="6858000" cy="9906000" type="A4"/>
  <p:notesSz cx="7010400" cy="92964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  <p:ext uri="GoogleSlidesCustomDataVersion2">
      <go:slidesCustomData xmlns="" xmlns:mc="http://schemas.openxmlformats.org/markup-compatibility/2006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xmlns:go="http://customooxmlschemas.google.com/" r:id="rId10" roundtripDataSignature="AMtx7mhnIXEvPTAm9DkT+zvMxyN+uGpqEA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3BCE5B1D-502F-4CA3-B468-B945F6CA62CB}" v="2" dt="2026-06-23T14:06:21.104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2" d="100"/>
          <a:sy n="82" d="100"/>
        </p:scale>
        <p:origin x="3042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2.xml"/><Relationship Id="rId13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1.xml"/><Relationship Id="rId12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microsoft.com/office/2015/10/relationships/revisionInfo" Target="revisionInfo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presProps" Target="presProps.xml"/><Relationship Id="rId5" Type="http://schemas.openxmlformats.org/officeDocument/2006/relationships/slideMaster" Target="slideMasters/slideMaster2.xml"/><Relationship Id="rId15" Type="http://schemas.microsoft.com/office/2016/11/relationships/changesInfo" Target="changesInfos/changesInfo1.xml"/><Relationship Id="rId10" Type="http://customschemas.google.com/relationships/presentationmetadata" Target="metadata"/><Relationship Id="rId4" Type="http://schemas.openxmlformats.org/officeDocument/2006/relationships/slideMaster" Target="slideMasters/slideMaster1.xml"/><Relationship Id="rId9" Type="http://schemas.openxmlformats.org/officeDocument/2006/relationships/notesMaster" Target="notesMasters/notesMaster1.xml"/><Relationship Id="rId14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rs L Webster" userId="e46f0a3f-fc4e-4d7b-94a6-4acf829689c1" providerId="ADAL" clId="{4981A51B-DD4C-40D0-ACC6-95C2C4B61EA3}"/>
    <pc:docChg chg="modSld">
      <pc:chgData name="Mrs L Webster" userId="e46f0a3f-fc4e-4d7b-94a6-4acf829689c1" providerId="ADAL" clId="{4981A51B-DD4C-40D0-ACC6-95C2C4B61EA3}" dt="2026-06-23T14:06:21.103" v="3"/>
      <pc:docMkLst>
        <pc:docMk/>
      </pc:docMkLst>
      <pc:sldChg chg="addSp modSp mod">
        <pc:chgData name="Mrs L Webster" userId="e46f0a3f-fc4e-4d7b-94a6-4acf829689c1" providerId="ADAL" clId="{4981A51B-DD4C-40D0-ACC6-95C2C4B61EA3}" dt="2026-06-23T14:06:17.104" v="1"/>
        <pc:sldMkLst>
          <pc:docMk/>
          <pc:sldMk cId="0" sldId="256"/>
        </pc:sldMkLst>
        <pc:spChg chg="mod">
          <ac:chgData name="Mrs L Webster" userId="e46f0a3f-fc4e-4d7b-94a6-4acf829689c1" providerId="ADAL" clId="{4981A51B-DD4C-40D0-ACC6-95C2C4B61EA3}" dt="2026-06-23T14:06:16.466" v="0" actId="1076"/>
          <ac:spMkLst>
            <pc:docMk/>
            <pc:sldMk cId="0" sldId="256"/>
            <ac:spMk id="226" creationId="{00000000-0000-0000-0000-000000000000}"/>
          </ac:spMkLst>
        </pc:spChg>
        <pc:picChg chg="add mod">
          <ac:chgData name="Mrs L Webster" userId="e46f0a3f-fc4e-4d7b-94a6-4acf829689c1" providerId="ADAL" clId="{4981A51B-DD4C-40D0-ACC6-95C2C4B61EA3}" dt="2026-06-23T14:06:17.104" v="1"/>
          <ac:picMkLst>
            <pc:docMk/>
            <pc:sldMk cId="0" sldId="256"/>
            <ac:picMk id="3" creationId="{FFDE1F5A-7F5A-3D35-948E-E6B9954693C8}"/>
          </ac:picMkLst>
        </pc:picChg>
      </pc:sldChg>
      <pc:sldChg chg="addSp modSp mod">
        <pc:chgData name="Mrs L Webster" userId="e46f0a3f-fc4e-4d7b-94a6-4acf829689c1" providerId="ADAL" clId="{4981A51B-DD4C-40D0-ACC6-95C2C4B61EA3}" dt="2026-06-23T14:06:21.103" v="3"/>
        <pc:sldMkLst>
          <pc:docMk/>
          <pc:sldMk cId="0" sldId="257"/>
        </pc:sldMkLst>
        <pc:spChg chg="mod">
          <ac:chgData name="Mrs L Webster" userId="e46f0a3f-fc4e-4d7b-94a6-4acf829689c1" providerId="ADAL" clId="{4981A51B-DD4C-40D0-ACC6-95C2C4B61EA3}" dt="2026-06-23T14:06:20.809" v="2" actId="1076"/>
          <ac:spMkLst>
            <pc:docMk/>
            <pc:sldMk cId="0" sldId="257"/>
            <ac:spMk id="253" creationId="{00000000-0000-0000-0000-000000000000}"/>
          </ac:spMkLst>
        </pc:spChg>
        <pc:picChg chg="add mod">
          <ac:chgData name="Mrs L Webster" userId="e46f0a3f-fc4e-4d7b-94a6-4acf829689c1" providerId="ADAL" clId="{4981A51B-DD4C-40D0-ACC6-95C2C4B61EA3}" dt="2026-06-23T14:06:21.103" v="3"/>
          <ac:picMkLst>
            <pc:docMk/>
            <pc:sldMk cId="0" sldId="257"/>
            <ac:picMk id="3" creationId="{E10B8397-78D5-8A7D-2142-4144007EDE77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68625" y="697225"/>
            <a:ext cx="4673825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701025" y="4415775"/>
            <a:ext cx="5608300" cy="41833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3" name="Google Shape;223;p1:notes"/>
          <p:cNvSpPr txBox="1">
            <a:spLocks noGrp="1"/>
          </p:cNvSpPr>
          <p:nvPr>
            <p:ph type="body" idx="1"/>
          </p:nvPr>
        </p:nvSpPr>
        <p:spPr>
          <a:xfrm>
            <a:off x="701025" y="4415775"/>
            <a:ext cx="5608300" cy="4183375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4" name="Google Shape;224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2298700" y="696913"/>
            <a:ext cx="24130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2" name="Google Shape;242;p2:notes"/>
          <p:cNvSpPr txBox="1">
            <a:spLocks noGrp="1"/>
          </p:cNvSpPr>
          <p:nvPr>
            <p:ph type="body" idx="1"/>
          </p:nvPr>
        </p:nvSpPr>
        <p:spPr>
          <a:xfrm>
            <a:off x="701025" y="4415775"/>
            <a:ext cx="5608300" cy="4183375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43" name="Google Shape;243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2298700" y="696913"/>
            <a:ext cx="24130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>
  <p:cSld name="Title Slide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oogle Shape;15;p7"/>
          <p:cNvSpPr txBox="1"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300"/>
              <a:buFont typeface="Calibri"/>
              <a:buNone/>
              <a:defRPr sz="33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6" name="Google Shape;16;p7"/>
          <p:cNvSpPr txBox="1"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36195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Char char="•"/>
              <a:defRPr sz="21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2385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7" name="Google Shape;17;p7"/>
          <p:cNvSpPr txBox="1">
            <a:spLocks noGrp="1"/>
          </p:cNvSpPr>
          <p:nvPr>
            <p:ph type="dt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8" name="Google Shape;18;p7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9" name="Google Shape;19;p7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8"/>
          <p:cNvSpPr txBox="1"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500"/>
              <a:buFont typeface="Calibri"/>
              <a:buNone/>
              <a:defRPr sz="4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22" name="Google Shape;22;p8"/>
          <p:cNvSpPr txBox="1"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500"/>
              <a:buFont typeface="Arial"/>
              <a:buNone/>
              <a:defRPr sz="15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350"/>
              <a:buFont typeface="Arial"/>
              <a:buNone/>
              <a:defRPr sz="135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3" name="Google Shape;23;p8"/>
          <p:cNvSpPr txBox="1">
            <a:spLocks noGrp="1"/>
          </p:cNvSpPr>
          <p:nvPr>
            <p:ph type="dt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4" name="Google Shape;24;p8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5" name="Google Shape;25;p8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Google Shape;27;p9"/>
          <p:cNvSpPr txBox="1"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300"/>
              <a:buFont typeface="Calibri"/>
              <a:buNone/>
              <a:defRPr sz="33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28" name="Google Shape;28;p9"/>
          <p:cNvSpPr txBox="1">
            <a:spLocks noGrp="1"/>
          </p:cNvSpPr>
          <p:nvPr>
            <p:ph type="body" idx="1"/>
          </p:nvPr>
        </p:nvSpPr>
        <p:spPr>
          <a:xfrm>
            <a:off x="471488" y="2637014"/>
            <a:ext cx="2914650" cy="628526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36195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Char char="•"/>
              <a:defRPr sz="21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2385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9" name="Google Shape;29;p9"/>
          <p:cNvSpPr txBox="1">
            <a:spLocks noGrp="1"/>
          </p:cNvSpPr>
          <p:nvPr>
            <p:ph type="body" idx="2"/>
          </p:nvPr>
        </p:nvSpPr>
        <p:spPr>
          <a:xfrm>
            <a:off x="3471863" y="2637014"/>
            <a:ext cx="2914650" cy="628526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36195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Char char="•"/>
              <a:defRPr sz="21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2385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30" name="Google Shape;30;p9"/>
          <p:cNvSpPr txBox="1">
            <a:spLocks noGrp="1"/>
          </p:cNvSpPr>
          <p:nvPr>
            <p:ph type="dt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31" name="Google Shape;31;p9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32" name="Google Shape;32;p9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10"/>
          <p:cNvSpPr txBox="1"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300"/>
              <a:buFont typeface="Calibri"/>
              <a:buNone/>
              <a:defRPr sz="33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35" name="Google Shape;35;p10"/>
          <p:cNvSpPr txBox="1"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marR="0" lvl="0" indent="-22860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  <a:defRPr sz="15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None/>
              <a:defRPr sz="135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36" name="Google Shape;36;p10"/>
          <p:cNvSpPr txBox="1">
            <a:spLocks noGrp="1"/>
          </p:cNvSpPr>
          <p:nvPr>
            <p:ph type="body" idx="2"/>
          </p:nvPr>
        </p:nvSpPr>
        <p:spPr>
          <a:xfrm>
            <a:off x="472381" y="3618442"/>
            <a:ext cx="2901255" cy="5322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36195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Char char="•"/>
              <a:defRPr sz="21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2385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37" name="Google Shape;37;p10"/>
          <p:cNvSpPr txBox="1">
            <a:spLocks noGrp="1"/>
          </p:cNvSpPr>
          <p:nvPr>
            <p:ph type="body" idx="3"/>
          </p:nvPr>
        </p:nvSpPr>
        <p:spPr>
          <a:xfrm>
            <a:off x="3471863" y="2428347"/>
            <a:ext cx="2915543" cy="119009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marR="0" lvl="0" indent="-22860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  <a:defRPr sz="15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None/>
              <a:defRPr sz="135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38" name="Google Shape;38;p10"/>
          <p:cNvSpPr txBox="1">
            <a:spLocks noGrp="1"/>
          </p:cNvSpPr>
          <p:nvPr>
            <p:ph type="body" idx="4"/>
          </p:nvPr>
        </p:nvSpPr>
        <p:spPr>
          <a:xfrm>
            <a:off x="3471863" y="3618442"/>
            <a:ext cx="2915543" cy="5322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36195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Char char="•"/>
              <a:defRPr sz="21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2385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39" name="Google Shape;39;p10"/>
          <p:cNvSpPr txBox="1">
            <a:spLocks noGrp="1"/>
          </p:cNvSpPr>
          <p:nvPr>
            <p:ph type="dt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0" name="Google Shape;40;p10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1" name="Google Shape;41;p10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Google Shape;43;p11"/>
          <p:cNvSpPr txBox="1"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300"/>
              <a:buFont typeface="Calibri"/>
              <a:buNone/>
              <a:defRPr sz="33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44" name="Google Shape;44;p11"/>
          <p:cNvSpPr txBox="1">
            <a:spLocks noGrp="1"/>
          </p:cNvSpPr>
          <p:nvPr>
            <p:ph type="dt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5" name="Google Shape;45;p11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6" name="Google Shape;46;p11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Google Shape;48;p12"/>
          <p:cNvSpPr txBox="1">
            <a:spLocks noGrp="1"/>
          </p:cNvSpPr>
          <p:nvPr>
            <p:ph type="dt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9" name="Google Shape;49;p12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0" name="Google Shape;50;p12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Google Shape;52;p13"/>
          <p:cNvSpPr txBox="1"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alibri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53" name="Google Shape;53;p13"/>
          <p:cNvSpPr txBox="1">
            <a:spLocks noGrp="1"/>
          </p:cNvSpPr>
          <p:nvPr>
            <p:ph type="body" idx="1"/>
          </p:nvPr>
        </p:nvSpPr>
        <p:spPr>
          <a:xfrm>
            <a:off x="2915543" y="1426283"/>
            <a:ext cx="3471863" cy="703968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38100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6195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Char char="•"/>
              <a:defRPr sz="21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429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2385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2385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2385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2385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2385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2385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4" name="Google Shape;54;p13"/>
          <p:cNvSpPr txBox="1">
            <a:spLocks noGrp="1"/>
          </p:cNvSpPr>
          <p:nvPr>
            <p:ph type="body" idx="2"/>
          </p:nvPr>
        </p:nvSpPr>
        <p:spPr>
          <a:xfrm>
            <a:off x="472381" y="2971800"/>
            <a:ext cx="2211884" cy="550562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050"/>
              <a:buFont typeface="Arial"/>
              <a:buNone/>
              <a:defRPr sz="10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Font typeface="Arial"/>
              <a:buNone/>
              <a:defRPr sz="7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Font typeface="Arial"/>
              <a:buNone/>
              <a:defRPr sz="7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Font typeface="Arial"/>
              <a:buNone/>
              <a:defRPr sz="7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Font typeface="Arial"/>
              <a:buNone/>
              <a:defRPr sz="7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Font typeface="Arial"/>
              <a:buNone/>
              <a:defRPr sz="7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Font typeface="Arial"/>
              <a:buNone/>
              <a:defRPr sz="7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5" name="Google Shape;55;p13"/>
          <p:cNvSpPr txBox="1">
            <a:spLocks noGrp="1"/>
          </p:cNvSpPr>
          <p:nvPr>
            <p:ph type="dt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6" name="Google Shape;56;p13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7" name="Google Shape;57;p13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14"/>
          <p:cNvSpPr txBox="1"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alibri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60" name="Google Shape;60;p14"/>
          <p:cNvSpPr>
            <a:spLocks noGrp="1"/>
          </p:cNvSpPr>
          <p:nvPr>
            <p:ph type="pic" idx="2"/>
          </p:nvPr>
        </p:nvSpPr>
        <p:spPr>
          <a:xfrm>
            <a:off x="2915543" y="1426283"/>
            <a:ext cx="3471863" cy="7039681"/>
          </a:xfrm>
          <a:prstGeom prst="rect">
            <a:avLst/>
          </a:prstGeom>
          <a:noFill/>
          <a:ln>
            <a:noFill/>
          </a:ln>
        </p:spPr>
      </p:sp>
      <p:sp>
        <p:nvSpPr>
          <p:cNvPr id="61" name="Google Shape;61;p14"/>
          <p:cNvSpPr txBox="1">
            <a:spLocks noGrp="1"/>
          </p:cNvSpPr>
          <p:nvPr>
            <p:ph type="body" idx="1"/>
          </p:nvPr>
        </p:nvSpPr>
        <p:spPr>
          <a:xfrm>
            <a:off x="472381" y="2971800"/>
            <a:ext cx="2211884" cy="550562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050"/>
              <a:buFont typeface="Arial"/>
              <a:buNone/>
              <a:defRPr sz="10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Font typeface="Arial"/>
              <a:buNone/>
              <a:defRPr sz="7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Font typeface="Arial"/>
              <a:buNone/>
              <a:defRPr sz="7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Font typeface="Arial"/>
              <a:buNone/>
              <a:defRPr sz="7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Font typeface="Arial"/>
              <a:buNone/>
              <a:defRPr sz="7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Font typeface="Arial"/>
              <a:buNone/>
              <a:defRPr sz="7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Font typeface="Arial"/>
              <a:buNone/>
              <a:defRPr sz="7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62" name="Google Shape;62;p14"/>
          <p:cNvSpPr txBox="1">
            <a:spLocks noGrp="1"/>
          </p:cNvSpPr>
          <p:nvPr>
            <p:ph type="dt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63" name="Google Shape;63;p14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64" name="Google Shape;64;p14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15"/>
          <p:cNvSpPr txBox="1"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300"/>
              <a:buFont typeface="Calibri"/>
              <a:buNone/>
              <a:defRPr sz="33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67" name="Google Shape;67;p15"/>
          <p:cNvSpPr txBox="1">
            <a:spLocks noGrp="1"/>
          </p:cNvSpPr>
          <p:nvPr>
            <p:ph type="body" idx="1"/>
          </p:nvPr>
        </p:nvSpPr>
        <p:spPr>
          <a:xfrm rot="5400000">
            <a:off x="286367" y="2822135"/>
            <a:ext cx="6285266" cy="59150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36195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Char char="•"/>
              <a:defRPr sz="21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2385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68" name="Google Shape;68;p15"/>
          <p:cNvSpPr txBox="1">
            <a:spLocks noGrp="1"/>
          </p:cNvSpPr>
          <p:nvPr>
            <p:ph type="dt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69" name="Google Shape;69;p15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0" name="Google Shape;70;p15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Google Shape;72;p16"/>
          <p:cNvSpPr txBox="1">
            <a:spLocks noGrp="1"/>
          </p:cNvSpPr>
          <p:nvPr>
            <p:ph type="title"/>
          </p:nvPr>
        </p:nvSpPr>
        <p:spPr>
          <a:xfrm rot="5400000">
            <a:off x="1449696" y="3985464"/>
            <a:ext cx="8394877" cy="14787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300"/>
              <a:buFont typeface="Calibri"/>
              <a:buNone/>
              <a:defRPr sz="33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73" name="Google Shape;73;p16"/>
          <p:cNvSpPr txBox="1">
            <a:spLocks noGrp="1"/>
          </p:cNvSpPr>
          <p:nvPr>
            <p:ph type="body" idx="1"/>
          </p:nvPr>
        </p:nvSpPr>
        <p:spPr>
          <a:xfrm rot="5400000">
            <a:off x="-1550679" y="2549570"/>
            <a:ext cx="8394877" cy="43505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36195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Char char="•"/>
              <a:defRPr sz="21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2385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4" name="Google Shape;74;p16"/>
          <p:cNvSpPr txBox="1">
            <a:spLocks noGrp="1"/>
          </p:cNvSpPr>
          <p:nvPr>
            <p:ph type="dt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5" name="Google Shape;75;p16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6" name="Google Shape;76;p16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6"/>
          <p:cNvSpPr txBox="1">
            <a:spLocks noGrp="1"/>
          </p:cNvSpPr>
          <p:nvPr>
            <p:ph type="ctrTitle"/>
          </p:nvPr>
        </p:nvSpPr>
        <p:spPr>
          <a:xfrm>
            <a:off x="857250" y="1620838"/>
            <a:ext cx="5143500" cy="34496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85" name="Google Shape;85;p6"/>
          <p:cNvSpPr txBox="1">
            <a:spLocks noGrp="1"/>
          </p:cNvSpPr>
          <p:nvPr>
            <p:ph type="subTitle" idx="1"/>
          </p:nvPr>
        </p:nvSpPr>
        <p:spPr>
          <a:xfrm>
            <a:off x="857250" y="5202238"/>
            <a:ext cx="5143500" cy="23923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ctr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6" name="Google Shape;86;p6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7" name="Google Shape;87;p6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8" name="Google Shape;88;p6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Google Shape;90;p17"/>
          <p:cNvSpPr txBox="1">
            <a:spLocks noGrp="1"/>
          </p:cNvSpPr>
          <p:nvPr>
            <p:ph type="title"/>
          </p:nvPr>
        </p:nvSpPr>
        <p:spPr>
          <a:xfrm>
            <a:off x="471488" y="527050"/>
            <a:ext cx="5915025" cy="19145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91" name="Google Shape;91;p17"/>
          <p:cNvSpPr txBox="1">
            <a:spLocks noGrp="1"/>
          </p:cNvSpPr>
          <p:nvPr>
            <p:ph type="body" idx="1"/>
          </p:nvPr>
        </p:nvSpPr>
        <p:spPr>
          <a:xfrm>
            <a:off x="471488" y="2636838"/>
            <a:ext cx="5915025" cy="6284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2" name="Google Shape;92;p17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3" name="Google Shape;93;p17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4" name="Google Shape;94;p17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18"/>
          <p:cNvSpPr txBox="1">
            <a:spLocks noGrp="1"/>
          </p:cNvSpPr>
          <p:nvPr>
            <p:ph type="title"/>
          </p:nvPr>
        </p:nvSpPr>
        <p:spPr>
          <a:xfrm>
            <a:off x="468313" y="2470150"/>
            <a:ext cx="5915025" cy="4119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97" name="Google Shape;97;p18"/>
          <p:cNvSpPr txBox="1">
            <a:spLocks noGrp="1"/>
          </p:cNvSpPr>
          <p:nvPr>
            <p:ph type="body" idx="1"/>
          </p:nvPr>
        </p:nvSpPr>
        <p:spPr>
          <a:xfrm>
            <a:off x="468313" y="6629400"/>
            <a:ext cx="5915025" cy="21669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Font typeface="Arial"/>
              <a:buNone/>
              <a:defRPr sz="24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Font typeface="Arial"/>
              <a:buNone/>
              <a:defRPr sz="20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Font typeface="Arial"/>
              <a:buNone/>
              <a:defRPr sz="18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8" name="Google Shape;98;p18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9" name="Google Shape;99;p18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0" name="Google Shape;100;p18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p19"/>
          <p:cNvSpPr txBox="1">
            <a:spLocks noGrp="1"/>
          </p:cNvSpPr>
          <p:nvPr>
            <p:ph type="title"/>
          </p:nvPr>
        </p:nvSpPr>
        <p:spPr>
          <a:xfrm>
            <a:off x="471488" y="527050"/>
            <a:ext cx="5915025" cy="19145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03" name="Google Shape;103;p19"/>
          <p:cNvSpPr txBox="1">
            <a:spLocks noGrp="1"/>
          </p:cNvSpPr>
          <p:nvPr>
            <p:ph type="body" idx="1"/>
          </p:nvPr>
        </p:nvSpPr>
        <p:spPr>
          <a:xfrm>
            <a:off x="471488" y="2636838"/>
            <a:ext cx="2881312" cy="6284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4" name="Google Shape;104;p19"/>
          <p:cNvSpPr txBox="1">
            <a:spLocks noGrp="1"/>
          </p:cNvSpPr>
          <p:nvPr>
            <p:ph type="body" idx="2"/>
          </p:nvPr>
        </p:nvSpPr>
        <p:spPr>
          <a:xfrm>
            <a:off x="3505200" y="2636838"/>
            <a:ext cx="2881313" cy="6284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5" name="Google Shape;105;p19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6" name="Google Shape;106;p19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7" name="Google Shape;107;p19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1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Google Shape;109;p20"/>
          <p:cNvSpPr txBox="1">
            <a:spLocks noGrp="1"/>
          </p:cNvSpPr>
          <p:nvPr>
            <p:ph type="title"/>
          </p:nvPr>
        </p:nvSpPr>
        <p:spPr>
          <a:xfrm>
            <a:off x="473075" y="527050"/>
            <a:ext cx="5915025" cy="19145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10" name="Google Shape;110;p20"/>
          <p:cNvSpPr txBox="1">
            <a:spLocks noGrp="1"/>
          </p:cNvSpPr>
          <p:nvPr>
            <p:ph type="body" idx="1"/>
          </p:nvPr>
        </p:nvSpPr>
        <p:spPr>
          <a:xfrm>
            <a:off x="473075" y="2428875"/>
            <a:ext cx="2900363" cy="11890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11" name="Google Shape;111;p20"/>
          <p:cNvSpPr txBox="1">
            <a:spLocks noGrp="1"/>
          </p:cNvSpPr>
          <p:nvPr>
            <p:ph type="body" idx="2"/>
          </p:nvPr>
        </p:nvSpPr>
        <p:spPr>
          <a:xfrm>
            <a:off x="473075" y="3617913"/>
            <a:ext cx="2900363" cy="53228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12" name="Google Shape;112;p20"/>
          <p:cNvSpPr txBox="1">
            <a:spLocks noGrp="1"/>
          </p:cNvSpPr>
          <p:nvPr>
            <p:ph type="body" idx="3"/>
          </p:nvPr>
        </p:nvSpPr>
        <p:spPr>
          <a:xfrm>
            <a:off x="3471863" y="2428875"/>
            <a:ext cx="2916237" cy="11890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13" name="Google Shape;113;p20"/>
          <p:cNvSpPr txBox="1">
            <a:spLocks noGrp="1"/>
          </p:cNvSpPr>
          <p:nvPr>
            <p:ph type="body" idx="4"/>
          </p:nvPr>
        </p:nvSpPr>
        <p:spPr>
          <a:xfrm>
            <a:off x="3471863" y="3617913"/>
            <a:ext cx="2916237" cy="53228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14" name="Google Shape;114;p20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15" name="Google Shape;115;p20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16" name="Google Shape;116;p20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Google Shape;118;p21"/>
          <p:cNvSpPr txBox="1">
            <a:spLocks noGrp="1"/>
          </p:cNvSpPr>
          <p:nvPr>
            <p:ph type="title"/>
          </p:nvPr>
        </p:nvSpPr>
        <p:spPr>
          <a:xfrm>
            <a:off x="471488" y="527050"/>
            <a:ext cx="5915025" cy="19145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19" name="Google Shape;119;p21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20" name="Google Shape;120;p21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21" name="Google Shape;121;p21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p22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24" name="Google Shape;124;p22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25" name="Google Shape;125;p22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1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Google Shape;127;p23"/>
          <p:cNvSpPr txBox="1">
            <a:spLocks noGrp="1"/>
          </p:cNvSpPr>
          <p:nvPr>
            <p:ph type="title"/>
          </p:nvPr>
        </p:nvSpPr>
        <p:spPr>
          <a:xfrm>
            <a:off x="473075" y="660400"/>
            <a:ext cx="2211388" cy="2311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28" name="Google Shape;128;p23"/>
          <p:cNvSpPr txBox="1">
            <a:spLocks noGrp="1"/>
          </p:cNvSpPr>
          <p:nvPr>
            <p:ph type="body" idx="1"/>
          </p:nvPr>
        </p:nvSpPr>
        <p:spPr>
          <a:xfrm>
            <a:off x="2916238" y="1425575"/>
            <a:ext cx="3471862" cy="7040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318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4064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29" name="Google Shape;129;p23"/>
          <p:cNvSpPr txBox="1">
            <a:spLocks noGrp="1"/>
          </p:cNvSpPr>
          <p:nvPr>
            <p:ph type="body" idx="2"/>
          </p:nvPr>
        </p:nvSpPr>
        <p:spPr>
          <a:xfrm>
            <a:off x="473075" y="2971800"/>
            <a:ext cx="2211388" cy="5505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30" name="Google Shape;130;p23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31" name="Google Shape;131;p23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32" name="Google Shape;132;p23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Google Shape;134;p24"/>
          <p:cNvSpPr txBox="1">
            <a:spLocks noGrp="1"/>
          </p:cNvSpPr>
          <p:nvPr>
            <p:ph type="title"/>
          </p:nvPr>
        </p:nvSpPr>
        <p:spPr>
          <a:xfrm>
            <a:off x="473075" y="660400"/>
            <a:ext cx="2211388" cy="2311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35" name="Google Shape;135;p24"/>
          <p:cNvSpPr>
            <a:spLocks noGrp="1"/>
          </p:cNvSpPr>
          <p:nvPr>
            <p:ph type="pic" idx="2"/>
          </p:nvPr>
        </p:nvSpPr>
        <p:spPr>
          <a:xfrm>
            <a:off x="2916238" y="1425575"/>
            <a:ext cx="3471862" cy="7040563"/>
          </a:xfrm>
          <a:prstGeom prst="rect">
            <a:avLst/>
          </a:prstGeom>
          <a:noFill/>
          <a:ln>
            <a:noFill/>
          </a:ln>
        </p:spPr>
      </p:sp>
      <p:sp>
        <p:nvSpPr>
          <p:cNvPr id="136" name="Google Shape;136;p24"/>
          <p:cNvSpPr txBox="1">
            <a:spLocks noGrp="1"/>
          </p:cNvSpPr>
          <p:nvPr>
            <p:ph type="body" idx="1"/>
          </p:nvPr>
        </p:nvSpPr>
        <p:spPr>
          <a:xfrm>
            <a:off x="473075" y="2971800"/>
            <a:ext cx="2211388" cy="5505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37" name="Google Shape;137;p24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38" name="Google Shape;138;p24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39" name="Google Shape;139;p24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Google Shape;141;p25"/>
          <p:cNvSpPr txBox="1">
            <a:spLocks noGrp="1"/>
          </p:cNvSpPr>
          <p:nvPr>
            <p:ph type="title"/>
          </p:nvPr>
        </p:nvSpPr>
        <p:spPr>
          <a:xfrm>
            <a:off x="471488" y="527050"/>
            <a:ext cx="5915025" cy="19145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42" name="Google Shape;142;p25"/>
          <p:cNvSpPr txBox="1">
            <a:spLocks noGrp="1"/>
          </p:cNvSpPr>
          <p:nvPr>
            <p:ph type="body" idx="1"/>
          </p:nvPr>
        </p:nvSpPr>
        <p:spPr>
          <a:xfrm rot="5400000">
            <a:off x="286544" y="2821782"/>
            <a:ext cx="6284912" cy="59150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43" name="Google Shape;143;p25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44" name="Google Shape;144;p25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45" name="Google Shape;145;p25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1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Google Shape;147;p26"/>
          <p:cNvSpPr txBox="1">
            <a:spLocks noGrp="1"/>
          </p:cNvSpPr>
          <p:nvPr>
            <p:ph type="title"/>
          </p:nvPr>
        </p:nvSpPr>
        <p:spPr>
          <a:xfrm rot="5400000">
            <a:off x="1450181" y="3985419"/>
            <a:ext cx="8394700" cy="1477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48" name="Google Shape;148;p26"/>
          <p:cNvSpPr txBox="1">
            <a:spLocks noGrp="1"/>
          </p:cNvSpPr>
          <p:nvPr>
            <p:ph type="body" idx="1"/>
          </p:nvPr>
        </p:nvSpPr>
        <p:spPr>
          <a:xfrm rot="5400000">
            <a:off x="-1583531" y="2582069"/>
            <a:ext cx="8394700" cy="42846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49" name="Google Shape;149;p26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50" name="Google Shape;150;p26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51" name="Google Shape;151;p26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1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" name="Google Shape;154;p28"/>
          <p:cNvSpPr txBox="1">
            <a:spLocks noGrp="1"/>
          </p:cNvSpPr>
          <p:nvPr>
            <p:ph type="ctrTitle"/>
          </p:nvPr>
        </p:nvSpPr>
        <p:spPr>
          <a:xfrm>
            <a:off x="857250" y="1620838"/>
            <a:ext cx="5143500" cy="34496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55" name="Google Shape;155;p28"/>
          <p:cNvSpPr txBox="1">
            <a:spLocks noGrp="1"/>
          </p:cNvSpPr>
          <p:nvPr>
            <p:ph type="subTitle" idx="1"/>
          </p:nvPr>
        </p:nvSpPr>
        <p:spPr>
          <a:xfrm>
            <a:off x="857250" y="5202238"/>
            <a:ext cx="5143500" cy="23923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ctr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56" name="Google Shape;156;p28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57" name="Google Shape;157;p28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58" name="Google Shape;158;p28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1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" name="Google Shape;160;p29"/>
          <p:cNvSpPr txBox="1">
            <a:spLocks noGrp="1"/>
          </p:cNvSpPr>
          <p:nvPr>
            <p:ph type="title"/>
          </p:nvPr>
        </p:nvSpPr>
        <p:spPr>
          <a:xfrm>
            <a:off x="471488" y="527050"/>
            <a:ext cx="5915025" cy="19145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61" name="Google Shape;161;p29"/>
          <p:cNvSpPr txBox="1">
            <a:spLocks noGrp="1"/>
          </p:cNvSpPr>
          <p:nvPr>
            <p:ph type="body" idx="1"/>
          </p:nvPr>
        </p:nvSpPr>
        <p:spPr>
          <a:xfrm>
            <a:off x="471488" y="2636838"/>
            <a:ext cx="5915025" cy="6284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62" name="Google Shape;162;p29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63" name="Google Shape;163;p29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64" name="Google Shape;164;p29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" name="Google Shape;166;p30"/>
          <p:cNvSpPr txBox="1">
            <a:spLocks noGrp="1"/>
          </p:cNvSpPr>
          <p:nvPr>
            <p:ph type="title"/>
          </p:nvPr>
        </p:nvSpPr>
        <p:spPr>
          <a:xfrm>
            <a:off x="468313" y="2470150"/>
            <a:ext cx="5915025" cy="4119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67" name="Google Shape;167;p30"/>
          <p:cNvSpPr txBox="1">
            <a:spLocks noGrp="1"/>
          </p:cNvSpPr>
          <p:nvPr>
            <p:ph type="body" idx="1"/>
          </p:nvPr>
        </p:nvSpPr>
        <p:spPr>
          <a:xfrm>
            <a:off x="468313" y="6629400"/>
            <a:ext cx="5915025" cy="21669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Font typeface="Arial"/>
              <a:buNone/>
              <a:defRPr sz="24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Font typeface="Arial"/>
              <a:buNone/>
              <a:defRPr sz="20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Font typeface="Arial"/>
              <a:buNone/>
              <a:defRPr sz="18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68" name="Google Shape;168;p30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69" name="Google Shape;169;p30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70" name="Google Shape;170;p30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1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" name="Google Shape;172;p31"/>
          <p:cNvSpPr txBox="1">
            <a:spLocks noGrp="1"/>
          </p:cNvSpPr>
          <p:nvPr>
            <p:ph type="title"/>
          </p:nvPr>
        </p:nvSpPr>
        <p:spPr>
          <a:xfrm>
            <a:off x="471488" y="527050"/>
            <a:ext cx="5915025" cy="19145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73" name="Google Shape;173;p31"/>
          <p:cNvSpPr txBox="1">
            <a:spLocks noGrp="1"/>
          </p:cNvSpPr>
          <p:nvPr>
            <p:ph type="body" idx="1"/>
          </p:nvPr>
        </p:nvSpPr>
        <p:spPr>
          <a:xfrm>
            <a:off x="471488" y="2636838"/>
            <a:ext cx="2881312" cy="6284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74" name="Google Shape;174;p31"/>
          <p:cNvSpPr txBox="1">
            <a:spLocks noGrp="1"/>
          </p:cNvSpPr>
          <p:nvPr>
            <p:ph type="body" idx="2"/>
          </p:nvPr>
        </p:nvSpPr>
        <p:spPr>
          <a:xfrm>
            <a:off x="3505200" y="2636838"/>
            <a:ext cx="2881313" cy="6284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75" name="Google Shape;175;p31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76" name="Google Shape;176;p31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77" name="Google Shape;177;p31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1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" name="Google Shape;179;p32"/>
          <p:cNvSpPr txBox="1">
            <a:spLocks noGrp="1"/>
          </p:cNvSpPr>
          <p:nvPr>
            <p:ph type="title"/>
          </p:nvPr>
        </p:nvSpPr>
        <p:spPr>
          <a:xfrm>
            <a:off x="473075" y="527050"/>
            <a:ext cx="5915025" cy="19145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80" name="Google Shape;180;p32"/>
          <p:cNvSpPr txBox="1">
            <a:spLocks noGrp="1"/>
          </p:cNvSpPr>
          <p:nvPr>
            <p:ph type="body" idx="1"/>
          </p:nvPr>
        </p:nvSpPr>
        <p:spPr>
          <a:xfrm>
            <a:off x="473075" y="2428875"/>
            <a:ext cx="2900363" cy="11890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81" name="Google Shape;181;p32"/>
          <p:cNvSpPr txBox="1">
            <a:spLocks noGrp="1"/>
          </p:cNvSpPr>
          <p:nvPr>
            <p:ph type="body" idx="2"/>
          </p:nvPr>
        </p:nvSpPr>
        <p:spPr>
          <a:xfrm>
            <a:off x="473075" y="3617913"/>
            <a:ext cx="2900363" cy="53228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82" name="Google Shape;182;p32"/>
          <p:cNvSpPr txBox="1">
            <a:spLocks noGrp="1"/>
          </p:cNvSpPr>
          <p:nvPr>
            <p:ph type="body" idx="3"/>
          </p:nvPr>
        </p:nvSpPr>
        <p:spPr>
          <a:xfrm>
            <a:off x="3471863" y="2428875"/>
            <a:ext cx="2916237" cy="11890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83" name="Google Shape;183;p32"/>
          <p:cNvSpPr txBox="1">
            <a:spLocks noGrp="1"/>
          </p:cNvSpPr>
          <p:nvPr>
            <p:ph type="body" idx="4"/>
          </p:nvPr>
        </p:nvSpPr>
        <p:spPr>
          <a:xfrm>
            <a:off x="3471863" y="3617913"/>
            <a:ext cx="2916237" cy="53228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84" name="Google Shape;184;p32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85" name="Google Shape;185;p32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86" name="Google Shape;186;p32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1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8" name="Google Shape;188;p33"/>
          <p:cNvSpPr txBox="1">
            <a:spLocks noGrp="1"/>
          </p:cNvSpPr>
          <p:nvPr>
            <p:ph type="title"/>
          </p:nvPr>
        </p:nvSpPr>
        <p:spPr>
          <a:xfrm>
            <a:off x="471488" y="527050"/>
            <a:ext cx="5915025" cy="19145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89" name="Google Shape;189;p33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90" name="Google Shape;190;p33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91" name="Google Shape;191;p33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1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3" name="Google Shape;193;p34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94" name="Google Shape;194;p34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95" name="Google Shape;195;p34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1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" name="Google Shape;197;p35"/>
          <p:cNvSpPr txBox="1">
            <a:spLocks noGrp="1"/>
          </p:cNvSpPr>
          <p:nvPr>
            <p:ph type="title"/>
          </p:nvPr>
        </p:nvSpPr>
        <p:spPr>
          <a:xfrm>
            <a:off x="473075" y="660400"/>
            <a:ext cx="2211388" cy="2311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98" name="Google Shape;198;p35"/>
          <p:cNvSpPr txBox="1">
            <a:spLocks noGrp="1"/>
          </p:cNvSpPr>
          <p:nvPr>
            <p:ph type="body" idx="1"/>
          </p:nvPr>
        </p:nvSpPr>
        <p:spPr>
          <a:xfrm>
            <a:off x="2916238" y="1425575"/>
            <a:ext cx="3471862" cy="7040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318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4064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99" name="Google Shape;199;p35"/>
          <p:cNvSpPr txBox="1">
            <a:spLocks noGrp="1"/>
          </p:cNvSpPr>
          <p:nvPr>
            <p:ph type="body" idx="2"/>
          </p:nvPr>
        </p:nvSpPr>
        <p:spPr>
          <a:xfrm>
            <a:off x="473075" y="2971800"/>
            <a:ext cx="2211388" cy="5505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00" name="Google Shape;200;p35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01" name="Google Shape;201;p35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02" name="Google Shape;202;p35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2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" name="Google Shape;204;p36"/>
          <p:cNvSpPr txBox="1">
            <a:spLocks noGrp="1"/>
          </p:cNvSpPr>
          <p:nvPr>
            <p:ph type="title"/>
          </p:nvPr>
        </p:nvSpPr>
        <p:spPr>
          <a:xfrm>
            <a:off x="473075" y="660400"/>
            <a:ext cx="2211388" cy="2311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205" name="Google Shape;205;p36"/>
          <p:cNvSpPr>
            <a:spLocks noGrp="1"/>
          </p:cNvSpPr>
          <p:nvPr>
            <p:ph type="pic" idx="2"/>
          </p:nvPr>
        </p:nvSpPr>
        <p:spPr>
          <a:xfrm>
            <a:off x="2916238" y="1425575"/>
            <a:ext cx="3471862" cy="7040563"/>
          </a:xfrm>
          <a:prstGeom prst="rect">
            <a:avLst/>
          </a:prstGeom>
          <a:noFill/>
          <a:ln>
            <a:noFill/>
          </a:ln>
        </p:spPr>
      </p:sp>
      <p:sp>
        <p:nvSpPr>
          <p:cNvPr id="206" name="Google Shape;206;p36"/>
          <p:cNvSpPr txBox="1">
            <a:spLocks noGrp="1"/>
          </p:cNvSpPr>
          <p:nvPr>
            <p:ph type="body" idx="1"/>
          </p:nvPr>
        </p:nvSpPr>
        <p:spPr>
          <a:xfrm>
            <a:off x="473075" y="2971800"/>
            <a:ext cx="2211388" cy="5505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07" name="Google Shape;207;p36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08" name="Google Shape;208;p36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09" name="Google Shape;209;p36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2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1" name="Google Shape;211;p37"/>
          <p:cNvSpPr txBox="1">
            <a:spLocks noGrp="1"/>
          </p:cNvSpPr>
          <p:nvPr>
            <p:ph type="title"/>
          </p:nvPr>
        </p:nvSpPr>
        <p:spPr>
          <a:xfrm>
            <a:off x="471488" y="527050"/>
            <a:ext cx="5915025" cy="19145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212" name="Google Shape;212;p37"/>
          <p:cNvSpPr txBox="1">
            <a:spLocks noGrp="1"/>
          </p:cNvSpPr>
          <p:nvPr>
            <p:ph type="body" idx="1"/>
          </p:nvPr>
        </p:nvSpPr>
        <p:spPr>
          <a:xfrm rot="5400000">
            <a:off x="286544" y="2821782"/>
            <a:ext cx="6284912" cy="59150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13" name="Google Shape;213;p37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14" name="Google Shape;214;p37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15" name="Google Shape;215;p37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2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7" name="Google Shape;217;p38"/>
          <p:cNvSpPr txBox="1">
            <a:spLocks noGrp="1"/>
          </p:cNvSpPr>
          <p:nvPr>
            <p:ph type="title"/>
          </p:nvPr>
        </p:nvSpPr>
        <p:spPr>
          <a:xfrm rot="5400000">
            <a:off x="1450181" y="3985419"/>
            <a:ext cx="8394700" cy="1477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218" name="Google Shape;218;p38"/>
          <p:cNvSpPr txBox="1">
            <a:spLocks noGrp="1"/>
          </p:cNvSpPr>
          <p:nvPr>
            <p:ph type="body" idx="1"/>
          </p:nvPr>
        </p:nvSpPr>
        <p:spPr>
          <a:xfrm rot="5400000">
            <a:off x="-1583531" y="2582069"/>
            <a:ext cx="8394700" cy="42846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19" name="Google Shape;219;p38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20" name="Google Shape;220;p38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21" name="Google Shape;221;p38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Google Shape;6;p3" descr="Unity Academy Blackpool"/>
          <p:cNvPicPr preferRelativeResize="0"/>
          <p:nvPr/>
        </p:nvPicPr>
        <p:blipFill rotWithShape="1">
          <a:blip r:embed="rId13">
            <a:alphaModFix/>
          </a:blip>
          <a:srcRect/>
          <a:stretch/>
        </p:blipFill>
        <p:spPr>
          <a:xfrm>
            <a:off x="172277" y="83208"/>
            <a:ext cx="1798795" cy="855255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Google Shape;7;p3"/>
          <p:cNvSpPr/>
          <p:nvPr/>
        </p:nvSpPr>
        <p:spPr>
          <a:xfrm>
            <a:off x="172277" y="992402"/>
            <a:ext cx="2017470" cy="1758639"/>
          </a:xfrm>
          <a:prstGeom prst="rect">
            <a:avLst/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" name="Google Shape;8;p3"/>
          <p:cNvSpPr/>
          <p:nvPr/>
        </p:nvSpPr>
        <p:spPr>
          <a:xfrm>
            <a:off x="2238734" y="992402"/>
            <a:ext cx="4547073" cy="1758639"/>
          </a:xfrm>
          <a:prstGeom prst="rect">
            <a:avLst/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" name="Google Shape;9;p3"/>
          <p:cNvSpPr/>
          <p:nvPr/>
        </p:nvSpPr>
        <p:spPr>
          <a:xfrm>
            <a:off x="172277" y="2808840"/>
            <a:ext cx="2955934" cy="1040555"/>
          </a:xfrm>
          <a:prstGeom prst="rect">
            <a:avLst/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" name="Google Shape;10;p3"/>
          <p:cNvSpPr txBox="1"/>
          <p:nvPr/>
        </p:nvSpPr>
        <p:spPr>
          <a:xfrm>
            <a:off x="154314" y="1023292"/>
            <a:ext cx="2017470" cy="307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400" b="1" i="0" u="sng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Essential knowledge</a:t>
            </a:r>
            <a:endParaRPr/>
          </a:p>
        </p:txBody>
      </p:sp>
      <p:sp>
        <p:nvSpPr>
          <p:cNvPr id="11" name="Google Shape;11;p3"/>
          <p:cNvSpPr txBox="1"/>
          <p:nvPr/>
        </p:nvSpPr>
        <p:spPr>
          <a:xfrm>
            <a:off x="2220771" y="992402"/>
            <a:ext cx="2017470" cy="307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400" b="1" u="sng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Key Vocabulary</a:t>
            </a:r>
            <a:endParaRPr/>
          </a:p>
        </p:txBody>
      </p:sp>
      <p:sp>
        <p:nvSpPr>
          <p:cNvPr id="12" name="Google Shape;12;p3"/>
          <p:cNvSpPr txBox="1"/>
          <p:nvPr/>
        </p:nvSpPr>
        <p:spPr>
          <a:xfrm>
            <a:off x="154314" y="2846896"/>
            <a:ext cx="2017470" cy="307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400" b="1" u="sng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Prior learning links</a:t>
            </a:r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8" name="Google Shape;78;p5" descr="Unity Academy Blackpool"/>
          <p:cNvPicPr preferRelativeResize="0"/>
          <p:nvPr/>
        </p:nvPicPr>
        <p:blipFill rotWithShape="1">
          <a:blip r:embed="rId13">
            <a:alphaModFix/>
          </a:blip>
          <a:srcRect/>
          <a:stretch/>
        </p:blipFill>
        <p:spPr>
          <a:xfrm>
            <a:off x="172277" y="83208"/>
            <a:ext cx="1798795" cy="855255"/>
          </a:xfrm>
          <a:prstGeom prst="rect">
            <a:avLst/>
          </a:prstGeom>
          <a:noFill/>
          <a:ln>
            <a:noFill/>
          </a:ln>
        </p:spPr>
      </p:pic>
      <p:sp>
        <p:nvSpPr>
          <p:cNvPr id="79" name="Google Shape;79;p5"/>
          <p:cNvSpPr/>
          <p:nvPr/>
        </p:nvSpPr>
        <p:spPr>
          <a:xfrm>
            <a:off x="136180" y="992402"/>
            <a:ext cx="2937971" cy="2881765"/>
          </a:xfrm>
          <a:prstGeom prst="rect">
            <a:avLst/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0" name="Google Shape;80;p5"/>
          <p:cNvSpPr/>
          <p:nvPr/>
        </p:nvSpPr>
        <p:spPr>
          <a:xfrm>
            <a:off x="3128211" y="992402"/>
            <a:ext cx="3657596" cy="1758639"/>
          </a:xfrm>
          <a:prstGeom prst="rect">
            <a:avLst/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1" name="Google Shape;81;p5"/>
          <p:cNvSpPr txBox="1"/>
          <p:nvPr/>
        </p:nvSpPr>
        <p:spPr>
          <a:xfrm>
            <a:off x="3110248" y="1023292"/>
            <a:ext cx="2017470" cy="307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400" b="1" u="sng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Key Vocabulary</a:t>
            </a:r>
            <a:endParaRPr/>
          </a:p>
        </p:txBody>
      </p:sp>
      <p:sp>
        <p:nvSpPr>
          <p:cNvPr id="82" name="Google Shape;82;p5"/>
          <p:cNvSpPr txBox="1"/>
          <p:nvPr/>
        </p:nvSpPr>
        <p:spPr>
          <a:xfrm>
            <a:off x="172277" y="1023291"/>
            <a:ext cx="2017470" cy="307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400" b="1" u="sng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Prior learning links</a:t>
            </a:r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8.png"/><Relationship Id="rId5" Type="http://schemas.openxmlformats.org/officeDocument/2006/relationships/image" Target="../media/image10.png"/><Relationship Id="rId4" Type="http://schemas.openxmlformats.org/officeDocument/2006/relationships/image" Target="../media/image9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6" name="Google Shape;226;p1"/>
          <p:cNvSpPr txBox="1"/>
          <p:nvPr/>
        </p:nvSpPr>
        <p:spPr>
          <a:xfrm>
            <a:off x="2127291" y="201258"/>
            <a:ext cx="6257925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Year 7 – Speed, Distance &amp; Time</a:t>
            </a:r>
            <a:endParaRPr dirty="0"/>
          </a:p>
        </p:txBody>
      </p:sp>
      <p:sp>
        <p:nvSpPr>
          <p:cNvPr id="227" name="Google Shape;227;p1"/>
          <p:cNvSpPr txBox="1"/>
          <p:nvPr/>
        </p:nvSpPr>
        <p:spPr>
          <a:xfrm>
            <a:off x="168549" y="3113263"/>
            <a:ext cx="2946300" cy="43084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171450" lvl="0" indent="-17145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Convert between units of time</a:t>
            </a:r>
          </a:p>
          <a:p>
            <a:pPr marL="171450" lvl="0" indent="-17145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Use correct units of speed</a:t>
            </a:r>
          </a:p>
        </p:txBody>
      </p:sp>
      <p:sp>
        <p:nvSpPr>
          <p:cNvPr id="228" name="Google Shape;228;p1"/>
          <p:cNvSpPr/>
          <p:nvPr/>
        </p:nvSpPr>
        <p:spPr>
          <a:xfrm>
            <a:off x="3232150" y="2854777"/>
            <a:ext cx="3517900" cy="1506647"/>
          </a:xfrm>
          <a:prstGeom prst="rect">
            <a:avLst/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9" name="Google Shape;229;p1"/>
          <p:cNvSpPr txBox="1"/>
          <p:nvPr/>
        </p:nvSpPr>
        <p:spPr>
          <a:xfrm>
            <a:off x="3187261" y="2824791"/>
            <a:ext cx="3517900" cy="11541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b="1" u="sng" dirty="0">
                <a:solidFill>
                  <a:schemeClr val="dk1"/>
                </a:solidFill>
              </a:rPr>
              <a:t>Convert between units of time</a:t>
            </a: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 b="1" u="sng" dirty="0">
                <a:solidFill>
                  <a:schemeClr val="dk1"/>
                </a:solidFill>
              </a:rPr>
              <a:t>Seconds, Minutes, Hours</a:t>
            </a: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 dirty="0">
                <a:solidFill>
                  <a:schemeClr val="dk1"/>
                </a:solidFill>
              </a:rPr>
              <a:t>60 seconds = 1 minute</a:t>
            </a: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 dirty="0">
                <a:solidFill>
                  <a:schemeClr val="dk1"/>
                </a:solidFill>
              </a:rPr>
              <a:t>60 minutes = 1 hour</a:t>
            </a: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 dirty="0">
                <a:solidFill>
                  <a:schemeClr val="dk1"/>
                </a:solidFill>
              </a:rPr>
              <a:t>3600 seconds = 1 hour</a:t>
            </a: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GB" sz="1100" dirty="0">
              <a:solidFill>
                <a:schemeClr val="dk1"/>
              </a:solidFill>
            </a:endParaRPr>
          </a:p>
        </p:txBody>
      </p:sp>
      <p:sp>
        <p:nvSpPr>
          <p:cNvPr id="230" name="Google Shape;230;p1"/>
          <p:cNvSpPr/>
          <p:nvPr/>
        </p:nvSpPr>
        <p:spPr>
          <a:xfrm>
            <a:off x="213437" y="4058942"/>
            <a:ext cx="2946301" cy="1777332"/>
          </a:xfrm>
          <a:prstGeom prst="rect">
            <a:avLst/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1" name="Google Shape;231;p1"/>
          <p:cNvSpPr txBox="1"/>
          <p:nvPr/>
        </p:nvSpPr>
        <p:spPr>
          <a:xfrm>
            <a:off x="168549" y="4027080"/>
            <a:ext cx="2802000" cy="18312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b="1" u="sng" dirty="0">
                <a:solidFill>
                  <a:schemeClr val="dk1"/>
                </a:solidFill>
              </a:rPr>
              <a:t>Tables and Timetables</a:t>
            </a: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 dirty="0">
                <a:solidFill>
                  <a:schemeClr val="dk1"/>
                </a:solidFill>
              </a:rPr>
              <a:t>Timetables are generally used for transportation</a:t>
            </a: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GB" sz="1100" dirty="0">
              <a:solidFill>
                <a:schemeClr val="dk1"/>
              </a:solidFill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GB" sz="1100" dirty="0">
              <a:solidFill>
                <a:schemeClr val="dk1"/>
              </a:solidFill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GB" sz="1100" dirty="0">
              <a:solidFill>
                <a:schemeClr val="dk1"/>
              </a:solidFill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GB" sz="1100" dirty="0">
              <a:solidFill>
                <a:schemeClr val="dk1"/>
              </a:solidFill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GB" sz="1100" dirty="0">
              <a:solidFill>
                <a:schemeClr val="dk1"/>
              </a:solidFill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 dirty="0">
                <a:solidFill>
                  <a:schemeClr val="dk1"/>
                </a:solidFill>
              </a:rPr>
              <a:t>Carl needs to get to Milton for 10:20 which bus should he take? </a:t>
            </a:r>
            <a:r>
              <a:rPr lang="en-GB" sz="1100" dirty="0">
                <a:solidFill>
                  <a:srgbClr val="FF0000"/>
                </a:solidFill>
              </a:rPr>
              <a:t>The 9:20 bus. </a:t>
            </a:r>
          </a:p>
        </p:txBody>
      </p:sp>
      <p:sp>
        <p:nvSpPr>
          <p:cNvPr id="234" name="Google Shape;234;p1"/>
          <p:cNvSpPr/>
          <p:nvPr/>
        </p:nvSpPr>
        <p:spPr>
          <a:xfrm>
            <a:off x="175733" y="5897416"/>
            <a:ext cx="2984005" cy="2196555"/>
          </a:xfrm>
          <a:prstGeom prst="rect">
            <a:avLst/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5" name="Google Shape;235;p1"/>
          <p:cNvSpPr txBox="1"/>
          <p:nvPr/>
        </p:nvSpPr>
        <p:spPr>
          <a:xfrm>
            <a:off x="175732" y="5959634"/>
            <a:ext cx="2984004" cy="95406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b="1" u="sng" dirty="0">
                <a:solidFill>
                  <a:schemeClr val="dk1"/>
                </a:solidFill>
              </a:rPr>
              <a:t>Problems with time and the calendar</a:t>
            </a: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GB" b="1" u="sng" dirty="0">
              <a:solidFill>
                <a:schemeClr val="dk1"/>
              </a:solidFill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GB" b="1" u="sng" dirty="0">
              <a:solidFill>
                <a:schemeClr val="dk1"/>
              </a:solidFill>
            </a:endParaRPr>
          </a:p>
        </p:txBody>
      </p:sp>
      <p:sp>
        <p:nvSpPr>
          <p:cNvPr id="236" name="Google Shape;236;p1"/>
          <p:cNvSpPr txBox="1"/>
          <p:nvPr/>
        </p:nvSpPr>
        <p:spPr>
          <a:xfrm>
            <a:off x="2191977" y="1195616"/>
            <a:ext cx="4656900" cy="110795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100" dirty="0">
                <a:solidFill>
                  <a:schemeClr val="dk1"/>
                </a:solidFill>
              </a:rPr>
              <a:t>Speed = How much distance is covered in a certain period of time</a:t>
            </a: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100" dirty="0">
                <a:solidFill>
                  <a:schemeClr val="dk1"/>
                </a:solidFill>
              </a:rPr>
              <a:t>Distance – how far an object travels</a:t>
            </a: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100" dirty="0">
                <a:solidFill>
                  <a:schemeClr val="dk1"/>
                </a:solidFill>
              </a:rPr>
              <a:t>Time  - How long something takes </a:t>
            </a: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100" dirty="0">
                <a:solidFill>
                  <a:schemeClr val="dk1"/>
                </a:solidFill>
              </a:rPr>
              <a:t>Average speed – The overall distance travelled divided by the overall time for a journey</a:t>
            </a: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100" dirty="0">
                <a:solidFill>
                  <a:schemeClr val="dk1"/>
                </a:solidFill>
              </a:rPr>
              <a:t>Acceleration: How quickly speed increases or decreases</a:t>
            </a:r>
          </a:p>
        </p:txBody>
      </p:sp>
      <p:sp>
        <p:nvSpPr>
          <p:cNvPr id="237" name="Google Shape;237;p1"/>
          <p:cNvSpPr txBox="1"/>
          <p:nvPr/>
        </p:nvSpPr>
        <p:spPr>
          <a:xfrm>
            <a:off x="181129" y="1195616"/>
            <a:ext cx="1946400" cy="1314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285750" lvl="0" indent="-285750" algn="l" rtl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GB" sz="1100" dirty="0"/>
              <a:t>Interpret Distance time graphs </a:t>
            </a:r>
          </a:p>
          <a:p>
            <a:pPr marL="285750" lvl="0" indent="-285750" algn="l" rtl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GB" sz="1100" dirty="0"/>
              <a:t>Calculate speed, distance and time</a:t>
            </a:r>
          </a:p>
          <a:p>
            <a:pPr marL="285750" lvl="0" indent="-285750" algn="l" rtl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GB" sz="1100" dirty="0"/>
              <a:t>Convert between units of time</a:t>
            </a:r>
          </a:p>
        </p:txBody>
      </p:sp>
      <p:sp>
        <p:nvSpPr>
          <p:cNvPr id="29" name="Google Shape;234;p1">
            <a:extLst>
              <a:ext uri="{FF2B5EF4-FFF2-40B4-BE49-F238E27FC236}">
                <a16:creationId xmlns:a16="http://schemas.microsoft.com/office/drawing/2014/main" id="{EFCC299E-88F7-4B33-A7F1-C03609A54CF3}"/>
              </a:ext>
            </a:extLst>
          </p:cNvPr>
          <p:cNvSpPr/>
          <p:nvPr/>
        </p:nvSpPr>
        <p:spPr>
          <a:xfrm>
            <a:off x="3230038" y="4465333"/>
            <a:ext cx="3517901" cy="3628638"/>
          </a:xfrm>
          <a:prstGeom prst="rect">
            <a:avLst/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" name="Google Shape;235;p1">
            <a:extLst>
              <a:ext uri="{FF2B5EF4-FFF2-40B4-BE49-F238E27FC236}">
                <a16:creationId xmlns:a16="http://schemas.microsoft.com/office/drawing/2014/main" id="{9E6A5581-1739-4F5C-B8E7-350873087C31}"/>
              </a:ext>
            </a:extLst>
          </p:cNvPr>
          <p:cNvSpPr txBox="1"/>
          <p:nvPr/>
        </p:nvSpPr>
        <p:spPr>
          <a:xfrm>
            <a:off x="3159738" y="4482544"/>
            <a:ext cx="2802000" cy="30773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b="1" u="sng" dirty="0">
                <a:solidFill>
                  <a:schemeClr val="dk1"/>
                </a:solidFill>
              </a:rPr>
              <a:t>Distance time graphs</a:t>
            </a:r>
            <a:endParaRPr lang="en-GB" dirty="0"/>
          </a:p>
        </p:txBody>
      </p:sp>
      <p:sp>
        <p:nvSpPr>
          <p:cNvPr id="31" name="Google Shape;234;p1">
            <a:extLst>
              <a:ext uri="{FF2B5EF4-FFF2-40B4-BE49-F238E27FC236}">
                <a16:creationId xmlns:a16="http://schemas.microsoft.com/office/drawing/2014/main" id="{66E19907-C910-4B78-83BD-87BFCFE9DCD7}"/>
              </a:ext>
            </a:extLst>
          </p:cNvPr>
          <p:cNvSpPr/>
          <p:nvPr/>
        </p:nvSpPr>
        <p:spPr>
          <a:xfrm>
            <a:off x="175734" y="8215091"/>
            <a:ext cx="6572204" cy="1753254"/>
          </a:xfrm>
          <a:prstGeom prst="rect">
            <a:avLst/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4" name="TextBox 53">
                <a:extLst>
                  <a:ext uri="{FF2B5EF4-FFF2-40B4-BE49-F238E27FC236}">
                    <a16:creationId xmlns:a16="http://schemas.microsoft.com/office/drawing/2014/main" id="{C0988236-E4A1-4555-ACCC-66B6EEC08DDF}"/>
                  </a:ext>
                </a:extLst>
              </p:cNvPr>
              <p:cNvSpPr txBox="1"/>
              <p:nvPr/>
            </p:nvSpPr>
            <p:spPr>
              <a:xfrm>
                <a:off x="175732" y="8247641"/>
                <a:ext cx="6673145" cy="190641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b="1" u="sng" dirty="0"/>
                  <a:t>Speed, Distance, Time</a:t>
                </a:r>
                <a:r>
                  <a:rPr lang="en-GB" dirty="0"/>
                  <a:t>				</a:t>
                </a:r>
              </a:p>
              <a:p>
                <a:r>
                  <a:rPr lang="en-GB" dirty="0"/>
                  <a:t>Convert Minutes into hours</a:t>
                </a:r>
              </a:p>
              <a:p>
                <a:r>
                  <a:rPr lang="en-GB" dirty="0"/>
                  <a:t>12 minutes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12</m:t>
                        </m:r>
                      </m:num>
                      <m:den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60</m:t>
                        </m:r>
                      </m:den>
                    </m:f>
                  </m:oMath>
                </a14:m>
                <a:r>
                  <a:rPr lang="en-GB" dirty="0"/>
                  <a:t> = 0.2 hours</a:t>
                </a:r>
              </a:p>
              <a:p>
                <a:endParaRPr lang="en-GB" dirty="0"/>
              </a:p>
              <a:p>
                <a:r>
                  <a:rPr lang="en-GB" dirty="0"/>
                  <a:t>“John travels 14 miles in 12 minutes, what's Johns average speed?	</a:t>
                </a:r>
              </a:p>
              <a:p>
                <a:r>
                  <a:rPr lang="en-GB" dirty="0"/>
                  <a:t>Distance (Miles) </a:t>
                </a:r>
                <a14:m>
                  <m:oMath xmlns:m="http://schemas.openxmlformats.org/officeDocument/2006/math">
                    <m:r>
                      <a:rPr lang="en-GB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dirty="0"/>
                  <a:t> Time (Hours) = Speed (mph)</a:t>
                </a:r>
              </a:p>
              <a:p>
                <a:r>
                  <a:rPr lang="en-GB" dirty="0"/>
                  <a:t>14 </a:t>
                </a:r>
                <a14:m>
                  <m:oMath xmlns:m="http://schemas.openxmlformats.org/officeDocument/2006/math">
                    <m:r>
                      <a:rPr lang="en-GB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dirty="0"/>
                  <a:t> 0.2 = 70mph</a:t>
                </a:r>
              </a:p>
              <a:p>
                <a:endParaRPr lang="en-GB" dirty="0"/>
              </a:p>
            </p:txBody>
          </p:sp>
        </mc:Choice>
        <mc:Fallback xmlns="">
          <p:sp>
            <p:nvSpPr>
              <p:cNvPr id="54" name="TextBox 53">
                <a:extLst>
                  <a:ext uri="{FF2B5EF4-FFF2-40B4-BE49-F238E27FC236}">
                    <a16:creationId xmlns:a16="http://schemas.microsoft.com/office/drawing/2014/main" id="{C0988236-E4A1-4555-ACCC-66B6EEC08DD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5732" y="8247641"/>
                <a:ext cx="6673145" cy="1906419"/>
              </a:xfrm>
              <a:prstGeom prst="rect">
                <a:avLst/>
              </a:prstGeom>
              <a:blipFill>
                <a:blip r:embed="rId3"/>
                <a:stretch>
                  <a:fillRect l="-274" t="-63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" name="TextBox 1">
            <a:extLst>
              <a:ext uri="{FF2B5EF4-FFF2-40B4-BE49-F238E27FC236}">
                <a16:creationId xmlns:a16="http://schemas.microsoft.com/office/drawing/2014/main" id="{686E4E5C-768F-4FBB-ACCE-851306982097}"/>
              </a:ext>
            </a:extLst>
          </p:cNvPr>
          <p:cNvSpPr txBox="1"/>
          <p:nvPr/>
        </p:nvSpPr>
        <p:spPr>
          <a:xfrm>
            <a:off x="4705066" y="3288534"/>
            <a:ext cx="2072507" cy="9387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b="1" u="sng" dirty="0"/>
              <a:t>Days, Weeks, months Years</a:t>
            </a:r>
          </a:p>
          <a:p>
            <a:r>
              <a:rPr lang="en-GB" sz="1100" dirty="0"/>
              <a:t>7 Days – 1 Week</a:t>
            </a:r>
          </a:p>
          <a:p>
            <a:r>
              <a:rPr lang="en-GB" sz="1100" dirty="0"/>
              <a:t>365 Days = 1 Year</a:t>
            </a:r>
          </a:p>
          <a:p>
            <a:r>
              <a:rPr lang="en-GB" sz="1100" dirty="0"/>
              <a:t>52 Weeks = 1 Year</a:t>
            </a:r>
          </a:p>
          <a:p>
            <a:r>
              <a:rPr lang="en-GB" sz="1100" dirty="0"/>
              <a:t>12 Months = 1 Year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0" name="TextBox 19">
                <a:extLst>
                  <a:ext uri="{FF2B5EF4-FFF2-40B4-BE49-F238E27FC236}">
                    <a16:creationId xmlns:a16="http://schemas.microsoft.com/office/drawing/2014/main" id="{04704F65-38DB-4D1A-831A-29A3240831CD}"/>
                  </a:ext>
                </a:extLst>
              </p:cNvPr>
              <p:cNvSpPr txBox="1"/>
              <p:nvPr/>
            </p:nvSpPr>
            <p:spPr>
              <a:xfrm>
                <a:off x="4392245" y="8274080"/>
                <a:ext cx="2456632" cy="81560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b="1" u="sng" dirty="0"/>
                  <a:t>Formula</a:t>
                </a:r>
                <a:r>
                  <a:rPr lang="en-GB" dirty="0"/>
                  <a:t>		</a:t>
                </a:r>
              </a:p>
              <a:p>
                <a14:m>
                  <m:oMath xmlns:m="http://schemas.openxmlformats.org/officeDocument/2006/math">
                    <m:r>
                      <a:rPr lang="en-GB" sz="1100" b="0" i="1" smtClean="0">
                        <a:latin typeface="Cambria Math" panose="02040503050406030204" pitchFamily="18" charset="0"/>
                      </a:rPr>
                      <m:t>𝑆𝑝𝑒𝑒𝑑</m:t>
                    </m:r>
                    <m:r>
                      <a:rPr lang="en-GB" sz="1100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en-GB" sz="1100" b="0" i="1" smtClean="0">
                        <a:latin typeface="Cambria Math" panose="02040503050406030204" pitchFamily="18" charset="0"/>
                      </a:rPr>
                      <m:t>𝐷𝑖𝑠𝑡𝑎𝑛𝑐𝑒</m:t>
                    </m:r>
                    <m:r>
                      <a:rPr lang="en-GB" sz="1100" b="0" i="1" smtClean="0">
                        <a:latin typeface="Cambria Math" panose="02040503050406030204" pitchFamily="18" charset="0"/>
                      </a:rPr>
                      <m:t> ÷</m:t>
                    </m:r>
                    <m:r>
                      <a:rPr lang="en-GB" sz="11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𝑇𝑖𝑚𝑒</m:t>
                    </m:r>
                  </m:oMath>
                </a14:m>
                <a:r>
                  <a:rPr lang="en-GB" sz="1100" dirty="0"/>
                  <a:t> </a:t>
                </a:r>
              </a:p>
              <a:p>
                <a14:m>
                  <m:oMath xmlns:m="http://schemas.openxmlformats.org/officeDocument/2006/math">
                    <m:r>
                      <a:rPr lang="en-GB" sz="1100" b="0" i="1" smtClean="0">
                        <a:latin typeface="Cambria Math" panose="02040503050406030204" pitchFamily="18" charset="0"/>
                      </a:rPr>
                      <m:t>𝐷𝑖𝑠𝑡𝑎𝑛𝑐𝑒</m:t>
                    </m:r>
                    <m:r>
                      <a:rPr lang="en-GB" sz="1100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en-GB" sz="1100" b="0" i="1" smtClean="0">
                        <a:latin typeface="Cambria Math" panose="02040503050406030204" pitchFamily="18" charset="0"/>
                      </a:rPr>
                      <m:t>𝑆𝑝𝑒𝑒𝑑</m:t>
                    </m:r>
                    <m:r>
                      <a:rPr lang="en-GB" sz="1100" b="0" i="1" smtClean="0">
                        <a:latin typeface="Cambria Math" panose="02040503050406030204" pitchFamily="18" charset="0"/>
                      </a:rPr>
                      <m:t> ×</m:t>
                    </m:r>
                    <m:r>
                      <a:rPr lang="en-GB" sz="11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𝑇𝑖𝑚𝑒</m:t>
                    </m:r>
                  </m:oMath>
                </a14:m>
                <a:r>
                  <a:rPr lang="en-GB" sz="1100" dirty="0"/>
                  <a:t> </a:t>
                </a:r>
              </a:p>
              <a:p>
                <a14:m>
                  <m:oMath xmlns:m="http://schemas.openxmlformats.org/officeDocument/2006/math">
                    <m:r>
                      <a:rPr lang="en-GB" sz="1100" b="0" i="1" smtClean="0">
                        <a:latin typeface="Cambria Math" panose="02040503050406030204" pitchFamily="18" charset="0"/>
                      </a:rPr>
                      <m:t>𝑇𝑖𝑚𝑒</m:t>
                    </m:r>
                    <m:r>
                      <a:rPr lang="en-GB" sz="1100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en-GB" sz="1100" b="0" i="1" smtClean="0">
                        <a:latin typeface="Cambria Math" panose="02040503050406030204" pitchFamily="18" charset="0"/>
                      </a:rPr>
                      <m:t>𝐷𝑖𝑠𝑡𝑎𝑛𝑐𝑒</m:t>
                    </m:r>
                    <m:r>
                      <a:rPr lang="en-GB" sz="1100" b="0" i="1" smtClean="0">
                        <a:latin typeface="Cambria Math" panose="02040503050406030204" pitchFamily="18" charset="0"/>
                      </a:rPr>
                      <m:t> ÷</m:t>
                    </m:r>
                    <m:r>
                      <a:rPr lang="en-GB" sz="1100" b="0" i="1" smtClean="0">
                        <a:latin typeface="Cambria Math" panose="02040503050406030204" pitchFamily="18" charset="0"/>
                      </a:rPr>
                      <m:t>𝑆𝑝𝑒𝑒𝑑</m:t>
                    </m:r>
                  </m:oMath>
                </a14:m>
                <a:r>
                  <a:rPr lang="en-GB" sz="1100" dirty="0"/>
                  <a:t> </a:t>
                </a:r>
              </a:p>
            </p:txBody>
          </p:sp>
        </mc:Choice>
        <mc:Fallback xmlns="">
          <p:sp>
            <p:nvSpPr>
              <p:cNvPr id="20" name="TextBox 19">
                <a:extLst>
                  <a:ext uri="{FF2B5EF4-FFF2-40B4-BE49-F238E27FC236}">
                    <a16:creationId xmlns:a16="http://schemas.microsoft.com/office/drawing/2014/main" id="{04704F65-38DB-4D1A-831A-29A3240831C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92245" y="8274080"/>
                <a:ext cx="2456632" cy="815608"/>
              </a:xfrm>
              <a:prstGeom prst="rect">
                <a:avLst/>
              </a:prstGeom>
              <a:blipFill>
                <a:blip r:embed="rId4"/>
                <a:stretch>
                  <a:fillRect l="-744" t="-746" b="-149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" name="Picture 3">
            <a:extLst>
              <a:ext uri="{FF2B5EF4-FFF2-40B4-BE49-F238E27FC236}">
                <a16:creationId xmlns:a16="http://schemas.microsoft.com/office/drawing/2014/main" id="{5381AADD-C124-44CE-9F97-E745645EF1F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8218" y="4612554"/>
            <a:ext cx="1923759" cy="69638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3611F459-859D-460A-9FBD-FB9961A0365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24522" y="6521920"/>
            <a:ext cx="1372898" cy="812019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00C0EF18-4A73-4166-A440-A0567B68031D}"/>
              </a:ext>
            </a:extLst>
          </p:cNvPr>
          <p:cNvSpPr txBox="1"/>
          <p:nvPr/>
        </p:nvSpPr>
        <p:spPr>
          <a:xfrm>
            <a:off x="1488581" y="6252756"/>
            <a:ext cx="1781730" cy="160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a.) What day is 19</a:t>
            </a:r>
            <a:r>
              <a:rPr lang="en-GB" baseline="30000" dirty="0"/>
              <a:t>th</a:t>
            </a:r>
            <a:r>
              <a:rPr lang="en-GB" dirty="0"/>
              <a:t> June? </a:t>
            </a:r>
            <a:r>
              <a:rPr lang="en-GB" dirty="0">
                <a:solidFill>
                  <a:srgbClr val="FF0000"/>
                </a:solidFill>
              </a:rPr>
              <a:t>Sun</a:t>
            </a:r>
            <a:endParaRPr lang="en-GB" dirty="0"/>
          </a:p>
          <a:p>
            <a:r>
              <a:rPr lang="en-GB" dirty="0"/>
              <a:t>b.) What date is the 3</a:t>
            </a:r>
            <a:r>
              <a:rPr lang="en-GB" baseline="30000" dirty="0"/>
              <a:t>rd</a:t>
            </a:r>
            <a:r>
              <a:rPr lang="en-GB" dirty="0"/>
              <a:t> Wednesday? </a:t>
            </a:r>
            <a:r>
              <a:rPr lang="en-GB" dirty="0">
                <a:solidFill>
                  <a:srgbClr val="FF0000"/>
                </a:solidFill>
              </a:rPr>
              <a:t>15</a:t>
            </a:r>
            <a:r>
              <a:rPr lang="en-GB" baseline="30000" dirty="0">
                <a:solidFill>
                  <a:srgbClr val="FF0000"/>
                </a:solidFill>
              </a:rPr>
              <a:t>th</a:t>
            </a:r>
            <a:r>
              <a:rPr lang="en-GB" dirty="0">
                <a:solidFill>
                  <a:srgbClr val="FF0000"/>
                </a:solidFill>
              </a:rPr>
              <a:t> </a:t>
            </a:r>
            <a:endParaRPr lang="en-GB" dirty="0"/>
          </a:p>
          <a:p>
            <a:r>
              <a:rPr lang="en-GB" dirty="0"/>
              <a:t>c.) what day is the 6</a:t>
            </a:r>
            <a:r>
              <a:rPr lang="en-GB" baseline="30000" dirty="0"/>
              <a:t>th</a:t>
            </a:r>
            <a:r>
              <a:rPr lang="en-GB" dirty="0"/>
              <a:t> July?</a:t>
            </a:r>
            <a:r>
              <a:rPr lang="en-GB" dirty="0">
                <a:solidFill>
                  <a:srgbClr val="FF0000"/>
                </a:solidFill>
              </a:rPr>
              <a:t> Mon</a:t>
            </a:r>
            <a:endParaRPr lang="en-GB" dirty="0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5B85C43E-FFDE-4AF8-A86E-DAF7DC6E70D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277835" y="4751289"/>
            <a:ext cx="2556908" cy="2145270"/>
          </a:xfrm>
          <a:prstGeom prst="rect">
            <a:avLst/>
          </a:prstGeom>
        </p:spPr>
      </p:pic>
      <p:cxnSp>
        <p:nvCxnSpPr>
          <p:cNvPr id="12" name="Straight Arrow Connector 11">
            <a:extLst>
              <a:ext uri="{FF2B5EF4-FFF2-40B4-BE49-F238E27FC236}">
                <a16:creationId xmlns:a16="http://schemas.microsoft.com/office/drawing/2014/main" id="{6F0B1B3A-6DB9-4120-86C7-EF33F7041B86}"/>
              </a:ext>
            </a:extLst>
          </p:cNvPr>
          <p:cNvCxnSpPr>
            <a:cxnSpLocks/>
          </p:cNvCxnSpPr>
          <p:nvPr/>
        </p:nvCxnSpPr>
        <p:spPr>
          <a:xfrm flipH="1" flipV="1">
            <a:off x="4705066" y="5762627"/>
            <a:ext cx="1129677" cy="490129"/>
          </a:xfrm>
          <a:prstGeom prst="straightConnector1">
            <a:avLst/>
          </a:prstGeom>
          <a:ln w="28575">
            <a:solidFill>
              <a:schemeClr val="accent6">
                <a:lumMod val="75000"/>
              </a:schemeClr>
            </a:solidFill>
            <a:tailEnd type="triangle"/>
          </a:ln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</p:cxnSp>
      <p:sp>
        <p:nvSpPr>
          <p:cNvPr id="15" name="TextBox 14">
            <a:extLst>
              <a:ext uri="{FF2B5EF4-FFF2-40B4-BE49-F238E27FC236}">
                <a16:creationId xmlns:a16="http://schemas.microsoft.com/office/drawing/2014/main" id="{93C189BF-9904-43CF-AC16-5D4D7A483B61}"/>
              </a:ext>
            </a:extLst>
          </p:cNvPr>
          <p:cNvSpPr txBox="1"/>
          <p:nvPr/>
        </p:nvSpPr>
        <p:spPr>
          <a:xfrm>
            <a:off x="5753100" y="6034587"/>
            <a:ext cx="1002363" cy="9387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/>
              <a:t>When the line is flat the journey is stationary (Stopped)</a:t>
            </a:r>
          </a:p>
        </p:txBody>
      </p: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2FF3CD87-09D0-4D9A-A859-E1365B72D4A8}"/>
              </a:ext>
            </a:extLst>
          </p:cNvPr>
          <p:cNvCxnSpPr/>
          <p:nvPr/>
        </p:nvCxnSpPr>
        <p:spPr>
          <a:xfrm>
            <a:off x="4478161" y="5750314"/>
            <a:ext cx="0" cy="811434"/>
          </a:xfrm>
          <a:prstGeom prst="line">
            <a:avLst/>
          </a:prstGeom>
          <a:ln w="28575"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Connector 34">
            <a:extLst>
              <a:ext uri="{FF2B5EF4-FFF2-40B4-BE49-F238E27FC236}">
                <a16:creationId xmlns:a16="http://schemas.microsoft.com/office/drawing/2014/main" id="{5C4236D1-DEE6-44A3-9A79-04BFD273ED7A}"/>
              </a:ext>
            </a:extLst>
          </p:cNvPr>
          <p:cNvCxnSpPr>
            <a:cxnSpLocks/>
          </p:cNvCxnSpPr>
          <p:nvPr/>
        </p:nvCxnSpPr>
        <p:spPr>
          <a:xfrm flipH="1">
            <a:off x="4075289" y="5749274"/>
            <a:ext cx="402872" cy="0"/>
          </a:xfrm>
          <a:prstGeom prst="line">
            <a:avLst/>
          </a:prstGeom>
          <a:ln w="28575"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Arrow Connector 20">
            <a:extLst>
              <a:ext uri="{FF2B5EF4-FFF2-40B4-BE49-F238E27FC236}">
                <a16:creationId xmlns:a16="http://schemas.microsoft.com/office/drawing/2014/main" id="{41DC1BC5-131D-4F29-AC18-739CB007D06F}"/>
              </a:ext>
            </a:extLst>
          </p:cNvPr>
          <p:cNvCxnSpPr/>
          <p:nvPr/>
        </p:nvCxnSpPr>
        <p:spPr>
          <a:xfrm flipV="1">
            <a:off x="4161205" y="6567058"/>
            <a:ext cx="115520" cy="563027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39" name="TextBox 38">
                <a:extLst>
                  <a:ext uri="{FF2B5EF4-FFF2-40B4-BE49-F238E27FC236}">
                    <a16:creationId xmlns:a16="http://schemas.microsoft.com/office/drawing/2014/main" id="{18F80E29-29CB-4ED7-ADEC-0063032E95A3}"/>
                  </a:ext>
                </a:extLst>
              </p:cNvPr>
              <p:cNvSpPr txBox="1"/>
              <p:nvPr/>
            </p:nvSpPr>
            <p:spPr>
              <a:xfrm>
                <a:off x="3308954" y="7108564"/>
                <a:ext cx="3034696" cy="93871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1100" dirty="0"/>
                  <a:t>The journey starts at 13:00 until 14:00 which is 1 hour</a:t>
                </a:r>
              </a:p>
              <a:p>
                <a:r>
                  <a:rPr lang="en-GB" sz="1100" dirty="0"/>
                  <a:t>The distance from home is 30 kilometres</a:t>
                </a:r>
              </a:p>
              <a:p>
                <a:endParaRPr lang="en-GB" sz="1100" dirty="0"/>
              </a:p>
              <a:p>
                <a:r>
                  <a:rPr lang="en-GB" sz="1100" dirty="0"/>
                  <a:t>Speed travelled = </a:t>
                </a:r>
                <a14:m>
                  <m:oMath xmlns:m="http://schemas.openxmlformats.org/officeDocument/2006/math">
                    <m:r>
                      <a:rPr lang="en-GB" sz="1100" b="0" i="1" smtClean="0">
                        <a:latin typeface="Cambria Math" panose="02040503050406030204" pitchFamily="18" charset="0"/>
                      </a:rPr>
                      <m:t>30</m:t>
                    </m:r>
                    <m:r>
                      <a:rPr lang="en-GB" sz="11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÷1=30</m:t>
                    </m:r>
                    <m:r>
                      <a:rPr lang="en-GB" sz="11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𝑘𝑚</m:t>
                    </m:r>
                    <m:r>
                      <a:rPr lang="en-GB" sz="11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/</m:t>
                    </m:r>
                    <m:r>
                      <a:rPr lang="en-GB" sz="11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h</m:t>
                    </m:r>
                  </m:oMath>
                </a14:m>
                <a:endParaRPr lang="en-GB" sz="1100" dirty="0"/>
              </a:p>
            </p:txBody>
          </p:sp>
        </mc:Choice>
        <mc:Fallback xmlns="">
          <p:sp>
            <p:nvSpPr>
              <p:cNvPr id="39" name="TextBox 38">
                <a:extLst>
                  <a:ext uri="{FF2B5EF4-FFF2-40B4-BE49-F238E27FC236}">
                    <a16:creationId xmlns:a16="http://schemas.microsoft.com/office/drawing/2014/main" id="{18F80E29-29CB-4ED7-ADEC-0063032E95A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08954" y="7108564"/>
                <a:ext cx="3034696" cy="938719"/>
              </a:xfrm>
              <a:prstGeom prst="rect">
                <a:avLst/>
              </a:prstGeom>
              <a:blipFill>
                <a:blip r:embed="rId8"/>
                <a:stretch>
                  <a:fillRect t="-649" b="-32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" name="Picture 2">
            <a:extLst>
              <a:ext uri="{FF2B5EF4-FFF2-40B4-BE49-F238E27FC236}">
                <a16:creationId xmlns:a16="http://schemas.microsoft.com/office/drawing/2014/main" id="{FFDE1F5A-7F5A-3D35-948E-E6B9954693C8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79105" y="42816"/>
            <a:ext cx="1807549" cy="909485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7" name="Google Shape;247;p2"/>
          <p:cNvSpPr/>
          <p:nvPr/>
        </p:nvSpPr>
        <p:spPr>
          <a:xfrm>
            <a:off x="90094" y="5077463"/>
            <a:ext cx="3318939" cy="2794000"/>
          </a:xfrm>
          <a:prstGeom prst="rect">
            <a:avLst/>
          </a:prstGeom>
          <a:solidFill>
            <a:schemeClr val="bg1"/>
          </a:solidFill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0" name="Google Shape;250;p2"/>
          <p:cNvSpPr/>
          <p:nvPr/>
        </p:nvSpPr>
        <p:spPr>
          <a:xfrm>
            <a:off x="3429000" y="5106516"/>
            <a:ext cx="3318938" cy="2764947"/>
          </a:xfrm>
          <a:prstGeom prst="rect">
            <a:avLst/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2" name="Google Shape;252;p2"/>
          <p:cNvSpPr/>
          <p:nvPr/>
        </p:nvSpPr>
        <p:spPr>
          <a:xfrm>
            <a:off x="137944" y="5127316"/>
            <a:ext cx="3203917" cy="267761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b="1" u="sng" dirty="0">
                <a:solidFill>
                  <a:schemeClr val="dk1"/>
                </a:solidFill>
              </a:rPr>
              <a:t>Tables and </a:t>
            </a:r>
            <a:r>
              <a:rPr lang="en-GB" b="1" u="sng" dirty="0" err="1">
                <a:solidFill>
                  <a:schemeClr val="dk1"/>
                </a:solidFill>
              </a:rPr>
              <a:t>TimeTables</a:t>
            </a:r>
            <a:endParaRPr lang="en-GB" b="1" u="sng" dirty="0">
              <a:solidFill>
                <a:schemeClr val="dk1"/>
              </a:solidFill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 dirty="0">
                <a:solidFill>
                  <a:schemeClr val="dk1"/>
                </a:solidFill>
              </a:rPr>
              <a:t>Calculate the following:</a:t>
            </a: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GB" sz="1100" dirty="0">
              <a:solidFill>
                <a:schemeClr val="dk1"/>
              </a:solidFill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GB" sz="1100" dirty="0">
              <a:solidFill>
                <a:schemeClr val="dk1"/>
              </a:solidFill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GB" sz="1100" dirty="0">
              <a:solidFill>
                <a:schemeClr val="dk1"/>
              </a:solidFill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GB" sz="1100" dirty="0">
              <a:solidFill>
                <a:schemeClr val="dk1"/>
              </a:solidFill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GB" sz="1100" dirty="0">
              <a:solidFill>
                <a:schemeClr val="dk1"/>
              </a:solidFill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GB" sz="1100" dirty="0">
              <a:solidFill>
                <a:schemeClr val="dk1"/>
              </a:solidFill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GB" sz="1100" dirty="0">
              <a:solidFill>
                <a:schemeClr val="dk1"/>
              </a:solidFill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GB" sz="1100" dirty="0">
              <a:solidFill>
                <a:schemeClr val="dk1"/>
              </a:solidFill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 dirty="0">
                <a:solidFill>
                  <a:schemeClr val="dk1"/>
                </a:solidFill>
              </a:rPr>
              <a:t>1.) a bus leaves </a:t>
            </a:r>
            <a:r>
              <a:rPr lang="en-GB" sz="1100" dirty="0" err="1">
                <a:solidFill>
                  <a:schemeClr val="dk1"/>
                </a:solidFill>
              </a:rPr>
              <a:t>Southville</a:t>
            </a:r>
            <a:r>
              <a:rPr lang="en-GB" sz="1100" dirty="0">
                <a:solidFill>
                  <a:schemeClr val="dk1"/>
                </a:solidFill>
              </a:rPr>
              <a:t> at 10 38 </a:t>
            </a: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 dirty="0">
                <a:solidFill>
                  <a:schemeClr val="dk1"/>
                </a:solidFill>
              </a:rPr>
              <a:t>a.) What time should the bus arrive at Newtown</a:t>
            </a: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 dirty="0">
                <a:solidFill>
                  <a:schemeClr val="dk1"/>
                </a:solidFill>
              </a:rPr>
              <a:t>b.) How long will the journey take?</a:t>
            </a: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 dirty="0">
                <a:solidFill>
                  <a:schemeClr val="dk1"/>
                </a:solidFill>
              </a:rPr>
              <a:t>c.) James arrives at Milton at 09 29, he wants the next bus to Red Island. How long will it take?</a:t>
            </a:r>
          </a:p>
        </p:txBody>
      </p:sp>
      <p:sp>
        <p:nvSpPr>
          <p:cNvPr id="253" name="Google Shape;253;p2"/>
          <p:cNvSpPr txBox="1"/>
          <p:nvPr/>
        </p:nvSpPr>
        <p:spPr>
          <a:xfrm>
            <a:off x="1959506" y="167730"/>
            <a:ext cx="6257925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Year 7 – Speed, Distance &amp; Time</a:t>
            </a:r>
            <a:endParaRPr lang="en-GB" sz="1800" dirty="0"/>
          </a:p>
        </p:txBody>
      </p:sp>
      <p:sp>
        <p:nvSpPr>
          <p:cNvPr id="256" name="Google Shape;256;p2"/>
          <p:cNvSpPr txBox="1"/>
          <p:nvPr/>
        </p:nvSpPr>
        <p:spPr>
          <a:xfrm>
            <a:off x="3134600" y="1266353"/>
            <a:ext cx="3492600" cy="160836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 dirty="0"/>
              <a:t>Define the key vocabulary</a:t>
            </a: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 dirty="0"/>
              <a:t>Speed – </a:t>
            </a: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GB" sz="1100" dirty="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 dirty="0"/>
              <a:t>Distance –</a:t>
            </a: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GB" sz="1100" dirty="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 dirty="0"/>
              <a:t>Time – </a:t>
            </a: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GB" sz="1100" dirty="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 dirty="0"/>
              <a:t>Average Speed – </a:t>
            </a: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GB" sz="1100" dirty="0"/>
          </a:p>
        </p:txBody>
      </p:sp>
      <p:sp>
        <p:nvSpPr>
          <p:cNvPr id="24" name="Google Shape;252;p2">
            <a:extLst>
              <a:ext uri="{FF2B5EF4-FFF2-40B4-BE49-F238E27FC236}">
                <a16:creationId xmlns:a16="http://schemas.microsoft.com/office/drawing/2014/main" id="{2D384609-E705-433F-902B-DD9CB1DBD4C2}"/>
              </a:ext>
            </a:extLst>
          </p:cNvPr>
          <p:cNvSpPr/>
          <p:nvPr/>
        </p:nvSpPr>
        <p:spPr>
          <a:xfrm>
            <a:off x="3462600" y="5049478"/>
            <a:ext cx="3164600" cy="49240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b="1" u="sng" dirty="0">
                <a:solidFill>
                  <a:schemeClr val="dk1"/>
                </a:solidFill>
              </a:rPr>
              <a:t>Distance time graphs</a:t>
            </a: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 dirty="0">
                <a:solidFill>
                  <a:schemeClr val="dk1"/>
                </a:solidFill>
              </a:rPr>
              <a:t>Calculate the following: 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528240F3-E5F0-4FA0-A796-8572CEB0D39B}"/>
              </a:ext>
            </a:extLst>
          </p:cNvPr>
          <p:cNvSpPr txBox="1"/>
          <p:nvPr/>
        </p:nvSpPr>
        <p:spPr>
          <a:xfrm>
            <a:off x="228600" y="1409700"/>
            <a:ext cx="2736459" cy="12772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/>
              <a:t>Complete the following conversions</a:t>
            </a:r>
          </a:p>
          <a:p>
            <a:r>
              <a:rPr lang="en-GB" sz="1100" dirty="0"/>
              <a:t>1.) 2.5 years = ___________ months</a:t>
            </a:r>
          </a:p>
          <a:p>
            <a:r>
              <a:rPr lang="en-GB" sz="1100" dirty="0"/>
              <a:t>2.) 7 Weeks = ___________ days</a:t>
            </a:r>
          </a:p>
          <a:p>
            <a:r>
              <a:rPr lang="en-GB" sz="1100" dirty="0"/>
              <a:t>3.) 98 days = ___________ weeks</a:t>
            </a:r>
          </a:p>
          <a:p>
            <a:r>
              <a:rPr lang="en-GB" sz="1100" dirty="0"/>
              <a:t>4.) 3 hours = ___________ minutes</a:t>
            </a:r>
          </a:p>
          <a:p>
            <a:r>
              <a:rPr lang="en-GB" sz="1100" dirty="0"/>
              <a:t>5.) 300 seconds = __________ minutes</a:t>
            </a:r>
          </a:p>
          <a:p>
            <a:r>
              <a:rPr lang="en-GB" sz="1100" dirty="0"/>
              <a:t>6.) 7 minutes - ___________ seconds</a:t>
            </a:r>
          </a:p>
        </p:txBody>
      </p:sp>
      <p:sp>
        <p:nvSpPr>
          <p:cNvPr id="27" name="Google Shape;247;p2">
            <a:extLst>
              <a:ext uri="{FF2B5EF4-FFF2-40B4-BE49-F238E27FC236}">
                <a16:creationId xmlns:a16="http://schemas.microsoft.com/office/drawing/2014/main" id="{4067486C-AE80-48B6-97BA-80FAD973AAFC}"/>
              </a:ext>
            </a:extLst>
          </p:cNvPr>
          <p:cNvSpPr/>
          <p:nvPr/>
        </p:nvSpPr>
        <p:spPr>
          <a:xfrm>
            <a:off x="90095" y="2900392"/>
            <a:ext cx="6657843" cy="2071461"/>
          </a:xfrm>
          <a:prstGeom prst="rect">
            <a:avLst/>
          </a:prstGeom>
          <a:solidFill>
            <a:schemeClr val="bg1"/>
          </a:solidFill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" name="Google Shape;246;p2">
            <a:extLst>
              <a:ext uri="{FF2B5EF4-FFF2-40B4-BE49-F238E27FC236}">
                <a16:creationId xmlns:a16="http://schemas.microsoft.com/office/drawing/2014/main" id="{15C73D51-24F6-44D2-A716-92C02933BAD6}"/>
              </a:ext>
            </a:extLst>
          </p:cNvPr>
          <p:cNvSpPr/>
          <p:nvPr/>
        </p:nvSpPr>
        <p:spPr>
          <a:xfrm>
            <a:off x="68216" y="2874717"/>
            <a:ext cx="6657843" cy="21697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b="1" u="sng" dirty="0">
                <a:solidFill>
                  <a:schemeClr val="dk1"/>
                </a:solidFill>
              </a:rPr>
              <a:t>Problems with time and the </a:t>
            </a:r>
            <a:r>
              <a:rPr lang="en-GB" b="1" u="sng" dirty="0" err="1">
                <a:solidFill>
                  <a:schemeClr val="dk1"/>
                </a:solidFill>
              </a:rPr>
              <a:t>calander</a:t>
            </a:r>
            <a:endParaRPr lang="en-GB" b="1" u="sng" dirty="0">
              <a:solidFill>
                <a:schemeClr val="dk1"/>
              </a:solidFill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 dirty="0">
                <a:solidFill>
                  <a:schemeClr val="dk1"/>
                </a:solidFill>
              </a:rPr>
              <a:t>Calculate the following:</a:t>
            </a: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 dirty="0">
                <a:solidFill>
                  <a:schemeClr val="dk1"/>
                </a:solidFill>
              </a:rPr>
              <a:t>a.) James goes to a meeting that lasts 1 hour and 50 minutes. The meeting ends at 1:45, when did the meeting start?</a:t>
            </a:r>
            <a:endParaRPr lang="en-GB" sz="1100" b="1" u="sng" dirty="0">
              <a:solidFill>
                <a:schemeClr val="dk1"/>
              </a:solidFill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GB" sz="1100" b="1" u="sng" dirty="0">
              <a:solidFill>
                <a:schemeClr val="dk1"/>
              </a:solidFill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 dirty="0">
                <a:solidFill>
                  <a:schemeClr val="dk1"/>
                </a:solidFill>
              </a:rPr>
              <a:t>b.) A movie begins at 6:10pm and ends at 9:05pm. How long did the movie last?</a:t>
            </a: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GB" sz="1100" dirty="0">
              <a:solidFill>
                <a:schemeClr val="dk1"/>
              </a:solidFill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 dirty="0">
                <a:solidFill>
                  <a:schemeClr val="dk1"/>
                </a:solidFill>
              </a:rPr>
              <a:t>c.) Olivia does her maths, French and history homework, it takes her 3 hours. 70 minutes on her history homework, 15 minutes less on her maths homework. How long did she spend on her French homework?</a:t>
            </a: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GB" sz="1100" dirty="0">
              <a:solidFill>
                <a:schemeClr val="dk1"/>
              </a:solidFill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 dirty="0">
                <a:solidFill>
                  <a:schemeClr val="dk1"/>
                </a:solidFill>
              </a:rPr>
              <a:t>d.) A train leaves Cardiff at 11:45am, it takes 39 minutes to reach Bristol. When does it leave Bristol (24 hour clock time)</a:t>
            </a:r>
          </a:p>
        </p:txBody>
      </p:sp>
      <p:sp>
        <p:nvSpPr>
          <p:cNvPr id="33" name="Google Shape;234;p1">
            <a:extLst>
              <a:ext uri="{FF2B5EF4-FFF2-40B4-BE49-F238E27FC236}">
                <a16:creationId xmlns:a16="http://schemas.microsoft.com/office/drawing/2014/main" id="{72754B6E-1C30-4872-8F27-C691E08CCCA5}"/>
              </a:ext>
            </a:extLst>
          </p:cNvPr>
          <p:cNvSpPr/>
          <p:nvPr/>
        </p:nvSpPr>
        <p:spPr>
          <a:xfrm>
            <a:off x="90094" y="8006126"/>
            <a:ext cx="6657844" cy="1899874"/>
          </a:xfrm>
          <a:prstGeom prst="rect">
            <a:avLst/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4" name="Google Shape;246;p2">
            <a:extLst>
              <a:ext uri="{FF2B5EF4-FFF2-40B4-BE49-F238E27FC236}">
                <a16:creationId xmlns:a16="http://schemas.microsoft.com/office/drawing/2014/main" id="{2E568654-B1EB-4343-B519-0FD9848B659B}"/>
              </a:ext>
            </a:extLst>
          </p:cNvPr>
          <p:cNvSpPr/>
          <p:nvPr/>
        </p:nvSpPr>
        <p:spPr>
          <a:xfrm>
            <a:off x="137945" y="8069235"/>
            <a:ext cx="6588114" cy="213900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b="1" u="sng" dirty="0">
                <a:solidFill>
                  <a:schemeClr val="dk1"/>
                </a:solidFill>
              </a:rPr>
              <a:t>Speed Distance time</a:t>
            </a: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 dirty="0">
                <a:solidFill>
                  <a:schemeClr val="dk1"/>
                </a:solidFill>
              </a:rPr>
              <a:t>a.) Jenny drives 153 miles in 3 hours. What was Jenny’s average speed?</a:t>
            </a: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GB" sz="1100" dirty="0">
              <a:solidFill>
                <a:schemeClr val="dk1"/>
              </a:solidFill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 dirty="0">
                <a:solidFill>
                  <a:schemeClr val="dk1"/>
                </a:solidFill>
              </a:rPr>
              <a:t>b.) Paul cycles 48 km in at a speed of 6km/h. How long does this take?</a:t>
            </a: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GB" sz="1100" dirty="0">
              <a:solidFill>
                <a:schemeClr val="dk1"/>
              </a:solidFill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 dirty="0">
                <a:solidFill>
                  <a:schemeClr val="dk1"/>
                </a:solidFill>
              </a:rPr>
              <a:t>c.) A rubber band travels 12m/s and is in the air for 3 seconds. How far does the rubber band travel?</a:t>
            </a: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GB" sz="1100" dirty="0">
              <a:solidFill>
                <a:schemeClr val="dk1"/>
              </a:solidFill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 dirty="0">
                <a:solidFill>
                  <a:schemeClr val="dk1"/>
                </a:solidFill>
              </a:rPr>
              <a:t>d.) Francesca travels 10 miles in 30 minutes. What was Francesca’s average speed in mph?</a:t>
            </a: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GB" b="1" u="sng" dirty="0">
              <a:solidFill>
                <a:schemeClr val="dk1"/>
              </a:solidFill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GB" b="1" u="sng" dirty="0">
              <a:solidFill>
                <a:schemeClr val="dk1"/>
              </a:solidFill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GB" b="1" u="sng" dirty="0">
              <a:solidFill>
                <a:schemeClr val="dk1"/>
              </a:solidFill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BC9FA4C-C80F-4576-B577-F10FECD127B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76592" y="5465168"/>
            <a:ext cx="2608616" cy="1705356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6BF47FAC-3AC8-4261-A7E9-CF689A8817E5}"/>
              </a:ext>
            </a:extLst>
          </p:cNvPr>
          <p:cNvSpPr txBox="1"/>
          <p:nvPr/>
        </p:nvSpPr>
        <p:spPr>
          <a:xfrm>
            <a:off x="3409033" y="7093812"/>
            <a:ext cx="321816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/>
              <a:t>a.) How long did It take Laura to cycle to the post office?</a:t>
            </a:r>
          </a:p>
          <a:p>
            <a:r>
              <a:rPr lang="en-GB" sz="1100" dirty="0"/>
              <a:t>b.) How long did she stay at the post office?</a:t>
            </a:r>
          </a:p>
          <a:p>
            <a:r>
              <a:rPr lang="en-GB" sz="1100" dirty="0"/>
              <a:t>c.) How long does it take to cycle back?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F67DD243-E697-45A2-8876-6676D5197529}"/>
                  </a:ext>
                </a:extLst>
              </p:cNvPr>
              <p:cNvSpPr txBox="1"/>
              <p:nvPr/>
            </p:nvSpPr>
            <p:spPr>
              <a:xfrm>
                <a:off x="4812103" y="7997916"/>
                <a:ext cx="1935835" cy="81560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b="1" u="sng" dirty="0"/>
                  <a:t>Formula</a:t>
                </a:r>
                <a:r>
                  <a:rPr lang="en-GB" dirty="0"/>
                  <a:t>	</a:t>
                </a:r>
              </a:p>
              <a:p>
                <a14:m>
                  <m:oMath xmlns:m="http://schemas.openxmlformats.org/officeDocument/2006/math">
                    <m:r>
                      <a:rPr lang="en-GB" sz="1100" b="0" i="1" smtClean="0">
                        <a:latin typeface="Cambria Math" panose="02040503050406030204" pitchFamily="18" charset="0"/>
                      </a:rPr>
                      <m:t>𝑆𝑝𝑒𝑒𝑑</m:t>
                    </m:r>
                    <m:r>
                      <a:rPr lang="en-GB" sz="1100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en-GB" sz="1100" b="0" i="1" smtClean="0">
                        <a:latin typeface="Cambria Math" panose="02040503050406030204" pitchFamily="18" charset="0"/>
                      </a:rPr>
                      <m:t>𝐷𝑖𝑠𝑡𝑎𝑛𝑐𝑒</m:t>
                    </m:r>
                    <m:r>
                      <a:rPr lang="en-GB" sz="1100" b="0" i="1" smtClean="0">
                        <a:latin typeface="Cambria Math" panose="02040503050406030204" pitchFamily="18" charset="0"/>
                      </a:rPr>
                      <m:t> ÷</m:t>
                    </m:r>
                    <m:r>
                      <a:rPr lang="en-GB" sz="11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𝑇𝑖𝑚𝑒</m:t>
                    </m:r>
                  </m:oMath>
                </a14:m>
                <a:r>
                  <a:rPr lang="en-GB" sz="1100" dirty="0"/>
                  <a:t> </a:t>
                </a:r>
              </a:p>
              <a:p>
                <a14:m>
                  <m:oMath xmlns:m="http://schemas.openxmlformats.org/officeDocument/2006/math">
                    <m:r>
                      <a:rPr lang="en-GB" sz="1100" b="0" i="1" smtClean="0">
                        <a:latin typeface="Cambria Math" panose="02040503050406030204" pitchFamily="18" charset="0"/>
                      </a:rPr>
                      <m:t>𝐷𝑖𝑠𝑡𝑎𝑛𝑐𝑒</m:t>
                    </m:r>
                    <m:r>
                      <a:rPr lang="en-GB" sz="1100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en-GB" sz="1100" b="0" i="1" smtClean="0">
                        <a:latin typeface="Cambria Math" panose="02040503050406030204" pitchFamily="18" charset="0"/>
                      </a:rPr>
                      <m:t>𝑆𝑝𝑒𝑒𝑑</m:t>
                    </m:r>
                    <m:r>
                      <a:rPr lang="en-GB" sz="1100" b="0" i="1" smtClean="0">
                        <a:latin typeface="Cambria Math" panose="02040503050406030204" pitchFamily="18" charset="0"/>
                      </a:rPr>
                      <m:t> ×</m:t>
                    </m:r>
                    <m:r>
                      <a:rPr lang="en-GB" sz="11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𝑇𝑖𝑚𝑒</m:t>
                    </m:r>
                  </m:oMath>
                </a14:m>
                <a:r>
                  <a:rPr lang="en-GB" sz="1100" dirty="0"/>
                  <a:t> </a:t>
                </a:r>
              </a:p>
              <a:p>
                <a14:m>
                  <m:oMath xmlns:m="http://schemas.openxmlformats.org/officeDocument/2006/math">
                    <m:r>
                      <a:rPr lang="en-GB" sz="1100" b="0" i="1" smtClean="0">
                        <a:latin typeface="Cambria Math" panose="02040503050406030204" pitchFamily="18" charset="0"/>
                      </a:rPr>
                      <m:t>𝑇𝑖𝑚𝑒</m:t>
                    </m:r>
                    <m:r>
                      <a:rPr lang="en-GB" sz="1100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en-GB" sz="1100" b="0" i="1" smtClean="0">
                        <a:latin typeface="Cambria Math" panose="02040503050406030204" pitchFamily="18" charset="0"/>
                      </a:rPr>
                      <m:t>𝐷𝑖𝑠𝑡𝑎𝑛𝑐𝑒</m:t>
                    </m:r>
                    <m:r>
                      <a:rPr lang="en-GB" sz="1100" b="0" i="1" smtClean="0">
                        <a:latin typeface="Cambria Math" panose="02040503050406030204" pitchFamily="18" charset="0"/>
                      </a:rPr>
                      <m:t> ÷</m:t>
                    </m:r>
                    <m:r>
                      <a:rPr lang="en-GB" sz="1100" b="0" i="1" smtClean="0">
                        <a:latin typeface="Cambria Math" panose="02040503050406030204" pitchFamily="18" charset="0"/>
                      </a:rPr>
                      <m:t>𝑆𝑝𝑒𝑒𝑑</m:t>
                    </m:r>
                  </m:oMath>
                </a14:m>
                <a:r>
                  <a:rPr lang="en-GB" sz="1100" dirty="0"/>
                  <a:t> </a:t>
                </a:r>
              </a:p>
            </p:txBody>
          </p:sp>
        </mc:Choice>
        <mc:Fallback xmlns=""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F67DD243-E697-45A2-8876-6676D519752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12103" y="7997916"/>
                <a:ext cx="1935835" cy="815608"/>
              </a:xfrm>
              <a:prstGeom prst="rect">
                <a:avLst/>
              </a:prstGeom>
              <a:blipFill>
                <a:blip r:embed="rId4"/>
                <a:stretch>
                  <a:fillRect l="-943" t="-1493" b="-74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7" name="Picture 6">
            <a:extLst>
              <a:ext uri="{FF2B5EF4-FFF2-40B4-BE49-F238E27FC236}">
                <a16:creationId xmlns:a16="http://schemas.microsoft.com/office/drawing/2014/main" id="{94730A77-F84B-4D92-B00A-1BB665B5DD5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7978" y="5543506"/>
            <a:ext cx="2599822" cy="1270653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E10B8397-78D5-8A7D-2142-4144007EDE7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79105" y="42816"/>
            <a:ext cx="1807549" cy="909485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Custom Design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1_Custom Design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9E935E8212CA504F9454DD16E254539B" ma:contentTypeVersion="18" ma:contentTypeDescription="Create a new document." ma:contentTypeScope="" ma:versionID="5de424942addd924e090689d0f10473c">
  <xsd:schema xmlns:xsd="http://www.w3.org/2001/XMLSchema" xmlns:xs="http://www.w3.org/2001/XMLSchema" xmlns:p="http://schemas.microsoft.com/office/2006/metadata/properties" xmlns:ns2="100964db-d436-474d-b180-2754017d2744" xmlns:ns3="25282912-017c-4221-86bb-52eb7cb208d2" targetNamespace="http://schemas.microsoft.com/office/2006/metadata/properties" ma:root="true" ma:fieldsID="5b30a6b2ce5b280c2c512cb255ea64f1" ns2:_="" ns3:_="">
    <xsd:import namespace="100964db-d436-474d-b180-2754017d2744"/>
    <xsd:import namespace="25282912-017c-4221-86bb-52eb7cb208d2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LengthInSeconds" minOccurs="0"/>
                <xsd:element ref="ns3:SharedWithUsers" minOccurs="0"/>
                <xsd:element ref="ns3:SharedWithDetails" minOccurs="0"/>
                <xsd:element ref="ns3:TaxCatchAll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lcf76f155ced4ddcb4097134ff3c332f" minOccurs="0"/>
                <xsd:element ref="ns2:MediaServiceObjectDetectorVersions" minOccurs="0"/>
                <xsd:element ref="ns2:MediaServiceSearchProperties" minOccurs="0"/>
                <xsd:element ref="ns2:MediaServiceLocation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00964db-d436-474d-b180-2754017d274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LengthInSeconds" ma:index="11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60063869-38f1-419a-87f7-68f1e6179084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1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Location" ma:index="22" nillable="true" ma:displayName="Location" ma:description="" ma:indexed="true" ma:internalName="MediaServiceLocation" ma:readOnly="true">
      <xsd:simpleType>
        <xsd:restriction base="dms:Text"/>
      </xsd:simpleType>
    </xsd:element>
    <xsd:element name="MediaServiceBillingMetadata" ma:index="23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5282912-017c-4221-86bb-52eb7cb208d2" elementFormDefault="qualified">
    <xsd:import namespace="http://schemas.microsoft.com/office/2006/documentManagement/types"/>
    <xsd:import namespace="http://schemas.microsoft.com/office/infopath/2007/PartnerControls"/>
    <xsd:element name="SharedWithUsers" ma:index="12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3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14" nillable="true" ma:displayName="Taxonomy Catch All Column" ma:hidden="true" ma:list="{7b24fb89-f7a5-46d6-8105-37382a6c7f56}" ma:internalName="TaxCatchAll" ma:showField="CatchAllData" ma:web="25282912-017c-4221-86bb-52eb7cb208d2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100964db-d436-474d-b180-2754017d2744">
      <Terms xmlns="http://schemas.microsoft.com/office/infopath/2007/PartnerControls"/>
    </lcf76f155ced4ddcb4097134ff3c332f>
    <TaxCatchAll xmlns="25282912-017c-4221-86bb-52eb7cb208d2" xsi:nil="true"/>
  </documentManagement>
</p:properties>
</file>

<file path=customXml/itemProps1.xml><?xml version="1.0" encoding="utf-8"?>
<ds:datastoreItem xmlns:ds="http://schemas.openxmlformats.org/officeDocument/2006/customXml" ds:itemID="{1384C202-6CD9-4CDC-97AD-E93849709A13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D065C7CB-732C-451D-9EE1-C1762C395E15}"/>
</file>

<file path=customXml/itemProps3.xml><?xml version="1.0" encoding="utf-8"?>
<ds:datastoreItem xmlns:ds="http://schemas.openxmlformats.org/officeDocument/2006/customXml" ds:itemID="{E23915FE-79A4-4AF6-87E7-74E04958A127}">
  <ds:schemaRefs>
    <ds:schemaRef ds:uri="http://schemas.microsoft.com/office/2006/metadata/properties"/>
    <ds:schemaRef ds:uri="http://schemas.microsoft.com/office/infopath/2007/PartnerControls"/>
    <ds:schemaRef ds:uri="100964db-d436-474d-b180-2754017d2744"/>
    <ds:schemaRef ds:uri="25282912-017c-4221-86bb-52eb7cb208d2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2339</TotalTime>
  <Words>707</Words>
  <Application>Microsoft Office PowerPoint</Application>
  <PresentationFormat>A4 Paper (210x297 mm)</PresentationFormat>
  <Paragraphs>107</Paragraphs>
  <Slides>2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2</vt:i4>
      </vt:variant>
    </vt:vector>
  </HeadingPairs>
  <TitlesOfParts>
    <vt:vector size="8" baseType="lpstr">
      <vt:lpstr>Arial</vt:lpstr>
      <vt:lpstr>Calibri</vt:lpstr>
      <vt:lpstr>Cambria Math</vt:lpstr>
      <vt:lpstr>Office Theme</vt:lpstr>
      <vt:lpstr>Custom Design</vt:lpstr>
      <vt:lpstr>1_Custom Design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Kathryn Bentley</dc:creator>
  <cp:lastModifiedBy>Mrs L Webster</cp:lastModifiedBy>
  <cp:revision>42</cp:revision>
  <dcterms:created xsi:type="dcterms:W3CDTF">2024-01-23T10:53:54Z</dcterms:created>
  <dcterms:modified xsi:type="dcterms:W3CDTF">2026-06-23T14:06:23Z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0x0101009E935E8212CA504F9454DD16E254539B</vt:lpwstr>
  </property>
  <property fmtid="{D5CDD505-2E9C-101B-9397-08002B2CF9AE}" pid="3" name="MediaServiceImageTags">
    <vt:lpwstr/>
  </property>
</Properties>
</file>