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9" r:id="rId5"/>
    <p:sldId id="258" r:id="rId6"/>
    <p:sldId id="260" r:id="rId7"/>
    <p:sldId id="264"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61" autoAdjust="0"/>
    <p:restoredTop sz="94660"/>
  </p:normalViewPr>
  <p:slideViewPr>
    <p:cSldViewPr snapToGrid="0">
      <p:cViewPr varScale="1">
        <p:scale>
          <a:sx n="60" d="100"/>
          <a:sy n="60" d="100"/>
        </p:scale>
        <p:origin x="102" y="10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55799-81AE-BAA7-CA72-57E096801A0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D5B1734-AE8E-6228-6270-98CAC9BB46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815EEEB-3C21-C9FE-D0BA-9B8297C99303}"/>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5" name="Footer Placeholder 4">
            <a:extLst>
              <a:ext uri="{FF2B5EF4-FFF2-40B4-BE49-F238E27FC236}">
                <a16:creationId xmlns:a16="http://schemas.microsoft.com/office/drawing/2014/main" id="{63FB763E-4F4D-38FD-1D41-60B9482992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4D056E-6CAB-F044-ADBE-4B9BCA8AAE9B}"/>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2276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A97CE-3CA6-17AC-51D5-BC11D800031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A62E93C-F3EF-BE95-B907-21531D4A7DF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96F1B60-1198-4132-DD24-C419F3FB73E3}"/>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5" name="Footer Placeholder 4">
            <a:extLst>
              <a:ext uri="{FF2B5EF4-FFF2-40B4-BE49-F238E27FC236}">
                <a16:creationId xmlns:a16="http://schemas.microsoft.com/office/drawing/2014/main" id="{03A5B041-62A3-30F8-B8EF-B096A4CB0A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D3E7FA-BEF8-2400-7535-69864768E4B2}"/>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2519757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FD906-CFE6-36EE-5110-DCA7D2AC7EE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0214055-8BA8-7F92-653D-D80E7F735B0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4F2EF3A-1411-EF40-29AA-22C76AF089C4}"/>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5" name="Footer Placeholder 4">
            <a:extLst>
              <a:ext uri="{FF2B5EF4-FFF2-40B4-BE49-F238E27FC236}">
                <a16:creationId xmlns:a16="http://schemas.microsoft.com/office/drawing/2014/main" id="{26E30C15-A906-5839-E798-4B74F78288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83EF5E-1D46-A804-BBA1-95ED467B1429}"/>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2419032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189D4-1996-BBD4-6F07-D9909C7BFBC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00F1E4D-1AF8-ED3F-87C1-2BD92AC8916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F98DD76-EA18-0EBE-F5CE-1C507C74A2F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7851761-EB71-5567-4959-CF51F3D457D8}"/>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6" name="Footer Placeholder 5">
            <a:extLst>
              <a:ext uri="{FF2B5EF4-FFF2-40B4-BE49-F238E27FC236}">
                <a16:creationId xmlns:a16="http://schemas.microsoft.com/office/drawing/2014/main" id="{C7FC5202-A3A0-36E5-8447-44A7EB42FD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96D3A3-133D-50F4-AAED-2A1421596BFA}"/>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1723614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38499-7E45-3A67-E85F-69421349B69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FBE8A1E-1793-528E-27ED-029E0CF0A8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6D418BE-872D-A92C-7371-63D377B585F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6FC9C96-74D2-D050-92B1-826965C58B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CF6D85C-5869-E837-FF99-A1B3981656F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27E1C51-7F7E-2805-C53D-73A02513AD33}"/>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8" name="Footer Placeholder 7">
            <a:extLst>
              <a:ext uri="{FF2B5EF4-FFF2-40B4-BE49-F238E27FC236}">
                <a16:creationId xmlns:a16="http://schemas.microsoft.com/office/drawing/2014/main" id="{15D1BC18-FEFA-9A34-8734-EF18D65A2B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C56818-4A93-498A-ED33-D97D82A34CD8}"/>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9156106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E0E1C-77DC-38EE-3CAF-845A03AD0EA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68FBF28-693D-BAAD-E964-6A17E30EE1A1}"/>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4" name="Footer Placeholder 3">
            <a:extLst>
              <a:ext uri="{FF2B5EF4-FFF2-40B4-BE49-F238E27FC236}">
                <a16:creationId xmlns:a16="http://schemas.microsoft.com/office/drawing/2014/main" id="{0A0FED6F-B2F2-E1B8-9D5B-F55908FB676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39E9B1-779F-F9F6-FF1E-A65BCACA03A4}"/>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281423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F2AD35-21F7-D4A0-363E-C029F7DD4FF6}"/>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3" name="Footer Placeholder 2">
            <a:extLst>
              <a:ext uri="{FF2B5EF4-FFF2-40B4-BE49-F238E27FC236}">
                <a16:creationId xmlns:a16="http://schemas.microsoft.com/office/drawing/2014/main" id="{05594002-120F-669E-CA08-9CE63C37E58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E5B5918-2D32-7520-5846-EDFA56E0B22D}"/>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940110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98DFD-BE09-FF2E-DA50-75D93BDA22F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6AF72B4-B99A-903A-389B-D38A11FF57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E3325A9-B72D-3260-BA24-BF441A127C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341C194-8DD3-C2E0-EE81-ADAF690D7CFF}"/>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6" name="Footer Placeholder 5">
            <a:extLst>
              <a:ext uri="{FF2B5EF4-FFF2-40B4-BE49-F238E27FC236}">
                <a16:creationId xmlns:a16="http://schemas.microsoft.com/office/drawing/2014/main" id="{11E0DB11-85B8-32EB-0C4A-BA85898F5F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436F03-A23A-5FC1-1674-DA35EDC2E928}"/>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3899723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3E40A-2D81-3971-EC32-EF0A108586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66DC883-27E4-F279-4F77-CCA73F342B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265F0D9-D4A7-724A-25CA-83E525BA94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4990818-54AF-878D-438F-A6AD47862E57}"/>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6" name="Footer Placeholder 5">
            <a:extLst>
              <a:ext uri="{FF2B5EF4-FFF2-40B4-BE49-F238E27FC236}">
                <a16:creationId xmlns:a16="http://schemas.microsoft.com/office/drawing/2014/main" id="{F29039F2-24C1-72C7-AAB7-4D1820E62B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0DC61F-218B-08A8-BEB8-CB57EA34A4E6}"/>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93526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B8721-3CDA-B2BA-A3AC-E0307BD9CB1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7FBC865-2E33-E743-02A6-5E1D9ABA73C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EC41CC5-321E-330C-2EF6-3AE8BB12F795}"/>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5" name="Footer Placeholder 4">
            <a:extLst>
              <a:ext uri="{FF2B5EF4-FFF2-40B4-BE49-F238E27FC236}">
                <a16:creationId xmlns:a16="http://schemas.microsoft.com/office/drawing/2014/main" id="{81CD5B57-B063-686A-0B15-57DD76BC1A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39C58B-C968-B5F0-6B93-041C7C7409BB}"/>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2690606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4B17DD6-1E77-1553-CFD5-47AEEED56CC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EFA01DC-DC59-1E4D-4D12-4D35EF15FFF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028C139-D0C7-75E1-8B26-8523FD2C13F3}"/>
              </a:ext>
            </a:extLst>
          </p:cNvPr>
          <p:cNvSpPr>
            <a:spLocks noGrp="1"/>
          </p:cNvSpPr>
          <p:nvPr>
            <p:ph type="dt" sz="half" idx="10"/>
          </p:nvPr>
        </p:nvSpPr>
        <p:spPr/>
        <p:txBody>
          <a:bodyPr/>
          <a:lstStyle/>
          <a:p>
            <a:fld id="{DE85CE75-FF24-4A3C-A02C-B8B1C6BD7FC9}" type="datetimeFigureOut">
              <a:rPr lang="en-GB" smtClean="0"/>
              <a:t>16/09/2024</a:t>
            </a:fld>
            <a:endParaRPr lang="en-GB"/>
          </a:p>
        </p:txBody>
      </p:sp>
      <p:sp>
        <p:nvSpPr>
          <p:cNvPr id="5" name="Footer Placeholder 4">
            <a:extLst>
              <a:ext uri="{FF2B5EF4-FFF2-40B4-BE49-F238E27FC236}">
                <a16:creationId xmlns:a16="http://schemas.microsoft.com/office/drawing/2014/main" id="{D5166C1F-E593-84B5-FD7A-E736B75DDE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3B8535-7F1B-F8DE-C47C-52AB787081E8}"/>
              </a:ext>
            </a:extLst>
          </p:cNvPr>
          <p:cNvSpPr>
            <a:spLocks noGrp="1"/>
          </p:cNvSpPr>
          <p:nvPr>
            <p:ph type="sldNum" sz="quarter" idx="12"/>
          </p:nvPr>
        </p:nvSpPr>
        <p:spPr/>
        <p:txBody>
          <a:bodyPr/>
          <a:lstStyle/>
          <a:p>
            <a:fld id="{43427E33-86FC-42A8-99A4-EAF74921D537}" type="slidenum">
              <a:rPr lang="en-GB" smtClean="0"/>
              <a:t>‹#›</a:t>
            </a:fld>
            <a:endParaRPr lang="en-GB"/>
          </a:p>
        </p:txBody>
      </p:sp>
    </p:spTree>
    <p:extLst>
      <p:ext uri="{BB962C8B-B14F-4D97-AF65-F5344CB8AC3E}">
        <p14:creationId xmlns:p14="http://schemas.microsoft.com/office/powerpoint/2010/main" val="32684169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D631287-5D0D-413D-B097-2CB25986B80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4047435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631287-5D0D-413D-B097-2CB25986B80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35913898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631287-5D0D-413D-B097-2CB25986B80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42136869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631287-5D0D-413D-B097-2CB25986B805}" type="datetimeFigureOut">
              <a:rPr lang="en-GB" smtClean="0"/>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13860371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D631287-5D0D-413D-B097-2CB25986B805}" type="datetimeFigureOut">
              <a:rPr lang="en-GB" smtClean="0"/>
              <a:t>16/09/2024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2321119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D631287-5D0D-413D-B097-2CB25986B805}" type="datetimeFigureOut">
              <a:rPr lang="en-GB" smtClean="0"/>
              <a:t>16/09/2024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3138246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31287-5D0D-413D-B097-2CB25986B805}" type="datetimeFigureOut">
              <a:rPr lang="en-GB" smtClean="0"/>
              <a:t>16/09/2024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21639013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D631287-5D0D-413D-B097-2CB25986B805}" type="datetimeFigureOut">
              <a:rPr lang="en-GB" smtClean="0"/>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3436279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D631287-5D0D-413D-B097-2CB25986B805}" type="datetimeFigureOut">
              <a:rPr lang="en-GB" smtClean="0"/>
              <a:t>16/09/2024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21957836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631287-5D0D-413D-B097-2CB25986B80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27702651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631287-5D0D-413D-B097-2CB25986B805}" type="datetimeFigureOut">
              <a:rPr lang="en-GB" smtClean="0"/>
              <a:t>16/09/2024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B23CFB-5D54-479E-A10B-53B0AD93610A}" type="slidenum">
              <a:rPr lang="en-GB" smtClean="0"/>
              <a:t>‹#›</a:t>
            </a:fld>
            <a:endParaRPr lang="en-GB"/>
          </a:p>
        </p:txBody>
      </p:sp>
    </p:spTree>
    <p:extLst>
      <p:ext uri="{BB962C8B-B14F-4D97-AF65-F5344CB8AC3E}">
        <p14:creationId xmlns:p14="http://schemas.microsoft.com/office/powerpoint/2010/main" val="507121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40386D-92A1-28F5-7B89-06FE0D97BB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534DD6E-7CE9-68F6-28D0-D79D5775A2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D77549A-00EE-3C82-4D21-E5F50FA38F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E85CE75-FF24-4A3C-A02C-B8B1C6BD7FC9}" type="datetimeFigureOut">
              <a:rPr lang="en-GB" smtClean="0"/>
              <a:t>16/09/2024</a:t>
            </a:fld>
            <a:endParaRPr lang="en-GB"/>
          </a:p>
        </p:txBody>
      </p:sp>
      <p:sp>
        <p:nvSpPr>
          <p:cNvPr id="5" name="Footer Placeholder 4">
            <a:extLst>
              <a:ext uri="{FF2B5EF4-FFF2-40B4-BE49-F238E27FC236}">
                <a16:creationId xmlns:a16="http://schemas.microsoft.com/office/drawing/2014/main" id="{158C47A9-0001-10E1-2AAC-204F4AB7B3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7357B22-ED4D-32AC-C569-5DA860D7E1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3427E33-86FC-42A8-99A4-EAF74921D537}" type="slidenum">
              <a:rPr lang="en-GB" smtClean="0"/>
              <a:t>‹#›</a:t>
            </a:fld>
            <a:endParaRPr lang="en-GB"/>
          </a:p>
        </p:txBody>
      </p:sp>
    </p:spTree>
    <p:extLst>
      <p:ext uri="{BB962C8B-B14F-4D97-AF65-F5344CB8AC3E}">
        <p14:creationId xmlns:p14="http://schemas.microsoft.com/office/powerpoint/2010/main" val="3611198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31287-5D0D-413D-B097-2CB25986B805}" type="datetimeFigureOut">
              <a:rPr lang="en-GB" smtClean="0"/>
              <a:t>16/09/2024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B23CFB-5D54-479E-A10B-53B0AD93610A}" type="slidenum">
              <a:rPr lang="en-GB" smtClean="0"/>
              <a:t>‹#›</a:t>
            </a:fld>
            <a:endParaRPr lang="en-GB"/>
          </a:p>
        </p:txBody>
      </p:sp>
    </p:spTree>
    <p:extLst>
      <p:ext uri="{BB962C8B-B14F-4D97-AF65-F5344CB8AC3E}">
        <p14:creationId xmlns:p14="http://schemas.microsoft.com/office/powerpoint/2010/main" val="19001444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grainchain.com/" TargetMode="External"/><Relationship Id="rId7" Type="http://schemas.openxmlformats.org/officeDocument/2006/relationships/image" Target="../media/image8.png"/><Relationship Id="rId2" Type="http://schemas.openxmlformats.org/officeDocument/2006/relationships/hyperlink" Target="http://www.foodafactoflife.org.uk/"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emf"/><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37ABCF0-7A55-FE1F-3315-DE7C3E4B4707}"/>
              </a:ext>
            </a:extLst>
          </p:cNvPr>
          <p:cNvSpPr txBox="1"/>
          <p:nvPr/>
        </p:nvSpPr>
        <p:spPr>
          <a:xfrm>
            <a:off x="609600" y="580055"/>
            <a:ext cx="6096000" cy="1631216"/>
          </a:xfrm>
          <a:prstGeom prst="rect">
            <a:avLst/>
          </a:prstGeom>
          <a:noFill/>
        </p:spPr>
        <p:txBody>
          <a:bodyPr wrap="square">
            <a:spAutoFit/>
          </a:bodyPr>
          <a:lstStyle/>
          <a:p>
            <a:r>
              <a:rPr lang="en-GB" sz="2800" b="1" dirty="0">
                <a:latin typeface="+mj-lt"/>
              </a:rPr>
              <a:t>What are Nutrients?</a:t>
            </a:r>
          </a:p>
          <a:p>
            <a:r>
              <a:rPr lang="en-GB" sz="1800" b="1" dirty="0">
                <a:latin typeface="+mj-lt"/>
              </a:rPr>
              <a:t>Nutrients are the building blocks that make up food and have </a:t>
            </a:r>
            <a:r>
              <a:rPr lang="en-GB" sz="1800" b="1" u="sng" dirty="0">
                <a:solidFill>
                  <a:schemeClr val="tx1"/>
                </a:solidFill>
                <a:latin typeface="+mj-lt"/>
              </a:rPr>
              <a:t>specific</a:t>
            </a:r>
            <a:r>
              <a:rPr lang="en-GB" sz="1800" b="1" baseline="0" dirty="0">
                <a:latin typeface="+mj-lt"/>
              </a:rPr>
              <a:t> and </a:t>
            </a:r>
            <a:r>
              <a:rPr lang="en-GB" sz="1800" b="1" u="sng" baseline="0" dirty="0">
                <a:solidFill>
                  <a:schemeClr val="tx1"/>
                </a:solidFill>
                <a:latin typeface="+mj-lt"/>
              </a:rPr>
              <a:t>important roles to play in the body</a:t>
            </a:r>
            <a:r>
              <a:rPr lang="en-GB" sz="1800" b="1" baseline="0" dirty="0">
                <a:latin typeface="+mj-lt"/>
              </a:rPr>
              <a:t>.  Some nutrients provide </a:t>
            </a:r>
            <a:r>
              <a:rPr lang="en-GB" sz="1800" b="1" u="sng" baseline="0" dirty="0">
                <a:latin typeface="+mj-lt"/>
              </a:rPr>
              <a:t>energy</a:t>
            </a:r>
            <a:r>
              <a:rPr lang="en-GB" sz="1800" b="1" baseline="0" dirty="0">
                <a:latin typeface="+mj-lt"/>
              </a:rPr>
              <a:t> while others are essential for </a:t>
            </a:r>
            <a:r>
              <a:rPr lang="en-GB" sz="1800" b="1" u="sng" baseline="0" dirty="0">
                <a:latin typeface="+mj-lt"/>
              </a:rPr>
              <a:t>growth</a:t>
            </a:r>
            <a:r>
              <a:rPr lang="en-GB" sz="1800" b="1" baseline="0" dirty="0">
                <a:latin typeface="+mj-lt"/>
              </a:rPr>
              <a:t> and </a:t>
            </a:r>
            <a:r>
              <a:rPr lang="en-GB" sz="1800" b="1" u="sng" baseline="0" dirty="0">
                <a:latin typeface="+mj-lt"/>
              </a:rPr>
              <a:t>maintenance of the body.</a:t>
            </a:r>
            <a:endParaRPr lang="en-GB" sz="1800" b="1" u="sng" dirty="0">
              <a:latin typeface="+mj-lt"/>
            </a:endParaRPr>
          </a:p>
        </p:txBody>
      </p:sp>
      <p:pic>
        <p:nvPicPr>
          <p:cNvPr id="6" name="Picture 5">
            <a:extLst>
              <a:ext uri="{FF2B5EF4-FFF2-40B4-BE49-F238E27FC236}">
                <a16:creationId xmlns:a16="http://schemas.microsoft.com/office/drawing/2014/main" id="{1C366F67-1910-45A7-8020-4FCF64FE2314}"/>
              </a:ext>
            </a:extLst>
          </p:cNvPr>
          <p:cNvPicPr>
            <a:picLocks noChangeAspect="1"/>
          </p:cNvPicPr>
          <p:nvPr/>
        </p:nvPicPr>
        <p:blipFill>
          <a:blip r:embed="rId2"/>
          <a:stretch>
            <a:fillRect/>
          </a:stretch>
        </p:blipFill>
        <p:spPr>
          <a:xfrm>
            <a:off x="3898233" y="1941095"/>
            <a:ext cx="7684168" cy="4336850"/>
          </a:xfrm>
          <a:prstGeom prst="rect">
            <a:avLst/>
          </a:prstGeom>
        </p:spPr>
      </p:pic>
    </p:spTree>
    <p:extLst>
      <p:ext uri="{BB962C8B-B14F-4D97-AF65-F5344CB8AC3E}">
        <p14:creationId xmlns:p14="http://schemas.microsoft.com/office/powerpoint/2010/main" val="2313906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3C91F-140E-56D0-AB9B-6E2C2E15873A}"/>
              </a:ext>
            </a:extLst>
          </p:cNvPr>
          <p:cNvSpPr>
            <a:spLocks noGrp="1"/>
          </p:cNvSpPr>
          <p:nvPr>
            <p:ph type="title"/>
          </p:nvPr>
        </p:nvSpPr>
        <p:spPr>
          <a:xfrm>
            <a:off x="0" y="0"/>
            <a:ext cx="10515600" cy="1325563"/>
          </a:xfrm>
        </p:spPr>
        <p:txBody>
          <a:bodyPr/>
          <a:lstStyle/>
          <a:p>
            <a:r>
              <a:rPr lang="en-GB" b="1" u="sng" dirty="0">
                <a:latin typeface="Century Gothic" panose="020B0502020202020204" pitchFamily="34" charset="0"/>
              </a:rPr>
              <a:t>The Eatwell Guide </a:t>
            </a:r>
          </a:p>
        </p:txBody>
      </p:sp>
      <p:pic>
        <p:nvPicPr>
          <p:cNvPr id="4" name="Content Placeholder 3">
            <a:extLst>
              <a:ext uri="{FF2B5EF4-FFF2-40B4-BE49-F238E27FC236}">
                <a16:creationId xmlns:a16="http://schemas.microsoft.com/office/drawing/2014/main" id="{20CD5004-044F-FCC1-4B2A-2846E26A081D}"/>
              </a:ext>
            </a:extLst>
          </p:cNvPr>
          <p:cNvPicPr>
            <a:picLocks noGrp="1" noChangeAspect="1"/>
          </p:cNvPicPr>
          <p:nvPr>
            <p:ph idx="1"/>
          </p:nvPr>
        </p:nvPicPr>
        <p:blipFill>
          <a:blip r:embed="rId2"/>
          <a:stretch>
            <a:fillRect/>
          </a:stretch>
        </p:blipFill>
        <p:spPr>
          <a:xfrm>
            <a:off x="1812757" y="1119640"/>
            <a:ext cx="8903368" cy="5441581"/>
          </a:xfrm>
          <a:prstGeom prst="rect">
            <a:avLst/>
          </a:prstGeom>
        </p:spPr>
      </p:pic>
      <p:sp>
        <p:nvSpPr>
          <p:cNvPr id="6" name="TextBox 5">
            <a:extLst>
              <a:ext uri="{FF2B5EF4-FFF2-40B4-BE49-F238E27FC236}">
                <a16:creationId xmlns:a16="http://schemas.microsoft.com/office/drawing/2014/main" id="{8E4821A3-7C1D-2008-5A2A-36B1C27E2D70}"/>
              </a:ext>
            </a:extLst>
          </p:cNvPr>
          <p:cNvSpPr txBox="1"/>
          <p:nvPr/>
        </p:nvSpPr>
        <p:spPr>
          <a:xfrm>
            <a:off x="320841" y="3198167"/>
            <a:ext cx="6224336" cy="461665"/>
          </a:xfrm>
          <a:prstGeom prst="rect">
            <a:avLst/>
          </a:prstGeom>
          <a:noFill/>
        </p:spPr>
        <p:txBody>
          <a:bodyPr wrap="square">
            <a:spAutoFit/>
          </a:bodyPr>
          <a:lstStyle/>
          <a:p>
            <a:r>
              <a:rPr lang="en-GB" sz="2400" b="1" dirty="0"/>
              <a:t>Fruit and vegetables</a:t>
            </a:r>
          </a:p>
        </p:txBody>
      </p:sp>
      <p:sp>
        <p:nvSpPr>
          <p:cNvPr id="8" name="TextBox 7">
            <a:extLst>
              <a:ext uri="{FF2B5EF4-FFF2-40B4-BE49-F238E27FC236}">
                <a16:creationId xmlns:a16="http://schemas.microsoft.com/office/drawing/2014/main" id="{074519F4-FB05-6ED4-A1EC-7235725CD5F1}"/>
              </a:ext>
            </a:extLst>
          </p:cNvPr>
          <p:cNvSpPr txBox="1"/>
          <p:nvPr/>
        </p:nvSpPr>
        <p:spPr>
          <a:xfrm>
            <a:off x="4154907" y="5738360"/>
            <a:ext cx="1475872" cy="523220"/>
          </a:xfrm>
          <a:prstGeom prst="rect">
            <a:avLst/>
          </a:prstGeom>
          <a:noFill/>
        </p:spPr>
        <p:txBody>
          <a:bodyPr wrap="square">
            <a:spAutoFit/>
          </a:bodyPr>
          <a:lstStyle/>
          <a:p>
            <a:r>
              <a:rPr lang="en-GB" sz="2800" b="1" dirty="0"/>
              <a:t>Protein</a:t>
            </a:r>
          </a:p>
        </p:txBody>
      </p:sp>
      <p:sp>
        <p:nvSpPr>
          <p:cNvPr id="10" name="TextBox 9">
            <a:extLst>
              <a:ext uri="{FF2B5EF4-FFF2-40B4-BE49-F238E27FC236}">
                <a16:creationId xmlns:a16="http://schemas.microsoft.com/office/drawing/2014/main" id="{9CB587B1-A841-ADAC-86FF-1435A29C856A}"/>
              </a:ext>
            </a:extLst>
          </p:cNvPr>
          <p:cNvSpPr txBox="1"/>
          <p:nvPr/>
        </p:nvSpPr>
        <p:spPr>
          <a:xfrm>
            <a:off x="7587916" y="5553694"/>
            <a:ext cx="3641556" cy="523220"/>
          </a:xfrm>
          <a:prstGeom prst="rect">
            <a:avLst/>
          </a:prstGeom>
          <a:noFill/>
        </p:spPr>
        <p:txBody>
          <a:bodyPr wrap="square">
            <a:spAutoFit/>
          </a:bodyPr>
          <a:lstStyle/>
          <a:p>
            <a:r>
              <a:rPr lang="en-GB" sz="2800" b="1" dirty="0"/>
              <a:t>Dairy</a:t>
            </a:r>
          </a:p>
        </p:txBody>
      </p:sp>
      <p:sp>
        <p:nvSpPr>
          <p:cNvPr id="12" name="TextBox 11">
            <a:extLst>
              <a:ext uri="{FF2B5EF4-FFF2-40B4-BE49-F238E27FC236}">
                <a16:creationId xmlns:a16="http://schemas.microsoft.com/office/drawing/2014/main" id="{33F5F1A7-EEC8-DE42-6AE5-34FDF018C215}"/>
              </a:ext>
            </a:extLst>
          </p:cNvPr>
          <p:cNvSpPr txBox="1"/>
          <p:nvPr/>
        </p:nvSpPr>
        <p:spPr>
          <a:xfrm>
            <a:off x="9416716" y="5390285"/>
            <a:ext cx="2775284" cy="523220"/>
          </a:xfrm>
          <a:prstGeom prst="rect">
            <a:avLst/>
          </a:prstGeom>
          <a:noFill/>
        </p:spPr>
        <p:txBody>
          <a:bodyPr wrap="square">
            <a:spAutoFit/>
          </a:bodyPr>
          <a:lstStyle/>
          <a:p>
            <a:r>
              <a:rPr lang="en-GB" sz="2800" b="1" dirty="0"/>
              <a:t>FATS</a:t>
            </a:r>
          </a:p>
        </p:txBody>
      </p:sp>
      <p:sp>
        <p:nvSpPr>
          <p:cNvPr id="14" name="TextBox 13">
            <a:extLst>
              <a:ext uri="{FF2B5EF4-FFF2-40B4-BE49-F238E27FC236}">
                <a16:creationId xmlns:a16="http://schemas.microsoft.com/office/drawing/2014/main" id="{3FC8B193-7D15-F169-36D4-D849828EE5F0}"/>
              </a:ext>
            </a:extLst>
          </p:cNvPr>
          <p:cNvSpPr txBox="1"/>
          <p:nvPr/>
        </p:nvSpPr>
        <p:spPr>
          <a:xfrm>
            <a:off x="9408694" y="2906888"/>
            <a:ext cx="2638927" cy="523220"/>
          </a:xfrm>
          <a:prstGeom prst="rect">
            <a:avLst/>
          </a:prstGeom>
          <a:noFill/>
        </p:spPr>
        <p:txBody>
          <a:bodyPr wrap="square">
            <a:spAutoFit/>
          </a:bodyPr>
          <a:lstStyle/>
          <a:p>
            <a:r>
              <a:rPr lang="en-GB" sz="2800" b="1" dirty="0"/>
              <a:t>Carbohydrates</a:t>
            </a:r>
          </a:p>
        </p:txBody>
      </p:sp>
    </p:spTree>
    <p:extLst>
      <p:ext uri="{BB962C8B-B14F-4D97-AF65-F5344CB8AC3E}">
        <p14:creationId xmlns:p14="http://schemas.microsoft.com/office/powerpoint/2010/main" val="2522825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3DDEA-FCD6-5921-5A03-ED3A2027394B}"/>
              </a:ext>
            </a:extLst>
          </p:cNvPr>
          <p:cNvSpPr>
            <a:spLocks noGrp="1"/>
          </p:cNvSpPr>
          <p:nvPr>
            <p:ph type="title"/>
          </p:nvPr>
        </p:nvSpPr>
        <p:spPr>
          <a:xfrm>
            <a:off x="838200" y="365125"/>
            <a:ext cx="6974305" cy="1325563"/>
          </a:xfrm>
        </p:spPr>
        <p:txBody>
          <a:bodyPr/>
          <a:lstStyle/>
          <a:p>
            <a:r>
              <a:rPr lang="en-GB" dirty="0"/>
              <a:t>Prevent cross contamination</a:t>
            </a:r>
          </a:p>
        </p:txBody>
      </p:sp>
      <p:graphicFrame>
        <p:nvGraphicFramePr>
          <p:cNvPr id="5" name="Table 4">
            <a:extLst>
              <a:ext uri="{FF2B5EF4-FFF2-40B4-BE49-F238E27FC236}">
                <a16:creationId xmlns:a16="http://schemas.microsoft.com/office/drawing/2014/main" id="{C7F847B9-0329-1B9E-DCFB-D60D75C695D1}"/>
              </a:ext>
            </a:extLst>
          </p:cNvPr>
          <p:cNvGraphicFramePr>
            <a:graphicFrameLocks noGrp="1"/>
          </p:cNvGraphicFramePr>
          <p:nvPr>
            <p:extLst>
              <p:ext uri="{D42A27DB-BD31-4B8C-83A1-F6EECF244321}">
                <p14:modId xmlns:p14="http://schemas.microsoft.com/office/powerpoint/2010/main" val="1124293066"/>
              </p:ext>
            </p:extLst>
          </p:nvPr>
        </p:nvGraphicFramePr>
        <p:xfrm>
          <a:off x="838200" y="2059122"/>
          <a:ext cx="5482389" cy="3017520"/>
        </p:xfrm>
        <a:graphic>
          <a:graphicData uri="http://schemas.openxmlformats.org/drawingml/2006/table">
            <a:tbl>
              <a:tblPr firstRow="1" bandRow="1">
                <a:tableStyleId>{5C22544A-7EE6-4342-B048-85BDC9FD1C3A}</a:tableStyleId>
              </a:tblPr>
              <a:tblGrid>
                <a:gridCol w="5482389">
                  <a:extLst>
                    <a:ext uri="{9D8B030D-6E8A-4147-A177-3AD203B41FA5}">
                      <a16:colId xmlns:a16="http://schemas.microsoft.com/office/drawing/2014/main" val="644402815"/>
                    </a:ext>
                  </a:extLst>
                </a:gridCol>
              </a:tblGrid>
              <a:tr h="370840">
                <a:tc>
                  <a:txBody>
                    <a:bodyPr/>
                    <a:lstStyle/>
                    <a:p>
                      <a:r>
                        <a:rPr lang="en-GB" sz="2400" b="1" dirty="0">
                          <a:solidFill>
                            <a:schemeClr val="tx1"/>
                          </a:solidFill>
                          <a:latin typeface="Century Gothic" panose="020B0502020202020204" pitchFamily="34" charset="0"/>
                        </a:rPr>
                        <a:t>Use the correct colour coded boards to avoid cross contamination </a:t>
                      </a:r>
                    </a:p>
                  </a:txBody>
                  <a:tcPr>
                    <a:solidFill>
                      <a:schemeClr val="bg1"/>
                    </a:solidFill>
                  </a:tcPr>
                </a:tc>
                <a:extLst>
                  <a:ext uri="{0D108BD9-81ED-4DB2-BD59-A6C34878D82A}">
                    <a16:rowId xmlns:a16="http://schemas.microsoft.com/office/drawing/2014/main" val="3747842452"/>
                  </a:ext>
                </a:extLst>
              </a:tr>
              <a:tr h="370840">
                <a:tc>
                  <a:txBody>
                    <a:bodyPr/>
                    <a:lstStyle/>
                    <a:p>
                      <a:r>
                        <a:rPr lang="en-GB" sz="2400" b="1" dirty="0">
                          <a:latin typeface="Century Gothic" panose="020B0502020202020204" pitchFamily="34" charset="0"/>
                        </a:rPr>
                        <a:t>RAW MEAT</a:t>
                      </a:r>
                    </a:p>
                  </a:txBody>
                  <a:tcPr>
                    <a:solidFill>
                      <a:srgbClr val="FF0000"/>
                    </a:solidFill>
                  </a:tcPr>
                </a:tc>
                <a:extLst>
                  <a:ext uri="{0D108BD9-81ED-4DB2-BD59-A6C34878D82A}">
                    <a16:rowId xmlns:a16="http://schemas.microsoft.com/office/drawing/2014/main" val="1892662252"/>
                  </a:ext>
                </a:extLst>
              </a:tr>
              <a:tr h="370840">
                <a:tc>
                  <a:txBody>
                    <a:bodyPr/>
                    <a:lstStyle/>
                    <a:p>
                      <a:r>
                        <a:rPr lang="en-GB" sz="2400" b="1" dirty="0">
                          <a:latin typeface="Century Gothic" panose="020B0502020202020204" pitchFamily="34" charset="0"/>
                        </a:rPr>
                        <a:t>FRUIT</a:t>
                      </a:r>
                    </a:p>
                  </a:txBody>
                  <a:tcPr>
                    <a:solidFill>
                      <a:schemeClr val="tx2">
                        <a:lumMod val="50000"/>
                        <a:lumOff val="50000"/>
                      </a:schemeClr>
                    </a:solidFill>
                  </a:tcPr>
                </a:tc>
                <a:extLst>
                  <a:ext uri="{0D108BD9-81ED-4DB2-BD59-A6C34878D82A}">
                    <a16:rowId xmlns:a16="http://schemas.microsoft.com/office/drawing/2014/main" val="3689189686"/>
                  </a:ext>
                </a:extLst>
              </a:tr>
              <a:tr h="370840">
                <a:tc>
                  <a:txBody>
                    <a:bodyPr/>
                    <a:lstStyle/>
                    <a:p>
                      <a:r>
                        <a:rPr lang="en-GB" sz="2400" b="1" dirty="0">
                          <a:latin typeface="Century Gothic" panose="020B0502020202020204" pitchFamily="34" charset="0"/>
                        </a:rPr>
                        <a:t>VEGEATBLES FRUIT &amp; SALAD</a:t>
                      </a:r>
                    </a:p>
                  </a:txBody>
                  <a:tcPr>
                    <a:solidFill>
                      <a:srgbClr val="00B050"/>
                    </a:solidFill>
                  </a:tcPr>
                </a:tc>
                <a:extLst>
                  <a:ext uri="{0D108BD9-81ED-4DB2-BD59-A6C34878D82A}">
                    <a16:rowId xmlns:a16="http://schemas.microsoft.com/office/drawing/2014/main" val="1568185811"/>
                  </a:ext>
                </a:extLst>
              </a:tr>
              <a:tr h="370840">
                <a:tc>
                  <a:txBody>
                    <a:bodyPr/>
                    <a:lstStyle/>
                    <a:p>
                      <a:r>
                        <a:rPr lang="en-GB" sz="2400" b="1" dirty="0">
                          <a:latin typeface="Century Gothic" panose="020B0502020202020204" pitchFamily="34" charset="0"/>
                        </a:rPr>
                        <a:t>BREAD </a:t>
                      </a:r>
                    </a:p>
                  </a:txBody>
                  <a:tcPr>
                    <a:noFill/>
                  </a:tcPr>
                </a:tc>
                <a:extLst>
                  <a:ext uri="{0D108BD9-81ED-4DB2-BD59-A6C34878D82A}">
                    <a16:rowId xmlns:a16="http://schemas.microsoft.com/office/drawing/2014/main" val="2367349009"/>
                  </a:ext>
                </a:extLst>
              </a:tr>
            </a:tbl>
          </a:graphicData>
        </a:graphic>
      </p:graphicFrame>
      <p:pic>
        <p:nvPicPr>
          <p:cNvPr id="8" name="Picture 7">
            <a:extLst>
              <a:ext uri="{FF2B5EF4-FFF2-40B4-BE49-F238E27FC236}">
                <a16:creationId xmlns:a16="http://schemas.microsoft.com/office/drawing/2014/main" id="{D7F245CC-97B8-6545-075B-28A516E25AF4}"/>
              </a:ext>
            </a:extLst>
          </p:cNvPr>
          <p:cNvPicPr>
            <a:picLocks noChangeAspect="1"/>
          </p:cNvPicPr>
          <p:nvPr/>
        </p:nvPicPr>
        <p:blipFill>
          <a:blip r:embed="rId2"/>
          <a:srcRect l="34340" r="29433" b="7802"/>
          <a:stretch/>
        </p:blipFill>
        <p:spPr>
          <a:xfrm>
            <a:off x="8742946" y="2286711"/>
            <a:ext cx="2037349" cy="3923338"/>
          </a:xfrm>
          <a:prstGeom prst="rect">
            <a:avLst/>
          </a:prstGeom>
        </p:spPr>
      </p:pic>
      <p:sp>
        <p:nvSpPr>
          <p:cNvPr id="10" name="Speech Bubble: Oval 9">
            <a:extLst>
              <a:ext uri="{FF2B5EF4-FFF2-40B4-BE49-F238E27FC236}">
                <a16:creationId xmlns:a16="http://schemas.microsoft.com/office/drawing/2014/main" id="{B5174A18-73FB-9E38-1E9B-7AC568A9324E}"/>
              </a:ext>
            </a:extLst>
          </p:cNvPr>
          <p:cNvSpPr/>
          <p:nvPr/>
        </p:nvSpPr>
        <p:spPr>
          <a:xfrm>
            <a:off x="10090484" y="647951"/>
            <a:ext cx="1840815" cy="1042737"/>
          </a:xfrm>
          <a:prstGeom prst="wedgeEllipseCallo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Tie hair up</a:t>
            </a:r>
          </a:p>
        </p:txBody>
      </p:sp>
      <p:sp>
        <p:nvSpPr>
          <p:cNvPr id="12" name="Speech Bubble: Oval 11">
            <a:extLst>
              <a:ext uri="{FF2B5EF4-FFF2-40B4-BE49-F238E27FC236}">
                <a16:creationId xmlns:a16="http://schemas.microsoft.com/office/drawing/2014/main" id="{50CD97E2-9E71-F536-A404-7CB6460E7B45}"/>
              </a:ext>
            </a:extLst>
          </p:cNvPr>
          <p:cNvSpPr/>
          <p:nvPr/>
        </p:nvSpPr>
        <p:spPr>
          <a:xfrm>
            <a:off x="10529646" y="2059122"/>
            <a:ext cx="1662354" cy="1042737"/>
          </a:xfrm>
          <a:prstGeom prst="wedgeEllipseCallo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Clean hands</a:t>
            </a:r>
          </a:p>
        </p:txBody>
      </p:sp>
      <p:sp>
        <p:nvSpPr>
          <p:cNvPr id="13" name="Speech Bubble: Oval 12">
            <a:extLst>
              <a:ext uri="{FF2B5EF4-FFF2-40B4-BE49-F238E27FC236}">
                <a16:creationId xmlns:a16="http://schemas.microsoft.com/office/drawing/2014/main" id="{F3569FBE-ACF5-A389-4826-9EF8234EE920}"/>
              </a:ext>
            </a:extLst>
          </p:cNvPr>
          <p:cNvSpPr/>
          <p:nvPr/>
        </p:nvSpPr>
        <p:spPr>
          <a:xfrm>
            <a:off x="7908757" y="1064511"/>
            <a:ext cx="2177699" cy="1042737"/>
          </a:xfrm>
          <a:prstGeom prst="wedgeEllipseCallo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Wear an apron/protective clothing</a:t>
            </a:r>
          </a:p>
        </p:txBody>
      </p:sp>
      <p:sp>
        <p:nvSpPr>
          <p:cNvPr id="15" name="Speech Bubble: Oval 14">
            <a:extLst>
              <a:ext uri="{FF2B5EF4-FFF2-40B4-BE49-F238E27FC236}">
                <a16:creationId xmlns:a16="http://schemas.microsoft.com/office/drawing/2014/main" id="{20B975FD-DDAF-9209-48DE-09A63F4934F6}"/>
              </a:ext>
            </a:extLst>
          </p:cNvPr>
          <p:cNvSpPr/>
          <p:nvPr/>
        </p:nvSpPr>
        <p:spPr>
          <a:xfrm>
            <a:off x="6513093" y="2286711"/>
            <a:ext cx="2037349" cy="1042737"/>
          </a:xfrm>
          <a:prstGeom prst="wedgeEllipseCallo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No Jewellery </a:t>
            </a:r>
          </a:p>
        </p:txBody>
      </p:sp>
    </p:spTree>
    <p:extLst>
      <p:ext uri="{BB962C8B-B14F-4D97-AF65-F5344CB8AC3E}">
        <p14:creationId xmlns:p14="http://schemas.microsoft.com/office/powerpoint/2010/main" val="642337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2EFA45-A61F-E87D-93FD-8AB71BCB362D}"/>
              </a:ext>
            </a:extLst>
          </p:cNvPr>
          <p:cNvPicPr>
            <a:picLocks noChangeAspect="1"/>
          </p:cNvPicPr>
          <p:nvPr/>
        </p:nvPicPr>
        <p:blipFill>
          <a:blip r:embed="rId2"/>
          <a:stretch>
            <a:fillRect/>
          </a:stretch>
        </p:blipFill>
        <p:spPr>
          <a:xfrm>
            <a:off x="1065543" y="910811"/>
            <a:ext cx="7164057" cy="5036378"/>
          </a:xfrm>
          <a:prstGeom prst="rect">
            <a:avLst/>
          </a:prstGeom>
        </p:spPr>
      </p:pic>
      <p:sp>
        <p:nvSpPr>
          <p:cNvPr id="5" name="TextBox 4">
            <a:extLst>
              <a:ext uri="{FF2B5EF4-FFF2-40B4-BE49-F238E27FC236}">
                <a16:creationId xmlns:a16="http://schemas.microsoft.com/office/drawing/2014/main" id="{7F96D9A3-0057-9034-87DB-5272A413208E}"/>
              </a:ext>
            </a:extLst>
          </p:cNvPr>
          <p:cNvSpPr txBox="1"/>
          <p:nvPr/>
        </p:nvSpPr>
        <p:spPr>
          <a:xfrm>
            <a:off x="8550442" y="962526"/>
            <a:ext cx="2839453" cy="2677656"/>
          </a:xfrm>
          <a:prstGeom prst="rect">
            <a:avLst/>
          </a:prstGeom>
          <a:noFill/>
        </p:spPr>
        <p:txBody>
          <a:bodyPr wrap="square" rtlCol="0">
            <a:spAutoFit/>
          </a:bodyPr>
          <a:lstStyle/>
          <a:p>
            <a:r>
              <a:rPr lang="en-GB" sz="2400" dirty="0"/>
              <a:t>When bringing ingredients into school always put the cold ingredients into the fridges in the food technology classroom </a:t>
            </a:r>
          </a:p>
        </p:txBody>
      </p:sp>
      <p:sp>
        <p:nvSpPr>
          <p:cNvPr id="6" name="Speech Bubble: Oval 5">
            <a:extLst>
              <a:ext uri="{FF2B5EF4-FFF2-40B4-BE49-F238E27FC236}">
                <a16:creationId xmlns:a16="http://schemas.microsoft.com/office/drawing/2014/main" id="{BF434AFF-C8E2-BECF-D862-D0F297CFE48E}"/>
              </a:ext>
            </a:extLst>
          </p:cNvPr>
          <p:cNvSpPr/>
          <p:nvPr/>
        </p:nvSpPr>
        <p:spPr>
          <a:xfrm>
            <a:off x="7828547" y="740114"/>
            <a:ext cx="3801979" cy="3122479"/>
          </a:xfrm>
          <a:prstGeom prst="wedgeEllipseCallo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Tree>
    <p:extLst>
      <p:ext uri="{BB962C8B-B14F-4D97-AF65-F5344CB8AC3E}">
        <p14:creationId xmlns:p14="http://schemas.microsoft.com/office/powerpoint/2010/main" val="2106714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AA218-DC64-C682-082C-00435224BC1F}"/>
              </a:ext>
            </a:extLst>
          </p:cNvPr>
          <p:cNvSpPr>
            <a:spLocks noGrp="1"/>
          </p:cNvSpPr>
          <p:nvPr>
            <p:ph type="title"/>
          </p:nvPr>
        </p:nvSpPr>
        <p:spPr/>
        <p:txBody>
          <a:bodyPr/>
          <a:lstStyle/>
          <a:p>
            <a:r>
              <a:rPr lang="en-GB" b="1" u="sng" dirty="0">
                <a:solidFill>
                  <a:prstClr val="black"/>
                </a:solidFill>
                <a:latin typeface="Century Gothic" panose="020B0502020202020204" pitchFamily="34" charset="0"/>
                <a:ea typeface="+mn-ea"/>
                <a:cs typeface="+mn-cs"/>
              </a:rPr>
              <a:t>Weighing and Measuring </a:t>
            </a:r>
            <a:br>
              <a:rPr lang="en-GB" u="sng" dirty="0">
                <a:solidFill>
                  <a:prstClr val="black"/>
                </a:solidFill>
                <a:latin typeface="Calibri"/>
                <a:ea typeface="+mn-ea"/>
                <a:cs typeface="+mn-cs"/>
              </a:rPr>
            </a:br>
            <a:endParaRPr lang="en-GB" dirty="0"/>
          </a:p>
        </p:txBody>
      </p:sp>
      <p:sp>
        <p:nvSpPr>
          <p:cNvPr id="3" name="Content Placeholder 2">
            <a:extLst>
              <a:ext uri="{FF2B5EF4-FFF2-40B4-BE49-F238E27FC236}">
                <a16:creationId xmlns:a16="http://schemas.microsoft.com/office/drawing/2014/main" id="{406BD15B-9D93-E094-A3E3-BFAEEF1B6434}"/>
              </a:ext>
            </a:extLst>
          </p:cNvPr>
          <p:cNvSpPr>
            <a:spLocks noGrp="1"/>
          </p:cNvSpPr>
          <p:nvPr>
            <p:ph idx="1"/>
          </p:nvPr>
        </p:nvSpPr>
        <p:spPr>
          <a:xfrm>
            <a:off x="276728" y="1690688"/>
            <a:ext cx="7118683" cy="4068428"/>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rPr>
              <a:t>For good results in most recipes, </a:t>
            </a:r>
            <a:r>
              <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rPr>
              <a:t>accurate </a:t>
            </a:r>
            <a:r>
              <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rPr>
              <a:t>weighing and measuring is essential. When you are baking with flour, sugar and liquids, you must measure accurately, or your cooking will be spoiled. If you weigh out too much sugar or too little raising agent, your cakes will not rise or you could spoil the taste and/or texture.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rPr>
              <a:t>Food can be weighed in </a:t>
            </a:r>
            <a:r>
              <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rPr>
              <a:t>Grams (g) </a:t>
            </a:r>
            <a:r>
              <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rPr>
              <a:t>There are </a:t>
            </a:r>
            <a:r>
              <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rPr>
              <a:t>1000g </a:t>
            </a:r>
            <a:r>
              <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rPr>
              <a:t>in a </a:t>
            </a:r>
            <a:r>
              <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rPr>
              <a:t>Kilogram (kg)</a:t>
            </a:r>
            <a:r>
              <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rPr>
              <a:t>. Liquid is measured in </a:t>
            </a:r>
            <a:r>
              <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rPr>
              <a:t>Millilitres (ml)</a:t>
            </a:r>
            <a:r>
              <a:rPr kumimoji="0" lang="en-GB" sz="2400" b="0" i="0" u="none" strike="noStrike" kern="1200" cap="none" spc="0" normalizeH="0" baseline="0" noProof="0" dirty="0">
                <a:ln>
                  <a:noFill/>
                </a:ln>
                <a:solidFill>
                  <a:prstClr val="black"/>
                </a:solidFill>
                <a:effectLst/>
                <a:uLnTx/>
                <a:uFillTx/>
                <a:latin typeface="Century Gothic" panose="020B0502020202020204" pitchFamily="34" charset="0"/>
              </a:rPr>
              <a:t> or </a:t>
            </a:r>
            <a:r>
              <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rPr>
              <a:t>litres</a:t>
            </a:r>
            <a:endParaRPr lang="en-GB" sz="6600" dirty="0">
              <a:latin typeface="Century Gothic" panose="020B0502020202020204" pitchFamily="34" charset="0"/>
            </a:endParaRPr>
          </a:p>
        </p:txBody>
      </p:sp>
      <p:sp>
        <p:nvSpPr>
          <p:cNvPr id="5" name="TextBox 4">
            <a:extLst>
              <a:ext uri="{FF2B5EF4-FFF2-40B4-BE49-F238E27FC236}">
                <a16:creationId xmlns:a16="http://schemas.microsoft.com/office/drawing/2014/main" id="{74A63A70-4AF4-0BA6-639C-FC8C5FCE64A4}"/>
              </a:ext>
            </a:extLst>
          </p:cNvPr>
          <p:cNvSpPr txBox="1"/>
          <p:nvPr/>
        </p:nvSpPr>
        <p:spPr>
          <a:xfrm>
            <a:off x="1267326" y="5976908"/>
            <a:ext cx="9657348"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a:ea typeface="+mn-ea"/>
                <a:cs typeface="+mn-cs"/>
              </a:rPr>
              <a:t>Wider thinking / further reading: </a:t>
            </a:r>
            <a:r>
              <a:rPr kumimoji="0" lang="en-GB" sz="2000" b="1" i="0" u="none" strike="noStrike" kern="1200" cap="none" spc="0" normalizeH="0" baseline="0" noProof="0" dirty="0">
                <a:ln>
                  <a:noFill/>
                </a:ln>
                <a:solidFill>
                  <a:prstClr val="black"/>
                </a:solidFill>
                <a:effectLst/>
                <a:uLnTx/>
                <a:uFillTx/>
                <a:latin typeface="Calibri"/>
                <a:ea typeface="+mn-ea"/>
                <a:cs typeface="+mn-cs"/>
                <a:hlinkClick r:id="rId2"/>
              </a:rPr>
              <a:t>www.foodafactoflife.org.uk</a:t>
            </a:r>
            <a:r>
              <a:rPr kumimoji="0" lang="en-GB" sz="2000" b="1" i="0" u="none" strike="noStrike" kern="1200" cap="none" spc="0" normalizeH="0" baseline="0" noProof="0" dirty="0">
                <a:ln>
                  <a:noFill/>
                </a:ln>
                <a:solidFill>
                  <a:prstClr val="black"/>
                </a:solidFill>
                <a:effectLst/>
                <a:uLnTx/>
                <a:uFillTx/>
                <a:latin typeface="Calibri"/>
                <a:ea typeface="+mn-ea"/>
                <a:cs typeface="+mn-cs"/>
              </a:rPr>
              <a:t>  </a:t>
            </a:r>
            <a:r>
              <a:rPr kumimoji="0" lang="en-GB" sz="2000" b="1" i="0" u="none" strike="noStrike" kern="1200" cap="none" spc="0" normalizeH="0" baseline="0" noProof="0" dirty="0">
                <a:ln>
                  <a:noFill/>
                </a:ln>
                <a:solidFill>
                  <a:prstClr val="black"/>
                </a:solidFill>
                <a:effectLst/>
                <a:uLnTx/>
                <a:uFillTx/>
                <a:latin typeface="Calibri"/>
                <a:ea typeface="+mn-ea"/>
                <a:cs typeface="+mn-cs"/>
                <a:hlinkClick r:id="rId3"/>
              </a:rPr>
              <a:t>www.grainchain.com</a:t>
            </a:r>
            <a:r>
              <a:rPr kumimoji="0" lang="en-GB" sz="2000" b="1" i="0" u="none" strike="noStrike" kern="1200" cap="none" spc="0" normalizeH="0" baseline="0" noProof="0" dirty="0">
                <a:ln>
                  <a:noFill/>
                </a:ln>
                <a:solidFill>
                  <a:prstClr val="black"/>
                </a:solidFill>
                <a:effectLst/>
                <a:uLnTx/>
                <a:uFillTx/>
                <a:latin typeface="Calibri"/>
                <a:ea typeface="+mn-ea"/>
                <a:cs typeface="+mn-cs"/>
              </a:rPr>
              <a:t> </a:t>
            </a: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a:extLst>
              <a:ext uri="{FF2B5EF4-FFF2-40B4-BE49-F238E27FC236}">
                <a16:creationId xmlns:a16="http://schemas.microsoft.com/office/drawing/2014/main" id="{1BC0CF26-A834-C577-9FEA-21391AC6510E}"/>
              </a:ext>
            </a:extLst>
          </p:cNvPr>
          <p:cNvPicPr>
            <a:picLocks noChangeAspect="1"/>
          </p:cNvPicPr>
          <p:nvPr/>
        </p:nvPicPr>
        <p:blipFill>
          <a:blip r:embed="rId4"/>
          <a:srcRect b="23157"/>
          <a:stretch/>
        </p:blipFill>
        <p:spPr>
          <a:xfrm>
            <a:off x="9492414" y="480982"/>
            <a:ext cx="2143125" cy="1646837"/>
          </a:xfrm>
          <a:prstGeom prst="rect">
            <a:avLst/>
          </a:prstGeom>
        </p:spPr>
      </p:pic>
      <p:pic>
        <p:nvPicPr>
          <p:cNvPr id="7" name="Picture 6">
            <a:extLst>
              <a:ext uri="{FF2B5EF4-FFF2-40B4-BE49-F238E27FC236}">
                <a16:creationId xmlns:a16="http://schemas.microsoft.com/office/drawing/2014/main" id="{C6F46ADB-9D34-15EA-541C-4E85DFDAF0E4}"/>
              </a:ext>
            </a:extLst>
          </p:cNvPr>
          <p:cNvPicPr>
            <a:picLocks noChangeAspect="1"/>
          </p:cNvPicPr>
          <p:nvPr/>
        </p:nvPicPr>
        <p:blipFill>
          <a:blip r:embed="rId5"/>
          <a:stretch>
            <a:fillRect/>
          </a:stretch>
        </p:blipFill>
        <p:spPr>
          <a:xfrm>
            <a:off x="7647071" y="1578621"/>
            <a:ext cx="1844842" cy="1844842"/>
          </a:xfrm>
          <a:prstGeom prst="rect">
            <a:avLst/>
          </a:prstGeom>
        </p:spPr>
      </p:pic>
      <p:pic>
        <p:nvPicPr>
          <p:cNvPr id="9" name="Picture 8">
            <a:extLst>
              <a:ext uri="{FF2B5EF4-FFF2-40B4-BE49-F238E27FC236}">
                <a16:creationId xmlns:a16="http://schemas.microsoft.com/office/drawing/2014/main" id="{6BB2761A-C70A-E4D1-C905-E1B8051C8F6A}"/>
              </a:ext>
            </a:extLst>
          </p:cNvPr>
          <p:cNvPicPr>
            <a:picLocks noChangeAspect="1"/>
          </p:cNvPicPr>
          <p:nvPr/>
        </p:nvPicPr>
        <p:blipFill>
          <a:blip r:embed="rId6"/>
          <a:stretch>
            <a:fillRect/>
          </a:stretch>
        </p:blipFill>
        <p:spPr>
          <a:xfrm>
            <a:off x="9768639" y="2609835"/>
            <a:ext cx="1866900" cy="2447925"/>
          </a:xfrm>
          <a:prstGeom prst="rect">
            <a:avLst/>
          </a:prstGeom>
        </p:spPr>
      </p:pic>
      <p:pic>
        <p:nvPicPr>
          <p:cNvPr id="10" name="Picture 9">
            <a:extLst>
              <a:ext uri="{FF2B5EF4-FFF2-40B4-BE49-F238E27FC236}">
                <a16:creationId xmlns:a16="http://schemas.microsoft.com/office/drawing/2014/main" id="{71AC28EE-4EEC-F281-A418-583B328F1F34}"/>
              </a:ext>
            </a:extLst>
          </p:cNvPr>
          <p:cNvPicPr>
            <a:picLocks noChangeAspect="1"/>
          </p:cNvPicPr>
          <p:nvPr/>
        </p:nvPicPr>
        <p:blipFill>
          <a:blip r:embed="rId7"/>
          <a:stretch>
            <a:fillRect/>
          </a:stretch>
        </p:blipFill>
        <p:spPr>
          <a:xfrm>
            <a:off x="7475621" y="3724902"/>
            <a:ext cx="2143125" cy="2143125"/>
          </a:xfrm>
          <a:prstGeom prst="rect">
            <a:avLst/>
          </a:prstGeom>
        </p:spPr>
      </p:pic>
    </p:spTree>
    <p:extLst>
      <p:ext uri="{BB962C8B-B14F-4D97-AF65-F5344CB8AC3E}">
        <p14:creationId xmlns:p14="http://schemas.microsoft.com/office/powerpoint/2010/main" val="3312386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entury Gothic" panose="020B0502020202020204" pitchFamily="34" charset="0"/>
              </a:rPr>
              <a:t>Equipment </a:t>
            </a:r>
          </a:p>
        </p:txBody>
      </p:sp>
      <p:pic>
        <p:nvPicPr>
          <p:cNvPr id="4" name="Content Placeholder 3"/>
          <p:cNvPicPr>
            <a:picLocks noGrp="1" noChangeAspect="1"/>
          </p:cNvPicPr>
          <p:nvPr>
            <p:ph idx="1"/>
          </p:nvPr>
        </p:nvPicPr>
        <p:blipFill>
          <a:blip r:embed="rId2"/>
          <a:stretch>
            <a:fillRect/>
          </a:stretch>
        </p:blipFill>
        <p:spPr>
          <a:xfrm>
            <a:off x="353402" y="1529869"/>
            <a:ext cx="1664865" cy="1325564"/>
          </a:xfrm>
          <a:prstGeom prst="rect">
            <a:avLst/>
          </a:prstGeom>
        </p:spPr>
      </p:pic>
      <p:sp>
        <p:nvSpPr>
          <p:cNvPr id="6" name="TextBox 5"/>
          <p:cNvSpPr txBox="1"/>
          <p:nvPr/>
        </p:nvSpPr>
        <p:spPr>
          <a:xfrm>
            <a:off x="528392" y="3070207"/>
            <a:ext cx="148916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Frying Pan </a:t>
            </a:r>
          </a:p>
        </p:txBody>
      </p:sp>
      <p:pic>
        <p:nvPicPr>
          <p:cNvPr id="9" name="Picture 8"/>
          <p:cNvPicPr>
            <a:picLocks noChangeAspect="1"/>
          </p:cNvPicPr>
          <p:nvPr/>
        </p:nvPicPr>
        <p:blipFill rotWithShape="1">
          <a:blip r:embed="rId3"/>
          <a:srcRect l="28413" r="33492"/>
          <a:stretch/>
        </p:blipFill>
        <p:spPr>
          <a:xfrm>
            <a:off x="2434080" y="1295324"/>
            <a:ext cx="914400" cy="1905000"/>
          </a:xfrm>
          <a:prstGeom prst="rect">
            <a:avLst/>
          </a:prstGeom>
        </p:spPr>
      </p:pic>
      <p:sp>
        <p:nvSpPr>
          <p:cNvPr id="10" name="TextBox 9"/>
          <p:cNvSpPr txBox="1"/>
          <p:nvPr/>
        </p:nvSpPr>
        <p:spPr>
          <a:xfrm>
            <a:off x="2433371" y="3129565"/>
            <a:ext cx="91059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Spatula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10"/>
          <p:cNvPicPr>
            <a:picLocks noChangeAspect="1"/>
          </p:cNvPicPr>
          <p:nvPr/>
        </p:nvPicPr>
        <p:blipFill rotWithShape="1">
          <a:blip r:embed="rId4"/>
          <a:srcRect t="23625" b="15423"/>
          <a:stretch/>
        </p:blipFill>
        <p:spPr>
          <a:xfrm>
            <a:off x="4003682" y="1492933"/>
            <a:ext cx="1897381" cy="1325563"/>
          </a:xfrm>
          <a:prstGeom prst="rect">
            <a:avLst/>
          </a:prstGeom>
        </p:spPr>
      </p:pic>
      <p:pic>
        <p:nvPicPr>
          <p:cNvPr id="12" name="Picture 11"/>
          <p:cNvPicPr>
            <a:picLocks noChangeAspect="1"/>
          </p:cNvPicPr>
          <p:nvPr/>
        </p:nvPicPr>
        <p:blipFill rotWithShape="1">
          <a:blip r:embed="rId5"/>
          <a:srcRect l="20473" r="12327"/>
          <a:stretch/>
        </p:blipFill>
        <p:spPr>
          <a:xfrm>
            <a:off x="6867211" y="1169094"/>
            <a:ext cx="1702927" cy="1686340"/>
          </a:xfrm>
          <a:prstGeom prst="rect">
            <a:avLst/>
          </a:prstGeom>
        </p:spPr>
      </p:pic>
      <p:sp>
        <p:nvSpPr>
          <p:cNvPr id="15" name="TextBox 14"/>
          <p:cNvSpPr txBox="1"/>
          <p:nvPr/>
        </p:nvSpPr>
        <p:spPr>
          <a:xfrm>
            <a:off x="6153660" y="3126711"/>
            <a:ext cx="36042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Mixing bowl</a:t>
            </a:r>
          </a:p>
        </p:txBody>
      </p:sp>
      <p:sp>
        <p:nvSpPr>
          <p:cNvPr id="16" name="TextBox 15"/>
          <p:cNvSpPr txBox="1"/>
          <p:nvPr/>
        </p:nvSpPr>
        <p:spPr>
          <a:xfrm>
            <a:off x="4014473" y="3126711"/>
            <a:ext cx="218313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Hand whisk </a:t>
            </a:r>
          </a:p>
        </p:txBody>
      </p:sp>
      <p:pic>
        <p:nvPicPr>
          <p:cNvPr id="3" name="Picture 2"/>
          <p:cNvPicPr>
            <a:picLocks noChangeAspect="1"/>
          </p:cNvPicPr>
          <p:nvPr/>
        </p:nvPicPr>
        <p:blipFill rotWithShape="1">
          <a:blip r:embed="rId6"/>
          <a:srcRect t="19226" b="21040"/>
          <a:stretch/>
        </p:blipFill>
        <p:spPr>
          <a:xfrm>
            <a:off x="519489" y="4142187"/>
            <a:ext cx="2143125" cy="1280160"/>
          </a:xfrm>
          <a:prstGeom prst="rect">
            <a:avLst/>
          </a:prstGeom>
        </p:spPr>
      </p:pic>
      <p:pic>
        <p:nvPicPr>
          <p:cNvPr id="5" name="Picture 4"/>
          <p:cNvPicPr>
            <a:picLocks noChangeAspect="1"/>
          </p:cNvPicPr>
          <p:nvPr/>
        </p:nvPicPr>
        <p:blipFill rotWithShape="1">
          <a:blip r:embed="rId7"/>
          <a:srcRect b="15373"/>
          <a:stretch/>
        </p:blipFill>
        <p:spPr>
          <a:xfrm>
            <a:off x="2891201" y="3892501"/>
            <a:ext cx="1612140" cy="1620203"/>
          </a:xfrm>
          <a:prstGeom prst="rect">
            <a:avLst/>
          </a:prstGeom>
        </p:spPr>
      </p:pic>
      <p:pic>
        <p:nvPicPr>
          <p:cNvPr id="7" name="Picture 6"/>
          <p:cNvPicPr>
            <a:picLocks noChangeAspect="1"/>
          </p:cNvPicPr>
          <p:nvPr/>
        </p:nvPicPr>
        <p:blipFill>
          <a:blip r:embed="rId8"/>
          <a:stretch>
            <a:fillRect/>
          </a:stretch>
        </p:blipFill>
        <p:spPr>
          <a:xfrm>
            <a:off x="4731928" y="3961571"/>
            <a:ext cx="1923412" cy="1641391"/>
          </a:xfrm>
          <a:prstGeom prst="rect">
            <a:avLst/>
          </a:prstGeom>
        </p:spPr>
      </p:pic>
      <p:pic>
        <p:nvPicPr>
          <p:cNvPr id="8" name="Picture 7"/>
          <p:cNvPicPr>
            <a:picLocks noChangeAspect="1"/>
          </p:cNvPicPr>
          <p:nvPr/>
        </p:nvPicPr>
        <p:blipFill rotWithShape="1">
          <a:blip r:embed="rId9"/>
          <a:srcRect t="19836" b="15901"/>
          <a:stretch/>
        </p:blipFill>
        <p:spPr>
          <a:xfrm>
            <a:off x="6655340" y="4482821"/>
            <a:ext cx="2619375" cy="1120141"/>
          </a:xfrm>
          <a:prstGeom prst="rect">
            <a:avLst/>
          </a:prstGeom>
        </p:spPr>
      </p:pic>
      <p:sp>
        <p:nvSpPr>
          <p:cNvPr id="13" name="TextBox 12"/>
          <p:cNvSpPr txBox="1"/>
          <p:nvPr/>
        </p:nvSpPr>
        <p:spPr>
          <a:xfrm>
            <a:off x="497686" y="5813756"/>
            <a:ext cx="185928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Saucepan</a:t>
            </a:r>
          </a:p>
        </p:txBody>
      </p:sp>
      <p:sp>
        <p:nvSpPr>
          <p:cNvPr id="14" name="TextBox 13"/>
          <p:cNvSpPr txBox="1"/>
          <p:nvPr/>
        </p:nvSpPr>
        <p:spPr>
          <a:xfrm>
            <a:off x="2456878" y="5788638"/>
            <a:ext cx="189738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Slotted spoon</a:t>
            </a:r>
          </a:p>
        </p:txBody>
      </p:sp>
      <p:sp>
        <p:nvSpPr>
          <p:cNvPr id="17" name="TextBox 16"/>
          <p:cNvSpPr txBox="1"/>
          <p:nvPr/>
        </p:nvSpPr>
        <p:spPr>
          <a:xfrm>
            <a:off x="4723873" y="5813756"/>
            <a:ext cx="222100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Wooden spoon</a:t>
            </a:r>
          </a:p>
        </p:txBody>
      </p:sp>
      <p:sp>
        <p:nvSpPr>
          <p:cNvPr id="18" name="TextBox 17"/>
          <p:cNvSpPr txBox="1"/>
          <p:nvPr/>
        </p:nvSpPr>
        <p:spPr>
          <a:xfrm>
            <a:off x="7314493" y="5827236"/>
            <a:ext cx="218979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Colander</a:t>
            </a:r>
          </a:p>
        </p:txBody>
      </p:sp>
      <p:pic>
        <p:nvPicPr>
          <p:cNvPr id="19" name="Picture 18">
            <a:extLst>
              <a:ext uri="{FF2B5EF4-FFF2-40B4-BE49-F238E27FC236}">
                <a16:creationId xmlns:a16="http://schemas.microsoft.com/office/drawing/2014/main" id="{836AD289-F5F6-5C2A-0060-EA82FF80B033}"/>
              </a:ext>
            </a:extLst>
          </p:cNvPr>
          <p:cNvPicPr>
            <a:picLocks noChangeAspect="1"/>
          </p:cNvPicPr>
          <p:nvPr/>
        </p:nvPicPr>
        <p:blipFill>
          <a:blip r:embed="rId10"/>
          <a:stretch>
            <a:fillRect/>
          </a:stretch>
        </p:blipFill>
        <p:spPr>
          <a:xfrm>
            <a:off x="8713233" y="1930169"/>
            <a:ext cx="3183874" cy="2341857"/>
          </a:xfrm>
          <a:prstGeom prst="rect">
            <a:avLst/>
          </a:prstGeom>
        </p:spPr>
      </p:pic>
    </p:spTree>
    <p:extLst>
      <p:ext uri="{BB962C8B-B14F-4D97-AF65-F5344CB8AC3E}">
        <p14:creationId xmlns:p14="http://schemas.microsoft.com/office/powerpoint/2010/main" val="21166683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93F76A4-C745-A9C4-3C5F-C452E1A154C1}"/>
              </a:ext>
            </a:extLst>
          </p:cNvPr>
          <p:cNvSpPr txBox="1"/>
          <p:nvPr/>
        </p:nvSpPr>
        <p:spPr>
          <a:xfrm>
            <a:off x="304800" y="593558"/>
            <a:ext cx="5502442" cy="461665"/>
          </a:xfrm>
          <a:prstGeom prst="rect">
            <a:avLst/>
          </a:prstGeom>
          <a:noFill/>
        </p:spPr>
        <p:txBody>
          <a:bodyPr wrap="square" rtlCol="0">
            <a:spAutoFit/>
          </a:bodyPr>
          <a:lstStyle/>
          <a:p>
            <a:r>
              <a:rPr lang="en-GB" sz="2400" b="1" dirty="0"/>
              <a:t>Hazards and hygiene in the kitchen </a:t>
            </a:r>
          </a:p>
        </p:txBody>
      </p:sp>
      <p:pic>
        <p:nvPicPr>
          <p:cNvPr id="11" name="Picture 10">
            <a:extLst>
              <a:ext uri="{FF2B5EF4-FFF2-40B4-BE49-F238E27FC236}">
                <a16:creationId xmlns:a16="http://schemas.microsoft.com/office/drawing/2014/main" id="{1EF7DB15-11FC-7CFE-732F-6DDD944AE53F}"/>
              </a:ext>
            </a:extLst>
          </p:cNvPr>
          <p:cNvPicPr>
            <a:picLocks noChangeAspect="1"/>
          </p:cNvPicPr>
          <p:nvPr/>
        </p:nvPicPr>
        <p:blipFill>
          <a:blip r:embed="rId2"/>
          <a:stretch>
            <a:fillRect/>
          </a:stretch>
        </p:blipFill>
        <p:spPr>
          <a:xfrm>
            <a:off x="304800" y="1277482"/>
            <a:ext cx="7011008" cy="4986960"/>
          </a:xfrm>
          <a:prstGeom prst="rect">
            <a:avLst/>
          </a:prstGeom>
        </p:spPr>
      </p:pic>
      <p:sp>
        <p:nvSpPr>
          <p:cNvPr id="13" name="TextBox 12">
            <a:extLst>
              <a:ext uri="{FF2B5EF4-FFF2-40B4-BE49-F238E27FC236}">
                <a16:creationId xmlns:a16="http://schemas.microsoft.com/office/drawing/2014/main" id="{74C65C92-7CFD-D24B-35E8-99F83DE4068F}"/>
              </a:ext>
            </a:extLst>
          </p:cNvPr>
          <p:cNvSpPr txBox="1"/>
          <p:nvPr/>
        </p:nvSpPr>
        <p:spPr>
          <a:xfrm>
            <a:off x="7636650" y="1277482"/>
            <a:ext cx="3993876" cy="4524315"/>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Cat on the countertop.</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 Toddler reaching for the knife/ raw chicken.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 Cross-contamination with raw chicken and vegetables on the same chopping board.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 Knocked over plant has spilt dirt over the fridge door.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 Spilt drink hasn’t been cleaned up.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Used tissues by food that is being prepared.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 Rotten food on the table by fresh food.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Full garbage bags on the table where food is being prepared.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600" b="1" i="0" u="none" strike="noStrike" kern="1200" cap="none" spc="0" normalizeH="0" baseline="0" noProof="0" dirty="0">
                <a:ln>
                  <a:noFill/>
                </a:ln>
                <a:effectLst/>
                <a:uLnTx/>
                <a:uFillTx/>
                <a:latin typeface="Century Gothic" panose="020B0502020202020204" pitchFamily="34" charset="0"/>
                <a:ea typeface="+mn-ea"/>
                <a:cs typeface="+mn-cs"/>
              </a:rPr>
              <a:t>Flies around the garbage bags in the kitchen. </a:t>
            </a:r>
          </a:p>
        </p:txBody>
      </p:sp>
    </p:spTree>
    <p:extLst>
      <p:ext uri="{BB962C8B-B14F-4D97-AF65-F5344CB8AC3E}">
        <p14:creationId xmlns:p14="http://schemas.microsoft.com/office/powerpoint/2010/main" val="29674783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TotalTime>
  <Words>328</Words>
  <Application>Microsoft Office PowerPoint</Application>
  <PresentationFormat>Widescreen</PresentationFormat>
  <Paragraphs>42</Paragraphs>
  <Slides>7</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vt:i4>
      </vt:variant>
    </vt:vector>
  </HeadingPairs>
  <TitlesOfParts>
    <vt:vector size="15" baseType="lpstr">
      <vt:lpstr>Aptos</vt:lpstr>
      <vt:lpstr>Aptos Display</vt:lpstr>
      <vt:lpstr>Arial</vt:lpstr>
      <vt:lpstr>Calibri</vt:lpstr>
      <vt:lpstr>Calibri Light</vt:lpstr>
      <vt:lpstr>Century Gothic</vt:lpstr>
      <vt:lpstr>Office Theme</vt:lpstr>
      <vt:lpstr>1_Office Theme</vt:lpstr>
      <vt:lpstr>PowerPoint Presentation</vt:lpstr>
      <vt:lpstr>The Eatwell Guide </vt:lpstr>
      <vt:lpstr>Prevent cross contamination</vt:lpstr>
      <vt:lpstr>PowerPoint Presentation</vt:lpstr>
      <vt:lpstr>Weighing and Measuring  </vt:lpstr>
      <vt:lpstr>Equipment </vt:lpstr>
      <vt:lpstr>PowerPoint Presentation</vt:lpstr>
    </vt:vector>
  </TitlesOfParts>
  <Company>Fulwood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A Neale</dc:creator>
  <cp:lastModifiedBy>Mrs A Neale</cp:lastModifiedBy>
  <cp:revision>1</cp:revision>
  <dcterms:created xsi:type="dcterms:W3CDTF">2024-09-16T12:01:07Z</dcterms:created>
  <dcterms:modified xsi:type="dcterms:W3CDTF">2024-09-16T14:42:18Z</dcterms:modified>
</cp:coreProperties>
</file>