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"/>
  </p:notesMasterIdLst>
  <p:sldIdLst>
    <p:sldId id="303" r:id="rId5"/>
    <p:sldId id="302" r:id="rId6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C5F1"/>
    <a:srgbClr val="B4E9FA"/>
    <a:srgbClr val="FFFFFF"/>
    <a:srgbClr val="1C3F93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44526D-02A0-43AF-8046-955F63EDA649}" v="33" dt="2026-04-02T11:04:47.4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43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C Morrison" userId="4b3ecf94-75e9-4b68-8955-6669999d133b" providerId="ADAL" clId="{6E941FD2-AF9C-40E6-9A62-077CFBBB2D99}"/>
    <pc:docChg chg="undo custSel addSld modSld sldOrd">
      <pc:chgData name="Miss C Morrison" userId="4b3ecf94-75e9-4b68-8955-6669999d133b" providerId="ADAL" clId="{6E941FD2-AF9C-40E6-9A62-077CFBBB2D99}" dt="2026-04-02T11:06:36.273" v="329" actId="113"/>
      <pc:docMkLst>
        <pc:docMk/>
      </pc:docMkLst>
      <pc:sldChg chg="addSp delSp modSp mod">
        <pc:chgData name="Miss C Morrison" userId="4b3ecf94-75e9-4b68-8955-6669999d133b" providerId="ADAL" clId="{6E941FD2-AF9C-40E6-9A62-077CFBBB2D99}" dt="2026-04-02T11:06:36.273" v="329" actId="113"/>
        <pc:sldMkLst>
          <pc:docMk/>
          <pc:sldMk cId="326273470" sldId="302"/>
        </pc:sldMkLst>
        <pc:spChg chg="add del mod">
          <ac:chgData name="Miss C Morrison" userId="4b3ecf94-75e9-4b68-8955-6669999d133b" providerId="ADAL" clId="{6E941FD2-AF9C-40E6-9A62-077CFBBB2D99}" dt="2026-04-02T10:58:59.830" v="229" actId="478"/>
          <ac:spMkLst>
            <pc:docMk/>
            <pc:sldMk cId="326273470" sldId="302"/>
            <ac:spMk id="2" creationId="{6CBD9668-03B1-934A-7E3D-A416B82AC0E3}"/>
          </ac:spMkLst>
        </pc:spChg>
        <pc:spChg chg="mod">
          <ac:chgData name="Miss C Morrison" userId="4b3ecf94-75e9-4b68-8955-6669999d133b" providerId="ADAL" clId="{6E941FD2-AF9C-40E6-9A62-077CFBBB2D99}" dt="2026-04-02T11:03:58.760" v="296" actId="20577"/>
          <ac:spMkLst>
            <pc:docMk/>
            <pc:sldMk cId="326273470" sldId="302"/>
            <ac:spMk id="4" creationId="{FBCFEE71-AE2F-BA63-F2C3-B5C2AA9E1108}"/>
          </ac:spMkLst>
        </pc:spChg>
        <pc:spChg chg="del mod">
          <ac:chgData name="Miss C Morrison" userId="4b3ecf94-75e9-4b68-8955-6669999d133b" providerId="ADAL" clId="{6E941FD2-AF9C-40E6-9A62-077CFBBB2D99}" dt="2026-04-02T10:57:13.928" v="205" actId="478"/>
          <ac:spMkLst>
            <pc:docMk/>
            <pc:sldMk cId="326273470" sldId="302"/>
            <ac:spMk id="5" creationId="{CFF52D73-9F1C-F84C-AD46-E9DD9BC0E657}"/>
          </ac:spMkLst>
        </pc:spChg>
        <pc:spChg chg="del">
          <ac:chgData name="Miss C Morrison" userId="4b3ecf94-75e9-4b68-8955-6669999d133b" providerId="ADAL" clId="{6E941FD2-AF9C-40E6-9A62-077CFBBB2D99}" dt="2026-04-02T11:00:28.375" v="241" actId="478"/>
          <ac:spMkLst>
            <pc:docMk/>
            <pc:sldMk cId="326273470" sldId="302"/>
            <ac:spMk id="6" creationId="{A88F07E0-D227-325F-C56A-CA905298C420}"/>
          </ac:spMkLst>
        </pc:spChg>
        <pc:spChg chg="mod">
          <ac:chgData name="Miss C Morrison" userId="4b3ecf94-75e9-4b68-8955-6669999d133b" providerId="ADAL" clId="{6E941FD2-AF9C-40E6-9A62-077CFBBB2D99}" dt="2026-04-02T10:36:58.019" v="19" actId="113"/>
          <ac:spMkLst>
            <pc:docMk/>
            <pc:sldMk cId="326273470" sldId="302"/>
            <ac:spMk id="7" creationId="{2B8161C1-84DD-9661-D0EA-91306CA08168}"/>
          </ac:spMkLst>
        </pc:spChg>
        <pc:spChg chg="mod">
          <ac:chgData name="Miss C Morrison" userId="4b3ecf94-75e9-4b68-8955-6669999d133b" providerId="ADAL" clId="{6E941FD2-AF9C-40E6-9A62-077CFBBB2D99}" dt="2026-04-02T11:04:02.021" v="298" actId="20577"/>
          <ac:spMkLst>
            <pc:docMk/>
            <pc:sldMk cId="326273470" sldId="302"/>
            <ac:spMk id="8" creationId="{1F0EB7C8-E66B-46B2-B38F-7D6D5558FEBF}"/>
          </ac:spMkLst>
        </pc:spChg>
        <pc:spChg chg="del">
          <ac:chgData name="Miss C Morrison" userId="4b3ecf94-75e9-4b68-8955-6669999d133b" providerId="ADAL" clId="{6E941FD2-AF9C-40E6-9A62-077CFBBB2D99}" dt="2026-04-02T11:00:22.814" v="239" actId="478"/>
          <ac:spMkLst>
            <pc:docMk/>
            <pc:sldMk cId="326273470" sldId="302"/>
            <ac:spMk id="9" creationId="{A35C2607-AE1D-E368-59B3-D6D8753692A0}"/>
          </ac:spMkLst>
        </pc:spChg>
        <pc:spChg chg="mod">
          <ac:chgData name="Miss C Morrison" userId="4b3ecf94-75e9-4b68-8955-6669999d133b" providerId="ADAL" clId="{6E941FD2-AF9C-40E6-9A62-077CFBBB2D99}" dt="2026-04-02T10:36:23.066" v="15" actId="20577"/>
          <ac:spMkLst>
            <pc:docMk/>
            <pc:sldMk cId="326273470" sldId="302"/>
            <ac:spMk id="10" creationId="{D84A02E6-42F0-6878-BC6D-93EDAF60F161}"/>
          </ac:spMkLst>
        </pc:spChg>
        <pc:spChg chg="del mod">
          <ac:chgData name="Miss C Morrison" userId="4b3ecf94-75e9-4b68-8955-6669999d133b" providerId="ADAL" clId="{6E941FD2-AF9C-40E6-9A62-077CFBBB2D99}" dt="2026-04-02T11:00:23.593" v="240" actId="478"/>
          <ac:spMkLst>
            <pc:docMk/>
            <pc:sldMk cId="326273470" sldId="302"/>
            <ac:spMk id="11" creationId="{DE3CEC97-C984-06D9-31FA-0A9667CA7BD2}"/>
          </ac:spMkLst>
        </pc:spChg>
        <pc:spChg chg="add del mod">
          <ac:chgData name="Miss C Morrison" userId="4b3ecf94-75e9-4b68-8955-6669999d133b" providerId="ADAL" clId="{6E941FD2-AF9C-40E6-9A62-077CFBBB2D99}" dt="2026-04-02T11:06:36.273" v="329" actId="113"/>
          <ac:spMkLst>
            <pc:docMk/>
            <pc:sldMk cId="326273470" sldId="302"/>
            <ac:spMk id="12" creationId="{5D739408-8FB2-9075-2DE4-890019B2C8AF}"/>
          </ac:spMkLst>
        </pc:spChg>
        <pc:spChg chg="del">
          <ac:chgData name="Miss C Morrison" userId="4b3ecf94-75e9-4b68-8955-6669999d133b" providerId="ADAL" clId="{6E941FD2-AF9C-40E6-9A62-077CFBBB2D99}" dt="2026-04-02T11:00:29.037" v="242" actId="478"/>
          <ac:spMkLst>
            <pc:docMk/>
            <pc:sldMk cId="326273470" sldId="302"/>
            <ac:spMk id="13" creationId="{52247B19-49E1-8057-602E-9FDCC88E9371}"/>
          </ac:spMkLst>
        </pc:spChg>
        <pc:spChg chg="mod">
          <ac:chgData name="Miss C Morrison" userId="4b3ecf94-75e9-4b68-8955-6669999d133b" providerId="ADAL" clId="{6E941FD2-AF9C-40E6-9A62-077CFBBB2D99}" dt="2026-04-02T11:05:01.851" v="311" actId="1076"/>
          <ac:spMkLst>
            <pc:docMk/>
            <pc:sldMk cId="326273470" sldId="302"/>
            <ac:spMk id="22" creationId="{62B0BB2E-A89E-F9D8-4E20-5B090563527C}"/>
          </ac:spMkLst>
        </pc:spChg>
      </pc:sldChg>
      <pc:sldChg chg="addSp delSp modSp add mod ord">
        <pc:chgData name="Miss C Morrison" userId="4b3ecf94-75e9-4b68-8955-6669999d133b" providerId="ADAL" clId="{6E941FD2-AF9C-40E6-9A62-077CFBBB2D99}" dt="2026-04-02T10:56:51.552" v="204" actId="1076"/>
        <pc:sldMkLst>
          <pc:docMk/>
          <pc:sldMk cId="1124517654" sldId="303"/>
        </pc:sldMkLst>
        <pc:spChg chg="add mod">
          <ac:chgData name="Miss C Morrison" userId="4b3ecf94-75e9-4b68-8955-6669999d133b" providerId="ADAL" clId="{6E941FD2-AF9C-40E6-9A62-077CFBBB2D99}" dt="2026-04-02T10:56:51.552" v="204" actId="1076"/>
          <ac:spMkLst>
            <pc:docMk/>
            <pc:sldMk cId="1124517654" sldId="303"/>
            <ac:spMk id="3" creationId="{75AE6506-C9F6-9CFF-81C4-B5365E6936BA}"/>
          </ac:spMkLst>
        </pc:spChg>
        <pc:spChg chg="mod">
          <ac:chgData name="Miss C Morrison" userId="4b3ecf94-75e9-4b68-8955-6669999d133b" providerId="ADAL" clId="{6E941FD2-AF9C-40E6-9A62-077CFBBB2D99}" dt="2026-04-02T10:46:40.399" v="108" actId="207"/>
          <ac:spMkLst>
            <pc:docMk/>
            <pc:sldMk cId="1124517654" sldId="303"/>
            <ac:spMk id="5" creationId="{75662A49-BE05-1233-D9B5-E56E9F8342E6}"/>
          </ac:spMkLst>
        </pc:spChg>
        <pc:spChg chg="del">
          <ac:chgData name="Miss C Morrison" userId="4b3ecf94-75e9-4b68-8955-6669999d133b" providerId="ADAL" clId="{6E941FD2-AF9C-40E6-9A62-077CFBBB2D99}" dt="2026-04-02T10:46:48.433" v="111" actId="478"/>
          <ac:spMkLst>
            <pc:docMk/>
            <pc:sldMk cId="1124517654" sldId="303"/>
            <ac:spMk id="6" creationId="{C6B02CC9-4C67-4BE7-2709-EF097EF79CBE}"/>
          </ac:spMkLst>
        </pc:spChg>
        <pc:spChg chg="mod">
          <ac:chgData name="Miss C Morrison" userId="4b3ecf94-75e9-4b68-8955-6669999d133b" providerId="ADAL" clId="{6E941FD2-AF9C-40E6-9A62-077CFBBB2D99}" dt="2026-04-02T10:48:09.267" v="121" actId="207"/>
          <ac:spMkLst>
            <pc:docMk/>
            <pc:sldMk cId="1124517654" sldId="303"/>
            <ac:spMk id="8" creationId="{6EC5421F-EBB1-25F5-B9F4-1B510707B55D}"/>
          </ac:spMkLst>
        </pc:spChg>
        <pc:spChg chg="del mod">
          <ac:chgData name="Miss C Morrison" userId="4b3ecf94-75e9-4b68-8955-6669999d133b" providerId="ADAL" clId="{6E941FD2-AF9C-40E6-9A62-077CFBBB2D99}" dt="2026-04-02T10:45:58.964" v="100" actId="478"/>
          <ac:spMkLst>
            <pc:docMk/>
            <pc:sldMk cId="1124517654" sldId="303"/>
            <ac:spMk id="9" creationId="{54F58DF5-2148-2DE5-BA0D-D7E3112D9EFE}"/>
          </ac:spMkLst>
        </pc:spChg>
        <pc:spChg chg="del">
          <ac:chgData name="Miss C Morrison" userId="4b3ecf94-75e9-4b68-8955-6669999d133b" providerId="ADAL" clId="{6E941FD2-AF9C-40E6-9A62-077CFBBB2D99}" dt="2026-04-02T10:45:54.515" v="98" actId="478"/>
          <ac:spMkLst>
            <pc:docMk/>
            <pc:sldMk cId="1124517654" sldId="303"/>
            <ac:spMk id="11" creationId="{94B376EC-9B5E-AF40-2E3C-0D42EB1FC402}"/>
          </ac:spMkLst>
        </pc:spChg>
        <pc:spChg chg="del">
          <ac:chgData name="Miss C Morrison" userId="4b3ecf94-75e9-4b68-8955-6669999d133b" providerId="ADAL" clId="{6E941FD2-AF9C-40E6-9A62-077CFBBB2D99}" dt="2026-04-02T10:46:47.034" v="110" actId="478"/>
          <ac:spMkLst>
            <pc:docMk/>
            <pc:sldMk cId="1124517654" sldId="303"/>
            <ac:spMk id="12" creationId="{A8403CC3-31F7-749E-F33B-63A5A6CA56C3}"/>
          </ac:spMkLst>
        </pc:spChg>
        <pc:spChg chg="mod">
          <ac:chgData name="Miss C Morrison" userId="4b3ecf94-75e9-4b68-8955-6669999d133b" providerId="ADAL" clId="{6E941FD2-AF9C-40E6-9A62-077CFBBB2D99}" dt="2026-04-02T10:55:26.941" v="199" actId="14100"/>
          <ac:spMkLst>
            <pc:docMk/>
            <pc:sldMk cId="1124517654" sldId="303"/>
            <ac:spMk id="13" creationId="{12D763DA-B55A-861A-4944-BB98EC55C45E}"/>
          </ac:spMkLst>
        </pc:spChg>
        <pc:spChg chg="add mod">
          <ac:chgData name="Miss C Morrison" userId="4b3ecf94-75e9-4b68-8955-6669999d133b" providerId="ADAL" clId="{6E941FD2-AF9C-40E6-9A62-077CFBBB2D99}" dt="2026-04-02T10:56:22.399" v="202" actId="20577"/>
          <ac:spMkLst>
            <pc:docMk/>
            <pc:sldMk cId="1124517654" sldId="303"/>
            <ac:spMk id="14" creationId="{F6FA35F7-0A68-5474-C086-0AC89D6B6963}"/>
          </ac:spMkLst>
        </pc:spChg>
        <pc:spChg chg="add del mod">
          <ac:chgData name="Miss C Morrison" userId="4b3ecf94-75e9-4b68-8955-6669999d133b" providerId="ADAL" clId="{6E941FD2-AF9C-40E6-9A62-077CFBBB2D99}" dt="2026-04-02T10:53:58.600" v="181" actId="478"/>
          <ac:spMkLst>
            <pc:docMk/>
            <pc:sldMk cId="1124517654" sldId="303"/>
            <ac:spMk id="15" creationId="{E99C9AED-C72F-8D5E-9139-5057BF685343}"/>
          </ac:spMkLst>
        </pc:spChg>
        <pc:spChg chg="del mod">
          <ac:chgData name="Miss C Morrison" userId="4b3ecf94-75e9-4b68-8955-6669999d133b" providerId="ADAL" clId="{6E941FD2-AF9C-40E6-9A62-077CFBBB2D99}" dt="2026-04-02T10:50:36.982" v="155" actId="478"/>
          <ac:spMkLst>
            <pc:docMk/>
            <pc:sldMk cId="1124517654" sldId="303"/>
            <ac:spMk id="22" creationId="{FC6AE26C-E10A-375E-2E8D-BADEFC42B2E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61EB55-413A-4C2D-97E2-20CAB9BE30B3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1F7DF-627F-4E18-8D64-9B0482D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77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B1F7DF-627F-4E18-8D64-9B0482DF6B3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477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23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08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717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16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48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319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257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460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70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0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392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articles/zxv4cm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D5C5B-CA3E-5AED-77E6-2322F2BFBC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1E0C08E-3D3C-7917-DA83-7440637F2470}"/>
              </a:ext>
            </a:extLst>
          </p:cNvPr>
          <p:cNvSpPr/>
          <p:nvPr/>
        </p:nvSpPr>
        <p:spPr>
          <a:xfrm>
            <a:off x="45990" y="648727"/>
            <a:ext cx="2890539" cy="4621773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1: </a:t>
            </a:r>
            <a:r>
              <a:rPr lang="en-GB" sz="1100" u="sng" dirty="0">
                <a:solidFill>
                  <a:schemeClr val="tx1"/>
                </a:solidFill>
              </a:rPr>
              <a:t>What is population and how can we measure it?</a:t>
            </a:r>
            <a:endParaRPr lang="en-GB" sz="300" u="sng" dirty="0">
              <a:solidFill>
                <a:schemeClr val="tx1"/>
              </a:solidFill>
            </a:endParaRPr>
          </a:p>
          <a:p>
            <a:r>
              <a:rPr lang="en-GB" sz="1100" dirty="0">
                <a:solidFill>
                  <a:schemeClr val="tx1"/>
                </a:solidFill>
              </a:rPr>
              <a:t>Population is the number of people living in an area. We measure population using:</a:t>
            </a:r>
          </a:p>
          <a:p>
            <a:pPr marL="95250" indent="-952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Population density</a:t>
            </a:r>
            <a:r>
              <a:rPr lang="en-GB" sz="1100" dirty="0">
                <a:solidFill>
                  <a:schemeClr val="tx1"/>
                </a:solidFill>
              </a:rPr>
              <a:t>: number of people per km² </a:t>
            </a:r>
          </a:p>
          <a:p>
            <a:pPr marL="95250" indent="-952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Birth rate:</a:t>
            </a:r>
            <a:r>
              <a:rPr lang="en-GB" sz="1100" dirty="0">
                <a:solidFill>
                  <a:schemeClr val="tx1"/>
                </a:solidFill>
              </a:rPr>
              <a:t> number of births per 1000 people </a:t>
            </a:r>
          </a:p>
          <a:p>
            <a:pPr marL="95250" indent="-952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Death rate:</a:t>
            </a:r>
            <a:r>
              <a:rPr lang="en-GB" sz="1100" dirty="0">
                <a:solidFill>
                  <a:schemeClr val="tx1"/>
                </a:solidFill>
              </a:rPr>
              <a:t> number of deaths per 1000 people </a:t>
            </a:r>
          </a:p>
          <a:p>
            <a:pPr marL="95250" indent="-952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Natural increase:</a:t>
            </a:r>
            <a:r>
              <a:rPr lang="en-GB" sz="1100" dirty="0">
                <a:solidFill>
                  <a:schemeClr val="tx1"/>
                </a:solidFill>
              </a:rPr>
              <a:t> birth rate minus death rate </a:t>
            </a:r>
          </a:p>
          <a:p>
            <a:pPr marL="95250" indent="-952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Population pyramids:</a:t>
            </a:r>
            <a:r>
              <a:rPr lang="en-GB" sz="1100" dirty="0">
                <a:solidFill>
                  <a:schemeClr val="tx1"/>
                </a:solidFill>
              </a:rPr>
              <a:t> show age and gender structure </a:t>
            </a:r>
          </a:p>
          <a:p>
            <a:r>
              <a:rPr lang="en-GB" sz="1100" dirty="0">
                <a:solidFill>
                  <a:schemeClr val="tx1"/>
                </a:solidFill>
              </a:rPr>
              <a:t>These help us understand how populations change over time.</a:t>
            </a:r>
          </a:p>
          <a:p>
            <a:endParaRPr lang="en-GB" sz="1100" b="1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For example:</a:t>
            </a:r>
            <a:endParaRPr lang="en-GB" sz="1100" dirty="0">
              <a:solidFill>
                <a:schemeClr val="tx1"/>
              </a:solidFill>
            </a:endParaRP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India</a:t>
            </a:r>
            <a:r>
              <a:rPr lang="en-GB" sz="1100" dirty="0">
                <a:solidFill>
                  <a:schemeClr val="tx1"/>
                </a:solidFill>
              </a:rPr>
              <a:t> has a </a:t>
            </a:r>
            <a:r>
              <a:rPr lang="en-GB" sz="1100" b="1" dirty="0">
                <a:solidFill>
                  <a:schemeClr val="tx1"/>
                </a:solidFill>
              </a:rPr>
              <a:t>high population density</a:t>
            </a:r>
            <a:r>
              <a:rPr lang="en-GB" sz="1100" dirty="0">
                <a:solidFill>
                  <a:schemeClr val="tx1"/>
                </a:solidFill>
              </a:rPr>
              <a:t>, especially in cities like Mumbai. 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Russia</a:t>
            </a:r>
            <a:r>
              <a:rPr lang="en-GB" sz="1100" dirty="0">
                <a:solidFill>
                  <a:schemeClr val="tx1"/>
                </a:solidFill>
              </a:rPr>
              <a:t> has a </a:t>
            </a:r>
            <a:r>
              <a:rPr lang="en-GB" sz="1100" b="1" dirty="0">
                <a:solidFill>
                  <a:schemeClr val="tx1"/>
                </a:solidFill>
              </a:rPr>
              <a:t>low population density</a:t>
            </a:r>
            <a:r>
              <a:rPr lang="en-GB" sz="1100" dirty="0">
                <a:solidFill>
                  <a:schemeClr val="tx1"/>
                </a:solidFill>
              </a:rPr>
              <a:t> because of its cold climate and large size. 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Japan</a:t>
            </a:r>
            <a:r>
              <a:rPr lang="en-GB" sz="1100" dirty="0">
                <a:solidFill>
                  <a:schemeClr val="tx1"/>
                </a:solidFill>
              </a:rPr>
              <a:t> has a </a:t>
            </a:r>
            <a:r>
              <a:rPr lang="en-GB" sz="1100" b="1" dirty="0">
                <a:solidFill>
                  <a:schemeClr val="tx1"/>
                </a:solidFill>
              </a:rPr>
              <a:t>low birth rate</a:t>
            </a:r>
            <a:r>
              <a:rPr lang="en-GB" sz="1100" dirty="0">
                <a:solidFill>
                  <a:schemeClr val="tx1"/>
                </a:solidFill>
              </a:rPr>
              <a:t>, leading to an ageing population. 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China</a:t>
            </a:r>
            <a:r>
              <a:rPr lang="en-GB" sz="1100" dirty="0">
                <a:solidFill>
                  <a:schemeClr val="tx1"/>
                </a:solidFill>
              </a:rPr>
              <a:t> has a </a:t>
            </a:r>
            <a:r>
              <a:rPr lang="en-GB" sz="1100" b="1" dirty="0">
                <a:solidFill>
                  <a:schemeClr val="tx1"/>
                </a:solidFill>
              </a:rPr>
              <a:t>low natural increase</a:t>
            </a:r>
            <a:r>
              <a:rPr lang="en-GB" sz="1100" dirty="0">
                <a:solidFill>
                  <a:schemeClr val="tx1"/>
                </a:solidFill>
              </a:rPr>
              <a:t> due to past policies like the one-child policy. 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Population pyramids</a:t>
            </a:r>
            <a:r>
              <a:rPr lang="en-GB" sz="1100" dirty="0">
                <a:solidFill>
                  <a:schemeClr val="tx1"/>
                </a:solidFill>
              </a:rPr>
              <a:t> show that </a:t>
            </a:r>
            <a:r>
              <a:rPr lang="en-GB" sz="1100" b="1" dirty="0">
                <a:solidFill>
                  <a:schemeClr val="tx1"/>
                </a:solidFill>
              </a:rPr>
              <a:t>India has a youthful population</a:t>
            </a:r>
            <a:r>
              <a:rPr lang="en-GB" sz="1100" dirty="0">
                <a:solidFill>
                  <a:schemeClr val="tx1"/>
                </a:solidFill>
              </a:rPr>
              <a:t>, while </a:t>
            </a:r>
            <a:r>
              <a:rPr lang="en-GB" sz="1100" b="1" dirty="0">
                <a:solidFill>
                  <a:schemeClr val="tx1"/>
                </a:solidFill>
              </a:rPr>
              <a:t>Japan has an ageing population</a:t>
            </a:r>
            <a:r>
              <a:rPr lang="en-GB" sz="1100" dirty="0">
                <a:solidFill>
                  <a:schemeClr val="tx1"/>
                </a:solidFill>
              </a:rPr>
              <a:t>. 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5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662A49-BE05-1233-D9B5-E56E9F8342E6}"/>
              </a:ext>
            </a:extLst>
          </p:cNvPr>
          <p:cNvSpPr/>
          <p:nvPr/>
        </p:nvSpPr>
        <p:spPr>
          <a:xfrm>
            <a:off x="3026325" y="648727"/>
            <a:ext cx="2895137" cy="4621773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2: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  <a:r>
              <a:rPr lang="en-GB" sz="1100" u="sng" dirty="0">
                <a:solidFill>
                  <a:schemeClr val="tx1"/>
                </a:solidFill>
              </a:rPr>
              <a:t>How has the world’s population changed over time?</a:t>
            </a:r>
            <a:endParaRPr lang="en-GB" sz="300" u="sng" dirty="0">
              <a:solidFill>
                <a:schemeClr val="tx1"/>
              </a:solidFill>
            </a:endParaRPr>
          </a:p>
          <a:p>
            <a:r>
              <a:rPr lang="en-GB" sz="1100" dirty="0">
                <a:solidFill>
                  <a:schemeClr val="tx1"/>
                </a:solidFill>
              </a:rPr>
              <a:t>The world’s population has grown rapidly, especially since 1800.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Before 1800: slow growth due to disease and poor healthcare 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After 1800: rapid growth due to the </a:t>
            </a:r>
            <a:r>
              <a:rPr lang="en-GB" sz="1100" b="1" dirty="0">
                <a:solidFill>
                  <a:schemeClr val="tx1"/>
                </a:solidFill>
              </a:rPr>
              <a:t>Industrial Revolution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Improvements in </a:t>
            </a:r>
            <a:r>
              <a:rPr lang="en-GB" sz="1100" b="1" dirty="0">
                <a:solidFill>
                  <a:schemeClr val="tx1"/>
                </a:solidFill>
              </a:rPr>
              <a:t>medicine, sanitation, and food supply</a:t>
            </a:r>
            <a:r>
              <a:rPr lang="en-GB" sz="1100" dirty="0">
                <a:solidFill>
                  <a:schemeClr val="tx1"/>
                </a:solidFill>
              </a:rPr>
              <a:t> reduced death rates </a:t>
            </a:r>
          </a:p>
          <a:p>
            <a:r>
              <a:rPr lang="en-GB" sz="1100" dirty="0">
                <a:solidFill>
                  <a:schemeClr val="tx1"/>
                </a:solidFill>
              </a:rPr>
              <a:t>This pattern is explained by the </a:t>
            </a:r>
            <a:r>
              <a:rPr lang="en-GB" sz="1100" b="1" dirty="0">
                <a:solidFill>
                  <a:schemeClr val="tx1"/>
                </a:solidFill>
              </a:rPr>
              <a:t>Demographic Transition Model (DTM)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Examples:</a:t>
            </a:r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India</a:t>
            </a:r>
            <a:r>
              <a:rPr lang="en-GB" sz="1100" dirty="0">
                <a:solidFill>
                  <a:schemeClr val="tx1"/>
                </a:solidFill>
              </a:rPr>
              <a:t> → Stage 3 (population growing but slowing) 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China</a:t>
            </a:r>
            <a:r>
              <a:rPr lang="en-GB" sz="1100" dirty="0">
                <a:solidFill>
                  <a:schemeClr val="tx1"/>
                </a:solidFill>
              </a:rPr>
              <a:t> → Stage 4 (low growth due to policies like the one-child policy) 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Japan</a:t>
            </a:r>
            <a:r>
              <a:rPr lang="en-GB" sz="1100" dirty="0">
                <a:solidFill>
                  <a:schemeClr val="tx1"/>
                </a:solidFill>
              </a:rPr>
              <a:t> → Stage 5 (population declining and ageing) 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Russia</a:t>
            </a:r>
            <a:r>
              <a:rPr lang="en-GB" sz="1100" dirty="0">
                <a:solidFill>
                  <a:schemeClr val="tx1"/>
                </a:solidFill>
              </a:rPr>
              <a:t> → Stage 5 (low birth rate, shrinking population) </a:t>
            </a:r>
          </a:p>
          <a:p>
            <a:r>
              <a:rPr lang="en-GB" sz="1100" dirty="0">
                <a:solidFill>
                  <a:schemeClr val="tx1"/>
                </a:solidFill>
              </a:rPr>
              <a:t>The DTM helps explain </a:t>
            </a:r>
            <a:r>
              <a:rPr lang="en-GB" sz="1100" b="1" dirty="0">
                <a:solidFill>
                  <a:schemeClr val="tx1"/>
                </a:solidFill>
              </a:rPr>
              <a:t>why population growth changes over time</a:t>
            </a:r>
            <a:r>
              <a:rPr lang="en-GB" sz="1100" dirty="0">
                <a:solidFill>
                  <a:schemeClr val="tx1"/>
                </a:solidFill>
              </a:rPr>
              <a:t> in different countries.</a:t>
            </a: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FF7D7B-B643-B581-53A1-9D5C545AC186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Will the world’s population continue to grow?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D866882-BF2A-26F3-EC16-BB44ED36EB39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7: Topic Three – Population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1026" name="Picture 2" descr="Director of Science at Fulwood Academy">
            <a:extLst>
              <a:ext uri="{FF2B5EF4-FFF2-40B4-BE49-F238E27FC236}">
                <a16:creationId xmlns:a16="http://schemas.microsoft.com/office/drawing/2014/main" id="{7F944629-638E-66EE-10F1-4209F3D4F2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00" b="31500"/>
          <a:stretch>
            <a:fillRect/>
          </a:stretch>
        </p:blipFill>
        <p:spPr bwMode="auto">
          <a:xfrm>
            <a:off x="7564663" y="21890"/>
            <a:ext cx="1533346" cy="5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EC5421F-EBB1-25F5-B9F4-1B510707B55D}"/>
              </a:ext>
            </a:extLst>
          </p:cNvPr>
          <p:cNvSpPr/>
          <p:nvPr/>
        </p:nvSpPr>
        <p:spPr>
          <a:xfrm>
            <a:off x="6006660" y="648727"/>
            <a:ext cx="3054490" cy="4621773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3: </a:t>
            </a:r>
            <a:r>
              <a:rPr lang="en-GB" sz="1100" u="sng" dirty="0">
                <a:solidFill>
                  <a:schemeClr val="tx1"/>
                </a:solidFill>
              </a:rPr>
              <a:t>Why do some places have more people than others?</a:t>
            </a:r>
            <a:endParaRPr lang="en-GB" sz="300" b="1" u="sng" dirty="0">
              <a:solidFill>
                <a:schemeClr val="tx1"/>
              </a:solidFill>
            </a:endParaRPr>
          </a:p>
          <a:p>
            <a:r>
              <a:rPr lang="en-GB" sz="1100" dirty="0">
                <a:solidFill>
                  <a:schemeClr val="tx1"/>
                </a:solidFill>
              </a:rPr>
              <a:t>Population distribution is uneven across the world.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Physical factors:</a:t>
            </a:r>
            <a:endParaRPr lang="en-GB" sz="11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Climate (warm areas attract people)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Water supply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Fertile soil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Natural resources 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Human factors:</a:t>
            </a:r>
            <a:endParaRPr lang="en-GB" sz="11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Jobs and industry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Transport links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Political stability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Urban areas attracting people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Examples:</a:t>
            </a:r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India &amp; China</a:t>
            </a:r>
            <a:r>
              <a:rPr lang="en-GB" sz="1100" dirty="0">
                <a:solidFill>
                  <a:schemeClr val="tx1"/>
                </a:solidFill>
              </a:rPr>
              <a:t> → high populations due to fertile land and long history of settlement 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Russia</a:t>
            </a:r>
            <a:r>
              <a:rPr lang="en-GB" sz="1100" dirty="0">
                <a:solidFill>
                  <a:schemeClr val="tx1"/>
                </a:solidFill>
              </a:rPr>
              <a:t> → low population in Siberia due to extreme cold 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Japan</a:t>
            </a:r>
            <a:r>
              <a:rPr lang="en-GB" sz="1100" dirty="0">
                <a:solidFill>
                  <a:schemeClr val="tx1"/>
                </a:solidFill>
              </a:rPr>
              <a:t> → high population density in coastal cities due to limited flat land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solidFill>
                <a:schemeClr val="tx1"/>
              </a:solidFill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n-GB" sz="5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5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D763DA-B55A-861A-4944-BB98EC55C45E}"/>
              </a:ext>
            </a:extLst>
          </p:cNvPr>
          <p:cNvSpPr/>
          <p:nvPr/>
        </p:nvSpPr>
        <p:spPr>
          <a:xfrm>
            <a:off x="46640" y="5351191"/>
            <a:ext cx="4049807" cy="1433057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4: </a:t>
            </a:r>
            <a:r>
              <a:rPr lang="en-GB" sz="1100" u="sng" dirty="0">
                <a:solidFill>
                  <a:schemeClr val="tx1"/>
                </a:solidFill>
              </a:rPr>
              <a:t>What factors cause populations to grow?</a:t>
            </a:r>
          </a:p>
          <a:p>
            <a:r>
              <a:rPr lang="en-GB" sz="1100" dirty="0">
                <a:solidFill>
                  <a:schemeClr val="tx1"/>
                </a:solidFill>
              </a:rPr>
              <a:t>Populations grow when birth rates are high and death rates are low.</a:t>
            </a:r>
          </a:p>
          <a:p>
            <a:endParaRPr lang="en-GB" sz="500" b="1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Reasons: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Limited contraception 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Cultural/religious beliefs 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Improved healthcare 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Better food supply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AE6506-C9F6-9CFF-81C4-B5365E6936BA}"/>
              </a:ext>
            </a:extLst>
          </p:cNvPr>
          <p:cNvSpPr txBox="1"/>
          <p:nvPr/>
        </p:nvSpPr>
        <p:spPr>
          <a:xfrm>
            <a:off x="1744513" y="5767402"/>
            <a:ext cx="231983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1" dirty="0">
                <a:solidFill>
                  <a:schemeClr val="tx1"/>
                </a:solidFill>
              </a:rPr>
              <a:t>Example:</a:t>
            </a:r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India</a:t>
            </a:r>
            <a:r>
              <a:rPr lang="en-GB" sz="1100" dirty="0">
                <a:solidFill>
                  <a:schemeClr val="tx1"/>
                </a:solidFill>
              </a:rPr>
              <a:t> has experienced rapid growth due to improved healthcare and a large young population.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6FA35F7-0A68-5474-C086-0AC89D6B6963}"/>
              </a:ext>
            </a:extLst>
          </p:cNvPr>
          <p:cNvSpPr/>
          <p:nvPr/>
        </p:nvSpPr>
        <p:spPr>
          <a:xfrm>
            <a:off x="4191000" y="5351191"/>
            <a:ext cx="4870150" cy="1433057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5: </a:t>
            </a:r>
            <a:r>
              <a:rPr lang="en-GB" sz="1100" u="sng" dirty="0">
                <a:solidFill>
                  <a:schemeClr val="tx1"/>
                </a:solidFill>
              </a:rPr>
              <a:t>Where is the population growing the fastest and why?</a:t>
            </a:r>
          </a:p>
          <a:p>
            <a:r>
              <a:rPr lang="en-GB" sz="1100" dirty="0">
                <a:solidFill>
                  <a:schemeClr val="tx1"/>
                </a:solidFill>
              </a:rPr>
              <a:t>Population is growing fastest in </a:t>
            </a:r>
            <a:r>
              <a:rPr lang="en-GB" sz="1100" b="1" dirty="0">
                <a:solidFill>
                  <a:schemeClr val="tx1"/>
                </a:solidFill>
              </a:rPr>
              <a:t>LICs and NEEs</a:t>
            </a:r>
            <a:r>
              <a:rPr lang="en-GB" sz="1100" dirty="0">
                <a:solidFill>
                  <a:schemeClr val="tx1"/>
                </a:solidFill>
              </a:rPr>
              <a:t>, especially in parts of Africa and Asia.</a:t>
            </a:r>
            <a:endParaRPr lang="en-GB" sz="500" b="1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Example: India</a:t>
            </a:r>
            <a:endParaRPr lang="en-GB" sz="1100" dirty="0">
              <a:solidFill>
                <a:schemeClr val="tx1"/>
              </a:solidFill>
            </a:endParaRP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Large population with high birth rates (although falling) 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Improved healthcare = lower death rates 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Young population structure 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Rapid urban growth</a:t>
            </a:r>
          </a:p>
        </p:txBody>
      </p:sp>
    </p:spTree>
    <p:extLst>
      <p:ext uri="{BB962C8B-B14F-4D97-AF65-F5344CB8AC3E}">
        <p14:creationId xmlns:p14="http://schemas.microsoft.com/office/powerpoint/2010/main" val="1124517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62B0BB2E-A89E-F9D8-4E20-5B090563527C}"/>
              </a:ext>
            </a:extLst>
          </p:cNvPr>
          <p:cNvSpPr/>
          <p:nvPr/>
        </p:nvSpPr>
        <p:spPr>
          <a:xfrm>
            <a:off x="36114" y="5414691"/>
            <a:ext cx="5960669" cy="341777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>
                <a:solidFill>
                  <a:schemeClr val="bg1"/>
                </a:solidFill>
              </a:rPr>
              <a:t>Helpful revision - </a:t>
            </a:r>
            <a:r>
              <a:rPr lang="en-GB" sz="1100" b="1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BBC Bitesize – KS3 Geography: Population</a:t>
            </a:r>
            <a:endParaRPr lang="en-GB" sz="1100" b="1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CFEE71-AE2F-BA63-F2C3-B5C2AA9E1108}"/>
              </a:ext>
            </a:extLst>
          </p:cNvPr>
          <p:cNvSpPr/>
          <p:nvPr/>
        </p:nvSpPr>
        <p:spPr>
          <a:xfrm>
            <a:off x="45990" y="648727"/>
            <a:ext cx="2890539" cy="4685273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6: </a:t>
            </a:r>
            <a:r>
              <a:rPr lang="en-GB" sz="1100" u="sng" dirty="0">
                <a:solidFill>
                  <a:schemeClr val="tx1"/>
                </a:solidFill>
              </a:rPr>
              <a:t>What factors cause populations to shrink? </a:t>
            </a:r>
          </a:p>
          <a:p>
            <a:r>
              <a:rPr lang="en-GB" sz="1100" dirty="0">
                <a:solidFill>
                  <a:schemeClr val="tx1"/>
                </a:solidFill>
              </a:rPr>
              <a:t>Populations shrink when the </a:t>
            </a:r>
            <a:r>
              <a:rPr lang="en-GB" sz="1100" b="1" dirty="0">
                <a:solidFill>
                  <a:schemeClr val="tx1"/>
                </a:solidFill>
              </a:rPr>
              <a:t>birth rate falls below the death rate</a:t>
            </a:r>
            <a:r>
              <a:rPr lang="en-GB" sz="1100" dirty="0">
                <a:solidFill>
                  <a:schemeClr val="tx1"/>
                </a:solidFill>
              </a:rPr>
              <a:t> (negative natural increase).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dirty="0">
                <a:solidFill>
                  <a:schemeClr val="tx1"/>
                </a:solidFill>
              </a:rPr>
              <a:t>Reasons include: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Women having fewer children</a:t>
            </a:r>
            <a:r>
              <a:rPr lang="en-GB" sz="1100" dirty="0">
                <a:solidFill>
                  <a:schemeClr val="tx1"/>
                </a:solidFill>
              </a:rPr>
              <a:t> due to education and careers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High cost of living</a:t>
            </a:r>
            <a:r>
              <a:rPr lang="en-GB" sz="1100" dirty="0">
                <a:solidFill>
                  <a:schemeClr val="tx1"/>
                </a:solidFill>
              </a:rPr>
              <a:t> (housing, childcare)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Access to contraception and family planning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Later marriages and delayed parenthood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Ageing population</a:t>
            </a:r>
            <a:r>
              <a:rPr lang="en-GB" sz="1100" dirty="0">
                <a:solidFill>
                  <a:schemeClr val="tx1"/>
                </a:solidFill>
              </a:rPr>
              <a:t> – more elderly people than young people 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Examples:</a:t>
            </a:r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Japan</a:t>
            </a:r>
            <a:r>
              <a:rPr lang="en-GB" sz="1100" dirty="0">
                <a:solidFill>
                  <a:schemeClr val="tx1"/>
                </a:solidFill>
              </a:rPr>
              <a:t> → very low birth rate due to expensive living costs and work culture 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Russia</a:t>
            </a:r>
            <a:r>
              <a:rPr lang="en-GB" sz="1100" dirty="0">
                <a:solidFill>
                  <a:schemeClr val="tx1"/>
                </a:solidFill>
              </a:rPr>
              <a:t> → higher death rates and low birth rates 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China</a:t>
            </a:r>
            <a:r>
              <a:rPr lang="en-GB" sz="1100" dirty="0">
                <a:solidFill>
                  <a:schemeClr val="tx1"/>
                </a:solidFill>
              </a:rPr>
              <a:t> → long-term impact of the </a:t>
            </a:r>
            <a:r>
              <a:rPr lang="en-GB" sz="1100" b="1" dirty="0">
                <a:solidFill>
                  <a:schemeClr val="tx1"/>
                </a:solidFill>
              </a:rPr>
              <a:t>one-child policy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Impacts:</a:t>
            </a:r>
            <a:endParaRPr lang="en-GB" sz="1100" dirty="0">
              <a:solidFill>
                <a:schemeClr val="tx1"/>
              </a:solidFill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Smaller workforce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Increased pressure on healthcare and pensions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Slower economic growth.</a:t>
            </a: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8161C1-84DD-9661-D0EA-91306CA08168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Will the world’s population continue to grow?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739408-8FB2-9075-2DE4-890019B2C8AF}"/>
              </a:ext>
            </a:extLst>
          </p:cNvPr>
          <p:cNvSpPr/>
          <p:nvPr/>
        </p:nvSpPr>
        <p:spPr>
          <a:xfrm>
            <a:off x="6081465" y="641145"/>
            <a:ext cx="2990211" cy="5115323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8: </a:t>
            </a:r>
            <a:r>
              <a:rPr lang="en-GB" sz="1100" u="sng" dirty="0">
                <a:solidFill>
                  <a:schemeClr val="tx1"/>
                </a:solidFill>
              </a:rPr>
              <a:t>Will the world’s population continue to grow?</a:t>
            </a:r>
          </a:p>
          <a:p>
            <a:r>
              <a:rPr lang="en-GB" sz="1100" dirty="0">
                <a:solidFill>
                  <a:schemeClr val="tx1"/>
                </a:solidFill>
              </a:rPr>
              <a:t>The global population is </a:t>
            </a:r>
            <a:r>
              <a:rPr lang="en-GB" sz="1100" b="1" dirty="0">
                <a:solidFill>
                  <a:schemeClr val="tx1"/>
                </a:solidFill>
              </a:rPr>
              <a:t>still growing</a:t>
            </a:r>
            <a:r>
              <a:rPr lang="en-GB" sz="1100" dirty="0">
                <a:solidFill>
                  <a:schemeClr val="tx1"/>
                </a:solidFill>
              </a:rPr>
              <a:t>, but the rate of growth is slowing.</a:t>
            </a:r>
          </a:p>
          <a:p>
            <a:endParaRPr lang="en-GB" sz="1100" b="1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Future trends:</a:t>
            </a:r>
            <a:endParaRPr lang="en-GB" sz="1100" dirty="0">
              <a:solidFill>
                <a:schemeClr val="tx1"/>
              </a:solidFill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Growth will continue mainly in countries like </a:t>
            </a:r>
            <a:r>
              <a:rPr lang="en-GB" sz="1100" b="1" dirty="0">
                <a:solidFill>
                  <a:schemeClr val="tx1"/>
                </a:solidFill>
              </a:rPr>
              <a:t>India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Some countries (e.g. </a:t>
            </a:r>
            <a:r>
              <a:rPr lang="en-GB" sz="1100" b="1" dirty="0">
                <a:solidFill>
                  <a:schemeClr val="tx1"/>
                </a:solidFill>
              </a:rPr>
              <a:t>Japan, Russia</a:t>
            </a:r>
            <a:r>
              <a:rPr lang="en-GB" sz="1100" dirty="0">
                <a:solidFill>
                  <a:schemeClr val="tx1"/>
                </a:solidFill>
              </a:rPr>
              <a:t>) will continue to shrink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China’s growth is slowing rapidly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</a:p>
          <a:p>
            <a:endParaRPr lang="en-GB" sz="1100" b="1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Predictions:</a:t>
            </a:r>
            <a:endParaRPr lang="en-GB" sz="1100" dirty="0">
              <a:solidFill>
                <a:schemeClr val="tx1"/>
              </a:solidFill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Global population may reach around </a:t>
            </a:r>
            <a:r>
              <a:rPr lang="en-GB" sz="1100" b="1" dirty="0">
                <a:solidFill>
                  <a:schemeClr val="tx1"/>
                </a:solidFill>
              </a:rPr>
              <a:t>10 billion by 2100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More people will live in </a:t>
            </a:r>
            <a:r>
              <a:rPr lang="en-GB" sz="1100" b="1" dirty="0">
                <a:solidFill>
                  <a:schemeClr val="tx1"/>
                </a:solidFill>
              </a:rPr>
              <a:t>cities (urbanisation)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Populations will become more unevenly distributed 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Challenges:</a:t>
            </a:r>
            <a:endParaRPr lang="en-GB" sz="1100" dirty="0">
              <a:solidFill>
                <a:schemeClr val="tx1"/>
              </a:solidFill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Food </a:t>
            </a:r>
            <a:r>
              <a:rPr lang="en-GB" sz="1100" dirty="0">
                <a:solidFill>
                  <a:schemeClr val="tx1"/>
                </a:solidFill>
              </a:rPr>
              <a:t>and</a:t>
            </a:r>
            <a:r>
              <a:rPr lang="en-GB" sz="1100" b="1" dirty="0">
                <a:solidFill>
                  <a:schemeClr val="tx1"/>
                </a:solidFill>
              </a:rPr>
              <a:t> water supply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Pressure on resources </a:t>
            </a:r>
            <a:r>
              <a:rPr lang="en-GB" sz="1100" dirty="0">
                <a:solidFill>
                  <a:schemeClr val="tx1"/>
                </a:solidFill>
              </a:rPr>
              <a:t>and </a:t>
            </a:r>
            <a:r>
              <a:rPr lang="en-GB" sz="1100" b="1" dirty="0">
                <a:solidFill>
                  <a:schemeClr val="tx1"/>
                </a:solidFill>
              </a:rPr>
              <a:t>environment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Housing</a:t>
            </a:r>
            <a:r>
              <a:rPr lang="en-GB" sz="1100" dirty="0">
                <a:solidFill>
                  <a:schemeClr val="tx1"/>
                </a:solidFill>
              </a:rPr>
              <a:t> and </a:t>
            </a:r>
            <a:r>
              <a:rPr lang="en-GB" sz="1100" b="1" dirty="0">
                <a:solidFill>
                  <a:schemeClr val="tx1"/>
                </a:solidFill>
              </a:rPr>
              <a:t>overcrowding in cities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Managing </a:t>
            </a:r>
            <a:r>
              <a:rPr lang="en-GB" sz="1100" b="1" dirty="0">
                <a:solidFill>
                  <a:schemeClr val="tx1"/>
                </a:solidFill>
              </a:rPr>
              <a:t>ageing populations</a:t>
            </a:r>
            <a:r>
              <a:rPr lang="en-GB" sz="1100" dirty="0">
                <a:solidFill>
                  <a:schemeClr val="tx1"/>
                </a:solidFill>
              </a:rPr>
              <a:t> in richer countries 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Opportunities:</a:t>
            </a:r>
            <a:endParaRPr lang="en-GB" sz="1100" dirty="0">
              <a:solidFill>
                <a:schemeClr val="tx1"/>
              </a:solidFill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Technological advances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Improved healthcare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Sustainable development strategies </a:t>
            </a: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4A02E6-42F0-6878-BC6D-93EDAF60F161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7: Topic Three – Population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1026" name="Picture 2" descr="Director of Science at Fulwood Academy">
            <a:extLst>
              <a:ext uri="{FF2B5EF4-FFF2-40B4-BE49-F238E27FC236}">
                <a16:creationId xmlns:a16="http://schemas.microsoft.com/office/drawing/2014/main" id="{4727D93B-DD96-A5BC-004E-DE04D3E629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00" b="31500"/>
          <a:stretch>
            <a:fillRect/>
          </a:stretch>
        </p:blipFill>
        <p:spPr bwMode="auto">
          <a:xfrm>
            <a:off x="7564663" y="21890"/>
            <a:ext cx="1533346" cy="59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F0EB7C8-E66B-46B2-B38F-7D6D5558FEBF}"/>
              </a:ext>
            </a:extLst>
          </p:cNvPr>
          <p:cNvSpPr/>
          <p:nvPr/>
        </p:nvSpPr>
        <p:spPr>
          <a:xfrm>
            <a:off x="3016451" y="641145"/>
            <a:ext cx="2990211" cy="4692855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Key idea 7: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  <a:r>
              <a:rPr lang="en-GB" sz="1100" u="sng" dirty="0">
                <a:solidFill>
                  <a:schemeClr val="tx1"/>
                </a:solidFill>
              </a:rPr>
              <a:t>Where is the population shrinking and why?</a:t>
            </a:r>
            <a:endParaRPr lang="en-GB" sz="500" dirty="0">
              <a:solidFill>
                <a:schemeClr val="tx1"/>
              </a:solidFill>
            </a:endParaRPr>
          </a:p>
          <a:p>
            <a:r>
              <a:rPr lang="en-GB" sz="1100" dirty="0">
                <a:solidFill>
                  <a:schemeClr val="tx1"/>
                </a:solidFill>
              </a:rPr>
              <a:t>Some countries are experiencing </a:t>
            </a:r>
            <a:r>
              <a:rPr lang="en-GB" sz="1100" b="1" dirty="0">
                <a:solidFill>
                  <a:schemeClr val="tx1"/>
                </a:solidFill>
              </a:rPr>
              <a:t>population decline and ageing populations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Case studies:</a:t>
            </a:r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b="1" dirty="0">
                <a:solidFill>
                  <a:schemeClr val="tx1"/>
                </a:solidFill>
              </a:rPr>
              <a:t>Japan</a:t>
            </a:r>
            <a:endParaRPr lang="en-GB" sz="1100" dirty="0">
              <a:solidFill>
                <a:schemeClr val="tx1"/>
              </a:solidFill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One of the </a:t>
            </a:r>
            <a:r>
              <a:rPr lang="en-GB" sz="1100" b="1" dirty="0">
                <a:solidFill>
                  <a:schemeClr val="tx1"/>
                </a:solidFill>
              </a:rPr>
              <a:t>oldest populations in the world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Very low birth rate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Long life expectancy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High dependency ratio (more elderly than workers) </a:t>
            </a:r>
          </a:p>
          <a:p>
            <a:pPr marL="85725" indent="-85725"/>
            <a:r>
              <a:rPr lang="en-GB" sz="1100" b="1" dirty="0">
                <a:solidFill>
                  <a:schemeClr val="tx1"/>
                </a:solidFill>
              </a:rPr>
              <a:t>China</a:t>
            </a:r>
            <a:endParaRPr lang="en-GB" sz="1100" dirty="0">
              <a:solidFill>
                <a:schemeClr val="tx1"/>
              </a:solidFill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Ageing population due to the </a:t>
            </a:r>
            <a:r>
              <a:rPr lang="en-GB" sz="1100" b="1" dirty="0">
                <a:solidFill>
                  <a:schemeClr val="tx1"/>
                </a:solidFill>
              </a:rPr>
              <a:t>one-child policy (1979–2015)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Fewer young people entering the workforce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Government now encouraging larger families </a:t>
            </a:r>
          </a:p>
          <a:p>
            <a:pPr marL="85725" indent="-85725"/>
            <a:r>
              <a:rPr lang="en-GB" sz="1100" b="1" dirty="0">
                <a:solidFill>
                  <a:schemeClr val="tx1"/>
                </a:solidFill>
              </a:rPr>
              <a:t>Russia</a:t>
            </a:r>
            <a:endParaRPr lang="en-GB" sz="1100" dirty="0">
              <a:solidFill>
                <a:schemeClr val="tx1"/>
              </a:solidFill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Low birth rate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High death rate (linked to health issues and lifestyle factors)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Population decreasing in some regions </a:t>
            </a:r>
          </a:p>
          <a:p>
            <a:pPr marL="85725" indent="-85725"/>
            <a:endParaRPr lang="en-GB" sz="1100" dirty="0">
              <a:solidFill>
                <a:schemeClr val="tx1"/>
              </a:solidFill>
            </a:endParaRPr>
          </a:p>
          <a:p>
            <a:pPr marL="85725" indent="-85725"/>
            <a:r>
              <a:rPr lang="en-GB" sz="1100" b="1" dirty="0">
                <a:solidFill>
                  <a:schemeClr val="tx1"/>
                </a:solidFill>
              </a:rPr>
              <a:t>Challenges:</a:t>
            </a:r>
            <a:endParaRPr lang="en-GB" sz="1100" dirty="0">
              <a:solidFill>
                <a:schemeClr val="tx1"/>
              </a:solidFill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Fewer workers to support the economy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Increased taxes or need for immigration 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Greater demand for healthcare services </a:t>
            </a:r>
          </a:p>
          <a:p>
            <a:endParaRPr lang="en-GB" sz="1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734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ath_Settings xmlns="943e7e0d-78f4-4e7a-97d4-778d2d77b8cb" xsi:nil="true"/>
    <NotebookType xmlns="943e7e0d-78f4-4e7a-97d4-778d2d77b8cb" xsi:nil="true"/>
    <Distribution_Groups xmlns="943e7e0d-78f4-4e7a-97d4-778d2d77b8cb" xsi:nil="true"/>
    <LMS_Mappings xmlns="943e7e0d-78f4-4e7a-97d4-778d2d77b8cb" xsi:nil="true"/>
    <Teams_Channel_Section_Location xmlns="943e7e0d-78f4-4e7a-97d4-778d2d77b8cb" xsi:nil="true"/>
    <FolderType xmlns="943e7e0d-78f4-4e7a-97d4-778d2d77b8cb" xsi:nil="true"/>
    <Owner xmlns="943e7e0d-78f4-4e7a-97d4-778d2d77b8cb">
      <UserInfo>
        <DisplayName/>
        <AccountId xsi:nil="true"/>
        <AccountType/>
      </UserInfo>
    </Owner>
    <Student_Groups xmlns="943e7e0d-78f4-4e7a-97d4-778d2d77b8cb">
      <UserInfo>
        <DisplayName/>
        <AccountId xsi:nil="true"/>
        <AccountType/>
      </UserInfo>
    </Student_Groups>
    <Invited_Teachers xmlns="943e7e0d-78f4-4e7a-97d4-778d2d77b8cb" xsi:nil="true"/>
    <Invited_Students xmlns="943e7e0d-78f4-4e7a-97d4-778d2d77b8cb" xsi:nil="true"/>
    <DefaultSectionNames xmlns="943e7e0d-78f4-4e7a-97d4-778d2d77b8cb" xsi:nil="true"/>
    <Templates xmlns="943e7e0d-78f4-4e7a-97d4-778d2d77b8cb" xsi:nil="true"/>
    <Students xmlns="943e7e0d-78f4-4e7a-97d4-778d2d77b8cb">
      <UserInfo>
        <DisplayName/>
        <AccountId xsi:nil="true"/>
        <AccountType/>
      </UserInfo>
    </Students>
    <Is_Collaboration_Space_Locked xmlns="943e7e0d-78f4-4e7a-97d4-778d2d77b8cb" xsi:nil="true"/>
    <Self_Registration_Enabled xmlns="943e7e0d-78f4-4e7a-97d4-778d2d77b8cb" xsi:nil="true"/>
    <Has_Teacher_Only_SectionGroup xmlns="943e7e0d-78f4-4e7a-97d4-778d2d77b8cb" xsi:nil="true"/>
    <CultureName xmlns="943e7e0d-78f4-4e7a-97d4-778d2d77b8cb" xsi:nil="true"/>
    <TeamsChannelId xmlns="943e7e0d-78f4-4e7a-97d4-778d2d77b8cb" xsi:nil="true"/>
    <IsNotebookLocked xmlns="943e7e0d-78f4-4e7a-97d4-778d2d77b8cb" xsi:nil="true"/>
    <_activity xmlns="943e7e0d-78f4-4e7a-97d4-778d2d77b8cb" xsi:nil="true"/>
    <Teachers xmlns="943e7e0d-78f4-4e7a-97d4-778d2d77b8cb">
      <UserInfo>
        <DisplayName/>
        <AccountId xsi:nil="true"/>
        <AccountType/>
      </UserInfo>
    </Teachers>
    <AppVersion xmlns="943e7e0d-78f4-4e7a-97d4-778d2d77b8c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F3DA166B1C444DAD447859F87EACFE" ma:contentTypeVersion="39" ma:contentTypeDescription="Create a new document." ma:contentTypeScope="" ma:versionID="e6bc1a205cd63c2c32037a8abde0f88b">
  <xsd:schema xmlns:xsd="http://www.w3.org/2001/XMLSchema" xmlns:xs="http://www.w3.org/2001/XMLSchema" xmlns:p="http://schemas.microsoft.com/office/2006/metadata/properties" xmlns:ns3="943e7e0d-78f4-4e7a-97d4-778d2d77b8cb" xmlns:ns4="d8577cca-f599-4201-832a-5e77dde5debf" targetNamespace="http://schemas.microsoft.com/office/2006/metadata/properties" ma:root="true" ma:fieldsID="52cf70819e58ed618a7ca9c18a044f2c" ns3:_="" ns4:_="">
    <xsd:import namespace="943e7e0d-78f4-4e7a-97d4-778d2d77b8cb"/>
    <xsd:import namespace="d8577cca-f599-4201-832a-5e77dde5deb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CR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3e7e0d-78f4-4e7a-97d4-778d2d77b8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NotebookType" ma:index="16" nillable="true" ma:displayName="Notebook Type" ma:internalName="NotebookType">
      <xsd:simpleType>
        <xsd:restriction base="dms:Text"/>
      </xsd:simpleType>
    </xsd:element>
    <xsd:element name="FolderType" ma:index="17" nillable="true" ma:displayName="Folder Type" ma:internalName="FolderType">
      <xsd:simpleType>
        <xsd:restriction base="dms:Text"/>
      </xsd:simpleType>
    </xsd:element>
    <xsd:element name="CultureName" ma:index="18" nillable="true" ma:displayName="Culture Name" ma:internalName="CultureName">
      <xsd:simpleType>
        <xsd:restriction base="dms:Text"/>
      </xsd:simpleType>
    </xsd:element>
    <xsd:element name="AppVersion" ma:index="19" nillable="true" ma:displayName="App Version" ma:internalName="AppVersion">
      <xsd:simpleType>
        <xsd:restriction base="dms:Text"/>
      </xsd:simpleType>
    </xsd:element>
    <xsd:element name="TeamsChannelId" ma:index="20" nillable="true" ma:displayName="Teams Channel Id" ma:internalName="TeamsChannelId">
      <xsd:simpleType>
        <xsd:restriction base="dms:Text"/>
      </xsd:simpleType>
    </xsd:element>
    <xsd:element name="Owner" ma:index="21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2" nillable="true" ma:displayName="Math Settings" ma:internalName="Math_Settings">
      <xsd:simpleType>
        <xsd:restriction base="dms:Text"/>
      </xsd:simpleType>
    </xsd:element>
    <xsd:element name="DefaultSectionNames" ma:index="23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4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8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9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0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1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2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3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4" nillable="true" ma:displayName="Is Collaboration Space Locked" ma:internalName="Is_Collaboration_Space_Locked">
      <xsd:simpleType>
        <xsd:restriction base="dms:Boolean"/>
      </xsd:simpleType>
    </xsd:element>
    <xsd:element name="IsNotebookLocked" ma:index="35" nillable="true" ma:displayName="Is Notebook Locked" ma:internalName="IsNotebookLocked">
      <xsd:simpleType>
        <xsd:restriction base="dms:Boolean"/>
      </xsd:simpleType>
    </xsd:element>
    <xsd:element name="Teams_Channel_Section_Location" ma:index="36" nillable="true" ma:displayName="Teams Channel Section Location" ma:internalName="Teams_Channel_Section_Location">
      <xsd:simpleType>
        <xsd:restriction base="dms:Text"/>
      </xsd:simpleType>
    </xsd:element>
    <xsd:element name="MediaLengthInSeconds" ma:index="4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41" nillable="true" ma:displayName="_activity" ma:hidden="true" ma:internalName="_activity">
      <xsd:simpleType>
        <xsd:restriction base="dms:Note"/>
      </xsd:simpleType>
    </xsd:element>
    <xsd:element name="MediaServiceOCR" ma:index="4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4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4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46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577cca-f599-4201-832a-5e77dde5debf" elementFormDefault="qualified">
    <xsd:import namespace="http://schemas.microsoft.com/office/2006/documentManagement/types"/>
    <xsd:import namespace="http://schemas.microsoft.com/office/infopath/2007/PartnerControls"/>
    <xsd:element name="SharedWithUsers" ma:index="3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3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88C2129-B378-434E-804E-C43BDDEE1F9F}">
  <ds:schemaRefs>
    <ds:schemaRef ds:uri="d8577cca-f599-4201-832a-5e77dde5debf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943e7e0d-78f4-4e7a-97d4-778d2d77b8cb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B1C74BC-19CB-41ED-9B65-D3883648B2E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5E596D1-F504-48B1-A036-55DBEDD4303B}">
  <ds:schemaRefs>
    <ds:schemaRef ds:uri="943e7e0d-78f4-4e7a-97d4-778d2d77b8cb"/>
    <ds:schemaRef ds:uri="d8577cca-f599-4201-832a-5e77dde5deb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10504</TotalTime>
  <Words>885</Words>
  <Application>Microsoft Office PowerPoint</Application>
  <PresentationFormat>On-screen Show (4:3)</PresentationFormat>
  <Paragraphs>137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J Langton</dc:creator>
  <cp:lastModifiedBy>Miss C Morrison</cp:lastModifiedBy>
  <cp:revision>4</cp:revision>
  <cp:lastPrinted>2024-11-05T08:13:02Z</cp:lastPrinted>
  <dcterms:created xsi:type="dcterms:W3CDTF">2024-09-02T20:50:34Z</dcterms:created>
  <dcterms:modified xsi:type="dcterms:W3CDTF">2026-04-02T11:06:42Z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0x01010059F3DA166B1C444DAD447859F87EACFE</vt:lpwstr>
  </property>
</Properties>
</file>