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7" r:id="rId12"/>
    <p:sldId id="269" r:id="rId13"/>
    <p:sldId id="268" r:id="rId14"/>
  </p:sldIdLst>
  <p:sldSz cx="10693400" cy="7556500"/>
  <p:notesSz cx="10693400" cy="75565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6D8DFC2-781C-4960-A5C4-7EBC444FCC46}" v="6" dt="2025-09-04T08:00:14.680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5" d="100"/>
          <a:sy n="95" d="100"/>
        </p:scale>
        <p:origin x="1602" y="9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633913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6057900" y="0"/>
            <a:ext cx="4632325" cy="379413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7284B98-8CFB-435C-BBCF-E403A7C522D4}" type="datetimeFigureOut">
              <a:rPr lang="en-GB" smtClean="0"/>
              <a:t>04/09/2025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541713" y="944563"/>
            <a:ext cx="3609975" cy="255111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1069975" y="3636963"/>
            <a:ext cx="8553450" cy="297497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7177088"/>
            <a:ext cx="4633913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6057900" y="7177088"/>
            <a:ext cx="4632325" cy="37941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E18F06-3693-4762-9A16-AA601E8254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280329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005" y="2342515"/>
            <a:ext cx="9089390" cy="15868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010" y="4231640"/>
            <a:ext cx="7485380" cy="18891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670" y="1737995"/>
            <a:ext cx="4651629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07101" y="1737995"/>
            <a:ext cx="4651629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9/4/2025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6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9/4/2025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2139184" y="1837966"/>
            <a:ext cx="327660" cy="93980"/>
          </a:xfrm>
          <a:custGeom>
            <a:avLst/>
            <a:gdLst/>
            <a:ahLst/>
            <a:cxnLst/>
            <a:rect l="l" t="t" r="r" b="b"/>
            <a:pathLst>
              <a:path w="327660" h="93980">
                <a:moveTo>
                  <a:pt x="315137" y="46830"/>
                </a:moveTo>
                <a:lnTo>
                  <a:pt x="243996" y="88317"/>
                </a:lnTo>
                <a:lnTo>
                  <a:pt x="243497" y="90210"/>
                </a:lnTo>
                <a:lnTo>
                  <a:pt x="245219" y="93160"/>
                </a:lnTo>
                <a:lnTo>
                  <a:pt x="247114" y="93659"/>
                </a:lnTo>
                <a:lnTo>
                  <a:pt x="322113" y="49922"/>
                </a:lnTo>
                <a:lnTo>
                  <a:pt x="321276" y="49922"/>
                </a:lnTo>
                <a:lnTo>
                  <a:pt x="321276" y="49502"/>
                </a:lnTo>
                <a:lnTo>
                  <a:pt x="319718" y="49502"/>
                </a:lnTo>
                <a:lnTo>
                  <a:pt x="315137" y="46830"/>
                </a:lnTo>
                <a:close/>
              </a:path>
              <a:path w="327660" h="93980">
                <a:moveTo>
                  <a:pt x="309833" y="43737"/>
                </a:moveTo>
                <a:lnTo>
                  <a:pt x="0" y="43737"/>
                </a:lnTo>
                <a:lnTo>
                  <a:pt x="0" y="49922"/>
                </a:lnTo>
                <a:lnTo>
                  <a:pt x="309835" y="49922"/>
                </a:lnTo>
                <a:lnTo>
                  <a:pt x="315137" y="46830"/>
                </a:lnTo>
                <a:lnTo>
                  <a:pt x="309833" y="43737"/>
                </a:lnTo>
                <a:close/>
              </a:path>
              <a:path w="327660" h="93980">
                <a:moveTo>
                  <a:pt x="322113" y="43737"/>
                </a:moveTo>
                <a:lnTo>
                  <a:pt x="321276" y="43737"/>
                </a:lnTo>
                <a:lnTo>
                  <a:pt x="321276" y="49922"/>
                </a:lnTo>
                <a:lnTo>
                  <a:pt x="322113" y="49922"/>
                </a:lnTo>
                <a:lnTo>
                  <a:pt x="327415" y="46830"/>
                </a:lnTo>
                <a:lnTo>
                  <a:pt x="322113" y="43737"/>
                </a:lnTo>
                <a:close/>
              </a:path>
              <a:path w="327660" h="93980">
                <a:moveTo>
                  <a:pt x="319718" y="44159"/>
                </a:moveTo>
                <a:lnTo>
                  <a:pt x="315137" y="46830"/>
                </a:lnTo>
                <a:lnTo>
                  <a:pt x="319718" y="49502"/>
                </a:lnTo>
                <a:lnTo>
                  <a:pt x="319718" y="44159"/>
                </a:lnTo>
                <a:close/>
              </a:path>
              <a:path w="327660" h="93980">
                <a:moveTo>
                  <a:pt x="321276" y="44159"/>
                </a:moveTo>
                <a:lnTo>
                  <a:pt x="319718" y="44159"/>
                </a:lnTo>
                <a:lnTo>
                  <a:pt x="319718" y="49502"/>
                </a:lnTo>
                <a:lnTo>
                  <a:pt x="321276" y="49502"/>
                </a:lnTo>
                <a:lnTo>
                  <a:pt x="321276" y="44159"/>
                </a:lnTo>
                <a:close/>
              </a:path>
              <a:path w="327660" h="93980">
                <a:moveTo>
                  <a:pt x="247114" y="0"/>
                </a:moveTo>
                <a:lnTo>
                  <a:pt x="245219" y="499"/>
                </a:lnTo>
                <a:lnTo>
                  <a:pt x="243497" y="3449"/>
                </a:lnTo>
                <a:lnTo>
                  <a:pt x="243996" y="5342"/>
                </a:lnTo>
                <a:lnTo>
                  <a:pt x="315137" y="46830"/>
                </a:lnTo>
                <a:lnTo>
                  <a:pt x="319718" y="44159"/>
                </a:lnTo>
                <a:lnTo>
                  <a:pt x="321276" y="44159"/>
                </a:lnTo>
                <a:lnTo>
                  <a:pt x="321276" y="43737"/>
                </a:lnTo>
                <a:lnTo>
                  <a:pt x="322113" y="43737"/>
                </a:lnTo>
                <a:lnTo>
                  <a:pt x="24711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9/4/2025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047281" y="1040128"/>
            <a:ext cx="2598836" cy="10617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6800" b="1" i="0">
                <a:solidFill>
                  <a:schemeClr val="tx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670" y="1737995"/>
            <a:ext cx="9624060" cy="498729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5756" y="7027545"/>
            <a:ext cx="3421888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670" y="7027545"/>
            <a:ext cx="2459482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9/4/2025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699248" y="7027545"/>
            <a:ext cx="2459482" cy="3778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g"/><Relationship Id="rId7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12" Type="http://schemas.openxmlformats.org/officeDocument/2006/relationships/image" Target="../media/image26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.png"/><Relationship Id="rId11" Type="http://schemas.openxmlformats.org/officeDocument/2006/relationships/image" Target="../media/image25.png"/><Relationship Id="rId5" Type="http://schemas.openxmlformats.org/officeDocument/2006/relationships/image" Target="../media/image19.png"/><Relationship Id="rId10" Type="http://schemas.openxmlformats.org/officeDocument/2006/relationships/image" Target="../media/image24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28.png"/><Relationship Id="rId7" Type="http://schemas.openxmlformats.org/officeDocument/2006/relationships/image" Target="../media/image3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11" Type="http://schemas.openxmlformats.org/officeDocument/2006/relationships/image" Target="../media/image13.png"/><Relationship Id="rId5" Type="http://schemas.openxmlformats.org/officeDocument/2006/relationships/image" Target="../media/image30.png"/><Relationship Id="rId10" Type="http://schemas.openxmlformats.org/officeDocument/2006/relationships/image" Target="../media/image12.png"/><Relationship Id="rId4" Type="http://schemas.openxmlformats.org/officeDocument/2006/relationships/image" Target="../media/image29.png"/><Relationship Id="rId9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13" Type="http://schemas.openxmlformats.org/officeDocument/2006/relationships/image" Target="../media/image43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12" Type="http://schemas.openxmlformats.org/officeDocument/2006/relationships/image" Target="../media/image4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11" Type="http://schemas.openxmlformats.org/officeDocument/2006/relationships/image" Target="../media/image41.pn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48.png"/><Relationship Id="rId5" Type="http://schemas.openxmlformats.org/officeDocument/2006/relationships/image" Target="../media/image47.png"/><Relationship Id="rId4" Type="http://schemas.openxmlformats.org/officeDocument/2006/relationships/image" Target="../media/image46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png"/><Relationship Id="rId13" Type="http://schemas.openxmlformats.org/officeDocument/2006/relationships/image" Target="../media/image56.png"/><Relationship Id="rId3" Type="http://schemas.openxmlformats.org/officeDocument/2006/relationships/image" Target="../media/image50.png"/><Relationship Id="rId7" Type="http://schemas.openxmlformats.org/officeDocument/2006/relationships/image" Target="../media/image37.png"/><Relationship Id="rId12" Type="http://schemas.openxmlformats.org/officeDocument/2006/relationships/image" Target="../media/image55.png"/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11" Type="http://schemas.openxmlformats.org/officeDocument/2006/relationships/image" Target="../media/image54.png"/><Relationship Id="rId5" Type="http://schemas.openxmlformats.org/officeDocument/2006/relationships/image" Target="../media/image35.png"/><Relationship Id="rId10" Type="http://schemas.openxmlformats.org/officeDocument/2006/relationships/image" Target="../media/image53.png"/><Relationship Id="rId4" Type="http://schemas.openxmlformats.org/officeDocument/2006/relationships/image" Target="../media/image51.png"/><Relationship Id="rId9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7" Type="http://schemas.openxmlformats.org/officeDocument/2006/relationships/image" Target="../media/image62.png"/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1.png"/><Relationship Id="rId5" Type="http://schemas.openxmlformats.org/officeDocument/2006/relationships/image" Target="../media/image60.png"/><Relationship Id="rId4" Type="http://schemas.openxmlformats.org/officeDocument/2006/relationships/image" Target="../media/image59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7.png"/><Relationship Id="rId5" Type="http://schemas.openxmlformats.org/officeDocument/2006/relationships/image" Target="../media/image66.png"/><Relationship Id="rId4" Type="http://schemas.openxmlformats.org/officeDocument/2006/relationships/image" Target="../media/image6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4.png"/><Relationship Id="rId13" Type="http://schemas.openxmlformats.org/officeDocument/2006/relationships/image" Target="../media/image79.png"/><Relationship Id="rId3" Type="http://schemas.openxmlformats.org/officeDocument/2006/relationships/image" Target="../media/image69.png"/><Relationship Id="rId7" Type="http://schemas.openxmlformats.org/officeDocument/2006/relationships/image" Target="../media/image73.png"/><Relationship Id="rId12" Type="http://schemas.openxmlformats.org/officeDocument/2006/relationships/image" Target="../media/image78.png"/><Relationship Id="rId2" Type="http://schemas.openxmlformats.org/officeDocument/2006/relationships/image" Target="../media/image68.png"/><Relationship Id="rId16" Type="http://schemas.openxmlformats.org/officeDocument/2006/relationships/image" Target="../media/image8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2.png"/><Relationship Id="rId11" Type="http://schemas.openxmlformats.org/officeDocument/2006/relationships/image" Target="../media/image77.png"/><Relationship Id="rId5" Type="http://schemas.openxmlformats.org/officeDocument/2006/relationships/image" Target="../media/image71.png"/><Relationship Id="rId15" Type="http://schemas.openxmlformats.org/officeDocument/2006/relationships/image" Target="../media/image81.png"/><Relationship Id="rId10" Type="http://schemas.openxmlformats.org/officeDocument/2006/relationships/image" Target="../media/image76.png"/><Relationship Id="rId4" Type="http://schemas.openxmlformats.org/officeDocument/2006/relationships/image" Target="../media/image70.png"/><Relationship Id="rId9" Type="http://schemas.openxmlformats.org/officeDocument/2006/relationships/image" Target="../media/image75.png"/><Relationship Id="rId14" Type="http://schemas.openxmlformats.org/officeDocument/2006/relationships/image" Target="../media/image80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84.png"/><Relationship Id="rId7" Type="http://schemas.openxmlformats.org/officeDocument/2006/relationships/image" Target="../media/image88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7.png"/><Relationship Id="rId11" Type="http://schemas.openxmlformats.org/officeDocument/2006/relationships/image" Target="../media/image92.png"/><Relationship Id="rId5" Type="http://schemas.openxmlformats.org/officeDocument/2006/relationships/image" Target="../media/image86.png"/><Relationship Id="rId10" Type="http://schemas.openxmlformats.org/officeDocument/2006/relationships/image" Target="../media/image91.png"/><Relationship Id="rId4" Type="http://schemas.openxmlformats.org/officeDocument/2006/relationships/image" Target="../media/image85.png"/><Relationship Id="rId9" Type="http://schemas.openxmlformats.org/officeDocument/2006/relationships/image" Target="../media/image90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9.png"/><Relationship Id="rId13" Type="http://schemas.openxmlformats.org/officeDocument/2006/relationships/image" Target="../media/image104.png"/><Relationship Id="rId3" Type="http://schemas.openxmlformats.org/officeDocument/2006/relationships/image" Target="../media/image94.png"/><Relationship Id="rId7" Type="http://schemas.openxmlformats.org/officeDocument/2006/relationships/image" Target="../media/image98.png"/><Relationship Id="rId12" Type="http://schemas.openxmlformats.org/officeDocument/2006/relationships/image" Target="../media/image103.png"/><Relationship Id="rId2" Type="http://schemas.openxmlformats.org/officeDocument/2006/relationships/image" Target="../media/image93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7.png"/><Relationship Id="rId11" Type="http://schemas.openxmlformats.org/officeDocument/2006/relationships/image" Target="../media/image102.png"/><Relationship Id="rId5" Type="http://schemas.openxmlformats.org/officeDocument/2006/relationships/image" Target="../media/image96.png"/><Relationship Id="rId10" Type="http://schemas.openxmlformats.org/officeDocument/2006/relationships/image" Target="../media/image101.png"/><Relationship Id="rId4" Type="http://schemas.openxmlformats.org/officeDocument/2006/relationships/image" Target="../media/image95.png"/><Relationship Id="rId9" Type="http://schemas.openxmlformats.org/officeDocument/2006/relationships/image" Target="../media/image100.jpg"/><Relationship Id="rId14" Type="http://schemas.openxmlformats.org/officeDocument/2006/relationships/image" Target="../media/image10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43838" y="2541321"/>
            <a:ext cx="2598836" cy="1058623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pc="-10" dirty="0"/>
              <a:t>History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2785159" y="4100779"/>
            <a:ext cx="5116195" cy="863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5500" b="1" spc="-105" dirty="0">
                <a:latin typeface="Calibri"/>
                <a:cs typeface="Calibri"/>
              </a:rPr>
              <a:t>Year </a:t>
            </a:r>
            <a:r>
              <a:rPr sz="5500" b="1" dirty="0">
                <a:latin typeface="Calibri"/>
                <a:cs typeface="Calibri"/>
              </a:rPr>
              <a:t>9</a:t>
            </a:r>
            <a:r>
              <a:rPr sz="5500" b="1" spc="-114" dirty="0">
                <a:latin typeface="Calibri"/>
                <a:cs typeface="Calibri"/>
              </a:rPr>
              <a:t> </a:t>
            </a:r>
            <a:r>
              <a:rPr sz="5500" b="1" spc="-40" dirty="0">
                <a:latin typeface="Calibri"/>
                <a:cs typeface="Calibri"/>
              </a:rPr>
              <a:t>Knowledge</a:t>
            </a:r>
            <a:endParaRPr sz="55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810684" y="4682948"/>
            <a:ext cx="3073400" cy="8636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5500" b="1" spc="-45" dirty="0">
                <a:latin typeface="Calibri"/>
                <a:cs typeface="Calibri"/>
              </a:rPr>
              <a:t>Organisers</a:t>
            </a:r>
            <a:endParaRPr sz="5500">
              <a:latin typeface="Calibri"/>
              <a:cs typeface="Calibri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23E939F-8513-F586-FD7F-D06CB8063C96}"/>
              </a:ext>
            </a:extLst>
          </p:cNvPr>
          <p:cNvSpPr txBox="1"/>
          <p:nvPr/>
        </p:nvSpPr>
        <p:spPr>
          <a:xfrm>
            <a:off x="241300" y="196850"/>
            <a:ext cx="10210800" cy="86360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CA8D767-ED9E-3ED5-948A-769659B8ED82}"/>
              </a:ext>
            </a:extLst>
          </p:cNvPr>
          <p:cNvSpPr txBox="1"/>
          <p:nvPr/>
        </p:nvSpPr>
        <p:spPr>
          <a:xfrm>
            <a:off x="317500" y="6445250"/>
            <a:ext cx="10134600" cy="863600"/>
          </a:xfrm>
          <a:prstGeom prst="rect">
            <a:avLst/>
          </a:prstGeom>
          <a:solidFill>
            <a:schemeClr val="tx2"/>
          </a:solidFill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41920C0-6486-F45F-C690-DF562AE656F9}"/>
              </a:ext>
            </a:extLst>
          </p:cNvPr>
          <p:cNvSpPr txBox="1"/>
          <p:nvPr/>
        </p:nvSpPr>
        <p:spPr>
          <a:xfrm>
            <a:off x="2374900" y="1263650"/>
            <a:ext cx="66294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latin typeface="+mj-lt"/>
              </a:rPr>
              <a:t>Fulwood History Department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056379" y="1631715"/>
            <a:ext cx="4256405" cy="3597910"/>
            <a:chOff x="4056379" y="1631715"/>
            <a:chExt cx="4256405" cy="359791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056379" y="3903472"/>
              <a:ext cx="1438655" cy="1325879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181103" y="1631715"/>
              <a:ext cx="4131310" cy="2261003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4141344" y="1925976"/>
              <a:ext cx="1036955" cy="175260"/>
            </a:xfrm>
            <a:custGeom>
              <a:avLst/>
              <a:gdLst/>
              <a:ahLst/>
              <a:cxnLst/>
              <a:rect l="l" t="t" r="r" b="b"/>
              <a:pathLst>
                <a:path w="1036954" h="175260">
                  <a:moveTo>
                    <a:pt x="1036660" y="0"/>
                  </a:moveTo>
                  <a:lnTo>
                    <a:pt x="0" y="0"/>
                  </a:lnTo>
                  <a:lnTo>
                    <a:pt x="0" y="174818"/>
                  </a:lnTo>
                  <a:lnTo>
                    <a:pt x="1036660" y="174818"/>
                  </a:lnTo>
                  <a:lnTo>
                    <a:pt x="103666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4217738" y="1943648"/>
            <a:ext cx="674370" cy="19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130" dirty="0">
                <a:latin typeface="Arial MT"/>
                <a:cs typeface="Arial MT"/>
              </a:rPr>
              <a:t>SANDBAGS</a:t>
            </a:r>
            <a:endParaRPr sz="1100">
              <a:latin typeface="Arial MT"/>
              <a:cs typeface="Arial MT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6519822" y="1630845"/>
            <a:ext cx="1284605" cy="175260"/>
          </a:xfrm>
          <a:custGeom>
            <a:avLst/>
            <a:gdLst/>
            <a:ahLst/>
            <a:cxnLst/>
            <a:rect l="l" t="t" r="r" b="b"/>
            <a:pathLst>
              <a:path w="1284604" h="175260">
                <a:moveTo>
                  <a:pt x="1284230" y="0"/>
                </a:moveTo>
                <a:lnTo>
                  <a:pt x="0" y="0"/>
                </a:lnTo>
                <a:lnTo>
                  <a:pt x="0" y="174818"/>
                </a:lnTo>
                <a:lnTo>
                  <a:pt x="1284230" y="174818"/>
                </a:lnTo>
                <a:lnTo>
                  <a:pt x="128423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6596215" y="1651040"/>
            <a:ext cx="784225" cy="19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200" dirty="0">
                <a:latin typeface="Arial MT"/>
                <a:cs typeface="Arial MT"/>
              </a:rPr>
              <a:t>BARBED</a:t>
            </a:r>
            <a:r>
              <a:rPr sz="1100" spc="-20" dirty="0">
                <a:latin typeface="Arial MT"/>
                <a:cs typeface="Arial MT"/>
              </a:rPr>
              <a:t> </a:t>
            </a:r>
            <a:r>
              <a:rPr sz="1100" spc="-130" dirty="0">
                <a:latin typeface="Arial MT"/>
                <a:cs typeface="Arial MT"/>
              </a:rPr>
              <a:t>WIRE</a:t>
            </a:r>
            <a:endParaRPr sz="11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6726110" y="2134829"/>
            <a:ext cx="1472565" cy="17526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31750" rIns="0" bIns="0" rtlCol="0">
            <a:spAutoFit/>
          </a:bodyPr>
          <a:lstStyle/>
          <a:p>
            <a:pPr marL="273685">
              <a:lnSpc>
                <a:spcPts val="1125"/>
              </a:lnSpc>
              <a:spcBef>
                <a:spcPts val="250"/>
              </a:spcBef>
            </a:pPr>
            <a:r>
              <a:rPr sz="1100" spc="-55" dirty="0">
                <a:latin typeface="Arial MT"/>
                <a:cs typeface="Arial MT"/>
              </a:rPr>
              <a:t>NO</a:t>
            </a:r>
            <a:r>
              <a:rPr sz="1100" spc="-20" dirty="0">
                <a:latin typeface="Arial MT"/>
                <a:cs typeface="Arial MT"/>
              </a:rPr>
              <a:t> </a:t>
            </a:r>
            <a:r>
              <a:rPr sz="1100" spc="-125" dirty="0">
                <a:latin typeface="Arial MT"/>
                <a:cs typeface="Arial MT"/>
              </a:rPr>
              <a:t>MANS</a:t>
            </a:r>
            <a:r>
              <a:rPr sz="1100" spc="-10" dirty="0">
                <a:latin typeface="Arial MT"/>
                <a:cs typeface="Arial MT"/>
              </a:rPr>
              <a:t> </a:t>
            </a:r>
            <a:r>
              <a:rPr sz="1100" spc="-20" dirty="0">
                <a:latin typeface="Arial MT"/>
                <a:cs typeface="Arial MT"/>
              </a:rPr>
              <a:t>LAND</a:t>
            </a:r>
            <a:endParaRPr sz="1100">
              <a:latin typeface="Arial MT"/>
              <a:cs typeface="Arial 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6600666" y="2615897"/>
            <a:ext cx="1036955" cy="17526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32384" rIns="0" bIns="0" rtlCol="0">
            <a:spAutoFit/>
          </a:bodyPr>
          <a:lstStyle/>
          <a:p>
            <a:pPr marL="88900">
              <a:lnSpc>
                <a:spcPts val="1120"/>
              </a:lnSpc>
              <a:spcBef>
                <a:spcPts val="254"/>
              </a:spcBef>
            </a:pPr>
            <a:r>
              <a:rPr sz="1100" spc="-60" dirty="0">
                <a:latin typeface="Arial MT"/>
                <a:cs typeface="Arial MT"/>
              </a:rPr>
              <a:t>PARAPET</a:t>
            </a:r>
            <a:endParaRPr sz="1100">
              <a:latin typeface="Arial MT"/>
              <a:cs typeface="Arial M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600666" y="2831475"/>
            <a:ext cx="1569720" cy="17526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29845" rIns="0" bIns="0" rtlCol="0">
            <a:spAutoFit/>
          </a:bodyPr>
          <a:lstStyle/>
          <a:p>
            <a:pPr marL="88900">
              <a:lnSpc>
                <a:spcPts val="1140"/>
              </a:lnSpc>
              <a:spcBef>
                <a:spcPts val="235"/>
              </a:spcBef>
            </a:pPr>
            <a:r>
              <a:rPr sz="1100" spc="-100" dirty="0">
                <a:latin typeface="Arial MT"/>
                <a:cs typeface="Arial MT"/>
              </a:rPr>
              <a:t>AMUNITION</a:t>
            </a:r>
            <a:r>
              <a:rPr sz="1100" spc="-10" dirty="0">
                <a:latin typeface="Arial MT"/>
                <a:cs typeface="Arial MT"/>
              </a:rPr>
              <a:t> SHELF</a:t>
            </a:r>
            <a:endParaRPr sz="1100">
              <a:latin typeface="Arial MT"/>
              <a:cs typeface="Arial M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6600666" y="3053187"/>
            <a:ext cx="1036955" cy="17526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30480" rIns="0" bIns="0" rtlCol="0">
            <a:spAutoFit/>
          </a:bodyPr>
          <a:lstStyle/>
          <a:p>
            <a:pPr marL="88900">
              <a:lnSpc>
                <a:spcPts val="1135"/>
              </a:lnSpc>
              <a:spcBef>
                <a:spcPts val="240"/>
              </a:spcBef>
            </a:pPr>
            <a:r>
              <a:rPr sz="1100" spc="-100" dirty="0">
                <a:latin typeface="Arial MT"/>
                <a:cs typeface="Arial MT"/>
              </a:rPr>
              <a:t>FIRESTEP</a:t>
            </a:r>
            <a:endParaRPr sz="1100">
              <a:latin typeface="Arial MT"/>
              <a:cs typeface="Arial M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6596215" y="3357920"/>
            <a:ext cx="857250" cy="193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00" spc="-165" dirty="0">
                <a:latin typeface="Arial MT"/>
                <a:cs typeface="Arial MT"/>
              </a:rPr>
              <a:t>DUCK</a:t>
            </a:r>
            <a:r>
              <a:rPr sz="1100" spc="10" dirty="0">
                <a:latin typeface="Arial MT"/>
                <a:cs typeface="Arial MT"/>
              </a:rPr>
              <a:t> </a:t>
            </a:r>
            <a:r>
              <a:rPr sz="1100" spc="-150" dirty="0">
                <a:latin typeface="Arial MT"/>
                <a:cs typeface="Arial MT"/>
              </a:rPr>
              <a:t>BOARDS</a:t>
            </a:r>
            <a:endParaRPr sz="1100">
              <a:latin typeface="Arial MT"/>
              <a:cs typeface="Arial MT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6162900" y="3517365"/>
            <a:ext cx="1641475" cy="17526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29845" rIns="0" bIns="0" rtlCol="0">
            <a:spAutoFit/>
          </a:bodyPr>
          <a:lstStyle/>
          <a:p>
            <a:pPr marL="88900">
              <a:lnSpc>
                <a:spcPts val="1140"/>
              </a:lnSpc>
              <a:spcBef>
                <a:spcPts val="235"/>
              </a:spcBef>
            </a:pPr>
            <a:r>
              <a:rPr sz="1100" spc="-135" dirty="0">
                <a:latin typeface="Arial MT"/>
                <a:cs typeface="Arial MT"/>
              </a:rPr>
              <a:t>DRAINAGE</a:t>
            </a:r>
            <a:r>
              <a:rPr sz="1100" spc="-5" dirty="0">
                <a:latin typeface="Arial MT"/>
                <a:cs typeface="Arial MT"/>
              </a:rPr>
              <a:t> </a:t>
            </a:r>
            <a:r>
              <a:rPr sz="1100" spc="-10" dirty="0">
                <a:latin typeface="Arial MT"/>
                <a:cs typeface="Arial MT"/>
              </a:rPr>
              <a:t>DITCH</a:t>
            </a:r>
            <a:endParaRPr sz="1100">
              <a:latin typeface="Arial MT"/>
              <a:cs typeface="Arial MT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4230893" y="3688881"/>
            <a:ext cx="1036955" cy="17526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31750" rIns="0" bIns="0" rtlCol="0">
            <a:spAutoFit/>
          </a:bodyPr>
          <a:lstStyle/>
          <a:p>
            <a:pPr marL="259715">
              <a:lnSpc>
                <a:spcPts val="1125"/>
              </a:lnSpc>
              <a:spcBef>
                <a:spcPts val="250"/>
              </a:spcBef>
            </a:pPr>
            <a:r>
              <a:rPr sz="1100" spc="-10" dirty="0">
                <a:latin typeface="Arial MT"/>
                <a:cs typeface="Arial MT"/>
              </a:rPr>
              <a:t>DUGOUT</a:t>
            </a:r>
            <a:endParaRPr sz="1100">
              <a:latin typeface="Arial MT"/>
              <a:cs typeface="Arial MT"/>
            </a:endParaRPr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706994" y="480653"/>
            <a:ext cx="2702560" cy="375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b="0" dirty="0">
                <a:latin typeface="Verdana"/>
                <a:cs typeface="Verdana"/>
              </a:rPr>
              <a:t>WORLD</a:t>
            </a:r>
            <a:r>
              <a:rPr sz="2300" b="0" spc="20" dirty="0">
                <a:latin typeface="Verdana"/>
                <a:cs typeface="Verdana"/>
              </a:rPr>
              <a:t> </a:t>
            </a:r>
            <a:r>
              <a:rPr sz="2300" b="0" dirty="0">
                <a:latin typeface="Verdana"/>
                <a:cs typeface="Verdana"/>
              </a:rPr>
              <a:t>WAR</a:t>
            </a:r>
            <a:r>
              <a:rPr sz="2300" b="0" spc="10" dirty="0">
                <a:latin typeface="Verdana"/>
                <a:cs typeface="Verdana"/>
              </a:rPr>
              <a:t> </a:t>
            </a:r>
            <a:r>
              <a:rPr sz="2300" b="0" spc="-25" dirty="0">
                <a:latin typeface="Verdana"/>
                <a:cs typeface="Verdana"/>
              </a:rPr>
              <a:t>ONE</a:t>
            </a:r>
            <a:endParaRPr sz="2300">
              <a:latin typeface="Verdana"/>
              <a:cs typeface="Verdana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449485" y="773766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spc="-310" dirty="0">
                <a:latin typeface="Trebuchet MS"/>
                <a:cs typeface="Trebuchet MS"/>
              </a:rPr>
              <a:t>Knowledge</a:t>
            </a:r>
            <a:r>
              <a:rPr sz="2200" b="1" spc="-125" dirty="0">
                <a:latin typeface="Trebuchet MS"/>
                <a:cs typeface="Trebuchet MS"/>
              </a:rPr>
              <a:t> </a:t>
            </a:r>
            <a:r>
              <a:rPr sz="2200" b="1" spc="-135" dirty="0">
                <a:latin typeface="Trebuchet MS"/>
                <a:cs typeface="Trebuchet MS"/>
              </a:rPr>
              <a:t>organiser</a:t>
            </a:r>
            <a:endParaRPr sz="2200">
              <a:latin typeface="Trebuchet MS"/>
              <a:cs typeface="Trebuchet MS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520700" y="742695"/>
            <a:ext cx="822960" cy="4754880"/>
            <a:chOff x="520700" y="742695"/>
            <a:chExt cx="822960" cy="4754880"/>
          </a:xfrm>
        </p:grpSpPr>
        <p:pic>
          <p:nvPicPr>
            <p:cNvPr id="19" name="object 1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20700" y="742695"/>
              <a:ext cx="822960" cy="4754880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80644" y="1255704"/>
              <a:ext cx="421465" cy="4112317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680644" y="1255704"/>
              <a:ext cx="421640" cy="4112895"/>
            </a:xfrm>
            <a:custGeom>
              <a:avLst/>
              <a:gdLst/>
              <a:ahLst/>
              <a:cxnLst/>
              <a:rect l="l" t="t" r="r" b="b"/>
              <a:pathLst>
                <a:path w="421640" h="4112895">
                  <a:moveTo>
                    <a:pt x="0" y="3901645"/>
                  </a:moveTo>
                  <a:lnTo>
                    <a:pt x="105366" y="3901645"/>
                  </a:lnTo>
                  <a:lnTo>
                    <a:pt x="105366" y="0"/>
                  </a:lnTo>
                  <a:lnTo>
                    <a:pt x="316099" y="0"/>
                  </a:lnTo>
                  <a:lnTo>
                    <a:pt x="316099" y="3901645"/>
                  </a:lnTo>
                  <a:lnTo>
                    <a:pt x="421465" y="3901645"/>
                  </a:lnTo>
                  <a:lnTo>
                    <a:pt x="210732" y="4112316"/>
                  </a:lnTo>
                  <a:lnTo>
                    <a:pt x="0" y="3901645"/>
                  </a:lnTo>
                  <a:close/>
                </a:path>
              </a:pathLst>
            </a:custGeom>
            <a:ln w="2784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540274" y="859048"/>
              <a:ext cx="726440" cy="779780"/>
            </a:xfrm>
            <a:custGeom>
              <a:avLst/>
              <a:gdLst/>
              <a:ahLst/>
              <a:cxnLst/>
              <a:rect l="l" t="t" r="r" b="b"/>
              <a:pathLst>
                <a:path w="726440" h="779780">
                  <a:moveTo>
                    <a:pt x="363169" y="0"/>
                  </a:moveTo>
                  <a:lnTo>
                    <a:pt x="317614" y="3036"/>
                  </a:lnTo>
                  <a:lnTo>
                    <a:pt x="273747" y="11903"/>
                  </a:lnTo>
                  <a:lnTo>
                    <a:pt x="231909" y="26235"/>
                  </a:lnTo>
                  <a:lnTo>
                    <a:pt x="192441" y="45666"/>
                  </a:lnTo>
                  <a:lnTo>
                    <a:pt x="155682" y="69831"/>
                  </a:lnTo>
                  <a:lnTo>
                    <a:pt x="121974" y="98365"/>
                  </a:lnTo>
                  <a:lnTo>
                    <a:pt x="91655" y="130903"/>
                  </a:lnTo>
                  <a:lnTo>
                    <a:pt x="65067" y="167080"/>
                  </a:lnTo>
                  <a:lnTo>
                    <a:pt x="42550" y="206530"/>
                  </a:lnTo>
                  <a:lnTo>
                    <a:pt x="24445" y="248888"/>
                  </a:lnTo>
                  <a:lnTo>
                    <a:pt x="11091" y="293788"/>
                  </a:lnTo>
                  <a:lnTo>
                    <a:pt x="2829" y="340866"/>
                  </a:lnTo>
                  <a:lnTo>
                    <a:pt x="0" y="389756"/>
                  </a:lnTo>
                  <a:lnTo>
                    <a:pt x="2829" y="438647"/>
                  </a:lnTo>
                  <a:lnTo>
                    <a:pt x="11091" y="485725"/>
                  </a:lnTo>
                  <a:lnTo>
                    <a:pt x="24445" y="530625"/>
                  </a:lnTo>
                  <a:lnTo>
                    <a:pt x="42550" y="572983"/>
                  </a:lnTo>
                  <a:lnTo>
                    <a:pt x="65067" y="612433"/>
                  </a:lnTo>
                  <a:lnTo>
                    <a:pt x="91655" y="648609"/>
                  </a:lnTo>
                  <a:lnTo>
                    <a:pt x="121974" y="681147"/>
                  </a:lnTo>
                  <a:lnTo>
                    <a:pt x="155682" y="709682"/>
                  </a:lnTo>
                  <a:lnTo>
                    <a:pt x="192441" y="733847"/>
                  </a:lnTo>
                  <a:lnTo>
                    <a:pt x="231909" y="753278"/>
                  </a:lnTo>
                  <a:lnTo>
                    <a:pt x="273747" y="767609"/>
                  </a:lnTo>
                  <a:lnTo>
                    <a:pt x="317614" y="776476"/>
                  </a:lnTo>
                  <a:lnTo>
                    <a:pt x="363169" y="779513"/>
                  </a:lnTo>
                  <a:lnTo>
                    <a:pt x="408724" y="776476"/>
                  </a:lnTo>
                  <a:lnTo>
                    <a:pt x="452591" y="767609"/>
                  </a:lnTo>
                  <a:lnTo>
                    <a:pt x="494428" y="753278"/>
                  </a:lnTo>
                  <a:lnTo>
                    <a:pt x="533897" y="733847"/>
                  </a:lnTo>
                  <a:lnTo>
                    <a:pt x="570655" y="709682"/>
                  </a:lnTo>
                  <a:lnTo>
                    <a:pt x="604364" y="681147"/>
                  </a:lnTo>
                  <a:lnTo>
                    <a:pt x="634683" y="648609"/>
                  </a:lnTo>
                  <a:lnTo>
                    <a:pt x="661270" y="612433"/>
                  </a:lnTo>
                  <a:lnTo>
                    <a:pt x="683787" y="572983"/>
                  </a:lnTo>
                  <a:lnTo>
                    <a:pt x="701893" y="530625"/>
                  </a:lnTo>
                  <a:lnTo>
                    <a:pt x="715247" y="485725"/>
                  </a:lnTo>
                  <a:lnTo>
                    <a:pt x="723509" y="438647"/>
                  </a:lnTo>
                  <a:lnTo>
                    <a:pt x="726338" y="389756"/>
                  </a:lnTo>
                  <a:lnTo>
                    <a:pt x="723509" y="340866"/>
                  </a:lnTo>
                  <a:lnTo>
                    <a:pt x="715247" y="293788"/>
                  </a:lnTo>
                  <a:lnTo>
                    <a:pt x="701893" y="248888"/>
                  </a:lnTo>
                  <a:lnTo>
                    <a:pt x="683787" y="206530"/>
                  </a:lnTo>
                  <a:lnTo>
                    <a:pt x="661270" y="167080"/>
                  </a:lnTo>
                  <a:lnTo>
                    <a:pt x="634683" y="130903"/>
                  </a:lnTo>
                  <a:lnTo>
                    <a:pt x="604364" y="98365"/>
                  </a:lnTo>
                  <a:lnTo>
                    <a:pt x="570655" y="69831"/>
                  </a:lnTo>
                  <a:lnTo>
                    <a:pt x="533897" y="45666"/>
                  </a:lnTo>
                  <a:lnTo>
                    <a:pt x="494428" y="26235"/>
                  </a:lnTo>
                  <a:lnTo>
                    <a:pt x="452591" y="11903"/>
                  </a:lnTo>
                  <a:lnTo>
                    <a:pt x="408724" y="3036"/>
                  </a:lnTo>
                  <a:lnTo>
                    <a:pt x="36316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540274" y="859048"/>
              <a:ext cx="726440" cy="779780"/>
            </a:xfrm>
            <a:custGeom>
              <a:avLst/>
              <a:gdLst/>
              <a:ahLst/>
              <a:cxnLst/>
              <a:rect l="l" t="t" r="r" b="b"/>
              <a:pathLst>
                <a:path w="726440" h="779780">
                  <a:moveTo>
                    <a:pt x="0" y="389756"/>
                  </a:moveTo>
                  <a:lnTo>
                    <a:pt x="2829" y="340866"/>
                  </a:lnTo>
                  <a:lnTo>
                    <a:pt x="11091" y="293788"/>
                  </a:lnTo>
                  <a:lnTo>
                    <a:pt x="24445" y="248887"/>
                  </a:lnTo>
                  <a:lnTo>
                    <a:pt x="42550" y="206530"/>
                  </a:lnTo>
                  <a:lnTo>
                    <a:pt x="65067" y="167080"/>
                  </a:lnTo>
                  <a:lnTo>
                    <a:pt x="91655" y="130903"/>
                  </a:lnTo>
                  <a:lnTo>
                    <a:pt x="121974" y="98365"/>
                  </a:lnTo>
                  <a:lnTo>
                    <a:pt x="155682" y="69831"/>
                  </a:lnTo>
                  <a:lnTo>
                    <a:pt x="192441" y="45666"/>
                  </a:lnTo>
                  <a:lnTo>
                    <a:pt x="231909" y="26235"/>
                  </a:lnTo>
                  <a:lnTo>
                    <a:pt x="273747" y="11903"/>
                  </a:lnTo>
                  <a:lnTo>
                    <a:pt x="317614" y="3036"/>
                  </a:lnTo>
                  <a:lnTo>
                    <a:pt x="363169" y="0"/>
                  </a:lnTo>
                  <a:lnTo>
                    <a:pt x="408724" y="3036"/>
                  </a:lnTo>
                  <a:lnTo>
                    <a:pt x="452591" y="11903"/>
                  </a:lnTo>
                  <a:lnTo>
                    <a:pt x="494428" y="26235"/>
                  </a:lnTo>
                  <a:lnTo>
                    <a:pt x="533897" y="45666"/>
                  </a:lnTo>
                  <a:lnTo>
                    <a:pt x="570655" y="69831"/>
                  </a:lnTo>
                  <a:lnTo>
                    <a:pt x="604364" y="98365"/>
                  </a:lnTo>
                  <a:lnTo>
                    <a:pt x="634683" y="130903"/>
                  </a:lnTo>
                  <a:lnTo>
                    <a:pt x="661271" y="167080"/>
                  </a:lnTo>
                  <a:lnTo>
                    <a:pt x="683787" y="206530"/>
                  </a:lnTo>
                  <a:lnTo>
                    <a:pt x="701893" y="248887"/>
                  </a:lnTo>
                  <a:lnTo>
                    <a:pt x="715247" y="293788"/>
                  </a:lnTo>
                  <a:lnTo>
                    <a:pt x="723509" y="340866"/>
                  </a:lnTo>
                  <a:lnTo>
                    <a:pt x="726338" y="389756"/>
                  </a:lnTo>
                  <a:lnTo>
                    <a:pt x="723509" y="438646"/>
                  </a:lnTo>
                  <a:lnTo>
                    <a:pt x="715247" y="485725"/>
                  </a:lnTo>
                  <a:lnTo>
                    <a:pt x="701893" y="530625"/>
                  </a:lnTo>
                  <a:lnTo>
                    <a:pt x="683787" y="572983"/>
                  </a:lnTo>
                  <a:lnTo>
                    <a:pt x="661271" y="612433"/>
                  </a:lnTo>
                  <a:lnTo>
                    <a:pt x="634683" y="648609"/>
                  </a:lnTo>
                  <a:lnTo>
                    <a:pt x="604364" y="681147"/>
                  </a:lnTo>
                  <a:lnTo>
                    <a:pt x="570655" y="709682"/>
                  </a:lnTo>
                  <a:lnTo>
                    <a:pt x="533897" y="733847"/>
                  </a:lnTo>
                  <a:lnTo>
                    <a:pt x="494428" y="753278"/>
                  </a:lnTo>
                  <a:lnTo>
                    <a:pt x="452591" y="767609"/>
                  </a:lnTo>
                  <a:lnTo>
                    <a:pt x="408724" y="776476"/>
                  </a:lnTo>
                  <a:lnTo>
                    <a:pt x="363169" y="779513"/>
                  </a:lnTo>
                  <a:lnTo>
                    <a:pt x="317614" y="776476"/>
                  </a:lnTo>
                  <a:lnTo>
                    <a:pt x="273747" y="767609"/>
                  </a:lnTo>
                  <a:lnTo>
                    <a:pt x="231909" y="753278"/>
                  </a:lnTo>
                  <a:lnTo>
                    <a:pt x="192441" y="733847"/>
                  </a:lnTo>
                  <a:lnTo>
                    <a:pt x="155682" y="709682"/>
                  </a:lnTo>
                  <a:lnTo>
                    <a:pt x="121974" y="681147"/>
                  </a:lnTo>
                  <a:lnTo>
                    <a:pt x="91655" y="648609"/>
                  </a:lnTo>
                  <a:lnTo>
                    <a:pt x="65067" y="612433"/>
                  </a:lnTo>
                  <a:lnTo>
                    <a:pt x="42550" y="572983"/>
                  </a:lnTo>
                  <a:lnTo>
                    <a:pt x="24445" y="530625"/>
                  </a:lnTo>
                  <a:lnTo>
                    <a:pt x="11091" y="485725"/>
                  </a:lnTo>
                  <a:lnTo>
                    <a:pt x="2829" y="438646"/>
                  </a:lnTo>
                  <a:lnTo>
                    <a:pt x="0" y="389756"/>
                  </a:lnTo>
                  <a:close/>
                </a:path>
              </a:pathLst>
            </a:custGeom>
            <a:ln w="123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732197" y="1143033"/>
            <a:ext cx="34353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-150" dirty="0">
                <a:solidFill>
                  <a:srgbClr val="FFFFFF"/>
                </a:solidFill>
                <a:latin typeface="Trebuchet MS"/>
                <a:cs typeface="Trebuchet MS"/>
              </a:rPr>
              <a:t>Timeline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1087258" y="1009391"/>
            <a:ext cx="2930525" cy="4109720"/>
          </a:xfrm>
          <a:prstGeom prst="rect">
            <a:avLst/>
          </a:prstGeom>
        </p:spPr>
        <p:txBody>
          <a:bodyPr vert="horz" wrap="square" lIns="0" tIns="78740" rIns="0" bIns="0" rtlCol="0">
            <a:spAutoFit/>
          </a:bodyPr>
          <a:lstStyle/>
          <a:p>
            <a:pPr marR="441959" algn="r">
              <a:lnSpc>
                <a:spcPct val="100000"/>
              </a:lnSpc>
              <a:spcBef>
                <a:spcPts val="620"/>
              </a:spcBef>
            </a:pPr>
            <a:r>
              <a:rPr sz="1000" b="1" dirty="0">
                <a:latin typeface="Arial"/>
                <a:cs typeface="Arial"/>
              </a:rPr>
              <a:t>Ye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345" dirty="0">
                <a:latin typeface="Arial"/>
                <a:cs typeface="Arial"/>
              </a:rPr>
              <a:t> </a:t>
            </a:r>
            <a:r>
              <a:rPr sz="1000" b="1" spc="-50" dirty="0">
                <a:latin typeface="Arial"/>
                <a:cs typeface="Arial"/>
              </a:rPr>
              <a:t>9</a:t>
            </a:r>
            <a:endParaRPr sz="1000">
              <a:latin typeface="Arial"/>
              <a:cs typeface="Arial"/>
            </a:endParaRPr>
          </a:p>
          <a:p>
            <a:pPr marL="490220">
              <a:lnSpc>
                <a:spcPct val="100000"/>
              </a:lnSpc>
              <a:spcBef>
                <a:spcPts val="725"/>
              </a:spcBef>
            </a:pPr>
            <a:r>
              <a:rPr sz="1400" spc="-110" dirty="0">
                <a:latin typeface="Trebuchet MS"/>
                <a:cs typeface="Trebuchet MS"/>
              </a:rPr>
              <a:t>Events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65" dirty="0">
                <a:latin typeface="Trebuchet MS"/>
                <a:cs typeface="Trebuchet MS"/>
              </a:rPr>
              <a:t>first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35" dirty="0">
                <a:latin typeface="Trebuchet MS"/>
                <a:cs typeface="Trebuchet MS"/>
              </a:rPr>
              <a:t>world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25" dirty="0">
                <a:latin typeface="Trebuchet MS"/>
                <a:cs typeface="Trebuchet MS"/>
              </a:rPr>
              <a:t>war</a:t>
            </a:r>
            <a:endParaRPr sz="1400">
              <a:latin typeface="Trebuchet MS"/>
              <a:cs typeface="Trebuchet MS"/>
            </a:endParaRPr>
          </a:p>
          <a:p>
            <a:pPr marL="62865" marR="30480">
              <a:lnSpc>
                <a:spcPct val="105000"/>
              </a:lnSpc>
              <a:spcBef>
                <a:spcPts val="195"/>
              </a:spcBef>
            </a:pPr>
            <a:r>
              <a:rPr sz="800" spc="-125" dirty="0">
                <a:latin typeface="Verdana"/>
                <a:cs typeface="Verdana"/>
              </a:rPr>
              <a:t>1914:</a:t>
            </a:r>
            <a:r>
              <a:rPr sz="800" spc="50" dirty="0">
                <a:latin typeface="Verdana"/>
                <a:cs typeface="Verdana"/>
              </a:rPr>
              <a:t> </a:t>
            </a:r>
            <a:r>
              <a:rPr sz="800" spc="-50" dirty="0">
                <a:latin typeface="Arial MT"/>
                <a:cs typeface="Arial MT"/>
              </a:rPr>
              <a:t>The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Assassination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Archduke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Franz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Ferdinand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sparks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start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war.</a:t>
            </a:r>
            <a:endParaRPr sz="800">
              <a:latin typeface="Arial MT"/>
              <a:cs typeface="Arial MT"/>
            </a:endParaRPr>
          </a:p>
          <a:p>
            <a:pPr marL="52705" marR="40640">
              <a:lnSpc>
                <a:spcPct val="105000"/>
              </a:lnSpc>
              <a:spcBef>
                <a:spcPts val="45"/>
              </a:spcBef>
            </a:pPr>
            <a:r>
              <a:rPr sz="800" spc="50" dirty="0">
                <a:latin typeface="Verdana"/>
                <a:cs typeface="Verdana"/>
              </a:rPr>
              <a:t>August</a:t>
            </a:r>
            <a:r>
              <a:rPr sz="800" spc="95" dirty="0">
                <a:latin typeface="Verdana"/>
                <a:cs typeface="Verdana"/>
              </a:rPr>
              <a:t> </a:t>
            </a:r>
            <a:r>
              <a:rPr sz="800" spc="-105" dirty="0">
                <a:latin typeface="Verdana"/>
                <a:cs typeface="Verdana"/>
              </a:rPr>
              <a:t>1914:</a:t>
            </a:r>
            <a:r>
              <a:rPr sz="800" spc="85" dirty="0">
                <a:latin typeface="Verdana"/>
                <a:cs typeface="Verdana"/>
              </a:rPr>
              <a:t> </a:t>
            </a:r>
            <a:r>
              <a:rPr sz="800" spc="-10" dirty="0">
                <a:latin typeface="Arial MT"/>
                <a:cs typeface="Arial MT"/>
              </a:rPr>
              <a:t>Britain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officially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joins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war,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claiming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</a:t>
            </a:r>
            <a:r>
              <a:rPr sz="800" spc="-20" dirty="0">
                <a:latin typeface="Arial MT"/>
                <a:cs typeface="Arial MT"/>
              </a:rPr>
              <a:t> would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only last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4</a:t>
            </a:r>
            <a:r>
              <a:rPr sz="800" spc="-10" dirty="0">
                <a:latin typeface="Arial MT"/>
                <a:cs typeface="Arial MT"/>
              </a:rPr>
              <a:t> months.</a:t>
            </a:r>
            <a:endParaRPr sz="800">
              <a:latin typeface="Arial MT"/>
              <a:cs typeface="Arial MT"/>
            </a:endParaRPr>
          </a:p>
          <a:p>
            <a:pPr marL="52705" marR="41910">
              <a:lnSpc>
                <a:spcPct val="105000"/>
              </a:lnSpc>
              <a:spcBef>
                <a:spcPts val="340"/>
              </a:spcBef>
            </a:pPr>
            <a:r>
              <a:rPr sz="800" spc="65" dirty="0">
                <a:latin typeface="Verdana"/>
                <a:cs typeface="Verdana"/>
              </a:rPr>
              <a:t>OCtober</a:t>
            </a:r>
            <a:r>
              <a:rPr sz="800" spc="110" dirty="0">
                <a:latin typeface="Verdana"/>
                <a:cs typeface="Verdana"/>
              </a:rPr>
              <a:t> </a:t>
            </a:r>
            <a:r>
              <a:rPr sz="800" spc="-105" dirty="0">
                <a:latin typeface="Verdana"/>
                <a:cs typeface="Verdana"/>
              </a:rPr>
              <a:t>1914:</a:t>
            </a:r>
            <a:r>
              <a:rPr sz="800" spc="100" dirty="0">
                <a:latin typeface="Verdana"/>
                <a:cs typeface="Verdana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first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battle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Ypres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starts,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killing</a:t>
            </a:r>
            <a:r>
              <a:rPr sz="800" spc="17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many </a:t>
            </a:r>
            <a:r>
              <a:rPr sz="800" spc="-45" dirty="0">
                <a:latin typeface="Arial MT"/>
                <a:cs typeface="Arial MT"/>
              </a:rPr>
              <a:t>British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Belgian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soldiers.</a:t>
            </a:r>
            <a:endParaRPr sz="800">
              <a:latin typeface="Arial MT"/>
              <a:cs typeface="Arial MT"/>
            </a:endParaRPr>
          </a:p>
          <a:p>
            <a:pPr marL="54610" marR="40005">
              <a:lnSpc>
                <a:spcPct val="102499"/>
              </a:lnSpc>
              <a:spcBef>
                <a:spcPts val="215"/>
              </a:spcBef>
            </a:pPr>
            <a:r>
              <a:rPr sz="800" spc="60" dirty="0">
                <a:latin typeface="Verdana"/>
                <a:cs typeface="Verdana"/>
              </a:rPr>
              <a:t>DeCember</a:t>
            </a:r>
            <a:r>
              <a:rPr sz="800" spc="-55" dirty="0">
                <a:latin typeface="Verdana"/>
                <a:cs typeface="Verdana"/>
              </a:rPr>
              <a:t> </a:t>
            </a:r>
            <a:r>
              <a:rPr sz="800" spc="-135" dirty="0">
                <a:latin typeface="Verdana"/>
                <a:cs typeface="Verdana"/>
              </a:rPr>
              <a:t>1914:</a:t>
            </a:r>
            <a:r>
              <a:rPr sz="800" spc="15" dirty="0">
                <a:latin typeface="Verdana"/>
                <a:cs typeface="Verdana"/>
              </a:rPr>
              <a:t> </a:t>
            </a:r>
            <a:r>
              <a:rPr sz="800" spc="-95" dirty="0">
                <a:latin typeface="Arial MT"/>
                <a:cs typeface="Arial MT"/>
              </a:rPr>
              <a:t>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first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Zeppelins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seen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over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English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coast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–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would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devastating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areas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Britain.</a:t>
            </a:r>
            <a:endParaRPr sz="800">
              <a:latin typeface="Arial MT"/>
              <a:cs typeface="Arial MT"/>
            </a:endParaRPr>
          </a:p>
          <a:p>
            <a:pPr marL="48260" marR="47625">
              <a:lnSpc>
                <a:spcPct val="105000"/>
              </a:lnSpc>
              <a:spcBef>
                <a:spcPts val="360"/>
              </a:spcBef>
            </a:pPr>
            <a:r>
              <a:rPr sz="800" spc="160" dirty="0">
                <a:latin typeface="Verdana"/>
                <a:cs typeface="Verdana"/>
              </a:rPr>
              <a:t>Ma/</a:t>
            </a:r>
            <a:r>
              <a:rPr sz="800" spc="150" dirty="0">
                <a:latin typeface="Verdana"/>
                <a:cs typeface="Verdana"/>
              </a:rPr>
              <a:t> </a:t>
            </a:r>
            <a:r>
              <a:rPr sz="800" spc="-110" dirty="0">
                <a:latin typeface="Verdana"/>
                <a:cs typeface="Verdana"/>
              </a:rPr>
              <a:t>1915:</a:t>
            </a:r>
            <a:r>
              <a:rPr sz="800" spc="140" dirty="0">
                <a:latin typeface="Verdana"/>
                <a:cs typeface="Verdana"/>
              </a:rPr>
              <a:t> </a:t>
            </a:r>
            <a:r>
              <a:rPr sz="800" spc="-30" dirty="0">
                <a:latin typeface="Arial MT"/>
                <a:cs typeface="Arial MT"/>
              </a:rPr>
              <a:t>The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Lusitania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sinks,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killing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American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citizens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finally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causing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America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join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</a:t>
            </a:r>
            <a:r>
              <a:rPr sz="800" spc="-10" dirty="0">
                <a:latin typeface="Arial MT"/>
                <a:cs typeface="Arial MT"/>
              </a:rPr>
              <a:t> effort.</a:t>
            </a:r>
            <a:endParaRPr sz="800">
              <a:latin typeface="Arial MT"/>
              <a:cs typeface="Arial MT"/>
            </a:endParaRPr>
          </a:p>
          <a:p>
            <a:pPr marL="43815" marR="52069">
              <a:lnSpc>
                <a:spcPct val="105000"/>
              </a:lnSpc>
              <a:spcBef>
                <a:spcPts val="430"/>
              </a:spcBef>
            </a:pPr>
            <a:r>
              <a:rPr sz="800" spc="-150" dirty="0">
                <a:latin typeface="Verdana"/>
                <a:cs typeface="Verdana"/>
              </a:rPr>
              <a:t>1915:</a:t>
            </a:r>
            <a:r>
              <a:rPr sz="800" spc="15" dirty="0">
                <a:latin typeface="Verdana"/>
                <a:cs typeface="Verdana"/>
              </a:rPr>
              <a:t> </a:t>
            </a:r>
            <a:r>
              <a:rPr sz="800" dirty="0">
                <a:latin typeface="Arial MT"/>
                <a:cs typeface="Arial MT"/>
              </a:rPr>
              <a:t>Italy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switch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sides,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begin</a:t>
            </a:r>
            <a:r>
              <a:rPr sz="800" dirty="0">
                <a:latin typeface="Arial MT"/>
                <a:cs typeface="Arial MT"/>
              </a:rPr>
              <a:t> to fight </a:t>
            </a:r>
            <a:r>
              <a:rPr sz="800" spc="-10" dirty="0">
                <a:latin typeface="Arial MT"/>
                <a:cs typeface="Arial MT"/>
              </a:rPr>
              <a:t>with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Britain,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France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Russia.</a:t>
            </a:r>
            <a:endParaRPr sz="800">
              <a:latin typeface="Arial MT"/>
              <a:cs typeface="Arial MT"/>
            </a:endParaRPr>
          </a:p>
          <a:p>
            <a:pPr marL="52705" marR="41910">
              <a:lnSpc>
                <a:spcPct val="105000"/>
              </a:lnSpc>
              <a:spcBef>
                <a:spcPts val="215"/>
              </a:spcBef>
            </a:pPr>
            <a:r>
              <a:rPr sz="800" spc="55" dirty="0">
                <a:latin typeface="Verdana"/>
                <a:cs typeface="Verdana"/>
              </a:rPr>
              <a:t>April</a:t>
            </a:r>
            <a:r>
              <a:rPr sz="800" spc="30" dirty="0">
                <a:latin typeface="Verdana"/>
                <a:cs typeface="Verdana"/>
              </a:rPr>
              <a:t> </a:t>
            </a:r>
            <a:r>
              <a:rPr sz="800" spc="-130" dirty="0">
                <a:latin typeface="Verdana"/>
                <a:cs typeface="Verdana"/>
              </a:rPr>
              <a:t>1915:</a:t>
            </a:r>
            <a:r>
              <a:rPr sz="800" spc="55" dirty="0">
                <a:latin typeface="Verdana"/>
                <a:cs typeface="Verdana"/>
              </a:rPr>
              <a:t> </a:t>
            </a:r>
            <a:r>
              <a:rPr sz="800" spc="-45" dirty="0">
                <a:latin typeface="Arial MT"/>
                <a:cs typeface="Arial MT"/>
              </a:rPr>
              <a:t>The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Zeppelins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begin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attacking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Britain,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target </a:t>
            </a:r>
            <a:r>
              <a:rPr sz="800" spc="-30" dirty="0">
                <a:latin typeface="Arial MT"/>
                <a:cs typeface="Arial MT"/>
              </a:rPr>
              <a:t>coastal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cities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 London.</a:t>
            </a:r>
            <a:endParaRPr sz="800">
              <a:latin typeface="Arial MT"/>
              <a:cs typeface="Arial MT"/>
            </a:endParaRPr>
          </a:p>
          <a:p>
            <a:pPr marL="55880" marR="38735">
              <a:lnSpc>
                <a:spcPct val="102499"/>
              </a:lnSpc>
              <a:spcBef>
                <a:spcPts val="409"/>
              </a:spcBef>
            </a:pPr>
            <a:r>
              <a:rPr sz="800" spc="-140" dirty="0">
                <a:latin typeface="Verdana"/>
                <a:cs typeface="Verdana"/>
              </a:rPr>
              <a:t>1916:</a:t>
            </a:r>
            <a:r>
              <a:rPr sz="800" spc="60" dirty="0">
                <a:latin typeface="Verdana"/>
                <a:cs typeface="Verdana"/>
              </a:rPr>
              <a:t> </a:t>
            </a:r>
            <a:r>
              <a:rPr sz="800" dirty="0">
                <a:latin typeface="Arial MT"/>
                <a:cs typeface="Arial MT"/>
              </a:rPr>
              <a:t>David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Lloyd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George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becomes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Prime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Minister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Britain,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his</a:t>
            </a:r>
            <a:r>
              <a:rPr sz="800" dirty="0">
                <a:latin typeface="Arial MT"/>
                <a:cs typeface="Arial MT"/>
              </a:rPr>
              <a:t> war </a:t>
            </a:r>
            <a:r>
              <a:rPr sz="800" spc="-25" dirty="0">
                <a:latin typeface="Arial MT"/>
                <a:cs typeface="Arial MT"/>
              </a:rPr>
              <a:t>cabinet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met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every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day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which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highly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praised.</a:t>
            </a:r>
            <a:endParaRPr sz="800">
              <a:latin typeface="Arial MT"/>
              <a:cs typeface="Arial MT"/>
            </a:endParaRPr>
          </a:p>
          <a:p>
            <a:pPr marL="38100" marR="55244">
              <a:lnSpc>
                <a:spcPct val="105000"/>
              </a:lnSpc>
              <a:spcBef>
                <a:spcPts val="430"/>
              </a:spcBef>
            </a:pPr>
            <a:r>
              <a:rPr sz="800" spc="90" dirty="0">
                <a:latin typeface="Verdana"/>
                <a:cs typeface="Verdana"/>
              </a:rPr>
              <a:t>November</a:t>
            </a:r>
            <a:r>
              <a:rPr sz="800" spc="-10" dirty="0">
                <a:latin typeface="Verdana"/>
                <a:cs typeface="Verdana"/>
              </a:rPr>
              <a:t> </a:t>
            </a:r>
            <a:r>
              <a:rPr sz="800" spc="-145" dirty="0">
                <a:latin typeface="Verdana"/>
                <a:cs typeface="Verdana"/>
              </a:rPr>
              <a:t>1916:</a:t>
            </a:r>
            <a:r>
              <a:rPr sz="800" spc="-5" dirty="0">
                <a:latin typeface="Verdana"/>
                <a:cs typeface="Verdana"/>
              </a:rPr>
              <a:t> </a:t>
            </a:r>
            <a:r>
              <a:rPr sz="800" spc="-75" dirty="0">
                <a:latin typeface="Arial MT"/>
                <a:cs typeface="Arial MT"/>
              </a:rPr>
              <a:t>The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Battle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Verdun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begins,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killing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540,000 </a:t>
            </a:r>
            <a:r>
              <a:rPr sz="800" spc="-75" dirty="0">
                <a:latin typeface="Arial MT"/>
                <a:cs typeface="Arial MT"/>
              </a:rPr>
              <a:t>French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430,000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German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men.</a:t>
            </a:r>
            <a:endParaRPr sz="800">
              <a:latin typeface="Arial MT"/>
              <a:cs typeface="Arial MT"/>
            </a:endParaRPr>
          </a:p>
          <a:p>
            <a:pPr marL="59690" marR="36830">
              <a:lnSpc>
                <a:spcPct val="102499"/>
              </a:lnSpc>
              <a:spcBef>
                <a:spcPts val="530"/>
              </a:spcBef>
            </a:pPr>
            <a:r>
              <a:rPr sz="800" spc="90" dirty="0">
                <a:latin typeface="Verdana"/>
                <a:cs typeface="Verdana"/>
              </a:rPr>
              <a:t>November</a:t>
            </a:r>
            <a:r>
              <a:rPr sz="800" spc="-50" dirty="0">
                <a:latin typeface="Verdana"/>
                <a:cs typeface="Verdana"/>
              </a:rPr>
              <a:t> </a:t>
            </a:r>
            <a:r>
              <a:rPr sz="800" spc="-140" dirty="0">
                <a:latin typeface="Verdana"/>
                <a:cs typeface="Verdana"/>
              </a:rPr>
              <a:t>1916:</a:t>
            </a:r>
            <a:r>
              <a:rPr sz="800" spc="55" dirty="0">
                <a:latin typeface="Verdana"/>
                <a:cs typeface="Verdana"/>
              </a:rPr>
              <a:t> </a:t>
            </a:r>
            <a:r>
              <a:rPr sz="800" spc="-55" dirty="0">
                <a:latin typeface="Arial MT"/>
                <a:cs typeface="Arial MT"/>
              </a:rPr>
              <a:t>The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Battle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Somme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begins,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which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saw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highest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number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casualties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battle</a:t>
            </a:r>
            <a:endParaRPr sz="800">
              <a:latin typeface="Arial MT"/>
              <a:cs typeface="Arial MT"/>
            </a:endParaRPr>
          </a:p>
          <a:p>
            <a:pPr marL="59690" marR="34290">
              <a:lnSpc>
                <a:spcPct val="102499"/>
              </a:lnSpc>
              <a:spcBef>
                <a:spcPts val="430"/>
              </a:spcBef>
            </a:pPr>
            <a:r>
              <a:rPr sz="800" spc="-140" dirty="0">
                <a:latin typeface="Verdana"/>
                <a:cs typeface="Verdana"/>
              </a:rPr>
              <a:t>1918:</a:t>
            </a:r>
            <a:r>
              <a:rPr sz="800" spc="65" dirty="0">
                <a:latin typeface="Verdana"/>
                <a:cs typeface="Verdana"/>
              </a:rPr>
              <a:t> </a:t>
            </a:r>
            <a:r>
              <a:rPr sz="800" spc="-55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armistice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is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signed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finally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drawing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close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war, </a:t>
            </a:r>
            <a:r>
              <a:rPr sz="800" spc="-55" dirty="0">
                <a:latin typeface="Arial MT"/>
                <a:cs typeface="Arial MT"/>
              </a:rPr>
              <a:t>this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signed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11</a:t>
            </a:r>
            <a:r>
              <a:rPr sz="900" spc="-15" baseline="27777" dirty="0">
                <a:latin typeface="Arial MT"/>
                <a:cs typeface="Arial MT"/>
              </a:rPr>
              <a:t>th</a:t>
            </a:r>
            <a:r>
              <a:rPr sz="900" spc="52" baseline="27777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November,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11am.</a:t>
            </a:r>
            <a:endParaRPr sz="800">
              <a:latin typeface="Arial MT"/>
              <a:cs typeface="Arial MT"/>
            </a:endParaRPr>
          </a:p>
          <a:p>
            <a:pPr marL="52705" marR="41275">
              <a:lnSpc>
                <a:spcPct val="105000"/>
              </a:lnSpc>
              <a:spcBef>
                <a:spcPts val="434"/>
              </a:spcBef>
            </a:pPr>
            <a:r>
              <a:rPr sz="800" spc="-114" dirty="0">
                <a:latin typeface="Verdana"/>
                <a:cs typeface="Verdana"/>
              </a:rPr>
              <a:t>1919</a:t>
            </a:r>
            <a:r>
              <a:rPr sz="800" spc="-114" dirty="0">
                <a:latin typeface="Arial MT"/>
                <a:cs typeface="Arial MT"/>
              </a:rPr>
              <a:t>: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The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Treaty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Versailles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is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signed,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finally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declaring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official </a:t>
            </a:r>
            <a:r>
              <a:rPr sz="800" spc="-25" dirty="0">
                <a:latin typeface="Arial MT"/>
                <a:cs typeface="Arial MT"/>
              </a:rPr>
              <a:t>peace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Europe.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4299978" y="643973"/>
            <a:ext cx="2105660" cy="853440"/>
            <a:chOff x="4299978" y="643973"/>
            <a:chExt cx="2105660" cy="853440"/>
          </a:xfrm>
        </p:grpSpPr>
        <p:sp>
          <p:nvSpPr>
            <p:cNvPr id="27" name="object 27"/>
            <p:cNvSpPr/>
            <p:nvPr/>
          </p:nvSpPr>
          <p:spPr>
            <a:xfrm>
              <a:off x="4309503" y="653498"/>
              <a:ext cx="2086610" cy="834390"/>
            </a:xfrm>
            <a:custGeom>
              <a:avLst/>
              <a:gdLst/>
              <a:ahLst/>
              <a:cxnLst/>
              <a:rect l="l" t="t" r="r" b="b"/>
              <a:pathLst>
                <a:path w="2086610" h="834390">
                  <a:moveTo>
                    <a:pt x="1669119" y="0"/>
                  </a:moveTo>
                  <a:lnTo>
                    <a:pt x="0" y="0"/>
                  </a:lnTo>
                  <a:lnTo>
                    <a:pt x="417278" y="417158"/>
                  </a:lnTo>
                  <a:lnTo>
                    <a:pt x="0" y="834313"/>
                  </a:lnTo>
                  <a:lnTo>
                    <a:pt x="1669119" y="834313"/>
                  </a:lnTo>
                  <a:lnTo>
                    <a:pt x="2086395" y="417158"/>
                  </a:lnTo>
                  <a:lnTo>
                    <a:pt x="1669119" y="0"/>
                  </a:lnTo>
                  <a:close/>
                </a:path>
              </a:pathLst>
            </a:custGeom>
            <a:solidFill>
              <a:srgbClr val="33CC3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4309503" y="653498"/>
              <a:ext cx="2086610" cy="834390"/>
            </a:xfrm>
            <a:custGeom>
              <a:avLst/>
              <a:gdLst/>
              <a:ahLst/>
              <a:cxnLst/>
              <a:rect l="l" t="t" r="r" b="b"/>
              <a:pathLst>
                <a:path w="2086610" h="834390">
                  <a:moveTo>
                    <a:pt x="0" y="0"/>
                  </a:moveTo>
                  <a:lnTo>
                    <a:pt x="1669118" y="0"/>
                  </a:lnTo>
                  <a:lnTo>
                    <a:pt x="2086395" y="417158"/>
                  </a:lnTo>
                  <a:lnTo>
                    <a:pt x="1669118" y="834313"/>
                  </a:lnTo>
                  <a:lnTo>
                    <a:pt x="0" y="834313"/>
                  </a:lnTo>
                  <a:lnTo>
                    <a:pt x="417279" y="417158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4756364" y="616198"/>
            <a:ext cx="1215390" cy="851535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340"/>
              </a:spcBef>
            </a:pPr>
            <a:r>
              <a:rPr sz="800" b="1" spc="-10" dirty="0">
                <a:latin typeface="Arial"/>
                <a:cs typeface="Arial"/>
              </a:rPr>
              <a:t>PRIDE</a:t>
            </a:r>
            <a:endParaRPr sz="800">
              <a:latin typeface="Arial"/>
              <a:cs typeface="Arial"/>
            </a:endParaRPr>
          </a:p>
          <a:p>
            <a:pPr marL="12700" marR="5080" indent="-1270" algn="ctr">
              <a:lnSpc>
                <a:spcPct val="85500"/>
              </a:lnSpc>
              <a:spcBef>
                <a:spcPts val="380"/>
              </a:spcBef>
            </a:pPr>
            <a:r>
              <a:rPr sz="800" dirty="0">
                <a:latin typeface="Arial MT"/>
                <a:cs typeface="Arial MT"/>
              </a:rPr>
              <a:t>A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lot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 </a:t>
            </a:r>
            <a:r>
              <a:rPr sz="800" spc="-20" dirty="0">
                <a:latin typeface="Arial MT"/>
                <a:cs typeface="Arial MT"/>
              </a:rPr>
              <a:t>wanted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fight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because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spc="-10" dirty="0">
                <a:latin typeface="Arial MT"/>
                <a:cs typeface="Arial MT"/>
              </a:rPr>
              <a:t> wanted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prove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their</a:t>
            </a:r>
            <a:r>
              <a:rPr sz="800" spc="-35" dirty="0">
                <a:latin typeface="Arial MT"/>
                <a:cs typeface="Arial MT"/>
              </a:rPr>
              <a:t> country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best.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also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felt </a:t>
            </a:r>
            <a:r>
              <a:rPr sz="800" spc="-25" dirty="0">
                <a:latin typeface="Arial MT"/>
                <a:cs typeface="Arial MT"/>
              </a:rPr>
              <a:t>strongly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enough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protect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</a:t>
            </a:r>
            <a:r>
              <a:rPr sz="800" spc="-10" dirty="0">
                <a:latin typeface="Arial MT"/>
                <a:cs typeface="Arial MT"/>
              </a:rPr>
              <a:t> from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an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invasion.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6177734" y="643973"/>
            <a:ext cx="2105660" cy="853440"/>
            <a:chOff x="6177734" y="643973"/>
            <a:chExt cx="2105660" cy="853440"/>
          </a:xfrm>
        </p:grpSpPr>
        <p:sp>
          <p:nvSpPr>
            <p:cNvPr id="31" name="object 31"/>
            <p:cNvSpPr/>
            <p:nvPr/>
          </p:nvSpPr>
          <p:spPr>
            <a:xfrm>
              <a:off x="6187259" y="653498"/>
              <a:ext cx="2086610" cy="834390"/>
            </a:xfrm>
            <a:custGeom>
              <a:avLst/>
              <a:gdLst/>
              <a:ahLst/>
              <a:cxnLst/>
              <a:rect l="l" t="t" r="r" b="b"/>
              <a:pathLst>
                <a:path w="2086609" h="834390">
                  <a:moveTo>
                    <a:pt x="1669119" y="0"/>
                  </a:moveTo>
                  <a:lnTo>
                    <a:pt x="0" y="0"/>
                  </a:lnTo>
                  <a:lnTo>
                    <a:pt x="417280" y="417158"/>
                  </a:lnTo>
                  <a:lnTo>
                    <a:pt x="0" y="834313"/>
                  </a:lnTo>
                  <a:lnTo>
                    <a:pt x="1669119" y="834313"/>
                  </a:lnTo>
                  <a:lnTo>
                    <a:pt x="2086396" y="417158"/>
                  </a:lnTo>
                  <a:lnTo>
                    <a:pt x="1669119" y="0"/>
                  </a:lnTo>
                  <a:close/>
                </a:path>
              </a:pathLst>
            </a:custGeom>
            <a:solidFill>
              <a:srgbClr val="66FF9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6187259" y="653498"/>
              <a:ext cx="2086610" cy="834390"/>
            </a:xfrm>
            <a:custGeom>
              <a:avLst/>
              <a:gdLst/>
              <a:ahLst/>
              <a:cxnLst/>
              <a:rect l="l" t="t" r="r" b="b"/>
              <a:pathLst>
                <a:path w="2086609" h="834390">
                  <a:moveTo>
                    <a:pt x="0" y="0"/>
                  </a:moveTo>
                  <a:lnTo>
                    <a:pt x="1669118" y="0"/>
                  </a:lnTo>
                  <a:lnTo>
                    <a:pt x="2086395" y="417158"/>
                  </a:lnTo>
                  <a:lnTo>
                    <a:pt x="1669118" y="834313"/>
                  </a:lnTo>
                  <a:lnTo>
                    <a:pt x="0" y="834313"/>
                  </a:lnTo>
                  <a:lnTo>
                    <a:pt x="417279" y="417158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3" name="object 33"/>
          <p:cNvSpPr txBox="1"/>
          <p:nvPr/>
        </p:nvSpPr>
        <p:spPr>
          <a:xfrm>
            <a:off x="6358154" y="357867"/>
            <a:ext cx="1473200" cy="1109980"/>
          </a:xfrm>
          <a:prstGeom prst="rect">
            <a:avLst/>
          </a:prstGeom>
        </p:spPr>
        <p:txBody>
          <a:bodyPr vert="horz" wrap="square" lIns="0" tIns="6032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475"/>
              </a:spcBef>
            </a:pPr>
            <a:r>
              <a:rPr sz="1400" spc="-300" dirty="0">
                <a:latin typeface="Trebuchet MS"/>
                <a:cs typeface="Trebuchet MS"/>
              </a:rPr>
              <a:t>Why</a:t>
            </a:r>
            <a:r>
              <a:rPr sz="1400" spc="-120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did</a:t>
            </a:r>
            <a:r>
              <a:rPr sz="1400" spc="-120" dirty="0">
                <a:latin typeface="Trebuchet MS"/>
                <a:cs typeface="Trebuchet MS"/>
              </a:rPr>
              <a:t> </a:t>
            </a:r>
            <a:r>
              <a:rPr sz="1400" spc="-315" dirty="0">
                <a:latin typeface="Trebuchet MS"/>
                <a:cs typeface="Trebuchet MS"/>
              </a:rPr>
              <a:t>men</a:t>
            </a:r>
            <a:r>
              <a:rPr sz="1400" spc="-120" dirty="0">
                <a:latin typeface="Trebuchet MS"/>
                <a:cs typeface="Trebuchet MS"/>
              </a:rPr>
              <a:t> </a:t>
            </a:r>
            <a:r>
              <a:rPr sz="1400" spc="-145" dirty="0">
                <a:latin typeface="Trebuchet MS"/>
                <a:cs typeface="Trebuchet MS"/>
              </a:rPr>
              <a:t>go</a:t>
            </a:r>
            <a:r>
              <a:rPr sz="1400" spc="-120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to</a:t>
            </a:r>
            <a:r>
              <a:rPr sz="1400" spc="-120" dirty="0">
                <a:latin typeface="Trebuchet MS"/>
                <a:cs typeface="Trebuchet MS"/>
              </a:rPr>
              <a:t> </a:t>
            </a:r>
            <a:r>
              <a:rPr sz="1400" spc="-110" dirty="0">
                <a:latin typeface="Trebuchet MS"/>
                <a:cs typeface="Trebuchet MS"/>
              </a:rPr>
              <a:t>war?</a:t>
            </a:r>
            <a:endParaRPr sz="1400">
              <a:latin typeface="Trebuchet MS"/>
              <a:cs typeface="Trebuchet MS"/>
            </a:endParaRPr>
          </a:p>
          <a:p>
            <a:pPr marL="292100" algn="ctr">
              <a:lnSpc>
                <a:spcPct val="100000"/>
              </a:lnSpc>
              <a:spcBef>
                <a:spcPts val="219"/>
              </a:spcBef>
            </a:pPr>
            <a:r>
              <a:rPr sz="800" b="1" spc="-10" dirty="0">
                <a:latin typeface="Arial"/>
                <a:cs typeface="Arial"/>
              </a:rPr>
              <a:t>GUILT</a:t>
            </a:r>
            <a:endParaRPr sz="800">
              <a:latin typeface="Arial"/>
              <a:cs typeface="Arial"/>
            </a:endParaRPr>
          </a:p>
          <a:p>
            <a:pPr marL="350520" marR="46355" indent="-4445" algn="ctr">
              <a:lnSpc>
                <a:spcPct val="85500"/>
              </a:lnSpc>
              <a:spcBef>
                <a:spcPts val="375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government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used </a:t>
            </a:r>
            <a:r>
              <a:rPr sz="800" dirty="0">
                <a:latin typeface="Arial MT"/>
                <a:cs typeface="Arial MT"/>
              </a:rPr>
              <a:t>propaganda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guilt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into </a:t>
            </a:r>
            <a:r>
              <a:rPr sz="800" spc="-10" dirty="0">
                <a:latin typeface="Arial MT"/>
                <a:cs typeface="Arial MT"/>
              </a:rPr>
              <a:t>fighting. </a:t>
            </a:r>
            <a:r>
              <a:rPr sz="800" spc="-70" dirty="0">
                <a:latin typeface="Arial MT"/>
                <a:cs typeface="Arial MT"/>
              </a:rPr>
              <a:t>Posters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appeared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saying</a:t>
            </a:r>
            <a:r>
              <a:rPr sz="800" spc="-10" dirty="0">
                <a:latin typeface="Arial MT"/>
                <a:cs typeface="Arial MT"/>
              </a:rPr>
              <a:t> ‘your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10" dirty="0">
                <a:latin typeface="Arial MT"/>
                <a:cs typeface="Arial MT"/>
              </a:rPr>
              <a:t>chums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fighting, </a:t>
            </a:r>
            <a:r>
              <a:rPr sz="800" spc="-20" dirty="0">
                <a:latin typeface="Arial MT"/>
                <a:cs typeface="Arial MT"/>
              </a:rPr>
              <a:t>why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aren’t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you.’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34" name="object 34"/>
          <p:cNvGrpSpPr/>
          <p:nvPr/>
        </p:nvGrpSpPr>
        <p:grpSpPr>
          <a:xfrm>
            <a:off x="8055738" y="644220"/>
            <a:ext cx="2105025" cy="853440"/>
            <a:chOff x="8055738" y="644220"/>
            <a:chExt cx="2105025" cy="853440"/>
          </a:xfrm>
        </p:grpSpPr>
        <p:sp>
          <p:nvSpPr>
            <p:cNvPr id="35" name="object 35"/>
            <p:cNvSpPr/>
            <p:nvPr/>
          </p:nvSpPr>
          <p:spPr>
            <a:xfrm>
              <a:off x="8065016" y="653498"/>
              <a:ext cx="2086610" cy="834390"/>
            </a:xfrm>
            <a:custGeom>
              <a:avLst/>
              <a:gdLst/>
              <a:ahLst/>
              <a:cxnLst/>
              <a:rect l="l" t="t" r="r" b="b"/>
              <a:pathLst>
                <a:path w="2086609" h="834390">
                  <a:moveTo>
                    <a:pt x="1669117" y="0"/>
                  </a:moveTo>
                  <a:lnTo>
                    <a:pt x="0" y="0"/>
                  </a:lnTo>
                  <a:lnTo>
                    <a:pt x="417278" y="417158"/>
                  </a:lnTo>
                  <a:lnTo>
                    <a:pt x="0" y="834313"/>
                  </a:lnTo>
                  <a:lnTo>
                    <a:pt x="1669117" y="834313"/>
                  </a:lnTo>
                  <a:lnTo>
                    <a:pt x="2086395" y="417158"/>
                  </a:lnTo>
                  <a:lnTo>
                    <a:pt x="1669117" y="0"/>
                  </a:lnTo>
                  <a:close/>
                </a:path>
              </a:pathLst>
            </a:custGeom>
            <a:solidFill>
              <a:srgbClr val="CCFF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8065016" y="653498"/>
              <a:ext cx="2086610" cy="834390"/>
            </a:xfrm>
            <a:custGeom>
              <a:avLst/>
              <a:gdLst/>
              <a:ahLst/>
              <a:cxnLst/>
              <a:rect l="l" t="t" r="r" b="b"/>
              <a:pathLst>
                <a:path w="2086609" h="834390">
                  <a:moveTo>
                    <a:pt x="0" y="0"/>
                  </a:moveTo>
                  <a:lnTo>
                    <a:pt x="1669118" y="0"/>
                  </a:lnTo>
                  <a:lnTo>
                    <a:pt x="2086395" y="417158"/>
                  </a:lnTo>
                  <a:lnTo>
                    <a:pt x="1669118" y="834313"/>
                  </a:lnTo>
                  <a:lnTo>
                    <a:pt x="0" y="834313"/>
                  </a:lnTo>
                  <a:lnTo>
                    <a:pt x="417279" y="417158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8511320" y="719866"/>
            <a:ext cx="1215390" cy="6686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05" algn="ctr">
              <a:lnSpc>
                <a:spcPts val="875"/>
              </a:lnSpc>
              <a:spcBef>
                <a:spcPts val="100"/>
              </a:spcBef>
            </a:pPr>
            <a:r>
              <a:rPr sz="800" b="1" spc="-10" dirty="0">
                <a:latin typeface="Arial"/>
                <a:cs typeface="Arial"/>
              </a:rPr>
              <a:t>FAMILIES</a:t>
            </a:r>
            <a:endParaRPr sz="800">
              <a:latin typeface="Arial"/>
              <a:cs typeface="Arial"/>
            </a:endParaRPr>
          </a:p>
          <a:p>
            <a:pPr algn="ctr">
              <a:lnSpc>
                <a:spcPts val="850"/>
              </a:lnSpc>
            </a:pPr>
            <a:r>
              <a:rPr sz="800" spc="-10" dirty="0">
                <a:latin typeface="Arial MT"/>
                <a:cs typeface="Arial MT"/>
              </a:rPr>
              <a:t>Many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men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wanted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to</a:t>
            </a:r>
            <a:endParaRPr sz="800">
              <a:latin typeface="Arial MT"/>
              <a:cs typeface="Arial MT"/>
            </a:endParaRPr>
          </a:p>
          <a:p>
            <a:pPr marL="12700" marR="5080" indent="-635" algn="ctr">
              <a:lnSpc>
                <a:spcPct val="83300"/>
              </a:lnSpc>
              <a:spcBef>
                <a:spcPts val="135"/>
              </a:spcBef>
            </a:pPr>
            <a:r>
              <a:rPr sz="800" spc="-20" dirty="0">
                <a:latin typeface="Arial MT"/>
                <a:cs typeface="Arial MT"/>
              </a:rPr>
              <a:t>protect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women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children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 </a:t>
            </a:r>
            <a:r>
              <a:rPr sz="800" spc="-70" dirty="0">
                <a:latin typeface="Arial MT"/>
                <a:cs typeface="Arial MT"/>
              </a:rPr>
              <a:t>home,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prove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 capable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looking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after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others.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1771288" y="5465566"/>
            <a:ext cx="1073785" cy="154940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5"/>
              </a:spcBef>
            </a:pPr>
            <a:r>
              <a:rPr sz="800" b="1" spc="-10" dirty="0">
                <a:latin typeface="Arial"/>
                <a:cs typeface="Arial"/>
              </a:rPr>
              <a:t>MILITARISM</a:t>
            </a:r>
            <a:endParaRPr sz="800">
              <a:latin typeface="Arial"/>
              <a:cs typeface="Arial"/>
            </a:endParaRPr>
          </a:p>
          <a:p>
            <a:pPr marL="12700" marR="5080" algn="just">
              <a:lnSpc>
                <a:spcPct val="104000"/>
              </a:lnSpc>
              <a:spcBef>
                <a:spcPts val="10"/>
              </a:spcBef>
            </a:pPr>
            <a:r>
              <a:rPr sz="800" spc="-30" dirty="0">
                <a:latin typeface="Arial MT"/>
                <a:cs typeface="Arial MT"/>
              </a:rPr>
              <a:t>People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took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great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pride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60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their</a:t>
            </a:r>
            <a:r>
              <a:rPr sz="800" spc="16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armies</a:t>
            </a:r>
            <a:r>
              <a:rPr sz="800" spc="165" dirty="0">
                <a:latin typeface="Arial MT"/>
                <a:cs typeface="Arial MT"/>
              </a:rPr>
              <a:t> 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navies.</a:t>
            </a:r>
            <a:r>
              <a:rPr sz="800" spc="4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make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sure</a:t>
            </a:r>
            <a:r>
              <a:rPr sz="800" dirty="0">
                <a:latin typeface="Arial MT"/>
                <a:cs typeface="Arial MT"/>
              </a:rPr>
              <a:t> that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best,</a:t>
            </a:r>
            <a:r>
              <a:rPr sz="800" dirty="0">
                <a:latin typeface="Arial MT"/>
                <a:cs typeface="Arial MT"/>
              </a:rPr>
              <a:t> they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spent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more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money</a:t>
            </a:r>
            <a:r>
              <a:rPr sz="800" dirty="0">
                <a:latin typeface="Arial MT"/>
                <a:cs typeface="Arial MT"/>
              </a:rPr>
              <a:t> on</a:t>
            </a:r>
            <a:r>
              <a:rPr sz="800" spc="450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having</a:t>
            </a:r>
            <a:r>
              <a:rPr sz="800" spc="455" dirty="0">
                <a:latin typeface="Arial MT"/>
                <a:cs typeface="Arial MT"/>
              </a:rPr>
              <a:t>  </a:t>
            </a:r>
            <a:r>
              <a:rPr sz="800" spc="-10" dirty="0">
                <a:latin typeface="Arial MT"/>
                <a:cs typeface="Arial MT"/>
              </a:rPr>
              <a:t>bigger </a:t>
            </a:r>
            <a:r>
              <a:rPr sz="800" dirty="0">
                <a:latin typeface="Arial MT"/>
                <a:cs typeface="Arial MT"/>
              </a:rPr>
              <a:t>military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forces.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one</a:t>
            </a:r>
            <a:r>
              <a:rPr sz="800" dirty="0">
                <a:latin typeface="Arial MT"/>
                <a:cs typeface="Arial MT"/>
              </a:rPr>
              <a:t> wanted</a:t>
            </a:r>
            <a:r>
              <a:rPr sz="800" spc="250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45" dirty="0">
                <a:latin typeface="Arial MT"/>
                <a:cs typeface="Arial MT"/>
              </a:rPr>
              <a:t>  </a:t>
            </a:r>
            <a:r>
              <a:rPr sz="800" spc="-50" dirty="0">
                <a:latin typeface="Arial MT"/>
                <a:cs typeface="Arial MT"/>
              </a:rPr>
              <a:t>smallest</a:t>
            </a:r>
            <a:r>
              <a:rPr sz="800" dirty="0">
                <a:latin typeface="Arial MT"/>
                <a:cs typeface="Arial MT"/>
              </a:rPr>
              <a:t> army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so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countries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got</a:t>
            </a:r>
            <a:r>
              <a:rPr sz="800" dirty="0">
                <a:latin typeface="Arial MT"/>
                <a:cs typeface="Arial MT"/>
              </a:rPr>
              <a:t> caught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up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‘arms</a:t>
            </a:r>
            <a:r>
              <a:rPr sz="800" spc="-10" dirty="0">
                <a:latin typeface="Arial MT"/>
                <a:cs typeface="Arial MT"/>
              </a:rPr>
              <a:t> race’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9" name="object 39"/>
          <p:cNvSpPr txBox="1"/>
          <p:nvPr/>
        </p:nvSpPr>
        <p:spPr>
          <a:xfrm>
            <a:off x="3809295" y="5200448"/>
            <a:ext cx="366395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360" dirty="0">
                <a:latin typeface="Trebuchet MS"/>
                <a:cs typeface="Trebuchet MS"/>
              </a:rPr>
              <a:t>WHAT</a:t>
            </a:r>
            <a:r>
              <a:rPr sz="1400" spc="-114" dirty="0">
                <a:latin typeface="Trebuchet MS"/>
                <a:cs typeface="Trebuchet MS"/>
              </a:rPr>
              <a:t> </a:t>
            </a:r>
            <a:r>
              <a:rPr sz="1400" spc="-300" dirty="0">
                <a:latin typeface="Trebuchet MS"/>
                <a:cs typeface="Trebuchet MS"/>
              </a:rPr>
              <a:t>WERE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54" dirty="0">
                <a:latin typeface="Trebuchet MS"/>
                <a:cs typeface="Trebuchet MS"/>
              </a:rPr>
              <a:t>THE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300" dirty="0">
                <a:latin typeface="Trebuchet MS"/>
                <a:cs typeface="Trebuchet MS"/>
              </a:rPr>
              <a:t>LONG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65" dirty="0">
                <a:latin typeface="Trebuchet MS"/>
                <a:cs typeface="Trebuchet MS"/>
              </a:rPr>
              <a:t>TERM</a:t>
            </a:r>
            <a:r>
              <a:rPr sz="1400" spc="-114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CAUSES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60" dirty="0">
                <a:latin typeface="Trebuchet MS"/>
                <a:cs typeface="Trebuchet MS"/>
              </a:rPr>
              <a:t>OF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54" dirty="0">
                <a:latin typeface="Trebuchet MS"/>
                <a:cs typeface="Trebuchet MS"/>
              </a:rPr>
              <a:t>THE</a:t>
            </a:r>
            <a:r>
              <a:rPr sz="1400" spc="-110" dirty="0">
                <a:latin typeface="Trebuchet MS"/>
                <a:cs typeface="Trebuchet MS"/>
              </a:rPr>
              <a:t> FIRST</a:t>
            </a:r>
            <a:r>
              <a:rPr sz="1400" spc="-114" dirty="0">
                <a:latin typeface="Trebuchet MS"/>
                <a:cs typeface="Trebuchet MS"/>
              </a:rPr>
              <a:t> </a:t>
            </a:r>
            <a:r>
              <a:rPr sz="1400" spc="-325" dirty="0">
                <a:latin typeface="Trebuchet MS"/>
                <a:cs typeface="Trebuchet MS"/>
              </a:rPr>
              <a:t>WORLD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80" dirty="0">
                <a:latin typeface="Trebuchet MS"/>
                <a:cs typeface="Trebuchet MS"/>
              </a:rPr>
              <a:t>WAR?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5468580" y="3856209"/>
            <a:ext cx="3495040" cy="1318260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734695">
              <a:lnSpc>
                <a:spcPct val="100000"/>
              </a:lnSpc>
              <a:spcBef>
                <a:spcPts val="434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65" dirty="0">
                <a:latin typeface="Trebuchet MS"/>
                <a:cs typeface="Trebuchet MS"/>
              </a:rPr>
              <a:t>short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80" dirty="0">
                <a:latin typeface="Trebuchet MS"/>
                <a:cs typeface="Trebuchet MS"/>
              </a:rPr>
              <a:t>term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25" dirty="0">
                <a:latin typeface="Trebuchet MS"/>
                <a:cs typeface="Trebuchet MS"/>
              </a:rPr>
              <a:t>cause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95" dirty="0">
                <a:latin typeface="Trebuchet MS"/>
                <a:cs typeface="Trebuchet MS"/>
              </a:rPr>
              <a:t>war?</a:t>
            </a:r>
            <a:endParaRPr sz="1400">
              <a:latin typeface="Trebuchet MS"/>
              <a:cs typeface="Trebuchet MS"/>
            </a:endParaRPr>
          </a:p>
          <a:p>
            <a:pPr marL="12700" marR="339725" algn="just">
              <a:lnSpc>
                <a:spcPct val="104299"/>
              </a:lnSpc>
              <a:spcBef>
                <a:spcPts val="150"/>
              </a:spcBef>
            </a:pPr>
            <a:r>
              <a:rPr sz="800" spc="-45" dirty="0">
                <a:latin typeface="Arial MT"/>
                <a:cs typeface="Arial MT"/>
              </a:rPr>
              <a:t>Europe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on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Brink</a:t>
            </a:r>
            <a:r>
              <a:rPr sz="800" dirty="0">
                <a:latin typeface="Arial MT"/>
                <a:cs typeface="Arial MT"/>
              </a:rPr>
              <a:t> of war, 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 </a:t>
            </a:r>
            <a:r>
              <a:rPr sz="800" spc="-10" dirty="0">
                <a:latin typeface="Arial MT"/>
                <a:cs typeface="Arial MT"/>
              </a:rPr>
              <a:t>took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one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event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spark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</a:t>
            </a:r>
            <a:r>
              <a:rPr sz="800" dirty="0">
                <a:latin typeface="Arial MT"/>
                <a:cs typeface="Arial MT"/>
              </a:rPr>
              <a:t> off.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1914,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Austrian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Prince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his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wife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Sophie,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travelling </a:t>
            </a:r>
            <a:r>
              <a:rPr sz="800" spc="-20" dirty="0">
                <a:latin typeface="Arial MT"/>
                <a:cs typeface="Arial MT"/>
              </a:rPr>
              <a:t>through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Serbia.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terrorist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organisation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–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Black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Hand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Gang-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had</a:t>
            </a:r>
            <a:r>
              <a:rPr sz="800" dirty="0">
                <a:latin typeface="Arial MT"/>
                <a:cs typeface="Arial MT"/>
              </a:rPr>
              <a:t> plotted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murder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them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response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Austria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taking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over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Serbian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land. </a:t>
            </a:r>
            <a:r>
              <a:rPr sz="800" dirty="0">
                <a:latin typeface="Arial MT"/>
                <a:cs typeface="Arial MT"/>
              </a:rPr>
              <a:t>After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failed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attempt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morning,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Gavrilo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Princip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finally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got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his</a:t>
            </a:r>
            <a:r>
              <a:rPr sz="800" spc="-20" dirty="0">
                <a:latin typeface="Arial MT"/>
                <a:cs typeface="Arial MT"/>
              </a:rPr>
              <a:t> opportunity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when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walked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out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sandwich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shop,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shot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Sophie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first,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then</a:t>
            </a:r>
            <a:r>
              <a:rPr sz="800" dirty="0">
                <a:latin typeface="Arial MT"/>
                <a:cs typeface="Arial MT"/>
              </a:rPr>
              <a:t> killed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Franz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Ferdinand.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This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caused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different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European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countries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declare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 </a:t>
            </a:r>
            <a:r>
              <a:rPr sz="800" spc="-75" dirty="0">
                <a:latin typeface="Arial MT"/>
                <a:cs typeface="Arial MT"/>
              </a:rPr>
              <a:t>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each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other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domino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effect.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3936349" y="5499129"/>
            <a:ext cx="1212850" cy="14154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b="1" spc="-10" dirty="0">
                <a:latin typeface="Arial"/>
                <a:cs typeface="Arial"/>
              </a:rPr>
              <a:t>ALLIANCES</a:t>
            </a:r>
            <a:endParaRPr sz="800">
              <a:latin typeface="Arial"/>
              <a:cs typeface="Arial"/>
            </a:endParaRPr>
          </a:p>
          <a:p>
            <a:pPr marL="12700" marR="5715" algn="just">
              <a:lnSpc>
                <a:spcPts val="1010"/>
              </a:lnSpc>
              <a:spcBef>
                <a:spcPts val="15"/>
              </a:spcBef>
            </a:pPr>
            <a:r>
              <a:rPr sz="800" dirty="0">
                <a:latin typeface="Arial MT"/>
                <a:cs typeface="Arial MT"/>
              </a:rPr>
              <a:t>As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each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country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began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feel</a:t>
            </a:r>
            <a:r>
              <a:rPr sz="800" spc="39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threatened,</a:t>
            </a:r>
            <a:r>
              <a:rPr sz="800" spc="395" dirty="0">
                <a:latin typeface="Arial MT"/>
                <a:cs typeface="Arial MT"/>
              </a:rPr>
              <a:t>  </a:t>
            </a:r>
            <a:r>
              <a:rPr sz="800" spc="-30" dirty="0">
                <a:latin typeface="Arial MT"/>
                <a:cs typeface="Arial MT"/>
              </a:rPr>
              <a:t>they</a:t>
            </a:r>
            <a:endParaRPr sz="800">
              <a:latin typeface="Arial MT"/>
              <a:cs typeface="Arial MT"/>
            </a:endParaRPr>
          </a:p>
          <a:p>
            <a:pPr marL="12700" marR="5080" algn="just">
              <a:lnSpc>
                <a:spcPts val="980"/>
              </a:lnSpc>
              <a:spcBef>
                <a:spcPts val="20"/>
              </a:spcBef>
            </a:pPr>
            <a:r>
              <a:rPr sz="800" dirty="0">
                <a:latin typeface="Arial MT"/>
                <a:cs typeface="Arial MT"/>
              </a:rPr>
              <a:t>looked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friends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back </a:t>
            </a:r>
            <a:r>
              <a:rPr sz="800" spc="-40" dirty="0">
                <a:latin typeface="Arial MT"/>
                <a:cs typeface="Arial MT"/>
              </a:rPr>
              <a:t>them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up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–known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endParaRPr sz="800">
              <a:latin typeface="Arial MT"/>
              <a:cs typeface="Arial MT"/>
            </a:endParaRPr>
          </a:p>
          <a:p>
            <a:pPr marL="12700" algn="just">
              <a:lnSpc>
                <a:spcPct val="100000"/>
              </a:lnSpc>
              <a:spcBef>
                <a:spcPts val="15"/>
              </a:spcBef>
            </a:pPr>
            <a:r>
              <a:rPr sz="800" dirty="0">
                <a:latin typeface="Arial MT"/>
                <a:cs typeface="Arial MT"/>
              </a:rPr>
              <a:t>allies.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Europe</a:t>
            </a:r>
            <a:r>
              <a:rPr sz="800" spc="-10" dirty="0">
                <a:latin typeface="Arial MT"/>
                <a:cs typeface="Arial MT"/>
              </a:rPr>
              <a:t> split into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two</a:t>
            </a:r>
            <a:endParaRPr sz="800">
              <a:latin typeface="Arial MT"/>
              <a:cs typeface="Arial MT"/>
            </a:endParaRPr>
          </a:p>
          <a:p>
            <a:pPr marL="12700" marR="5715" algn="just">
              <a:lnSpc>
                <a:spcPct val="103800"/>
              </a:lnSpc>
              <a:spcBef>
                <a:spcPts val="10"/>
              </a:spcBef>
            </a:pPr>
            <a:r>
              <a:rPr sz="800" dirty="0">
                <a:latin typeface="Arial MT"/>
                <a:cs typeface="Arial MT"/>
              </a:rPr>
              <a:t>alliances:</a:t>
            </a:r>
            <a:r>
              <a:rPr sz="800" spc="3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Britain,</a:t>
            </a:r>
            <a:r>
              <a:rPr sz="800" spc="38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France</a:t>
            </a:r>
            <a:r>
              <a:rPr sz="800" dirty="0">
                <a:latin typeface="Arial MT"/>
                <a:cs typeface="Arial MT"/>
              </a:rPr>
              <a:t> and</a:t>
            </a:r>
            <a:r>
              <a:rPr sz="800" spc="43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Russia</a:t>
            </a:r>
            <a:r>
              <a:rPr sz="800" spc="43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formed</a:t>
            </a:r>
            <a:r>
              <a:rPr sz="800" spc="44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Triple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Entente;</a:t>
            </a:r>
            <a:r>
              <a:rPr sz="800" spc="26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Germany,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Austria-</a:t>
            </a:r>
            <a:r>
              <a:rPr sz="800" dirty="0">
                <a:latin typeface="Arial MT"/>
                <a:cs typeface="Arial MT"/>
              </a:rPr>
              <a:t>Hungary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5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Italy formed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Triple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Alliance.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6217344" y="5471697"/>
            <a:ext cx="1303655" cy="4006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b="1" spc="-10" dirty="0">
                <a:latin typeface="Arial"/>
                <a:cs typeface="Arial"/>
              </a:rPr>
              <a:t>IMPERIALISM</a:t>
            </a:r>
            <a:endParaRPr sz="800">
              <a:latin typeface="Arial"/>
              <a:cs typeface="Arial"/>
            </a:endParaRPr>
          </a:p>
          <a:p>
            <a:pPr marL="12700" marR="5080">
              <a:lnSpc>
                <a:spcPts val="1010"/>
              </a:lnSpc>
              <a:spcBef>
                <a:spcPts val="15"/>
              </a:spcBef>
            </a:pPr>
            <a:r>
              <a:rPr sz="800" spc="-25" dirty="0">
                <a:latin typeface="Arial MT"/>
                <a:cs typeface="Arial MT"/>
              </a:rPr>
              <a:t>Everyone</a:t>
            </a:r>
            <a:r>
              <a:rPr sz="800" spc="4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wanted</a:t>
            </a:r>
            <a:r>
              <a:rPr sz="800" spc="43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4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large </a:t>
            </a:r>
            <a:r>
              <a:rPr sz="800" spc="-30" dirty="0">
                <a:latin typeface="Arial MT"/>
                <a:cs typeface="Arial MT"/>
              </a:rPr>
              <a:t>Empire,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so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race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6217344" y="5852697"/>
            <a:ext cx="1303655" cy="1162685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algn="just">
              <a:lnSpc>
                <a:spcPct val="104099"/>
              </a:lnSpc>
              <a:spcBef>
                <a:spcPts val="60"/>
              </a:spcBef>
            </a:pPr>
            <a:r>
              <a:rPr sz="800" dirty="0">
                <a:latin typeface="Arial MT"/>
                <a:cs typeface="Arial MT"/>
              </a:rPr>
              <a:t>gain</a:t>
            </a:r>
            <a:r>
              <a:rPr sz="800" spc="475" dirty="0">
                <a:latin typeface="Arial MT"/>
                <a:cs typeface="Arial MT"/>
              </a:rPr>
              <a:t>   </a:t>
            </a:r>
            <a:r>
              <a:rPr sz="800" dirty="0">
                <a:latin typeface="Arial MT"/>
                <a:cs typeface="Arial MT"/>
              </a:rPr>
              <a:t>other</a:t>
            </a:r>
            <a:r>
              <a:rPr sz="800" spc="480" dirty="0">
                <a:latin typeface="Arial MT"/>
                <a:cs typeface="Arial MT"/>
              </a:rPr>
              <a:t>   </a:t>
            </a:r>
            <a:r>
              <a:rPr sz="800" spc="-55" dirty="0">
                <a:latin typeface="Arial MT"/>
                <a:cs typeface="Arial MT"/>
              </a:rPr>
              <a:t>nations,</a:t>
            </a:r>
            <a:r>
              <a:rPr sz="800" dirty="0">
                <a:latin typeface="Arial MT"/>
                <a:cs typeface="Arial MT"/>
              </a:rPr>
              <a:t> particularly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Africa,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led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tension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fierce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rivalries </a:t>
            </a:r>
            <a:r>
              <a:rPr sz="800" dirty="0">
                <a:latin typeface="Arial MT"/>
                <a:cs typeface="Arial MT"/>
              </a:rPr>
              <a:t>among</a:t>
            </a:r>
            <a:r>
              <a:rPr sz="800" spc="2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European</a:t>
            </a:r>
            <a:r>
              <a:rPr sz="800" spc="28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countries.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They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began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see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each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other</a:t>
            </a:r>
            <a:r>
              <a:rPr sz="800" dirty="0">
                <a:latin typeface="Arial MT"/>
                <a:cs typeface="Arial MT"/>
              </a:rPr>
              <a:t> as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threat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their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overseas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possessions,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only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way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remove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threat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go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them.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8727048" y="5435121"/>
            <a:ext cx="1303655" cy="528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b="1" spc="-10" dirty="0">
                <a:latin typeface="Arial"/>
                <a:cs typeface="Arial"/>
              </a:rPr>
              <a:t>NATIONALISM</a:t>
            </a:r>
            <a:endParaRPr sz="800">
              <a:latin typeface="Arial"/>
              <a:cs typeface="Arial"/>
            </a:endParaRPr>
          </a:p>
          <a:p>
            <a:pPr marL="12700" marR="5080" algn="just">
              <a:lnSpc>
                <a:spcPts val="1010"/>
              </a:lnSpc>
              <a:spcBef>
                <a:spcPts val="15"/>
              </a:spcBef>
            </a:pPr>
            <a:r>
              <a:rPr sz="800" dirty="0">
                <a:latin typeface="Arial MT"/>
                <a:cs typeface="Arial MT"/>
              </a:rPr>
              <a:t>At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beginning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20th </a:t>
            </a:r>
            <a:r>
              <a:rPr sz="800" dirty="0">
                <a:latin typeface="Arial MT"/>
                <a:cs typeface="Arial MT"/>
              </a:rPr>
              <a:t>century,</a:t>
            </a:r>
            <a:r>
              <a:rPr sz="800" spc="3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people</a:t>
            </a:r>
            <a:r>
              <a:rPr sz="800" spc="3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started</a:t>
            </a:r>
            <a:r>
              <a:rPr sz="800" spc="3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take</a:t>
            </a:r>
            <a:r>
              <a:rPr sz="800" spc="4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great</a:t>
            </a:r>
            <a:r>
              <a:rPr sz="800" spc="4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pride</a:t>
            </a:r>
            <a:r>
              <a:rPr sz="800" spc="4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47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their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8727048" y="5934957"/>
            <a:ext cx="1301750" cy="409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05000"/>
              </a:lnSpc>
              <a:spcBef>
                <a:spcPts val="100"/>
              </a:spcBef>
            </a:pPr>
            <a:r>
              <a:rPr sz="800" dirty="0">
                <a:latin typeface="Arial MT"/>
                <a:cs typeface="Arial MT"/>
              </a:rPr>
              <a:t>countries.</a:t>
            </a:r>
            <a:r>
              <a:rPr sz="800" spc="37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This</a:t>
            </a:r>
            <a:r>
              <a:rPr sz="800" spc="3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is</a:t>
            </a:r>
            <a:r>
              <a:rPr sz="800" spc="38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called</a:t>
            </a:r>
            <a:r>
              <a:rPr sz="800" dirty="0">
                <a:latin typeface="Arial MT"/>
                <a:cs typeface="Arial MT"/>
              </a:rPr>
              <a:t> ‘nationalism’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–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thinking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that </a:t>
            </a:r>
            <a:r>
              <a:rPr sz="800" dirty="0">
                <a:latin typeface="Arial MT"/>
                <a:cs typeface="Arial MT"/>
              </a:rPr>
              <a:t>your</a:t>
            </a:r>
            <a:r>
              <a:rPr sz="800" spc="3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nation</a:t>
            </a:r>
            <a:r>
              <a:rPr sz="800" spc="3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is</a:t>
            </a:r>
            <a:r>
              <a:rPr sz="800" spc="3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better</a:t>
            </a:r>
            <a:r>
              <a:rPr sz="800" spc="3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than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8727048" y="6315957"/>
            <a:ext cx="1303655" cy="6629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4400"/>
              </a:lnSpc>
              <a:spcBef>
                <a:spcPts val="105"/>
              </a:spcBef>
            </a:pPr>
            <a:r>
              <a:rPr sz="800" dirty="0">
                <a:latin typeface="Arial MT"/>
                <a:cs typeface="Arial MT"/>
              </a:rPr>
              <a:t>others.</a:t>
            </a:r>
            <a:r>
              <a:rPr sz="800" spc="27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Unfortunately,</a:t>
            </a:r>
            <a:r>
              <a:rPr sz="800" spc="28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for</a:t>
            </a:r>
            <a:r>
              <a:rPr sz="800" dirty="0">
                <a:latin typeface="Arial MT"/>
                <a:cs typeface="Arial MT"/>
              </a:rPr>
              <a:t> many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leaders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Europe,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best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prove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best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have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war</a:t>
            </a:r>
            <a:r>
              <a:rPr sz="800" spc="-20" dirty="0">
                <a:latin typeface="Arial MT"/>
                <a:cs typeface="Arial MT"/>
              </a:rPr>
              <a:t> with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rivals.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47" name="object 4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540243" y="5424423"/>
            <a:ext cx="1155192" cy="1621536"/>
          </a:xfrm>
          <a:prstGeom prst="rect">
            <a:avLst/>
          </a:prstGeom>
        </p:spPr>
      </p:pic>
      <p:pic>
        <p:nvPicPr>
          <p:cNvPr id="48" name="object 4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183028" y="5485818"/>
            <a:ext cx="1014244" cy="1483469"/>
          </a:xfrm>
          <a:prstGeom prst="rect">
            <a:avLst/>
          </a:prstGeom>
        </p:spPr>
      </p:pic>
      <p:pic>
        <p:nvPicPr>
          <p:cNvPr id="49" name="object 4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2840227" y="5439663"/>
            <a:ext cx="1085088" cy="1530096"/>
          </a:xfrm>
          <a:prstGeom prst="rect">
            <a:avLst/>
          </a:prstGeom>
        </p:spPr>
      </p:pic>
      <p:pic>
        <p:nvPicPr>
          <p:cNvPr id="50" name="object 5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584708" y="5381751"/>
            <a:ext cx="1130808" cy="1694688"/>
          </a:xfrm>
          <a:prstGeom prst="rect">
            <a:avLst/>
          </a:prstGeom>
        </p:spPr>
      </p:pic>
      <p:pic>
        <p:nvPicPr>
          <p:cNvPr id="51" name="object 5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8721227" y="3667460"/>
            <a:ext cx="1316722" cy="1646336"/>
          </a:xfrm>
          <a:prstGeom prst="rect">
            <a:avLst/>
          </a:prstGeom>
        </p:spPr>
      </p:pic>
      <p:sp>
        <p:nvSpPr>
          <p:cNvPr id="52" name="object 52"/>
          <p:cNvSpPr txBox="1"/>
          <p:nvPr/>
        </p:nvSpPr>
        <p:spPr>
          <a:xfrm>
            <a:off x="4182617" y="1536752"/>
            <a:ext cx="195580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200" dirty="0">
                <a:latin typeface="Trebuchet MS"/>
                <a:cs typeface="Trebuchet MS"/>
              </a:rPr>
              <a:t>were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00" dirty="0">
                <a:latin typeface="Trebuchet MS"/>
                <a:cs typeface="Trebuchet MS"/>
              </a:rPr>
              <a:t>trenches </a:t>
            </a:r>
            <a:r>
              <a:rPr sz="1400" spc="-10" dirty="0">
                <a:latin typeface="Trebuchet MS"/>
                <a:cs typeface="Trebuchet MS"/>
              </a:rPr>
              <a:t>like?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8184122" y="1509250"/>
            <a:ext cx="1912620" cy="2174875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140335">
              <a:lnSpc>
                <a:spcPct val="100000"/>
              </a:lnSpc>
              <a:spcBef>
                <a:spcPts val="265"/>
              </a:spcBef>
            </a:pPr>
            <a:r>
              <a:rPr sz="1400" spc="-145" dirty="0">
                <a:latin typeface="Trebuchet MS"/>
                <a:cs typeface="Trebuchet MS"/>
              </a:rPr>
              <a:t>Problems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in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trenches</a:t>
            </a:r>
            <a:endParaRPr sz="1400">
              <a:latin typeface="Trebuchet MS"/>
              <a:cs typeface="Trebuchet MS"/>
            </a:endParaRPr>
          </a:p>
          <a:p>
            <a:pPr marL="179705" marR="6350" indent="-167640" algn="just">
              <a:lnSpc>
                <a:spcPct val="104400"/>
              </a:lnSpc>
              <a:spcBef>
                <a:spcPts val="55"/>
              </a:spcBef>
              <a:buChar char="•"/>
              <a:tabLst>
                <a:tab pos="179705" algn="l"/>
              </a:tabLst>
            </a:pPr>
            <a:r>
              <a:rPr sz="800" spc="-65" dirty="0">
                <a:latin typeface="Arial MT"/>
                <a:cs typeface="Arial MT"/>
              </a:rPr>
              <a:t>Trench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Foot: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this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was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condition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caused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because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soldiers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feet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constantly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the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water.</a:t>
            </a:r>
            <a:r>
              <a:rPr sz="800" spc="1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led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infections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some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cases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amputations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needed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treat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it.</a:t>
            </a:r>
            <a:endParaRPr sz="800">
              <a:latin typeface="Arial MT"/>
              <a:cs typeface="Arial MT"/>
            </a:endParaRPr>
          </a:p>
          <a:p>
            <a:pPr marL="179705" marR="5080" indent="-167640" algn="just">
              <a:lnSpc>
                <a:spcPct val="103699"/>
              </a:lnSpc>
              <a:spcBef>
                <a:spcPts val="15"/>
              </a:spcBef>
              <a:buChar char="•"/>
              <a:tabLst>
                <a:tab pos="179705" algn="l"/>
              </a:tabLst>
            </a:pPr>
            <a:r>
              <a:rPr sz="800" dirty="0">
                <a:latin typeface="Arial MT"/>
                <a:cs typeface="Arial MT"/>
              </a:rPr>
              <a:t>Shell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Shock: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This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mental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health</a:t>
            </a:r>
            <a:r>
              <a:rPr sz="800" dirty="0">
                <a:latin typeface="Arial MT"/>
                <a:cs typeface="Arial MT"/>
              </a:rPr>
              <a:t> issue</a:t>
            </a:r>
            <a:r>
              <a:rPr sz="800" spc="3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3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caused</a:t>
            </a:r>
            <a:r>
              <a:rPr sz="800" spc="3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multiple</a:t>
            </a:r>
            <a:r>
              <a:rPr sz="800" spc="3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physical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reactions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10" dirty="0">
                <a:latin typeface="Arial MT"/>
                <a:cs typeface="Arial MT"/>
              </a:rPr>
              <a:t>such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as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shaking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ticks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which</a:t>
            </a:r>
            <a:r>
              <a:rPr sz="800" spc="-10" dirty="0">
                <a:latin typeface="Arial MT"/>
                <a:cs typeface="Arial MT"/>
              </a:rPr>
              <a:t> meant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could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not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over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top.</a:t>
            </a:r>
            <a:endParaRPr sz="800">
              <a:latin typeface="Arial MT"/>
              <a:cs typeface="Arial MT"/>
            </a:endParaRPr>
          </a:p>
          <a:p>
            <a:pPr marL="179705" marR="5715" indent="-167640" algn="just">
              <a:lnSpc>
                <a:spcPct val="103800"/>
              </a:lnSpc>
              <a:spcBef>
                <a:spcPts val="10"/>
              </a:spcBef>
              <a:buChar char="•"/>
              <a:tabLst>
                <a:tab pos="179705" algn="l"/>
              </a:tabLst>
            </a:pPr>
            <a:r>
              <a:rPr sz="800" spc="-40" dirty="0">
                <a:latin typeface="Arial MT"/>
                <a:cs typeface="Arial MT"/>
              </a:rPr>
              <a:t>Trench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Fever: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This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spread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lice,</a:t>
            </a:r>
            <a:r>
              <a:rPr sz="800" dirty="0">
                <a:latin typeface="Arial MT"/>
                <a:cs typeface="Arial MT"/>
              </a:rPr>
              <a:t> and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led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flu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like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symptoms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such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headaches,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coughing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fatigue.</a:t>
            </a:r>
            <a:endParaRPr sz="800">
              <a:latin typeface="Arial MT"/>
              <a:cs typeface="Arial MT"/>
            </a:endParaRPr>
          </a:p>
          <a:p>
            <a:pPr marL="179705" marR="8255" indent="-167640" algn="just">
              <a:lnSpc>
                <a:spcPct val="105000"/>
              </a:lnSpc>
              <a:buChar char="•"/>
              <a:tabLst>
                <a:tab pos="179705" algn="l"/>
              </a:tabLst>
            </a:pPr>
            <a:r>
              <a:rPr sz="800" spc="-85" dirty="0">
                <a:latin typeface="Arial MT"/>
                <a:cs typeface="Arial MT"/>
              </a:rPr>
              <a:t>Risks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being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gassed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or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shot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also</a:t>
            </a:r>
            <a:r>
              <a:rPr sz="800" dirty="0">
                <a:latin typeface="Arial MT"/>
                <a:cs typeface="Arial MT"/>
              </a:rPr>
              <a:t> a big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problem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trenches.</a:t>
            </a:r>
            <a:endParaRPr sz="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583596" y="4871065"/>
          <a:ext cx="6189978" cy="21983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029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19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07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142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8600">
                <a:tc gridSpan="4">
                  <a:txBody>
                    <a:bodyPr/>
                    <a:lstStyle/>
                    <a:p>
                      <a:pPr marR="33655"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K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Y</a:t>
                      </a:r>
                      <a:r>
                        <a:rPr sz="750" b="1" spc="19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T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R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12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M</a:t>
                      </a:r>
                      <a:r>
                        <a:rPr sz="750" b="1" spc="7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-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S</a:t>
                      </a:r>
                      <a:endParaRPr sz="750">
                        <a:latin typeface="Verdana"/>
                        <a:cs typeface="Verdana"/>
                      </a:endParaRPr>
                    </a:p>
                  </a:txBody>
                  <a:tcPr marL="0" marR="0" marT="539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1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33CC3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FF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33CC33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FF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1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Armistice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140335">
                        <a:lnSpc>
                          <a:spcPct val="105000"/>
                        </a:lnSpc>
                        <a:spcBef>
                          <a:spcPts val="790"/>
                        </a:spcBef>
                      </a:pPr>
                      <a:r>
                        <a:rPr sz="800" spc="-9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ceasefire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that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ended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First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World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War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0" dirty="0">
                          <a:latin typeface="Arial MT"/>
                          <a:cs typeface="Arial MT"/>
                        </a:rPr>
                        <a:t>on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11</a:t>
                      </a:r>
                      <a:r>
                        <a:rPr sz="900" spc="-15" baseline="27777" dirty="0">
                          <a:latin typeface="Arial MT"/>
                          <a:cs typeface="Arial MT"/>
                        </a:rPr>
                        <a:t>th</a:t>
                      </a:r>
                      <a:r>
                        <a:rPr sz="900" spc="89" baseline="27777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November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1914.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003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95" dirty="0">
                          <a:latin typeface="Arial"/>
                          <a:cs typeface="Arial"/>
                        </a:rPr>
                        <a:t>Trench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Foot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1915" algn="just">
                        <a:lnSpc>
                          <a:spcPct val="105000"/>
                        </a:lnSpc>
                        <a:spcBef>
                          <a:spcPts val="285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foot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disease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5" dirty="0">
                          <a:latin typeface="Arial MT"/>
                          <a:cs typeface="Arial MT"/>
                        </a:rPr>
                        <a:t>common</a:t>
                      </a:r>
                      <a:r>
                        <a:rPr sz="800" spc="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among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First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World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War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troops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who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stood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cold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wet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conditions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for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long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periods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time.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1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Rationing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3820" algn="just">
                        <a:lnSpc>
                          <a:spcPct val="103699"/>
                        </a:lnSpc>
                        <a:spcBef>
                          <a:spcPts val="30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Officially</a:t>
                      </a:r>
                      <a:r>
                        <a:rPr sz="800" spc="2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limiting</a:t>
                      </a:r>
                      <a:r>
                        <a:rPr sz="800" spc="2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amount</a:t>
                      </a:r>
                      <a:r>
                        <a:rPr sz="800" spc="2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2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items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such</a:t>
                      </a:r>
                      <a:r>
                        <a:rPr sz="800" spc="1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as</a:t>
                      </a:r>
                      <a:r>
                        <a:rPr sz="800" spc="18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food</a:t>
                      </a:r>
                      <a:r>
                        <a:rPr sz="800" spc="18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allowed</a:t>
                      </a:r>
                      <a:r>
                        <a:rPr sz="800" spc="18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1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each</a:t>
                      </a:r>
                      <a:r>
                        <a:rPr sz="800" spc="18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person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during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wat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time.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Censorship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121285">
                        <a:lnSpc>
                          <a:spcPct val="105000"/>
                        </a:lnSpc>
                        <a:spcBef>
                          <a:spcPts val="790"/>
                        </a:spcBef>
                      </a:pPr>
                      <a:r>
                        <a:rPr sz="800" spc="-35" dirty="0">
                          <a:latin typeface="Arial MT"/>
                          <a:cs typeface="Arial MT"/>
                        </a:rPr>
                        <a:t>Limiting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5" dirty="0">
                          <a:latin typeface="Arial MT"/>
                          <a:cs typeface="Arial MT"/>
                        </a:rPr>
                        <a:t>access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information,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ideas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or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books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order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prevent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knowledge.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003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70"/>
                        </a:spcBef>
                      </a:pPr>
                      <a:r>
                        <a:rPr sz="800" b="1" spc="-85" dirty="0">
                          <a:latin typeface="Arial"/>
                          <a:cs typeface="Arial"/>
                        </a:rPr>
                        <a:t>Court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Martial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77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2550">
                        <a:lnSpc>
                          <a:spcPct val="105000"/>
                        </a:lnSpc>
                        <a:spcBef>
                          <a:spcPts val="29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145" dirty="0">
                          <a:latin typeface="Arial MT"/>
                          <a:cs typeface="Arial MT"/>
                        </a:rPr>
                        <a:t> 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military</a:t>
                      </a:r>
                      <a:r>
                        <a:rPr sz="800" spc="140" dirty="0">
                          <a:latin typeface="Arial MT"/>
                          <a:cs typeface="Arial MT"/>
                        </a:rPr>
                        <a:t> 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court</a:t>
                      </a:r>
                      <a:r>
                        <a:rPr sz="800" spc="140" dirty="0">
                          <a:latin typeface="Arial MT"/>
                          <a:cs typeface="Arial MT"/>
                        </a:rPr>
                        <a:t> 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for</a:t>
                      </a:r>
                      <a:r>
                        <a:rPr sz="800" spc="140" dirty="0">
                          <a:latin typeface="Arial MT"/>
                          <a:cs typeface="Arial MT"/>
                        </a:rPr>
                        <a:t> 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trying</a:t>
                      </a:r>
                      <a:r>
                        <a:rPr sz="800" spc="140" dirty="0">
                          <a:latin typeface="Arial MT"/>
                          <a:cs typeface="Arial MT"/>
                        </a:rPr>
                        <a:t> 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soldiers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accused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of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breaking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rules.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45"/>
                        </a:spcBef>
                      </a:pPr>
                      <a:r>
                        <a:rPr sz="800" b="1" spc="-60" dirty="0">
                          <a:latin typeface="Arial"/>
                          <a:cs typeface="Arial"/>
                        </a:rPr>
                        <a:t>Pals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Battalion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73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2550">
                        <a:lnSpc>
                          <a:spcPct val="105000"/>
                        </a:lnSpc>
                        <a:spcBef>
                          <a:spcPts val="29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groups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friends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or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co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workers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who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enlisted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to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fight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First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World</a:t>
                      </a:r>
                      <a:r>
                        <a:rPr sz="800" spc="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War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together.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1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800" b="1" spc="-85" dirty="0">
                          <a:latin typeface="Arial"/>
                          <a:cs typeface="Arial"/>
                        </a:rPr>
                        <a:t>Shell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Shock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3820" algn="just">
                        <a:lnSpc>
                          <a:spcPct val="103699"/>
                        </a:lnSpc>
                        <a:spcBef>
                          <a:spcPts val="305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1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nervous</a:t>
                      </a:r>
                      <a:r>
                        <a:rPr sz="800" spc="1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condition</a:t>
                      </a:r>
                      <a:r>
                        <a:rPr sz="800" spc="1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suffered</a:t>
                      </a:r>
                      <a:r>
                        <a:rPr sz="800" spc="1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by</a:t>
                      </a:r>
                      <a:r>
                        <a:rPr sz="800" spc="1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0" dirty="0">
                          <a:latin typeface="Arial MT"/>
                          <a:cs typeface="Arial MT"/>
                        </a:rPr>
                        <a:t>some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soldiers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exposed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noise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chaos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of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battle.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Propaganda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539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4455">
                        <a:lnSpc>
                          <a:spcPct val="102499"/>
                        </a:lnSpc>
                        <a:spcBef>
                          <a:spcPts val="819"/>
                        </a:spcBef>
                      </a:pPr>
                      <a:r>
                        <a:rPr sz="800" spc="-45" dirty="0">
                          <a:latin typeface="Arial MT"/>
                          <a:cs typeface="Arial MT"/>
                        </a:rPr>
                        <a:t>False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or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misleading</a:t>
                      </a:r>
                      <a:r>
                        <a:rPr sz="800" spc="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information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used</a:t>
                      </a:r>
                      <a:r>
                        <a:rPr sz="800" spc="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spread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certain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point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view.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041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pSp>
        <p:nvGrpSpPr>
          <p:cNvPr id="3" name="object 3"/>
          <p:cNvGrpSpPr/>
          <p:nvPr/>
        </p:nvGrpSpPr>
        <p:grpSpPr>
          <a:xfrm>
            <a:off x="4071644" y="709897"/>
            <a:ext cx="924560" cy="1396365"/>
            <a:chOff x="4071644" y="709897"/>
            <a:chExt cx="924560" cy="1396365"/>
          </a:xfrm>
        </p:grpSpPr>
        <p:sp>
          <p:nvSpPr>
            <p:cNvPr id="4" name="object 4"/>
            <p:cNvSpPr/>
            <p:nvPr/>
          </p:nvSpPr>
          <p:spPr>
            <a:xfrm>
              <a:off x="4077831" y="716084"/>
              <a:ext cx="912494" cy="1384300"/>
            </a:xfrm>
            <a:custGeom>
              <a:avLst/>
              <a:gdLst/>
              <a:ahLst/>
              <a:cxnLst/>
              <a:rect l="l" t="t" r="r" b="b"/>
              <a:pathLst>
                <a:path w="912495" h="1384300">
                  <a:moveTo>
                    <a:pt x="820894" y="0"/>
                  </a:moveTo>
                  <a:lnTo>
                    <a:pt x="91210" y="0"/>
                  </a:lnTo>
                  <a:lnTo>
                    <a:pt x="55706" y="7165"/>
                  </a:lnTo>
                  <a:lnTo>
                    <a:pt x="26714" y="26706"/>
                  </a:lnTo>
                  <a:lnTo>
                    <a:pt x="7167" y="55690"/>
                  </a:lnTo>
                  <a:lnTo>
                    <a:pt x="0" y="91183"/>
                  </a:lnTo>
                  <a:lnTo>
                    <a:pt x="0" y="1292757"/>
                  </a:lnTo>
                  <a:lnTo>
                    <a:pt x="7167" y="1328249"/>
                  </a:lnTo>
                  <a:lnTo>
                    <a:pt x="26714" y="1357233"/>
                  </a:lnTo>
                  <a:lnTo>
                    <a:pt x="55706" y="1376774"/>
                  </a:lnTo>
                  <a:lnTo>
                    <a:pt x="91210" y="1383940"/>
                  </a:lnTo>
                  <a:lnTo>
                    <a:pt x="820894" y="1383940"/>
                  </a:lnTo>
                  <a:lnTo>
                    <a:pt x="856397" y="1376774"/>
                  </a:lnTo>
                  <a:lnTo>
                    <a:pt x="885390" y="1357233"/>
                  </a:lnTo>
                  <a:lnTo>
                    <a:pt x="904937" y="1328249"/>
                  </a:lnTo>
                  <a:lnTo>
                    <a:pt x="912105" y="1292757"/>
                  </a:lnTo>
                  <a:lnTo>
                    <a:pt x="912105" y="91183"/>
                  </a:lnTo>
                  <a:lnTo>
                    <a:pt x="904937" y="55690"/>
                  </a:lnTo>
                  <a:lnTo>
                    <a:pt x="885390" y="26706"/>
                  </a:lnTo>
                  <a:lnTo>
                    <a:pt x="856397" y="7165"/>
                  </a:lnTo>
                  <a:lnTo>
                    <a:pt x="820894" y="0"/>
                  </a:lnTo>
                  <a:close/>
                </a:path>
              </a:pathLst>
            </a:custGeom>
            <a:solidFill>
              <a:srgbClr val="00BFB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4077831" y="716084"/>
              <a:ext cx="912494" cy="1384300"/>
            </a:xfrm>
            <a:custGeom>
              <a:avLst/>
              <a:gdLst/>
              <a:ahLst/>
              <a:cxnLst/>
              <a:rect l="l" t="t" r="r" b="b"/>
              <a:pathLst>
                <a:path w="912495" h="1384300">
                  <a:moveTo>
                    <a:pt x="0" y="91183"/>
                  </a:moveTo>
                  <a:lnTo>
                    <a:pt x="7167" y="55690"/>
                  </a:lnTo>
                  <a:lnTo>
                    <a:pt x="26714" y="26707"/>
                  </a:lnTo>
                  <a:lnTo>
                    <a:pt x="55707" y="7165"/>
                  </a:lnTo>
                  <a:lnTo>
                    <a:pt x="91210" y="0"/>
                  </a:lnTo>
                  <a:lnTo>
                    <a:pt x="820894" y="0"/>
                  </a:lnTo>
                  <a:lnTo>
                    <a:pt x="856398" y="7165"/>
                  </a:lnTo>
                  <a:lnTo>
                    <a:pt x="885390" y="26707"/>
                  </a:lnTo>
                  <a:lnTo>
                    <a:pt x="904937" y="55690"/>
                  </a:lnTo>
                  <a:lnTo>
                    <a:pt x="912105" y="91183"/>
                  </a:lnTo>
                  <a:lnTo>
                    <a:pt x="912105" y="1292756"/>
                  </a:lnTo>
                  <a:lnTo>
                    <a:pt x="904937" y="1328249"/>
                  </a:lnTo>
                  <a:lnTo>
                    <a:pt x="885390" y="1357233"/>
                  </a:lnTo>
                  <a:lnTo>
                    <a:pt x="856398" y="1376775"/>
                  </a:lnTo>
                  <a:lnTo>
                    <a:pt x="820894" y="1383941"/>
                  </a:lnTo>
                  <a:lnTo>
                    <a:pt x="91210" y="1383941"/>
                  </a:lnTo>
                  <a:lnTo>
                    <a:pt x="55707" y="1376775"/>
                  </a:lnTo>
                  <a:lnTo>
                    <a:pt x="26714" y="1357233"/>
                  </a:lnTo>
                  <a:lnTo>
                    <a:pt x="7167" y="1328249"/>
                  </a:lnTo>
                  <a:lnTo>
                    <a:pt x="0" y="1292756"/>
                  </a:lnTo>
                  <a:lnTo>
                    <a:pt x="0" y="91183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4125390" y="744250"/>
            <a:ext cx="815340" cy="129032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indent="-1905" algn="ctr">
              <a:lnSpc>
                <a:spcPct val="85500"/>
              </a:lnSpc>
              <a:spcBef>
                <a:spcPts val="235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Germans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flew </a:t>
            </a:r>
            <a:r>
              <a:rPr sz="800" spc="-50" dirty="0">
                <a:latin typeface="Arial MT"/>
                <a:cs typeface="Arial MT"/>
              </a:rPr>
              <a:t>huge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inflatable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air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ships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called </a:t>
            </a:r>
            <a:r>
              <a:rPr sz="800" spc="-35" dirty="0">
                <a:latin typeface="Arial MT"/>
                <a:cs typeface="Arial MT"/>
              </a:rPr>
              <a:t>Zeppelins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over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eastern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part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Britain.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By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end</a:t>
            </a:r>
            <a:endParaRPr sz="800">
              <a:latin typeface="Arial MT"/>
              <a:cs typeface="Arial MT"/>
            </a:endParaRPr>
          </a:p>
          <a:p>
            <a:pPr marL="102235" algn="just">
              <a:lnSpc>
                <a:spcPts val="770"/>
              </a:lnSpc>
            </a:pPr>
            <a:r>
              <a:rPr sz="800" dirty="0">
                <a:latin typeface="Arial MT"/>
                <a:cs typeface="Arial MT"/>
              </a:rPr>
              <a:t>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war,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50</a:t>
            </a:r>
            <a:endParaRPr sz="800">
              <a:latin typeface="Arial MT"/>
              <a:cs typeface="Arial MT"/>
            </a:endParaRPr>
          </a:p>
          <a:p>
            <a:pPr marL="111125" marR="101600" indent="-2540" algn="just">
              <a:lnSpc>
                <a:spcPts val="790"/>
              </a:lnSpc>
              <a:spcBef>
                <a:spcPts val="145"/>
              </a:spcBef>
            </a:pPr>
            <a:r>
              <a:rPr sz="800" spc="-35" dirty="0">
                <a:latin typeface="Arial MT"/>
                <a:cs typeface="Arial MT"/>
              </a:rPr>
              <a:t>Zeppelins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had</a:t>
            </a:r>
            <a:r>
              <a:rPr sz="800" dirty="0">
                <a:latin typeface="Arial MT"/>
                <a:cs typeface="Arial MT"/>
              </a:rPr>
              <a:t> dropped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over</a:t>
            </a:r>
            <a:r>
              <a:rPr sz="800" dirty="0">
                <a:latin typeface="Arial MT"/>
                <a:cs typeface="Arial MT"/>
              </a:rPr>
              <a:t> 5000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bombs,</a:t>
            </a:r>
            <a:endParaRPr sz="800">
              <a:latin typeface="Arial MT"/>
              <a:cs typeface="Arial MT"/>
            </a:endParaRPr>
          </a:p>
          <a:p>
            <a:pPr marL="30480" marR="11430" indent="-12700" algn="just">
              <a:lnSpc>
                <a:spcPts val="790"/>
              </a:lnSpc>
              <a:spcBef>
                <a:spcPts val="30"/>
              </a:spcBef>
            </a:pPr>
            <a:r>
              <a:rPr sz="800" spc="-10" dirty="0">
                <a:latin typeface="Arial MT"/>
                <a:cs typeface="Arial MT"/>
              </a:rPr>
              <a:t>killing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557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people</a:t>
            </a:r>
            <a:r>
              <a:rPr sz="800" spc="-10" dirty="0">
                <a:latin typeface="Arial MT"/>
                <a:cs typeface="Arial MT"/>
              </a:rPr>
              <a:t> and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injuring1300.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81146" y="1294985"/>
            <a:ext cx="193365" cy="226136"/>
          </a:xfrm>
          <a:prstGeom prst="rect">
            <a:avLst/>
          </a:prstGeom>
        </p:spPr>
      </p:pic>
      <p:grpSp>
        <p:nvGrpSpPr>
          <p:cNvPr id="8" name="object 8"/>
          <p:cNvGrpSpPr/>
          <p:nvPr/>
        </p:nvGrpSpPr>
        <p:grpSpPr>
          <a:xfrm>
            <a:off x="5348593" y="709897"/>
            <a:ext cx="924560" cy="1396365"/>
            <a:chOff x="5348593" y="709897"/>
            <a:chExt cx="924560" cy="1396365"/>
          </a:xfrm>
        </p:grpSpPr>
        <p:sp>
          <p:nvSpPr>
            <p:cNvPr id="9" name="object 9"/>
            <p:cNvSpPr/>
            <p:nvPr/>
          </p:nvSpPr>
          <p:spPr>
            <a:xfrm>
              <a:off x="5354779" y="716084"/>
              <a:ext cx="912494" cy="1384300"/>
            </a:xfrm>
            <a:custGeom>
              <a:avLst/>
              <a:gdLst/>
              <a:ahLst/>
              <a:cxnLst/>
              <a:rect l="l" t="t" r="r" b="b"/>
              <a:pathLst>
                <a:path w="912495" h="1384300">
                  <a:moveTo>
                    <a:pt x="820893" y="0"/>
                  </a:moveTo>
                  <a:lnTo>
                    <a:pt x="91210" y="0"/>
                  </a:lnTo>
                  <a:lnTo>
                    <a:pt x="55706" y="7165"/>
                  </a:lnTo>
                  <a:lnTo>
                    <a:pt x="26714" y="26706"/>
                  </a:lnTo>
                  <a:lnTo>
                    <a:pt x="7167" y="55690"/>
                  </a:lnTo>
                  <a:lnTo>
                    <a:pt x="0" y="91183"/>
                  </a:lnTo>
                  <a:lnTo>
                    <a:pt x="0" y="1292757"/>
                  </a:lnTo>
                  <a:lnTo>
                    <a:pt x="7167" y="1328249"/>
                  </a:lnTo>
                  <a:lnTo>
                    <a:pt x="26714" y="1357233"/>
                  </a:lnTo>
                  <a:lnTo>
                    <a:pt x="55706" y="1376774"/>
                  </a:lnTo>
                  <a:lnTo>
                    <a:pt x="91210" y="1383940"/>
                  </a:lnTo>
                  <a:lnTo>
                    <a:pt x="820893" y="1383940"/>
                  </a:lnTo>
                  <a:lnTo>
                    <a:pt x="856397" y="1376774"/>
                  </a:lnTo>
                  <a:lnTo>
                    <a:pt x="885389" y="1357233"/>
                  </a:lnTo>
                  <a:lnTo>
                    <a:pt x="904937" y="1328249"/>
                  </a:lnTo>
                  <a:lnTo>
                    <a:pt x="912105" y="1292757"/>
                  </a:lnTo>
                  <a:lnTo>
                    <a:pt x="912105" y="91183"/>
                  </a:lnTo>
                  <a:lnTo>
                    <a:pt x="904937" y="55690"/>
                  </a:lnTo>
                  <a:lnTo>
                    <a:pt x="885389" y="26706"/>
                  </a:lnTo>
                  <a:lnTo>
                    <a:pt x="856397" y="7165"/>
                  </a:lnTo>
                  <a:lnTo>
                    <a:pt x="820893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5354779" y="716084"/>
              <a:ext cx="912494" cy="1384300"/>
            </a:xfrm>
            <a:custGeom>
              <a:avLst/>
              <a:gdLst/>
              <a:ahLst/>
              <a:cxnLst/>
              <a:rect l="l" t="t" r="r" b="b"/>
              <a:pathLst>
                <a:path w="912495" h="1384300">
                  <a:moveTo>
                    <a:pt x="0" y="91183"/>
                  </a:moveTo>
                  <a:lnTo>
                    <a:pt x="7167" y="55690"/>
                  </a:lnTo>
                  <a:lnTo>
                    <a:pt x="26714" y="26707"/>
                  </a:lnTo>
                  <a:lnTo>
                    <a:pt x="55707" y="7165"/>
                  </a:lnTo>
                  <a:lnTo>
                    <a:pt x="91210" y="0"/>
                  </a:lnTo>
                  <a:lnTo>
                    <a:pt x="820894" y="0"/>
                  </a:lnTo>
                  <a:lnTo>
                    <a:pt x="856398" y="7165"/>
                  </a:lnTo>
                  <a:lnTo>
                    <a:pt x="885390" y="26707"/>
                  </a:lnTo>
                  <a:lnTo>
                    <a:pt x="904937" y="55690"/>
                  </a:lnTo>
                  <a:lnTo>
                    <a:pt x="912105" y="91183"/>
                  </a:lnTo>
                  <a:lnTo>
                    <a:pt x="912105" y="1292756"/>
                  </a:lnTo>
                  <a:lnTo>
                    <a:pt x="904937" y="1328249"/>
                  </a:lnTo>
                  <a:lnTo>
                    <a:pt x="885390" y="1357233"/>
                  </a:lnTo>
                  <a:lnTo>
                    <a:pt x="856398" y="1376775"/>
                  </a:lnTo>
                  <a:lnTo>
                    <a:pt x="820894" y="1383941"/>
                  </a:lnTo>
                  <a:lnTo>
                    <a:pt x="91210" y="1383941"/>
                  </a:lnTo>
                  <a:lnTo>
                    <a:pt x="55707" y="1376775"/>
                  </a:lnTo>
                  <a:lnTo>
                    <a:pt x="26714" y="1357233"/>
                  </a:lnTo>
                  <a:lnTo>
                    <a:pt x="7167" y="1328249"/>
                  </a:lnTo>
                  <a:lnTo>
                    <a:pt x="0" y="1292756"/>
                  </a:lnTo>
                  <a:lnTo>
                    <a:pt x="0" y="91183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5413969" y="692433"/>
            <a:ext cx="791845" cy="140335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indent="-1270" algn="ctr">
              <a:lnSpc>
                <a:spcPct val="85800"/>
              </a:lnSpc>
              <a:spcBef>
                <a:spcPts val="235"/>
              </a:spcBef>
            </a:pPr>
            <a:r>
              <a:rPr sz="800" spc="-60" dirty="0">
                <a:latin typeface="Arial MT"/>
                <a:cs typeface="Arial MT"/>
              </a:rPr>
              <a:t>There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food </a:t>
            </a:r>
            <a:r>
              <a:rPr sz="800" spc="-30" dirty="0">
                <a:latin typeface="Arial MT"/>
                <a:cs typeface="Arial MT"/>
              </a:rPr>
              <a:t>shortage</a:t>
            </a:r>
            <a:r>
              <a:rPr sz="800" spc="-20" dirty="0">
                <a:latin typeface="Arial MT"/>
                <a:cs typeface="Arial MT"/>
              </a:rPr>
              <a:t> in </a:t>
            </a:r>
            <a:r>
              <a:rPr sz="800" spc="-35" dirty="0">
                <a:latin typeface="Arial MT"/>
                <a:cs typeface="Arial MT"/>
              </a:rPr>
              <a:t>Britain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because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German </a:t>
            </a:r>
            <a:r>
              <a:rPr sz="800" spc="-55" dirty="0">
                <a:latin typeface="Arial MT"/>
                <a:cs typeface="Arial MT"/>
              </a:rPr>
              <a:t>submarines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ships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 </a:t>
            </a:r>
            <a:r>
              <a:rPr sz="800" spc="-35" dirty="0">
                <a:latin typeface="Arial MT"/>
                <a:cs typeface="Arial MT"/>
              </a:rPr>
              <a:t>sinking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supply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ships </a:t>
            </a:r>
            <a:r>
              <a:rPr sz="800" spc="-55" dirty="0">
                <a:latin typeface="Arial MT"/>
                <a:cs typeface="Arial MT"/>
              </a:rPr>
              <a:t>coming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into </a:t>
            </a:r>
            <a:r>
              <a:rPr sz="800" spc="-45" dirty="0">
                <a:latin typeface="Arial MT"/>
                <a:cs typeface="Arial MT"/>
              </a:rPr>
              <a:t>England.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This </a:t>
            </a:r>
            <a:r>
              <a:rPr sz="800" spc="-25" dirty="0">
                <a:latin typeface="Arial MT"/>
                <a:cs typeface="Arial MT"/>
              </a:rPr>
              <a:t>brought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about </a:t>
            </a:r>
            <a:r>
              <a:rPr sz="800" spc="-25" dirty="0">
                <a:latin typeface="Arial MT"/>
                <a:cs typeface="Arial MT"/>
              </a:rPr>
              <a:t>rationing,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limit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amount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things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 </a:t>
            </a:r>
            <a:r>
              <a:rPr sz="800" spc="-35" dirty="0">
                <a:latin typeface="Arial MT"/>
                <a:cs typeface="Arial MT"/>
              </a:rPr>
              <a:t>could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buy.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12" name="object 1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353455" y="1290346"/>
            <a:ext cx="202645" cy="235414"/>
          </a:xfrm>
          <a:prstGeom prst="rect">
            <a:avLst/>
          </a:prstGeom>
        </p:spPr>
      </p:pic>
      <p:grpSp>
        <p:nvGrpSpPr>
          <p:cNvPr id="13" name="object 13"/>
          <p:cNvGrpSpPr/>
          <p:nvPr/>
        </p:nvGrpSpPr>
        <p:grpSpPr>
          <a:xfrm>
            <a:off x="6625539" y="709897"/>
            <a:ext cx="924560" cy="1396365"/>
            <a:chOff x="6625539" y="709897"/>
            <a:chExt cx="924560" cy="1396365"/>
          </a:xfrm>
        </p:grpSpPr>
        <p:sp>
          <p:nvSpPr>
            <p:cNvPr id="14" name="object 14"/>
            <p:cNvSpPr/>
            <p:nvPr/>
          </p:nvSpPr>
          <p:spPr>
            <a:xfrm>
              <a:off x="6631726" y="716084"/>
              <a:ext cx="912494" cy="1384300"/>
            </a:xfrm>
            <a:custGeom>
              <a:avLst/>
              <a:gdLst/>
              <a:ahLst/>
              <a:cxnLst/>
              <a:rect l="l" t="t" r="r" b="b"/>
              <a:pathLst>
                <a:path w="912495" h="1384300">
                  <a:moveTo>
                    <a:pt x="820894" y="0"/>
                  </a:moveTo>
                  <a:lnTo>
                    <a:pt x="91210" y="0"/>
                  </a:lnTo>
                  <a:lnTo>
                    <a:pt x="55706" y="7165"/>
                  </a:lnTo>
                  <a:lnTo>
                    <a:pt x="26714" y="26706"/>
                  </a:lnTo>
                  <a:lnTo>
                    <a:pt x="7167" y="55690"/>
                  </a:lnTo>
                  <a:lnTo>
                    <a:pt x="0" y="91183"/>
                  </a:lnTo>
                  <a:lnTo>
                    <a:pt x="0" y="1292757"/>
                  </a:lnTo>
                  <a:lnTo>
                    <a:pt x="7167" y="1328249"/>
                  </a:lnTo>
                  <a:lnTo>
                    <a:pt x="26714" y="1357233"/>
                  </a:lnTo>
                  <a:lnTo>
                    <a:pt x="55706" y="1376774"/>
                  </a:lnTo>
                  <a:lnTo>
                    <a:pt x="91210" y="1383940"/>
                  </a:lnTo>
                  <a:lnTo>
                    <a:pt x="820894" y="1383940"/>
                  </a:lnTo>
                  <a:lnTo>
                    <a:pt x="856397" y="1376774"/>
                  </a:lnTo>
                  <a:lnTo>
                    <a:pt x="885390" y="1357233"/>
                  </a:lnTo>
                  <a:lnTo>
                    <a:pt x="904937" y="1328249"/>
                  </a:lnTo>
                  <a:lnTo>
                    <a:pt x="912105" y="1292757"/>
                  </a:lnTo>
                  <a:lnTo>
                    <a:pt x="912105" y="91183"/>
                  </a:lnTo>
                  <a:lnTo>
                    <a:pt x="904937" y="55690"/>
                  </a:lnTo>
                  <a:lnTo>
                    <a:pt x="885390" y="26706"/>
                  </a:lnTo>
                  <a:lnTo>
                    <a:pt x="856397" y="7165"/>
                  </a:lnTo>
                  <a:lnTo>
                    <a:pt x="820894" y="0"/>
                  </a:lnTo>
                  <a:close/>
                </a:path>
              </a:pathLst>
            </a:custGeom>
            <a:solidFill>
              <a:srgbClr val="FF9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631726" y="716084"/>
              <a:ext cx="912494" cy="1384300"/>
            </a:xfrm>
            <a:custGeom>
              <a:avLst/>
              <a:gdLst/>
              <a:ahLst/>
              <a:cxnLst/>
              <a:rect l="l" t="t" r="r" b="b"/>
              <a:pathLst>
                <a:path w="912495" h="1384300">
                  <a:moveTo>
                    <a:pt x="0" y="91183"/>
                  </a:moveTo>
                  <a:lnTo>
                    <a:pt x="7167" y="55690"/>
                  </a:lnTo>
                  <a:lnTo>
                    <a:pt x="26714" y="26707"/>
                  </a:lnTo>
                  <a:lnTo>
                    <a:pt x="55707" y="7165"/>
                  </a:lnTo>
                  <a:lnTo>
                    <a:pt x="91210" y="0"/>
                  </a:lnTo>
                  <a:lnTo>
                    <a:pt x="820894" y="0"/>
                  </a:lnTo>
                  <a:lnTo>
                    <a:pt x="856398" y="7165"/>
                  </a:lnTo>
                  <a:lnTo>
                    <a:pt x="885390" y="26707"/>
                  </a:lnTo>
                  <a:lnTo>
                    <a:pt x="904937" y="55690"/>
                  </a:lnTo>
                  <a:lnTo>
                    <a:pt x="912105" y="91183"/>
                  </a:lnTo>
                  <a:lnTo>
                    <a:pt x="912105" y="1292756"/>
                  </a:lnTo>
                  <a:lnTo>
                    <a:pt x="904937" y="1328249"/>
                  </a:lnTo>
                  <a:lnTo>
                    <a:pt x="885390" y="1357233"/>
                  </a:lnTo>
                  <a:lnTo>
                    <a:pt x="856398" y="1376775"/>
                  </a:lnTo>
                  <a:lnTo>
                    <a:pt x="820894" y="1383941"/>
                  </a:lnTo>
                  <a:lnTo>
                    <a:pt x="91210" y="1383941"/>
                  </a:lnTo>
                  <a:lnTo>
                    <a:pt x="55707" y="1376775"/>
                  </a:lnTo>
                  <a:lnTo>
                    <a:pt x="26714" y="1357233"/>
                  </a:lnTo>
                  <a:lnTo>
                    <a:pt x="7167" y="1328249"/>
                  </a:lnTo>
                  <a:lnTo>
                    <a:pt x="0" y="1292756"/>
                  </a:lnTo>
                  <a:lnTo>
                    <a:pt x="0" y="91183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6687389" y="796066"/>
            <a:ext cx="798195" cy="118999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065" marR="5080" algn="ctr">
              <a:lnSpc>
                <a:spcPct val="85500"/>
              </a:lnSpc>
              <a:spcBef>
                <a:spcPts val="235"/>
              </a:spcBef>
            </a:pPr>
            <a:r>
              <a:rPr sz="800" spc="-30" dirty="0">
                <a:latin typeface="Arial MT"/>
                <a:cs typeface="Arial MT"/>
              </a:rPr>
              <a:t>Women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able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men’s </a:t>
            </a:r>
            <a:r>
              <a:rPr sz="800" spc="-35" dirty="0">
                <a:latin typeface="Arial MT"/>
                <a:cs typeface="Arial MT"/>
              </a:rPr>
              <a:t>jobs.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Before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long </a:t>
            </a:r>
            <a:r>
              <a:rPr sz="800" spc="-25" dirty="0">
                <a:latin typeface="Arial MT"/>
                <a:cs typeface="Arial MT"/>
              </a:rPr>
              <a:t>there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 </a:t>
            </a:r>
            <a:r>
              <a:rPr sz="800" spc="-40" dirty="0">
                <a:latin typeface="Arial MT"/>
                <a:cs typeface="Arial MT"/>
              </a:rPr>
              <a:t>lots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-20" dirty="0">
                <a:latin typeface="Arial MT"/>
                <a:cs typeface="Arial MT"/>
              </a:rPr>
              <a:t> female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bus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drivers,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chimney </a:t>
            </a:r>
            <a:r>
              <a:rPr sz="800" spc="-60" dirty="0">
                <a:latin typeface="Arial MT"/>
                <a:cs typeface="Arial MT"/>
              </a:rPr>
              <a:t>sweeps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steel </a:t>
            </a:r>
            <a:r>
              <a:rPr sz="800" spc="-45" dirty="0">
                <a:latin typeface="Arial MT"/>
                <a:cs typeface="Arial MT"/>
              </a:rPr>
              <a:t>makers.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In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1915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Women's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Land Army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formed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farm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land.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17" name="object 1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630403" y="1290346"/>
            <a:ext cx="202645" cy="235414"/>
          </a:xfrm>
          <a:prstGeom prst="rect">
            <a:avLst/>
          </a:prstGeom>
        </p:spPr>
      </p:pic>
      <p:grpSp>
        <p:nvGrpSpPr>
          <p:cNvPr id="18" name="object 18"/>
          <p:cNvGrpSpPr/>
          <p:nvPr/>
        </p:nvGrpSpPr>
        <p:grpSpPr>
          <a:xfrm>
            <a:off x="7902488" y="709897"/>
            <a:ext cx="924560" cy="1396365"/>
            <a:chOff x="7902488" y="709897"/>
            <a:chExt cx="924560" cy="1396365"/>
          </a:xfrm>
        </p:grpSpPr>
        <p:sp>
          <p:nvSpPr>
            <p:cNvPr id="19" name="object 19"/>
            <p:cNvSpPr/>
            <p:nvPr/>
          </p:nvSpPr>
          <p:spPr>
            <a:xfrm>
              <a:off x="7908674" y="716084"/>
              <a:ext cx="912494" cy="1384300"/>
            </a:xfrm>
            <a:custGeom>
              <a:avLst/>
              <a:gdLst/>
              <a:ahLst/>
              <a:cxnLst/>
              <a:rect l="l" t="t" r="r" b="b"/>
              <a:pathLst>
                <a:path w="912495" h="1384300">
                  <a:moveTo>
                    <a:pt x="820894" y="0"/>
                  </a:moveTo>
                  <a:lnTo>
                    <a:pt x="91210" y="0"/>
                  </a:lnTo>
                  <a:lnTo>
                    <a:pt x="55706" y="7165"/>
                  </a:lnTo>
                  <a:lnTo>
                    <a:pt x="26714" y="26706"/>
                  </a:lnTo>
                  <a:lnTo>
                    <a:pt x="7167" y="55690"/>
                  </a:lnTo>
                  <a:lnTo>
                    <a:pt x="0" y="91183"/>
                  </a:lnTo>
                  <a:lnTo>
                    <a:pt x="0" y="1292757"/>
                  </a:lnTo>
                  <a:lnTo>
                    <a:pt x="7167" y="1328249"/>
                  </a:lnTo>
                  <a:lnTo>
                    <a:pt x="26714" y="1357233"/>
                  </a:lnTo>
                  <a:lnTo>
                    <a:pt x="55706" y="1376774"/>
                  </a:lnTo>
                  <a:lnTo>
                    <a:pt x="91210" y="1383940"/>
                  </a:lnTo>
                  <a:lnTo>
                    <a:pt x="820894" y="1383940"/>
                  </a:lnTo>
                  <a:lnTo>
                    <a:pt x="856397" y="1376774"/>
                  </a:lnTo>
                  <a:lnTo>
                    <a:pt x="885390" y="1357233"/>
                  </a:lnTo>
                  <a:lnTo>
                    <a:pt x="904937" y="1328249"/>
                  </a:lnTo>
                  <a:lnTo>
                    <a:pt x="912105" y="1292757"/>
                  </a:lnTo>
                  <a:lnTo>
                    <a:pt x="912105" y="91183"/>
                  </a:lnTo>
                  <a:lnTo>
                    <a:pt x="904937" y="55690"/>
                  </a:lnTo>
                  <a:lnTo>
                    <a:pt x="885390" y="26706"/>
                  </a:lnTo>
                  <a:lnTo>
                    <a:pt x="856397" y="7165"/>
                  </a:lnTo>
                  <a:lnTo>
                    <a:pt x="820894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7908674" y="716084"/>
              <a:ext cx="912494" cy="1384300"/>
            </a:xfrm>
            <a:custGeom>
              <a:avLst/>
              <a:gdLst/>
              <a:ahLst/>
              <a:cxnLst/>
              <a:rect l="l" t="t" r="r" b="b"/>
              <a:pathLst>
                <a:path w="912495" h="1384300">
                  <a:moveTo>
                    <a:pt x="0" y="91183"/>
                  </a:moveTo>
                  <a:lnTo>
                    <a:pt x="7167" y="55690"/>
                  </a:lnTo>
                  <a:lnTo>
                    <a:pt x="26714" y="26707"/>
                  </a:lnTo>
                  <a:lnTo>
                    <a:pt x="55707" y="7165"/>
                  </a:lnTo>
                  <a:lnTo>
                    <a:pt x="91210" y="0"/>
                  </a:lnTo>
                  <a:lnTo>
                    <a:pt x="820894" y="0"/>
                  </a:lnTo>
                  <a:lnTo>
                    <a:pt x="856398" y="7165"/>
                  </a:lnTo>
                  <a:lnTo>
                    <a:pt x="885390" y="26707"/>
                  </a:lnTo>
                  <a:lnTo>
                    <a:pt x="904937" y="55690"/>
                  </a:lnTo>
                  <a:lnTo>
                    <a:pt x="912105" y="91183"/>
                  </a:lnTo>
                  <a:lnTo>
                    <a:pt x="912105" y="1292756"/>
                  </a:lnTo>
                  <a:lnTo>
                    <a:pt x="904937" y="1328249"/>
                  </a:lnTo>
                  <a:lnTo>
                    <a:pt x="885390" y="1357233"/>
                  </a:lnTo>
                  <a:lnTo>
                    <a:pt x="856398" y="1376775"/>
                  </a:lnTo>
                  <a:lnTo>
                    <a:pt x="820894" y="1383941"/>
                  </a:lnTo>
                  <a:lnTo>
                    <a:pt x="91210" y="1383941"/>
                  </a:lnTo>
                  <a:lnTo>
                    <a:pt x="55707" y="1376775"/>
                  </a:lnTo>
                  <a:lnTo>
                    <a:pt x="26714" y="1357233"/>
                  </a:lnTo>
                  <a:lnTo>
                    <a:pt x="7167" y="1328249"/>
                  </a:lnTo>
                  <a:lnTo>
                    <a:pt x="0" y="1292756"/>
                  </a:lnTo>
                  <a:lnTo>
                    <a:pt x="0" y="91183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7963534" y="796066"/>
            <a:ext cx="802005" cy="118999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indent="-1905" algn="ctr">
              <a:lnSpc>
                <a:spcPct val="85500"/>
              </a:lnSpc>
              <a:spcBef>
                <a:spcPts val="235"/>
              </a:spcBef>
            </a:pPr>
            <a:r>
              <a:rPr sz="800" dirty="0">
                <a:latin typeface="Arial MT"/>
                <a:cs typeface="Arial MT"/>
              </a:rPr>
              <a:t>At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start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war,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government </a:t>
            </a:r>
            <a:r>
              <a:rPr sz="800" spc="-25" dirty="0">
                <a:latin typeface="Arial MT"/>
                <a:cs typeface="Arial MT"/>
              </a:rPr>
              <a:t>brought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a </a:t>
            </a:r>
            <a:r>
              <a:rPr sz="800" spc="-25" dirty="0">
                <a:latin typeface="Arial MT"/>
                <a:cs typeface="Arial MT"/>
              </a:rPr>
              <a:t>new</a:t>
            </a:r>
            <a:r>
              <a:rPr sz="800" dirty="0">
                <a:latin typeface="Arial MT"/>
                <a:cs typeface="Arial MT"/>
              </a:rPr>
              <a:t> law:</a:t>
            </a:r>
            <a:r>
              <a:rPr sz="800" spc="-4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Defence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Realm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Act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(DORA)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which allowed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them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do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whatever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 </a:t>
            </a:r>
            <a:r>
              <a:rPr sz="800" dirty="0">
                <a:latin typeface="Arial MT"/>
                <a:cs typeface="Arial MT"/>
              </a:rPr>
              <a:t>felt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necessary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win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war.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22" name="object 2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907350" y="1290346"/>
            <a:ext cx="202645" cy="235414"/>
          </a:xfrm>
          <a:prstGeom prst="rect">
            <a:avLst/>
          </a:prstGeom>
        </p:spPr>
      </p:pic>
      <p:grpSp>
        <p:nvGrpSpPr>
          <p:cNvPr id="23" name="object 23"/>
          <p:cNvGrpSpPr/>
          <p:nvPr/>
        </p:nvGrpSpPr>
        <p:grpSpPr>
          <a:xfrm>
            <a:off x="9179436" y="709897"/>
            <a:ext cx="924560" cy="1396365"/>
            <a:chOff x="9179436" y="709897"/>
            <a:chExt cx="924560" cy="1396365"/>
          </a:xfrm>
        </p:grpSpPr>
        <p:sp>
          <p:nvSpPr>
            <p:cNvPr id="24" name="object 24"/>
            <p:cNvSpPr/>
            <p:nvPr/>
          </p:nvSpPr>
          <p:spPr>
            <a:xfrm>
              <a:off x="9185623" y="716084"/>
              <a:ext cx="912494" cy="1384300"/>
            </a:xfrm>
            <a:custGeom>
              <a:avLst/>
              <a:gdLst/>
              <a:ahLst/>
              <a:cxnLst/>
              <a:rect l="l" t="t" r="r" b="b"/>
              <a:pathLst>
                <a:path w="912495" h="1384300">
                  <a:moveTo>
                    <a:pt x="820894" y="0"/>
                  </a:moveTo>
                  <a:lnTo>
                    <a:pt x="91210" y="0"/>
                  </a:lnTo>
                  <a:lnTo>
                    <a:pt x="55706" y="7165"/>
                  </a:lnTo>
                  <a:lnTo>
                    <a:pt x="26714" y="26706"/>
                  </a:lnTo>
                  <a:lnTo>
                    <a:pt x="7167" y="55690"/>
                  </a:lnTo>
                  <a:lnTo>
                    <a:pt x="0" y="91183"/>
                  </a:lnTo>
                  <a:lnTo>
                    <a:pt x="0" y="1292757"/>
                  </a:lnTo>
                  <a:lnTo>
                    <a:pt x="7167" y="1328249"/>
                  </a:lnTo>
                  <a:lnTo>
                    <a:pt x="26714" y="1357233"/>
                  </a:lnTo>
                  <a:lnTo>
                    <a:pt x="55706" y="1376774"/>
                  </a:lnTo>
                  <a:lnTo>
                    <a:pt x="91210" y="1383940"/>
                  </a:lnTo>
                  <a:lnTo>
                    <a:pt x="820894" y="1383940"/>
                  </a:lnTo>
                  <a:lnTo>
                    <a:pt x="856397" y="1376774"/>
                  </a:lnTo>
                  <a:lnTo>
                    <a:pt x="885390" y="1357233"/>
                  </a:lnTo>
                  <a:lnTo>
                    <a:pt x="904937" y="1328249"/>
                  </a:lnTo>
                  <a:lnTo>
                    <a:pt x="912105" y="1292757"/>
                  </a:lnTo>
                  <a:lnTo>
                    <a:pt x="912105" y="91183"/>
                  </a:lnTo>
                  <a:lnTo>
                    <a:pt x="904937" y="55690"/>
                  </a:lnTo>
                  <a:lnTo>
                    <a:pt x="885390" y="26706"/>
                  </a:lnTo>
                  <a:lnTo>
                    <a:pt x="856397" y="7165"/>
                  </a:lnTo>
                  <a:lnTo>
                    <a:pt x="820894" y="0"/>
                  </a:lnTo>
                  <a:close/>
                </a:path>
              </a:pathLst>
            </a:custGeom>
            <a:solidFill>
              <a:srgbClr val="FF00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9185623" y="716084"/>
              <a:ext cx="912494" cy="1384300"/>
            </a:xfrm>
            <a:custGeom>
              <a:avLst/>
              <a:gdLst/>
              <a:ahLst/>
              <a:cxnLst/>
              <a:rect l="l" t="t" r="r" b="b"/>
              <a:pathLst>
                <a:path w="912495" h="1384300">
                  <a:moveTo>
                    <a:pt x="0" y="91183"/>
                  </a:moveTo>
                  <a:lnTo>
                    <a:pt x="7167" y="55690"/>
                  </a:lnTo>
                  <a:lnTo>
                    <a:pt x="26714" y="26707"/>
                  </a:lnTo>
                  <a:lnTo>
                    <a:pt x="55707" y="7165"/>
                  </a:lnTo>
                  <a:lnTo>
                    <a:pt x="91210" y="0"/>
                  </a:lnTo>
                  <a:lnTo>
                    <a:pt x="820894" y="0"/>
                  </a:lnTo>
                  <a:lnTo>
                    <a:pt x="856398" y="7165"/>
                  </a:lnTo>
                  <a:lnTo>
                    <a:pt x="885390" y="26707"/>
                  </a:lnTo>
                  <a:lnTo>
                    <a:pt x="904937" y="55690"/>
                  </a:lnTo>
                  <a:lnTo>
                    <a:pt x="912105" y="91183"/>
                  </a:lnTo>
                  <a:lnTo>
                    <a:pt x="912105" y="1292756"/>
                  </a:lnTo>
                  <a:lnTo>
                    <a:pt x="904937" y="1328249"/>
                  </a:lnTo>
                  <a:lnTo>
                    <a:pt x="885390" y="1357233"/>
                  </a:lnTo>
                  <a:lnTo>
                    <a:pt x="856398" y="1376775"/>
                  </a:lnTo>
                  <a:lnTo>
                    <a:pt x="820894" y="1383941"/>
                  </a:lnTo>
                  <a:lnTo>
                    <a:pt x="91210" y="1383941"/>
                  </a:lnTo>
                  <a:lnTo>
                    <a:pt x="55707" y="1376775"/>
                  </a:lnTo>
                  <a:lnTo>
                    <a:pt x="26714" y="1357233"/>
                  </a:lnTo>
                  <a:lnTo>
                    <a:pt x="7167" y="1328249"/>
                  </a:lnTo>
                  <a:lnTo>
                    <a:pt x="0" y="1292756"/>
                  </a:lnTo>
                  <a:lnTo>
                    <a:pt x="0" y="91183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9256412" y="744250"/>
            <a:ext cx="768985" cy="129032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algn="ctr">
              <a:lnSpc>
                <a:spcPct val="85500"/>
              </a:lnSpc>
              <a:spcBef>
                <a:spcPts val="235"/>
              </a:spcBef>
            </a:pPr>
            <a:r>
              <a:rPr sz="800" spc="-35" dirty="0">
                <a:latin typeface="Arial MT"/>
                <a:cs typeface="Arial MT"/>
              </a:rPr>
              <a:t>Around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70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million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men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around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world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fought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World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One.</a:t>
            </a:r>
            <a:r>
              <a:rPr sz="800" dirty="0">
                <a:latin typeface="Arial MT"/>
                <a:cs typeface="Arial MT"/>
              </a:rPr>
              <a:t> Over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8</a:t>
            </a:r>
            <a:r>
              <a:rPr sz="800" spc="-10" dirty="0">
                <a:latin typeface="Arial MT"/>
                <a:cs typeface="Arial MT"/>
              </a:rPr>
              <a:t> million </a:t>
            </a:r>
            <a:r>
              <a:rPr sz="800" spc="-85" dirty="0">
                <a:latin typeface="Arial MT"/>
                <a:cs typeface="Arial MT"/>
              </a:rPr>
              <a:t>men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fought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from</a:t>
            </a:r>
            <a:endParaRPr sz="800">
              <a:latin typeface="Arial MT"/>
              <a:cs typeface="Arial MT"/>
            </a:endParaRPr>
          </a:p>
          <a:p>
            <a:pPr algn="ctr">
              <a:lnSpc>
                <a:spcPts val="770"/>
              </a:lnSpc>
            </a:pPr>
            <a:r>
              <a:rPr sz="800" spc="-25" dirty="0">
                <a:latin typeface="Arial MT"/>
                <a:cs typeface="Arial MT"/>
              </a:rPr>
              <a:t>Britain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its</a:t>
            </a:r>
            <a:endParaRPr sz="800">
              <a:latin typeface="Arial MT"/>
              <a:cs typeface="Arial MT"/>
            </a:endParaRPr>
          </a:p>
          <a:p>
            <a:pPr marL="70485" marR="63500" indent="-635" algn="ctr">
              <a:lnSpc>
                <a:spcPct val="83100"/>
              </a:lnSpc>
              <a:spcBef>
                <a:spcPts val="140"/>
              </a:spcBef>
            </a:pPr>
            <a:r>
              <a:rPr sz="800" spc="-55" dirty="0">
                <a:latin typeface="Arial MT"/>
                <a:cs typeface="Arial MT"/>
              </a:rPr>
              <a:t>Empire,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1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million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these</a:t>
            </a:r>
            <a:r>
              <a:rPr sz="800" spc="-10" dirty="0">
                <a:latin typeface="Arial MT"/>
                <a:cs typeface="Arial MT"/>
              </a:rPr>
              <a:t> were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killed.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2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million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spc="-10" dirty="0">
                <a:latin typeface="Arial MT"/>
                <a:cs typeface="Arial MT"/>
              </a:rPr>
              <a:t>injured.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6260212" y="460808"/>
            <a:ext cx="184467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5" dirty="0">
                <a:latin typeface="Trebuchet MS"/>
                <a:cs typeface="Trebuchet MS"/>
              </a:rPr>
              <a:t>Life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70" dirty="0">
                <a:latin typeface="Trebuchet MS"/>
                <a:cs typeface="Trebuchet MS"/>
              </a:rPr>
              <a:t>at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85" dirty="0">
                <a:latin typeface="Trebuchet MS"/>
                <a:cs typeface="Trebuchet MS"/>
              </a:rPr>
              <a:t>home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85" dirty="0">
                <a:latin typeface="Trebuchet MS"/>
                <a:cs typeface="Trebuchet MS"/>
              </a:rPr>
              <a:t>during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50" dirty="0">
                <a:latin typeface="Trebuchet MS"/>
                <a:cs typeface="Trebuchet MS"/>
              </a:rPr>
              <a:t>war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4639951" y="2112823"/>
            <a:ext cx="154749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40" dirty="0">
                <a:latin typeface="Trebuchet MS"/>
                <a:cs typeface="Trebuchet MS"/>
              </a:rPr>
              <a:t>Soldiers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45" dirty="0">
                <a:latin typeface="Trebuchet MS"/>
                <a:cs typeface="Trebuchet MS"/>
              </a:rPr>
              <a:t>empire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6922371" y="5458695"/>
            <a:ext cx="3130550" cy="1562735"/>
          </a:xfrm>
          <a:prstGeom prst="rect">
            <a:avLst/>
          </a:prstGeom>
        </p:spPr>
        <p:txBody>
          <a:bodyPr vert="horz" wrap="square" lIns="0" tIns="50165" rIns="0" bIns="0" rtlCol="0">
            <a:spAutoFit/>
          </a:bodyPr>
          <a:lstStyle/>
          <a:p>
            <a:pPr marL="711835">
              <a:lnSpc>
                <a:spcPct val="100000"/>
              </a:lnSpc>
              <a:spcBef>
                <a:spcPts val="395"/>
              </a:spcBef>
            </a:pPr>
            <a:r>
              <a:rPr sz="1400" spc="-21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65" dirty="0">
                <a:latin typeface="Trebuchet MS"/>
                <a:cs typeface="Trebuchet MS"/>
              </a:rPr>
              <a:t>treaty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Versailles</a:t>
            </a:r>
            <a:endParaRPr sz="1400">
              <a:latin typeface="Trebuchet MS"/>
              <a:cs typeface="Trebuchet MS"/>
            </a:endParaRPr>
          </a:p>
          <a:p>
            <a:pPr marL="12700" marR="5080" algn="just">
              <a:lnSpc>
                <a:spcPct val="104200"/>
              </a:lnSpc>
              <a:spcBef>
                <a:spcPts val="125"/>
              </a:spcBef>
            </a:pPr>
            <a:r>
              <a:rPr sz="800" spc="-75" dirty="0">
                <a:latin typeface="Arial MT"/>
                <a:cs typeface="Arial MT"/>
              </a:rPr>
              <a:t>This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was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eventually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agreed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 1919, but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Germany</a:t>
            </a:r>
            <a:r>
              <a:rPr sz="800" dirty="0">
                <a:latin typeface="Arial MT"/>
                <a:cs typeface="Arial MT"/>
              </a:rPr>
              <a:t> were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not allowed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take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part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discussions,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instead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accept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everything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that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put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them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treaty.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Territory</a:t>
            </a:r>
            <a:r>
              <a:rPr sz="800" spc="14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was</a:t>
            </a:r>
            <a:r>
              <a:rPr sz="800" spc="13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taken</a:t>
            </a:r>
            <a:r>
              <a:rPr sz="800" spc="13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from</a:t>
            </a:r>
            <a:r>
              <a:rPr sz="800" spc="15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231F20"/>
                </a:solidFill>
                <a:latin typeface="Arial MT"/>
                <a:cs typeface="Arial MT"/>
              </a:rPr>
              <a:t>Germany,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depriving</a:t>
            </a:r>
            <a:r>
              <a:rPr sz="800" spc="17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it</a:t>
            </a:r>
            <a:r>
              <a:rPr sz="800" spc="16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of</a:t>
            </a:r>
            <a:r>
              <a:rPr sz="800" spc="16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valuable</a:t>
            </a:r>
            <a:r>
              <a:rPr sz="800" spc="17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industrial</a:t>
            </a:r>
            <a:r>
              <a:rPr sz="800" spc="16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231F20"/>
                </a:solidFill>
                <a:latin typeface="Arial MT"/>
                <a:cs typeface="Arial MT"/>
              </a:rPr>
              <a:t>income.</a:t>
            </a:r>
            <a:r>
              <a:rPr sz="800" spc="16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Germany</a:t>
            </a:r>
            <a:r>
              <a:rPr sz="800" spc="16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had</a:t>
            </a:r>
            <a:r>
              <a:rPr sz="800" spc="17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to</a:t>
            </a:r>
            <a:r>
              <a:rPr sz="800" spc="16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accept </a:t>
            </a:r>
            <a:r>
              <a:rPr sz="800" spc="-25" dirty="0">
                <a:solidFill>
                  <a:srgbClr val="231F20"/>
                </a:solidFill>
                <a:latin typeface="Arial MT"/>
                <a:cs typeface="Arial MT"/>
              </a:rPr>
              <a:t>responsibility</a:t>
            </a:r>
            <a:r>
              <a:rPr sz="800" spc="2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for</a:t>
            </a:r>
            <a:r>
              <a:rPr sz="800" spc="2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starting</a:t>
            </a:r>
            <a:r>
              <a:rPr sz="800" spc="2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the</a:t>
            </a:r>
            <a:r>
              <a:rPr sz="800" spc="2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war,</a:t>
            </a:r>
            <a:r>
              <a:rPr sz="800" spc="1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leading</a:t>
            </a:r>
            <a:r>
              <a:rPr sz="800" spc="2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to</a:t>
            </a:r>
            <a:r>
              <a:rPr sz="800" spc="2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231F20"/>
                </a:solidFill>
                <a:latin typeface="Arial MT"/>
                <a:cs typeface="Arial MT"/>
              </a:rPr>
              <a:t>feelings</a:t>
            </a:r>
            <a:r>
              <a:rPr sz="800" spc="2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of</a:t>
            </a:r>
            <a:r>
              <a:rPr sz="800" spc="2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30" dirty="0">
                <a:solidFill>
                  <a:srgbClr val="231F20"/>
                </a:solidFill>
                <a:latin typeface="Arial MT"/>
                <a:cs typeface="Arial MT"/>
              </a:rPr>
              <a:t>humiliation</a:t>
            </a:r>
            <a:r>
              <a:rPr sz="800" spc="2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5" dirty="0">
                <a:solidFill>
                  <a:srgbClr val="231F20"/>
                </a:solidFill>
                <a:latin typeface="Arial MT"/>
                <a:cs typeface="Arial MT"/>
              </a:rPr>
              <a:t>and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 anger.</a:t>
            </a:r>
            <a:r>
              <a:rPr sz="800" spc="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75" dirty="0">
                <a:solidFill>
                  <a:srgbClr val="231F20"/>
                </a:solidFill>
                <a:latin typeface="Arial MT"/>
                <a:cs typeface="Arial MT"/>
              </a:rPr>
              <a:t>This</a:t>
            </a:r>
            <a:r>
              <a:rPr sz="800" spc="2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was</a:t>
            </a:r>
            <a:r>
              <a:rPr sz="800" spc="1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the</a:t>
            </a:r>
            <a:r>
              <a:rPr sz="800" spc="2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War</a:t>
            </a:r>
            <a:r>
              <a:rPr sz="800" spc="1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Guilt</a:t>
            </a:r>
            <a:r>
              <a:rPr sz="800" spc="2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45" dirty="0">
                <a:solidFill>
                  <a:srgbClr val="231F20"/>
                </a:solidFill>
                <a:latin typeface="Arial MT"/>
                <a:cs typeface="Arial MT"/>
              </a:rPr>
              <a:t>Clause,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50" dirty="0">
                <a:solidFill>
                  <a:srgbClr val="231F20"/>
                </a:solidFill>
                <a:latin typeface="Arial MT"/>
                <a:cs typeface="Arial MT"/>
              </a:rPr>
              <a:t>which</a:t>
            </a:r>
            <a:r>
              <a:rPr sz="800" spc="2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left</a:t>
            </a:r>
            <a:r>
              <a:rPr sz="800" spc="2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231F20"/>
                </a:solidFill>
                <a:latin typeface="Arial MT"/>
                <a:cs typeface="Arial MT"/>
              </a:rPr>
              <a:t>many</a:t>
            </a:r>
            <a:r>
              <a:rPr sz="800" spc="2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35" dirty="0">
                <a:solidFill>
                  <a:srgbClr val="231F20"/>
                </a:solidFill>
                <a:latin typeface="Arial MT"/>
                <a:cs typeface="Arial MT"/>
              </a:rPr>
              <a:t>Germans</a:t>
            </a:r>
            <a:r>
              <a:rPr sz="800" spc="1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feeling </a:t>
            </a:r>
            <a:r>
              <a:rPr sz="800" spc="-30" dirty="0">
                <a:solidFill>
                  <a:srgbClr val="231F20"/>
                </a:solidFill>
                <a:latin typeface="Arial MT"/>
                <a:cs typeface="Arial MT"/>
              </a:rPr>
              <a:t>humiliated.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5" dirty="0">
                <a:solidFill>
                  <a:srgbClr val="231F20"/>
                </a:solidFill>
                <a:latin typeface="Arial MT"/>
                <a:cs typeface="Arial MT"/>
              </a:rPr>
              <a:t>Germany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had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to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pay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231F20"/>
                </a:solidFill>
                <a:latin typeface="Arial MT"/>
                <a:cs typeface="Arial MT"/>
              </a:rPr>
              <a:t>reparations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of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£6.6</a:t>
            </a:r>
            <a:r>
              <a:rPr sz="800" spc="1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231F20"/>
                </a:solidFill>
                <a:latin typeface="Arial MT"/>
                <a:cs typeface="Arial MT"/>
              </a:rPr>
              <a:t>billion,</a:t>
            </a:r>
            <a:r>
              <a:rPr sz="800" spc="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60" dirty="0">
                <a:solidFill>
                  <a:srgbClr val="231F20"/>
                </a:solidFill>
                <a:latin typeface="Arial MT"/>
                <a:cs typeface="Arial MT"/>
              </a:rPr>
              <a:t>which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231F20"/>
                </a:solidFill>
                <a:latin typeface="Arial MT"/>
                <a:cs typeface="Arial MT"/>
              </a:rPr>
              <a:t>would </a:t>
            </a:r>
            <a:r>
              <a:rPr sz="800" spc="-30" dirty="0">
                <a:solidFill>
                  <a:srgbClr val="231F20"/>
                </a:solidFill>
                <a:latin typeface="Arial MT"/>
                <a:cs typeface="Arial MT"/>
              </a:rPr>
              <a:t>ensure</a:t>
            </a:r>
            <a:r>
              <a:rPr sz="800" spc="3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that</a:t>
            </a:r>
            <a:r>
              <a:rPr sz="800" spc="3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the</a:t>
            </a:r>
            <a:r>
              <a:rPr sz="800" spc="3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30" dirty="0">
                <a:solidFill>
                  <a:srgbClr val="231F20"/>
                </a:solidFill>
                <a:latin typeface="Arial MT"/>
                <a:cs typeface="Arial MT"/>
              </a:rPr>
              <a:t>economy</a:t>
            </a:r>
            <a:r>
              <a:rPr sz="800" spc="3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would</a:t>
            </a:r>
            <a:r>
              <a:rPr sz="800" spc="4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not</a:t>
            </a:r>
            <a:r>
              <a:rPr sz="800" spc="3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recover.</a:t>
            </a:r>
            <a:r>
              <a:rPr sz="800" spc="3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Germany’s</a:t>
            </a:r>
            <a:r>
              <a:rPr sz="800" spc="3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armed</a:t>
            </a:r>
            <a:r>
              <a:rPr sz="800" spc="4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forces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were </a:t>
            </a:r>
            <a:r>
              <a:rPr sz="800" spc="-30" dirty="0">
                <a:solidFill>
                  <a:srgbClr val="231F20"/>
                </a:solidFill>
                <a:latin typeface="Arial MT"/>
                <a:cs typeface="Arial MT"/>
              </a:rPr>
              <a:t>severely</a:t>
            </a:r>
            <a:r>
              <a:rPr sz="800" spc="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30" dirty="0">
                <a:solidFill>
                  <a:srgbClr val="231F20"/>
                </a:solidFill>
                <a:latin typeface="Arial MT"/>
                <a:cs typeface="Arial MT"/>
              </a:rPr>
              <a:t>reduced.</a:t>
            </a:r>
            <a:r>
              <a:rPr sz="800" spc="-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40" dirty="0">
                <a:solidFill>
                  <a:srgbClr val="231F20"/>
                </a:solidFill>
                <a:latin typeface="Arial MT"/>
                <a:cs typeface="Arial MT"/>
              </a:rPr>
              <a:t>For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231F20"/>
                </a:solidFill>
                <a:latin typeface="Arial MT"/>
                <a:cs typeface="Arial MT"/>
              </a:rPr>
              <a:t>example,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5" dirty="0">
                <a:solidFill>
                  <a:srgbClr val="231F20"/>
                </a:solidFill>
                <a:latin typeface="Arial MT"/>
                <a:cs typeface="Arial MT"/>
              </a:rPr>
              <a:t>there</a:t>
            </a:r>
            <a:r>
              <a:rPr sz="800" spc="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30" dirty="0">
                <a:solidFill>
                  <a:srgbClr val="231F20"/>
                </a:solidFill>
                <a:latin typeface="Arial MT"/>
                <a:cs typeface="Arial MT"/>
              </a:rPr>
              <a:t>was</a:t>
            </a:r>
            <a:r>
              <a:rPr sz="800" spc="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45" dirty="0">
                <a:solidFill>
                  <a:srgbClr val="231F20"/>
                </a:solidFill>
                <a:latin typeface="Arial MT"/>
                <a:cs typeface="Arial MT"/>
              </a:rPr>
              <a:t>no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 air</a:t>
            </a:r>
            <a:r>
              <a:rPr sz="800" spc="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231F20"/>
                </a:solidFill>
                <a:latin typeface="Arial MT"/>
                <a:cs typeface="Arial MT"/>
              </a:rPr>
              <a:t>force,</a:t>
            </a:r>
            <a:r>
              <a:rPr sz="800" spc="-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a</a:t>
            </a:r>
            <a:r>
              <a:rPr sz="800" spc="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35" dirty="0">
                <a:solidFill>
                  <a:srgbClr val="231F20"/>
                </a:solidFill>
                <a:latin typeface="Arial MT"/>
                <a:cs typeface="Arial MT"/>
              </a:rPr>
              <a:t>maximum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 100,000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35" dirty="0">
                <a:solidFill>
                  <a:srgbClr val="231F20"/>
                </a:solidFill>
                <a:latin typeface="Arial MT"/>
                <a:cs typeface="Arial MT"/>
              </a:rPr>
              <a:t>soldiers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 and</a:t>
            </a:r>
            <a:r>
              <a:rPr sz="800" spc="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a </a:t>
            </a:r>
            <a:r>
              <a:rPr sz="800" spc="-30" dirty="0">
                <a:solidFill>
                  <a:srgbClr val="231F20"/>
                </a:solidFill>
                <a:latin typeface="Arial MT"/>
                <a:cs typeface="Arial MT"/>
              </a:rPr>
              <a:t>reduced</a:t>
            </a:r>
            <a:r>
              <a:rPr sz="800" spc="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231F20"/>
                </a:solidFill>
                <a:latin typeface="Arial MT"/>
                <a:cs typeface="Arial MT"/>
              </a:rPr>
              <a:t>navy.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6896971" y="2106727"/>
            <a:ext cx="3220720" cy="208915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465580" marR="113030" indent="-1336675">
              <a:lnSpc>
                <a:spcPct val="101400"/>
              </a:lnSpc>
              <a:spcBef>
                <a:spcPts val="75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did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50" dirty="0">
                <a:latin typeface="Trebuchet MS"/>
                <a:cs typeface="Trebuchet MS"/>
              </a:rPr>
              <a:t>big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00" dirty="0">
                <a:latin typeface="Trebuchet MS"/>
                <a:cs typeface="Trebuchet MS"/>
              </a:rPr>
              <a:t>three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00" dirty="0">
                <a:latin typeface="Trebuchet MS"/>
                <a:cs typeface="Trebuchet MS"/>
              </a:rPr>
              <a:t>want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70" dirty="0">
                <a:latin typeface="Trebuchet MS"/>
                <a:cs typeface="Trebuchet MS"/>
              </a:rPr>
              <a:t>at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90" dirty="0">
                <a:latin typeface="Trebuchet MS"/>
                <a:cs typeface="Trebuchet MS"/>
              </a:rPr>
              <a:t>end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95" dirty="0">
                <a:latin typeface="Trebuchet MS"/>
                <a:cs typeface="Trebuchet MS"/>
              </a:rPr>
              <a:t>the </a:t>
            </a:r>
            <a:r>
              <a:rPr sz="1400" spc="-20" dirty="0">
                <a:latin typeface="Trebuchet MS"/>
                <a:cs typeface="Trebuchet MS"/>
              </a:rPr>
              <a:t>war?</a:t>
            </a:r>
            <a:endParaRPr sz="1400">
              <a:latin typeface="Trebuchet MS"/>
              <a:cs typeface="Trebuchet MS"/>
            </a:endParaRPr>
          </a:p>
          <a:p>
            <a:pPr marL="38100" algn="just">
              <a:lnSpc>
                <a:spcPts val="865"/>
              </a:lnSpc>
            </a:pPr>
            <a:r>
              <a:rPr sz="800" spc="-40" dirty="0">
                <a:latin typeface="Arial MT"/>
                <a:cs typeface="Arial MT"/>
              </a:rPr>
              <a:t>Armistice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signed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11</a:t>
            </a:r>
            <a:r>
              <a:rPr sz="900" baseline="27777" dirty="0">
                <a:latin typeface="Arial MT"/>
                <a:cs typeface="Arial MT"/>
              </a:rPr>
              <a:t>th</a:t>
            </a:r>
            <a:r>
              <a:rPr sz="900" spc="52" baseline="27777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November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1918,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lasting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peace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endParaRPr sz="800">
              <a:latin typeface="Arial MT"/>
              <a:cs typeface="Arial MT"/>
            </a:endParaRPr>
          </a:p>
          <a:p>
            <a:pPr marL="38100" marR="30480" algn="just">
              <a:lnSpc>
                <a:spcPct val="104099"/>
              </a:lnSpc>
              <a:spcBef>
                <a:spcPts val="10"/>
              </a:spcBef>
            </a:pPr>
            <a:r>
              <a:rPr sz="800" dirty="0">
                <a:latin typeface="Arial MT"/>
                <a:cs typeface="Arial MT"/>
              </a:rPr>
              <a:t>still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needed.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Treaty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Versailles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eventually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signed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1919, without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input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Germany.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David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Lloyd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George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(Britain)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wanted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keep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Germany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weak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also </a:t>
            </a:r>
            <a:r>
              <a:rPr sz="800" spc="-10" dirty="0">
                <a:latin typeface="Arial MT"/>
                <a:cs typeface="Arial MT"/>
              </a:rPr>
              <a:t>wanted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avoid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humiliating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them.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Wanted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6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end</a:t>
            </a:r>
            <a:r>
              <a:rPr sz="800" spc="-25" dirty="0">
                <a:latin typeface="Arial MT"/>
                <a:cs typeface="Arial MT"/>
              </a:rPr>
              <a:t> 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German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threat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British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Empire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reduce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their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navy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so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</a:t>
            </a:r>
            <a:r>
              <a:rPr sz="800" dirty="0">
                <a:latin typeface="Arial MT"/>
                <a:cs typeface="Arial MT"/>
              </a:rPr>
              <a:t> was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not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competition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theirs.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Woodrow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Wilson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(USA)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wanted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prevent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Germany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from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becoming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aggressive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again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but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didn’t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think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should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published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harshly.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wanted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individual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countries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have </a:t>
            </a:r>
            <a:r>
              <a:rPr sz="800" dirty="0">
                <a:latin typeface="Arial MT"/>
                <a:cs typeface="Arial MT"/>
              </a:rPr>
              <a:t>their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own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right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over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themselves: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‘self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determination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Around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1.4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million </a:t>
            </a:r>
            <a:r>
              <a:rPr sz="800" spc="-55" dirty="0">
                <a:latin typeface="Arial MT"/>
                <a:cs typeface="Arial MT"/>
              </a:rPr>
              <a:t>French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Men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been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killed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huge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areas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France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had</a:t>
            </a:r>
            <a:r>
              <a:rPr sz="800" spc="-10" dirty="0">
                <a:latin typeface="Arial MT"/>
                <a:cs typeface="Arial MT"/>
              </a:rPr>
              <a:t> been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destroyed.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George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Clemenceau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(France)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wanted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Germany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pay</a:t>
            </a:r>
            <a:r>
              <a:rPr sz="800" dirty="0">
                <a:latin typeface="Arial MT"/>
                <a:cs typeface="Arial MT"/>
              </a:rPr>
              <a:t> for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this.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wanted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weaken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Germany’s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armed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forces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so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could </a:t>
            </a:r>
            <a:r>
              <a:rPr sz="800" spc="-35" dirty="0">
                <a:latin typeface="Arial MT"/>
                <a:cs typeface="Arial MT"/>
              </a:rPr>
              <a:t>never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attack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France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again,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wanted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revenge.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1" name="object 31"/>
          <p:cNvSpPr txBox="1">
            <a:spLocks noGrp="1"/>
          </p:cNvSpPr>
          <p:nvPr>
            <p:ph type="title"/>
          </p:nvPr>
        </p:nvSpPr>
        <p:spPr>
          <a:xfrm>
            <a:off x="706994" y="480653"/>
            <a:ext cx="2702560" cy="375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b="0" dirty="0">
                <a:latin typeface="Verdana"/>
                <a:cs typeface="Verdana"/>
              </a:rPr>
              <a:t>WORLD</a:t>
            </a:r>
            <a:r>
              <a:rPr sz="2300" b="0" spc="20" dirty="0">
                <a:latin typeface="Verdana"/>
                <a:cs typeface="Verdana"/>
              </a:rPr>
              <a:t> </a:t>
            </a:r>
            <a:r>
              <a:rPr sz="2300" b="0" dirty="0">
                <a:latin typeface="Verdana"/>
                <a:cs typeface="Verdana"/>
              </a:rPr>
              <a:t>WAR</a:t>
            </a:r>
            <a:r>
              <a:rPr sz="2300" b="0" spc="10" dirty="0">
                <a:latin typeface="Verdana"/>
                <a:cs typeface="Verdana"/>
              </a:rPr>
              <a:t> </a:t>
            </a:r>
            <a:r>
              <a:rPr sz="2300" b="0" spc="-25" dirty="0">
                <a:latin typeface="Verdana"/>
                <a:cs typeface="Verdana"/>
              </a:rPr>
              <a:t>ONE</a:t>
            </a:r>
            <a:endParaRPr sz="2300">
              <a:latin typeface="Verdana"/>
              <a:cs typeface="Verdana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449485" y="773766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spc="-310" dirty="0">
                <a:latin typeface="Trebuchet MS"/>
                <a:cs typeface="Trebuchet MS"/>
              </a:rPr>
              <a:t>Knowledge</a:t>
            </a:r>
            <a:r>
              <a:rPr sz="2200" b="1" spc="-125" dirty="0">
                <a:latin typeface="Trebuchet MS"/>
                <a:cs typeface="Trebuchet MS"/>
              </a:rPr>
              <a:t> </a:t>
            </a:r>
            <a:r>
              <a:rPr sz="2200" b="1" spc="-135" dirty="0">
                <a:latin typeface="Trebuchet MS"/>
                <a:cs typeface="Trebuchet MS"/>
              </a:rPr>
              <a:t>organiser</a:t>
            </a:r>
            <a:endParaRPr sz="2200">
              <a:latin typeface="Trebuchet MS"/>
              <a:cs typeface="Trebuchet MS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561867" y="1491847"/>
            <a:ext cx="3374390" cy="1557020"/>
            <a:chOff x="561867" y="1491847"/>
            <a:chExt cx="3374390" cy="1557020"/>
          </a:xfrm>
        </p:grpSpPr>
        <p:sp>
          <p:nvSpPr>
            <p:cNvPr id="34" name="object 34"/>
            <p:cNvSpPr/>
            <p:nvPr/>
          </p:nvSpPr>
          <p:spPr>
            <a:xfrm>
              <a:off x="568748" y="1495347"/>
              <a:ext cx="3359785" cy="1546225"/>
            </a:xfrm>
            <a:custGeom>
              <a:avLst/>
              <a:gdLst/>
              <a:ahLst/>
              <a:cxnLst/>
              <a:rect l="l" t="t" r="r" b="b"/>
              <a:pathLst>
                <a:path w="3359785" h="1546225">
                  <a:moveTo>
                    <a:pt x="1496652" y="0"/>
                  </a:moveTo>
                  <a:lnTo>
                    <a:pt x="1443359" y="251"/>
                  </a:lnTo>
                  <a:lnTo>
                    <a:pt x="1386650" y="3211"/>
                  </a:lnTo>
                  <a:lnTo>
                    <a:pt x="1326123" y="9511"/>
                  </a:lnTo>
                  <a:lnTo>
                    <a:pt x="1261374" y="19781"/>
                  </a:lnTo>
                  <a:lnTo>
                    <a:pt x="1200545" y="28769"/>
                  </a:lnTo>
                  <a:lnTo>
                    <a:pt x="1141766" y="33265"/>
                  </a:lnTo>
                  <a:lnTo>
                    <a:pt x="1085073" y="34085"/>
                  </a:lnTo>
                  <a:lnTo>
                    <a:pt x="1030504" y="32045"/>
                  </a:lnTo>
                  <a:lnTo>
                    <a:pt x="978098" y="27964"/>
                  </a:lnTo>
                  <a:lnTo>
                    <a:pt x="927892" y="22657"/>
                  </a:lnTo>
                  <a:lnTo>
                    <a:pt x="834228" y="11631"/>
                  </a:lnTo>
                  <a:lnTo>
                    <a:pt x="790847" y="7546"/>
                  </a:lnTo>
                  <a:lnTo>
                    <a:pt x="749817" y="5502"/>
                  </a:lnTo>
                  <a:lnTo>
                    <a:pt x="711174" y="6315"/>
                  </a:lnTo>
                  <a:lnTo>
                    <a:pt x="674957" y="10803"/>
                  </a:lnTo>
                  <a:lnTo>
                    <a:pt x="641204" y="19781"/>
                  </a:lnTo>
                  <a:lnTo>
                    <a:pt x="608000" y="29057"/>
                  </a:lnTo>
                  <a:lnTo>
                    <a:pt x="573247" y="34340"/>
                  </a:lnTo>
                  <a:lnTo>
                    <a:pt x="536708" y="36297"/>
                  </a:lnTo>
                  <a:lnTo>
                    <a:pt x="498147" y="35595"/>
                  </a:lnTo>
                  <a:lnTo>
                    <a:pt x="457327" y="32902"/>
                  </a:lnTo>
                  <a:lnTo>
                    <a:pt x="414011" y="28886"/>
                  </a:lnTo>
                  <a:lnTo>
                    <a:pt x="367963" y="24213"/>
                  </a:lnTo>
                  <a:lnTo>
                    <a:pt x="318946" y="19552"/>
                  </a:lnTo>
                  <a:lnTo>
                    <a:pt x="266722" y="15570"/>
                  </a:lnTo>
                  <a:lnTo>
                    <a:pt x="211056" y="12934"/>
                  </a:lnTo>
                  <a:lnTo>
                    <a:pt x="151711" y="12312"/>
                  </a:lnTo>
                  <a:lnTo>
                    <a:pt x="88450" y="14372"/>
                  </a:lnTo>
                  <a:lnTo>
                    <a:pt x="21035" y="19781"/>
                  </a:lnTo>
                  <a:lnTo>
                    <a:pt x="26015" y="62141"/>
                  </a:lnTo>
                  <a:lnTo>
                    <a:pt x="28023" y="110519"/>
                  </a:lnTo>
                  <a:lnTo>
                    <a:pt x="27759" y="163317"/>
                  </a:lnTo>
                  <a:lnTo>
                    <a:pt x="25922" y="218937"/>
                  </a:lnTo>
                  <a:lnTo>
                    <a:pt x="20326" y="332252"/>
                  </a:lnTo>
                  <a:lnTo>
                    <a:pt x="17967" y="386751"/>
                  </a:lnTo>
                  <a:lnTo>
                    <a:pt x="16833" y="437681"/>
                  </a:lnTo>
                  <a:lnTo>
                    <a:pt x="17622" y="483443"/>
                  </a:lnTo>
                  <a:lnTo>
                    <a:pt x="21035" y="522440"/>
                  </a:lnTo>
                  <a:lnTo>
                    <a:pt x="24680" y="557163"/>
                  </a:lnTo>
                  <a:lnTo>
                    <a:pt x="26779" y="597015"/>
                  </a:lnTo>
                  <a:lnTo>
                    <a:pt x="27605" y="641201"/>
                  </a:lnTo>
                  <a:lnTo>
                    <a:pt x="27430" y="688925"/>
                  </a:lnTo>
                  <a:lnTo>
                    <a:pt x="26526" y="739392"/>
                  </a:lnTo>
                  <a:lnTo>
                    <a:pt x="22163" y="899299"/>
                  </a:lnTo>
                  <a:lnTo>
                    <a:pt x="21065" y="952784"/>
                  </a:lnTo>
                  <a:lnTo>
                    <a:pt x="20598" y="1005037"/>
                  </a:lnTo>
                  <a:lnTo>
                    <a:pt x="21035" y="1055260"/>
                  </a:lnTo>
                  <a:lnTo>
                    <a:pt x="20579" y="1109138"/>
                  </a:lnTo>
                  <a:lnTo>
                    <a:pt x="17688" y="1162785"/>
                  </a:lnTo>
                  <a:lnTo>
                    <a:pt x="13313" y="1215735"/>
                  </a:lnTo>
                  <a:lnTo>
                    <a:pt x="8406" y="1267522"/>
                  </a:lnTo>
                  <a:lnTo>
                    <a:pt x="3918" y="1317681"/>
                  </a:lnTo>
                  <a:lnTo>
                    <a:pt x="798" y="1365747"/>
                  </a:lnTo>
                  <a:lnTo>
                    <a:pt x="0" y="1411254"/>
                  </a:lnTo>
                  <a:lnTo>
                    <a:pt x="2472" y="1453735"/>
                  </a:lnTo>
                  <a:lnTo>
                    <a:pt x="9167" y="1492726"/>
                  </a:lnTo>
                  <a:lnTo>
                    <a:pt x="21035" y="1527761"/>
                  </a:lnTo>
                  <a:lnTo>
                    <a:pt x="52445" y="1515923"/>
                  </a:lnTo>
                  <a:lnTo>
                    <a:pt x="87816" y="1509692"/>
                  </a:lnTo>
                  <a:lnTo>
                    <a:pt x="126763" y="1508031"/>
                  </a:lnTo>
                  <a:lnTo>
                    <a:pt x="168902" y="1509904"/>
                  </a:lnTo>
                  <a:lnTo>
                    <a:pt x="213848" y="1514274"/>
                  </a:lnTo>
                  <a:lnTo>
                    <a:pt x="310623" y="1526363"/>
                  </a:lnTo>
                  <a:lnTo>
                    <a:pt x="361682" y="1532010"/>
                  </a:lnTo>
                  <a:lnTo>
                    <a:pt x="414010" y="1536009"/>
                  </a:lnTo>
                  <a:lnTo>
                    <a:pt x="467222" y="1537324"/>
                  </a:lnTo>
                  <a:lnTo>
                    <a:pt x="520933" y="1534921"/>
                  </a:lnTo>
                  <a:lnTo>
                    <a:pt x="574758" y="1527761"/>
                  </a:lnTo>
                  <a:lnTo>
                    <a:pt x="632346" y="1519486"/>
                  </a:lnTo>
                  <a:lnTo>
                    <a:pt x="687838" y="1515615"/>
                  </a:lnTo>
                  <a:lnTo>
                    <a:pt x="741248" y="1515231"/>
                  </a:lnTo>
                  <a:lnTo>
                    <a:pt x="792590" y="1517419"/>
                  </a:lnTo>
                  <a:lnTo>
                    <a:pt x="841878" y="1521261"/>
                  </a:lnTo>
                  <a:lnTo>
                    <a:pt x="934348" y="1530245"/>
                  </a:lnTo>
                  <a:lnTo>
                    <a:pt x="977558" y="1533555"/>
                  </a:lnTo>
                  <a:lnTo>
                    <a:pt x="1018770" y="1534855"/>
                  </a:lnTo>
                  <a:lnTo>
                    <a:pt x="1057998" y="1533229"/>
                  </a:lnTo>
                  <a:lnTo>
                    <a:pt x="1095256" y="1527761"/>
                  </a:lnTo>
                  <a:lnTo>
                    <a:pt x="1135089" y="1522252"/>
                  </a:lnTo>
                  <a:lnTo>
                    <a:pt x="1181120" y="1520519"/>
                  </a:lnTo>
                  <a:lnTo>
                    <a:pt x="1231984" y="1521670"/>
                  </a:lnTo>
                  <a:lnTo>
                    <a:pt x="1286314" y="1524816"/>
                  </a:lnTo>
                  <a:lnTo>
                    <a:pt x="1399912" y="1533520"/>
                  </a:lnTo>
                  <a:lnTo>
                    <a:pt x="1456449" y="1537296"/>
                  </a:lnTo>
                  <a:lnTo>
                    <a:pt x="1510989" y="1539500"/>
                  </a:lnTo>
                  <a:lnTo>
                    <a:pt x="1562169" y="1539239"/>
                  </a:lnTo>
                  <a:lnTo>
                    <a:pt x="1608620" y="1535624"/>
                  </a:lnTo>
                  <a:lnTo>
                    <a:pt x="1648979" y="1527761"/>
                  </a:lnTo>
                  <a:lnTo>
                    <a:pt x="1689982" y="1520117"/>
                  </a:lnTo>
                  <a:lnTo>
                    <a:pt x="1731918" y="1518681"/>
                  </a:lnTo>
                  <a:lnTo>
                    <a:pt x="1774804" y="1521762"/>
                  </a:lnTo>
                  <a:lnTo>
                    <a:pt x="1818657" y="1527669"/>
                  </a:lnTo>
                  <a:lnTo>
                    <a:pt x="1863493" y="1534711"/>
                  </a:lnTo>
                  <a:lnTo>
                    <a:pt x="1909330" y="1541198"/>
                  </a:lnTo>
                  <a:lnTo>
                    <a:pt x="1956186" y="1545437"/>
                  </a:lnTo>
                  <a:lnTo>
                    <a:pt x="2004076" y="1545738"/>
                  </a:lnTo>
                  <a:lnTo>
                    <a:pt x="2053019" y="1540409"/>
                  </a:lnTo>
                  <a:lnTo>
                    <a:pt x="2103030" y="1527761"/>
                  </a:lnTo>
                  <a:lnTo>
                    <a:pt x="2142235" y="1516822"/>
                  </a:lnTo>
                  <a:lnTo>
                    <a:pt x="2182195" y="1509615"/>
                  </a:lnTo>
                  <a:lnTo>
                    <a:pt x="2223090" y="1505621"/>
                  </a:lnTo>
                  <a:lnTo>
                    <a:pt x="2265102" y="1504317"/>
                  </a:lnTo>
                  <a:lnTo>
                    <a:pt x="2308411" y="1505184"/>
                  </a:lnTo>
                  <a:lnTo>
                    <a:pt x="2353197" y="1507700"/>
                  </a:lnTo>
                  <a:lnTo>
                    <a:pt x="2399639" y="1511345"/>
                  </a:lnTo>
                  <a:lnTo>
                    <a:pt x="2498219" y="1519939"/>
                  </a:lnTo>
                  <a:lnTo>
                    <a:pt x="2550716" y="1523846"/>
                  </a:lnTo>
                  <a:lnTo>
                    <a:pt x="2605591" y="1526800"/>
                  </a:lnTo>
                  <a:lnTo>
                    <a:pt x="2663026" y="1528278"/>
                  </a:lnTo>
                  <a:lnTo>
                    <a:pt x="2723201" y="1527761"/>
                  </a:lnTo>
                  <a:lnTo>
                    <a:pt x="2788547" y="1526899"/>
                  </a:lnTo>
                  <a:lnTo>
                    <a:pt x="2851160" y="1527676"/>
                  </a:lnTo>
                  <a:lnTo>
                    <a:pt x="2911113" y="1529647"/>
                  </a:lnTo>
                  <a:lnTo>
                    <a:pt x="2968483" y="1532367"/>
                  </a:lnTo>
                  <a:lnTo>
                    <a:pt x="3075768" y="1538278"/>
                  </a:lnTo>
                  <a:lnTo>
                    <a:pt x="3125833" y="1540579"/>
                  </a:lnTo>
                  <a:lnTo>
                    <a:pt x="3173613" y="1541851"/>
                  </a:lnTo>
                  <a:lnTo>
                    <a:pt x="3219181" y="1541650"/>
                  </a:lnTo>
                  <a:lnTo>
                    <a:pt x="3262614" y="1539531"/>
                  </a:lnTo>
                  <a:lnTo>
                    <a:pt x="3303985" y="1535050"/>
                  </a:lnTo>
                  <a:lnTo>
                    <a:pt x="3343370" y="1527761"/>
                  </a:lnTo>
                  <a:lnTo>
                    <a:pt x="3332012" y="1470775"/>
                  </a:lnTo>
                  <a:lnTo>
                    <a:pt x="3326759" y="1418621"/>
                  </a:lnTo>
                  <a:lnTo>
                    <a:pt x="3326399" y="1370535"/>
                  </a:lnTo>
                  <a:lnTo>
                    <a:pt x="3329721" y="1325755"/>
                  </a:lnTo>
                  <a:lnTo>
                    <a:pt x="3335512" y="1283516"/>
                  </a:lnTo>
                  <a:lnTo>
                    <a:pt x="3349652" y="1203614"/>
                  </a:lnTo>
                  <a:lnTo>
                    <a:pt x="3355578" y="1164425"/>
                  </a:lnTo>
                  <a:lnTo>
                    <a:pt x="3359125" y="1124726"/>
                  </a:lnTo>
                  <a:lnTo>
                    <a:pt x="3359080" y="1083754"/>
                  </a:lnTo>
                  <a:lnTo>
                    <a:pt x="3354233" y="1040747"/>
                  </a:lnTo>
                  <a:lnTo>
                    <a:pt x="3343370" y="994941"/>
                  </a:lnTo>
                  <a:lnTo>
                    <a:pt x="3330137" y="940881"/>
                  </a:lnTo>
                  <a:lnTo>
                    <a:pt x="3323728" y="891681"/>
                  </a:lnTo>
                  <a:lnTo>
                    <a:pt x="3322685" y="845961"/>
                  </a:lnTo>
                  <a:lnTo>
                    <a:pt x="3325554" y="802341"/>
                  </a:lnTo>
                  <a:lnTo>
                    <a:pt x="3330879" y="759438"/>
                  </a:lnTo>
                  <a:lnTo>
                    <a:pt x="3337202" y="715873"/>
                  </a:lnTo>
                  <a:lnTo>
                    <a:pt x="3343069" y="670263"/>
                  </a:lnTo>
                  <a:lnTo>
                    <a:pt x="3347023" y="621229"/>
                  </a:lnTo>
                  <a:lnTo>
                    <a:pt x="3347609" y="567389"/>
                  </a:lnTo>
                  <a:lnTo>
                    <a:pt x="3343370" y="507362"/>
                  </a:lnTo>
                  <a:lnTo>
                    <a:pt x="3338862" y="447541"/>
                  </a:lnTo>
                  <a:lnTo>
                    <a:pt x="3338760" y="394230"/>
                  </a:lnTo>
                  <a:lnTo>
                    <a:pt x="3341788" y="345909"/>
                  </a:lnTo>
                  <a:lnTo>
                    <a:pt x="3346668" y="301060"/>
                  </a:lnTo>
                  <a:lnTo>
                    <a:pt x="3352125" y="258161"/>
                  </a:lnTo>
                  <a:lnTo>
                    <a:pt x="3356881" y="215696"/>
                  </a:lnTo>
                  <a:lnTo>
                    <a:pt x="3359661" y="172145"/>
                  </a:lnTo>
                  <a:lnTo>
                    <a:pt x="3359186" y="125988"/>
                  </a:lnTo>
                  <a:lnTo>
                    <a:pt x="3354181" y="75706"/>
                  </a:lnTo>
                  <a:lnTo>
                    <a:pt x="3343370" y="19781"/>
                  </a:lnTo>
                  <a:lnTo>
                    <a:pt x="3304722" y="31578"/>
                  </a:lnTo>
                  <a:lnTo>
                    <a:pt x="3261488" y="40437"/>
                  </a:lnTo>
                  <a:lnTo>
                    <a:pt x="3214264" y="46644"/>
                  </a:lnTo>
                  <a:lnTo>
                    <a:pt x="3163645" y="50486"/>
                  </a:lnTo>
                  <a:lnTo>
                    <a:pt x="3110227" y="52251"/>
                  </a:lnTo>
                  <a:lnTo>
                    <a:pt x="3054606" y="52227"/>
                  </a:lnTo>
                  <a:lnTo>
                    <a:pt x="2997377" y="50699"/>
                  </a:lnTo>
                  <a:lnTo>
                    <a:pt x="2939135" y="47957"/>
                  </a:lnTo>
                  <a:lnTo>
                    <a:pt x="2880477" y="44288"/>
                  </a:lnTo>
                  <a:lnTo>
                    <a:pt x="2821999" y="39977"/>
                  </a:lnTo>
                  <a:lnTo>
                    <a:pt x="2653595" y="26078"/>
                  </a:lnTo>
                  <a:lnTo>
                    <a:pt x="2601790" y="22080"/>
                  </a:lnTo>
                  <a:lnTo>
                    <a:pt x="2553142" y="18878"/>
                  </a:lnTo>
                  <a:lnTo>
                    <a:pt x="2508248" y="16760"/>
                  </a:lnTo>
                  <a:lnTo>
                    <a:pt x="2467703" y="16012"/>
                  </a:lnTo>
                  <a:lnTo>
                    <a:pt x="2432102" y="16924"/>
                  </a:lnTo>
                  <a:lnTo>
                    <a:pt x="2402042" y="19781"/>
                  </a:lnTo>
                  <a:lnTo>
                    <a:pt x="2354122" y="25143"/>
                  </a:lnTo>
                  <a:lnTo>
                    <a:pt x="2304275" y="27990"/>
                  </a:lnTo>
                  <a:lnTo>
                    <a:pt x="2252980" y="28803"/>
                  </a:lnTo>
                  <a:lnTo>
                    <a:pt x="2200721" y="28061"/>
                  </a:lnTo>
                  <a:lnTo>
                    <a:pt x="2147977" y="26248"/>
                  </a:lnTo>
                  <a:lnTo>
                    <a:pt x="2042965" y="21327"/>
                  </a:lnTo>
                  <a:lnTo>
                    <a:pt x="1991659" y="19182"/>
                  </a:lnTo>
                  <a:lnTo>
                    <a:pt x="1941796" y="17888"/>
                  </a:lnTo>
                  <a:lnTo>
                    <a:pt x="1893855" y="17928"/>
                  </a:lnTo>
                  <a:lnTo>
                    <a:pt x="1848319" y="19781"/>
                  </a:lnTo>
                  <a:lnTo>
                    <a:pt x="1807864" y="21078"/>
                  </a:lnTo>
                  <a:lnTo>
                    <a:pt x="1767213" y="20036"/>
                  </a:lnTo>
                  <a:lnTo>
                    <a:pt x="1725963" y="17286"/>
                  </a:lnTo>
                  <a:lnTo>
                    <a:pt x="1683713" y="13459"/>
                  </a:lnTo>
                  <a:lnTo>
                    <a:pt x="1640059" y="9186"/>
                  </a:lnTo>
                  <a:lnTo>
                    <a:pt x="1594599" y="5098"/>
                  </a:lnTo>
                  <a:lnTo>
                    <a:pt x="1546931" y="1825"/>
                  </a:lnTo>
                  <a:lnTo>
                    <a:pt x="1496652" y="0"/>
                  </a:lnTo>
                  <a:close/>
                </a:path>
              </a:pathLst>
            </a:custGeom>
            <a:solidFill>
              <a:srgbClr val="B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571392" y="1501372"/>
              <a:ext cx="3355340" cy="1537970"/>
            </a:xfrm>
            <a:custGeom>
              <a:avLst/>
              <a:gdLst/>
              <a:ahLst/>
              <a:cxnLst/>
              <a:rect l="l" t="t" r="r" b="b"/>
              <a:pathLst>
                <a:path w="3355340" h="1537970">
                  <a:moveTo>
                    <a:pt x="18391" y="13756"/>
                  </a:moveTo>
                  <a:lnTo>
                    <a:pt x="54101" y="12822"/>
                  </a:lnTo>
                  <a:lnTo>
                    <a:pt x="96160" y="12540"/>
                  </a:lnTo>
                  <a:lnTo>
                    <a:pt x="143534" y="12766"/>
                  </a:lnTo>
                  <a:lnTo>
                    <a:pt x="195189" y="13355"/>
                  </a:lnTo>
                  <a:lnTo>
                    <a:pt x="250093" y="14163"/>
                  </a:lnTo>
                  <a:lnTo>
                    <a:pt x="307211" y="15043"/>
                  </a:lnTo>
                  <a:lnTo>
                    <a:pt x="365511" y="15852"/>
                  </a:lnTo>
                  <a:lnTo>
                    <a:pt x="423958" y="16445"/>
                  </a:lnTo>
                  <a:lnTo>
                    <a:pt x="481521" y="16677"/>
                  </a:lnTo>
                  <a:lnTo>
                    <a:pt x="537164" y="16402"/>
                  </a:lnTo>
                  <a:lnTo>
                    <a:pt x="589854" y="15477"/>
                  </a:lnTo>
                  <a:lnTo>
                    <a:pt x="638559" y="13756"/>
                  </a:lnTo>
                  <a:lnTo>
                    <a:pt x="696706" y="11991"/>
                  </a:lnTo>
                  <a:lnTo>
                    <a:pt x="748707" y="12071"/>
                  </a:lnTo>
                  <a:lnTo>
                    <a:pt x="796370" y="13395"/>
                  </a:lnTo>
                  <a:lnTo>
                    <a:pt x="841506" y="15361"/>
                  </a:lnTo>
                  <a:lnTo>
                    <a:pt x="885925" y="17367"/>
                  </a:lnTo>
                  <a:lnTo>
                    <a:pt x="931435" y="18812"/>
                  </a:lnTo>
                  <a:lnTo>
                    <a:pt x="979846" y="19092"/>
                  </a:lnTo>
                  <a:lnTo>
                    <a:pt x="1032969" y="17608"/>
                  </a:lnTo>
                  <a:lnTo>
                    <a:pt x="1092612" y="13756"/>
                  </a:lnTo>
                  <a:lnTo>
                    <a:pt x="1154441" y="11013"/>
                  </a:lnTo>
                  <a:lnTo>
                    <a:pt x="1213029" y="12300"/>
                  </a:lnTo>
                  <a:lnTo>
                    <a:pt x="1268546" y="16184"/>
                  </a:lnTo>
                  <a:lnTo>
                    <a:pt x="1321162" y="21232"/>
                  </a:lnTo>
                  <a:lnTo>
                    <a:pt x="1371046" y="26010"/>
                  </a:lnTo>
                  <a:lnTo>
                    <a:pt x="1418368" y="29084"/>
                  </a:lnTo>
                  <a:lnTo>
                    <a:pt x="1463299" y="29023"/>
                  </a:lnTo>
                  <a:lnTo>
                    <a:pt x="1506007" y="24391"/>
                  </a:lnTo>
                  <a:lnTo>
                    <a:pt x="1546664" y="13756"/>
                  </a:lnTo>
                  <a:lnTo>
                    <a:pt x="1577990" y="5419"/>
                  </a:lnTo>
                  <a:lnTo>
                    <a:pt x="1612451" y="1082"/>
                  </a:lnTo>
                  <a:lnTo>
                    <a:pt x="1650065" y="0"/>
                  </a:lnTo>
                  <a:lnTo>
                    <a:pt x="1690852" y="1426"/>
                  </a:lnTo>
                  <a:lnTo>
                    <a:pt x="1734830" y="4618"/>
                  </a:lnTo>
                  <a:lnTo>
                    <a:pt x="1782017" y="8828"/>
                  </a:lnTo>
                  <a:lnTo>
                    <a:pt x="1832434" y="13312"/>
                  </a:lnTo>
                  <a:lnTo>
                    <a:pt x="1886098" y="17325"/>
                  </a:lnTo>
                  <a:lnTo>
                    <a:pt x="1943029" y="20121"/>
                  </a:lnTo>
                  <a:lnTo>
                    <a:pt x="2003245" y="20955"/>
                  </a:lnTo>
                  <a:lnTo>
                    <a:pt x="2066766" y="19082"/>
                  </a:lnTo>
                  <a:lnTo>
                    <a:pt x="2133610" y="13756"/>
                  </a:lnTo>
                  <a:lnTo>
                    <a:pt x="2199860" y="8030"/>
                  </a:lnTo>
                  <a:lnTo>
                    <a:pt x="2261898" y="5101"/>
                  </a:lnTo>
                  <a:lnTo>
                    <a:pt x="2320194" y="4441"/>
                  </a:lnTo>
                  <a:lnTo>
                    <a:pt x="2375215" y="5525"/>
                  </a:lnTo>
                  <a:lnTo>
                    <a:pt x="2427431" y="7825"/>
                  </a:lnTo>
                  <a:lnTo>
                    <a:pt x="2477311" y="10816"/>
                  </a:lnTo>
                  <a:lnTo>
                    <a:pt x="2525323" y="13970"/>
                  </a:lnTo>
                  <a:lnTo>
                    <a:pt x="2571936" y="16760"/>
                  </a:lnTo>
                  <a:lnTo>
                    <a:pt x="2617620" y="18661"/>
                  </a:lnTo>
                  <a:lnTo>
                    <a:pt x="2662842" y="19145"/>
                  </a:lnTo>
                  <a:lnTo>
                    <a:pt x="2708072" y="17685"/>
                  </a:lnTo>
                  <a:lnTo>
                    <a:pt x="2753779" y="13756"/>
                  </a:lnTo>
                  <a:lnTo>
                    <a:pt x="2800645" y="10155"/>
                  </a:lnTo>
                  <a:lnTo>
                    <a:pt x="2848850" y="9560"/>
                  </a:lnTo>
                  <a:lnTo>
                    <a:pt x="2898103" y="11265"/>
                  </a:lnTo>
                  <a:lnTo>
                    <a:pt x="2948114" y="14566"/>
                  </a:lnTo>
                  <a:lnTo>
                    <a:pt x="2998594" y="18757"/>
                  </a:lnTo>
                  <a:lnTo>
                    <a:pt x="3049252" y="23133"/>
                  </a:lnTo>
                  <a:lnTo>
                    <a:pt x="3099799" y="26987"/>
                  </a:lnTo>
                  <a:lnTo>
                    <a:pt x="3149945" y="29615"/>
                  </a:lnTo>
                  <a:lnTo>
                    <a:pt x="3199401" y="30312"/>
                  </a:lnTo>
                  <a:lnTo>
                    <a:pt x="3247876" y="28371"/>
                  </a:lnTo>
                  <a:lnTo>
                    <a:pt x="3295081" y="23088"/>
                  </a:lnTo>
                  <a:lnTo>
                    <a:pt x="3340725" y="13756"/>
                  </a:lnTo>
                  <a:lnTo>
                    <a:pt x="3350885" y="66771"/>
                  </a:lnTo>
                  <a:lnTo>
                    <a:pt x="3355147" y="114942"/>
                  </a:lnTo>
                  <a:lnTo>
                    <a:pt x="3354877" y="159479"/>
                  </a:lnTo>
                  <a:lnTo>
                    <a:pt x="3351438" y="201593"/>
                  </a:lnTo>
                  <a:lnTo>
                    <a:pt x="3346197" y="242494"/>
                  </a:lnTo>
                  <a:lnTo>
                    <a:pt x="3340517" y="283393"/>
                  </a:lnTo>
                  <a:lnTo>
                    <a:pt x="3335766" y="325500"/>
                  </a:lnTo>
                  <a:lnTo>
                    <a:pt x="3333306" y="370026"/>
                  </a:lnTo>
                  <a:lnTo>
                    <a:pt x="3334504" y="418181"/>
                  </a:lnTo>
                  <a:lnTo>
                    <a:pt x="3340725" y="471177"/>
                  </a:lnTo>
                  <a:lnTo>
                    <a:pt x="3348024" y="526242"/>
                  </a:lnTo>
                  <a:lnTo>
                    <a:pt x="3351979" y="579890"/>
                  </a:lnTo>
                  <a:lnTo>
                    <a:pt x="3353234" y="632252"/>
                  </a:lnTo>
                  <a:lnTo>
                    <a:pt x="3352437" y="683458"/>
                  </a:lnTo>
                  <a:lnTo>
                    <a:pt x="3350234" y="733643"/>
                  </a:lnTo>
                  <a:lnTo>
                    <a:pt x="3347269" y="782936"/>
                  </a:lnTo>
                  <a:lnTo>
                    <a:pt x="3344190" y="831470"/>
                  </a:lnTo>
                  <a:lnTo>
                    <a:pt x="3341642" y="879377"/>
                  </a:lnTo>
                  <a:lnTo>
                    <a:pt x="3340272" y="926789"/>
                  </a:lnTo>
                  <a:lnTo>
                    <a:pt x="3340725" y="973837"/>
                  </a:lnTo>
                  <a:lnTo>
                    <a:pt x="3340837" y="1016937"/>
                  </a:lnTo>
                  <a:lnTo>
                    <a:pt x="3338778" y="1061025"/>
                  </a:lnTo>
                  <a:lnTo>
                    <a:pt x="3335264" y="1106219"/>
                  </a:lnTo>
                  <a:lnTo>
                    <a:pt x="3331011" y="1152637"/>
                  </a:lnTo>
                  <a:lnTo>
                    <a:pt x="3326736" y="1200396"/>
                  </a:lnTo>
                  <a:lnTo>
                    <a:pt x="3323155" y="1249616"/>
                  </a:lnTo>
                  <a:lnTo>
                    <a:pt x="3320984" y="1300413"/>
                  </a:lnTo>
                  <a:lnTo>
                    <a:pt x="3320939" y="1352905"/>
                  </a:lnTo>
                  <a:lnTo>
                    <a:pt x="3323737" y="1407211"/>
                  </a:lnTo>
                  <a:lnTo>
                    <a:pt x="3330093" y="1463449"/>
                  </a:lnTo>
                  <a:lnTo>
                    <a:pt x="3340725" y="1521736"/>
                  </a:lnTo>
                  <a:lnTo>
                    <a:pt x="3293872" y="1530568"/>
                  </a:lnTo>
                  <a:lnTo>
                    <a:pt x="3246367" y="1534603"/>
                  </a:lnTo>
                  <a:lnTo>
                    <a:pt x="3198104" y="1534950"/>
                  </a:lnTo>
                  <a:lnTo>
                    <a:pt x="3148977" y="1532718"/>
                  </a:lnTo>
                  <a:lnTo>
                    <a:pt x="3098880" y="1529019"/>
                  </a:lnTo>
                  <a:lnTo>
                    <a:pt x="3047707" y="1524961"/>
                  </a:lnTo>
                  <a:lnTo>
                    <a:pt x="2995352" y="1521654"/>
                  </a:lnTo>
                  <a:lnTo>
                    <a:pt x="2941709" y="1520210"/>
                  </a:lnTo>
                  <a:lnTo>
                    <a:pt x="2886673" y="1521736"/>
                  </a:lnTo>
                  <a:lnTo>
                    <a:pt x="2830160" y="1522896"/>
                  </a:lnTo>
                  <a:lnTo>
                    <a:pt x="2772825" y="1520536"/>
                  </a:lnTo>
                  <a:lnTo>
                    <a:pt x="2715670" y="1516040"/>
                  </a:lnTo>
                  <a:lnTo>
                    <a:pt x="2659698" y="1510793"/>
                  </a:lnTo>
                  <a:lnTo>
                    <a:pt x="2605909" y="1506178"/>
                  </a:lnTo>
                  <a:lnTo>
                    <a:pt x="2555305" y="1503581"/>
                  </a:lnTo>
                  <a:lnTo>
                    <a:pt x="2508888" y="1504385"/>
                  </a:lnTo>
                  <a:lnTo>
                    <a:pt x="2467659" y="1509975"/>
                  </a:lnTo>
                  <a:lnTo>
                    <a:pt x="2432620" y="1521736"/>
                  </a:lnTo>
                  <a:lnTo>
                    <a:pt x="2406811" y="1529954"/>
                  </a:lnTo>
                  <a:lnTo>
                    <a:pt x="2373796" y="1533936"/>
                  </a:lnTo>
                  <a:lnTo>
                    <a:pt x="2334546" y="1534463"/>
                  </a:lnTo>
                  <a:lnTo>
                    <a:pt x="2290030" y="1532317"/>
                  </a:lnTo>
                  <a:lnTo>
                    <a:pt x="2241218" y="1528280"/>
                  </a:lnTo>
                  <a:lnTo>
                    <a:pt x="2189080" y="1523134"/>
                  </a:lnTo>
                  <a:lnTo>
                    <a:pt x="2134586" y="1517661"/>
                  </a:lnTo>
                  <a:lnTo>
                    <a:pt x="2078706" y="1512642"/>
                  </a:lnTo>
                  <a:lnTo>
                    <a:pt x="2022409" y="1508860"/>
                  </a:lnTo>
                  <a:lnTo>
                    <a:pt x="1966665" y="1507097"/>
                  </a:lnTo>
                  <a:lnTo>
                    <a:pt x="1912444" y="1508134"/>
                  </a:lnTo>
                  <a:lnTo>
                    <a:pt x="1860717" y="1512753"/>
                  </a:lnTo>
                  <a:lnTo>
                    <a:pt x="1812452" y="1521736"/>
                  </a:lnTo>
                  <a:lnTo>
                    <a:pt x="1755419" y="1532927"/>
                  </a:lnTo>
                  <a:lnTo>
                    <a:pt x="1703620" y="1537761"/>
                  </a:lnTo>
                  <a:lnTo>
                    <a:pt x="1655784" y="1537690"/>
                  </a:lnTo>
                  <a:lnTo>
                    <a:pt x="1610641" y="1534163"/>
                  </a:lnTo>
                  <a:lnTo>
                    <a:pt x="1566921" y="1528634"/>
                  </a:lnTo>
                  <a:lnTo>
                    <a:pt x="1523351" y="1522553"/>
                  </a:lnTo>
                  <a:lnTo>
                    <a:pt x="1478663" y="1517371"/>
                  </a:lnTo>
                  <a:lnTo>
                    <a:pt x="1431584" y="1514540"/>
                  </a:lnTo>
                  <a:lnTo>
                    <a:pt x="1380846" y="1515511"/>
                  </a:lnTo>
                  <a:lnTo>
                    <a:pt x="1325176" y="1521736"/>
                  </a:lnTo>
                  <a:lnTo>
                    <a:pt x="1269844" y="1529276"/>
                  </a:lnTo>
                  <a:lnTo>
                    <a:pt x="1219970" y="1533607"/>
                  </a:lnTo>
                  <a:lnTo>
                    <a:pt x="1174057" y="1535306"/>
                  </a:lnTo>
                  <a:lnTo>
                    <a:pt x="1130609" y="1534946"/>
                  </a:lnTo>
                  <a:lnTo>
                    <a:pt x="1088130" y="1533102"/>
                  </a:lnTo>
                  <a:lnTo>
                    <a:pt x="1045123" y="1530348"/>
                  </a:lnTo>
                  <a:lnTo>
                    <a:pt x="1000093" y="1527260"/>
                  </a:lnTo>
                  <a:lnTo>
                    <a:pt x="951544" y="1524412"/>
                  </a:lnTo>
                  <a:lnTo>
                    <a:pt x="897978" y="1522379"/>
                  </a:lnTo>
                  <a:lnTo>
                    <a:pt x="837900" y="1521736"/>
                  </a:lnTo>
                  <a:lnTo>
                    <a:pt x="796442" y="1521838"/>
                  </a:lnTo>
                  <a:lnTo>
                    <a:pt x="752088" y="1521853"/>
                  </a:lnTo>
                  <a:lnTo>
                    <a:pt x="705180" y="1521796"/>
                  </a:lnTo>
                  <a:lnTo>
                    <a:pt x="656058" y="1521682"/>
                  </a:lnTo>
                  <a:lnTo>
                    <a:pt x="605066" y="1521529"/>
                  </a:lnTo>
                  <a:lnTo>
                    <a:pt x="552544" y="1521351"/>
                  </a:lnTo>
                  <a:lnTo>
                    <a:pt x="498835" y="1521165"/>
                  </a:lnTo>
                  <a:lnTo>
                    <a:pt x="444279" y="1520986"/>
                  </a:lnTo>
                  <a:lnTo>
                    <a:pt x="389220" y="1520831"/>
                  </a:lnTo>
                  <a:lnTo>
                    <a:pt x="333998" y="1520715"/>
                  </a:lnTo>
                  <a:lnTo>
                    <a:pt x="278955" y="1520654"/>
                  </a:lnTo>
                  <a:lnTo>
                    <a:pt x="224433" y="1520665"/>
                  </a:lnTo>
                  <a:lnTo>
                    <a:pt x="170774" y="1520762"/>
                  </a:lnTo>
                  <a:lnTo>
                    <a:pt x="118320" y="1520963"/>
                  </a:lnTo>
                  <a:lnTo>
                    <a:pt x="67411" y="1521282"/>
                  </a:lnTo>
                  <a:lnTo>
                    <a:pt x="18391" y="1521736"/>
                  </a:lnTo>
                  <a:lnTo>
                    <a:pt x="12791" y="1476792"/>
                  </a:lnTo>
                  <a:lnTo>
                    <a:pt x="12083" y="1431595"/>
                  </a:lnTo>
                  <a:lnTo>
                    <a:pt x="14898" y="1385924"/>
                  </a:lnTo>
                  <a:lnTo>
                    <a:pt x="19868" y="1339553"/>
                  </a:lnTo>
                  <a:lnTo>
                    <a:pt x="25627" y="1292261"/>
                  </a:lnTo>
                  <a:lnTo>
                    <a:pt x="30807" y="1243823"/>
                  </a:lnTo>
                  <a:lnTo>
                    <a:pt x="34041" y="1194017"/>
                  </a:lnTo>
                  <a:lnTo>
                    <a:pt x="33961" y="1142619"/>
                  </a:lnTo>
                  <a:lnTo>
                    <a:pt x="29200" y="1089407"/>
                  </a:lnTo>
                  <a:lnTo>
                    <a:pt x="18391" y="1034155"/>
                  </a:lnTo>
                  <a:lnTo>
                    <a:pt x="7963" y="983836"/>
                  </a:lnTo>
                  <a:lnTo>
                    <a:pt x="2109" y="935114"/>
                  </a:lnTo>
                  <a:lnTo>
                    <a:pt x="0" y="887673"/>
                  </a:lnTo>
                  <a:lnTo>
                    <a:pt x="804" y="841199"/>
                  </a:lnTo>
                  <a:lnTo>
                    <a:pt x="3695" y="795374"/>
                  </a:lnTo>
                  <a:lnTo>
                    <a:pt x="7841" y="749884"/>
                  </a:lnTo>
                  <a:lnTo>
                    <a:pt x="12415" y="704414"/>
                  </a:lnTo>
                  <a:lnTo>
                    <a:pt x="16586" y="658648"/>
                  </a:lnTo>
                  <a:lnTo>
                    <a:pt x="19525" y="612269"/>
                  </a:lnTo>
                  <a:lnTo>
                    <a:pt x="20403" y="564964"/>
                  </a:lnTo>
                  <a:lnTo>
                    <a:pt x="18391" y="516417"/>
                  </a:lnTo>
                  <a:lnTo>
                    <a:pt x="16023" y="464831"/>
                  </a:lnTo>
                  <a:lnTo>
                    <a:pt x="16545" y="417491"/>
                  </a:lnTo>
                  <a:lnTo>
                    <a:pt x="19069" y="372914"/>
                  </a:lnTo>
                  <a:lnTo>
                    <a:pt x="22711" y="329617"/>
                  </a:lnTo>
                  <a:lnTo>
                    <a:pt x="26583" y="286120"/>
                  </a:lnTo>
                  <a:lnTo>
                    <a:pt x="29799" y="240940"/>
                  </a:lnTo>
                  <a:lnTo>
                    <a:pt x="31474" y="192596"/>
                  </a:lnTo>
                  <a:lnTo>
                    <a:pt x="30722" y="139605"/>
                  </a:lnTo>
                  <a:lnTo>
                    <a:pt x="26656" y="80486"/>
                  </a:lnTo>
                  <a:lnTo>
                    <a:pt x="18391" y="13756"/>
                  </a:lnTo>
                  <a:close/>
                </a:path>
              </a:pathLst>
            </a:custGeom>
            <a:ln w="1855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666179" y="1075473"/>
            <a:ext cx="3136900" cy="18891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227329" algn="r">
              <a:lnSpc>
                <a:spcPct val="100000"/>
              </a:lnSpc>
              <a:spcBef>
                <a:spcPts val="100"/>
              </a:spcBef>
            </a:pPr>
            <a:r>
              <a:rPr sz="1000" b="1" dirty="0">
                <a:latin typeface="Arial"/>
                <a:cs typeface="Arial"/>
              </a:rPr>
              <a:t>Ye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345" dirty="0">
                <a:latin typeface="Arial"/>
                <a:cs typeface="Arial"/>
              </a:rPr>
              <a:t> </a:t>
            </a:r>
            <a:r>
              <a:rPr sz="1000" b="1" spc="-50" dirty="0">
                <a:latin typeface="Arial"/>
                <a:cs typeface="Arial"/>
              </a:rPr>
              <a:t>9</a:t>
            </a:r>
            <a:endParaRPr sz="1000">
              <a:latin typeface="Arial"/>
              <a:cs typeface="Arial"/>
            </a:endParaRPr>
          </a:p>
          <a:p>
            <a:pPr marL="118110">
              <a:lnSpc>
                <a:spcPct val="100000"/>
              </a:lnSpc>
              <a:spcBef>
                <a:spcPts val="55"/>
              </a:spcBef>
            </a:pPr>
            <a:r>
              <a:rPr sz="1400" spc="-325" dirty="0">
                <a:latin typeface="Trebuchet MS"/>
                <a:cs typeface="Trebuchet MS"/>
              </a:rPr>
              <a:t>Who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90" dirty="0">
                <a:latin typeface="Trebuchet MS"/>
                <a:cs typeface="Trebuchet MS"/>
              </a:rPr>
              <a:t>do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325" dirty="0">
                <a:latin typeface="Trebuchet MS"/>
                <a:cs typeface="Trebuchet MS"/>
              </a:rPr>
              <a:t>we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00" dirty="0">
                <a:latin typeface="Trebuchet MS"/>
                <a:cs typeface="Trebuchet MS"/>
              </a:rPr>
              <a:t>blame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30" dirty="0">
                <a:latin typeface="Trebuchet MS"/>
                <a:cs typeface="Trebuchet MS"/>
              </a:rPr>
              <a:t>for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battle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70" dirty="0">
                <a:latin typeface="Trebuchet MS"/>
                <a:cs typeface="Trebuchet MS"/>
              </a:rPr>
              <a:t>Somme?</a:t>
            </a:r>
            <a:endParaRPr sz="1400">
              <a:latin typeface="Trebuchet MS"/>
              <a:cs typeface="Trebuchet MS"/>
            </a:endParaRPr>
          </a:p>
          <a:p>
            <a:pPr marL="12700">
              <a:lnSpc>
                <a:spcPct val="100000"/>
              </a:lnSpc>
              <a:spcBef>
                <a:spcPts val="765"/>
              </a:spcBef>
            </a:pPr>
            <a:r>
              <a:rPr sz="800" b="1" spc="-40" dirty="0">
                <a:latin typeface="Arial"/>
                <a:cs typeface="Arial"/>
              </a:rPr>
              <a:t>Interpretation</a:t>
            </a:r>
            <a:r>
              <a:rPr sz="800" b="1" spc="-15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A:</a:t>
            </a:r>
            <a:r>
              <a:rPr sz="800" b="1" spc="-5" dirty="0">
                <a:latin typeface="Arial"/>
                <a:cs typeface="Arial"/>
              </a:rPr>
              <a:t> </a:t>
            </a:r>
            <a:r>
              <a:rPr sz="800" b="1" spc="-40" dirty="0">
                <a:latin typeface="Arial"/>
                <a:cs typeface="Arial"/>
              </a:rPr>
              <a:t>General</a:t>
            </a:r>
            <a:r>
              <a:rPr sz="800" b="1" spc="-5" dirty="0">
                <a:latin typeface="Arial"/>
                <a:cs typeface="Arial"/>
              </a:rPr>
              <a:t> </a:t>
            </a:r>
            <a:r>
              <a:rPr sz="800" b="1" spc="-25" dirty="0">
                <a:latin typeface="Arial"/>
                <a:cs typeface="Arial"/>
              </a:rPr>
              <a:t>Haig</a:t>
            </a:r>
            <a:r>
              <a:rPr sz="800" b="1" dirty="0">
                <a:latin typeface="Arial"/>
                <a:cs typeface="Arial"/>
              </a:rPr>
              <a:t> </a:t>
            </a:r>
            <a:r>
              <a:rPr sz="800" b="1" spc="-60" dirty="0">
                <a:latin typeface="Arial"/>
                <a:cs typeface="Arial"/>
              </a:rPr>
              <a:t>is</a:t>
            </a:r>
            <a:r>
              <a:rPr sz="800" b="1" spc="5" dirty="0">
                <a:latin typeface="Arial"/>
                <a:cs typeface="Arial"/>
              </a:rPr>
              <a:t> </a:t>
            </a:r>
            <a:r>
              <a:rPr sz="800" b="1" spc="-45" dirty="0">
                <a:latin typeface="Arial"/>
                <a:cs typeface="Arial"/>
              </a:rPr>
              <a:t>the</a:t>
            </a:r>
            <a:r>
              <a:rPr sz="800" b="1" dirty="0">
                <a:latin typeface="Arial"/>
                <a:cs typeface="Arial"/>
              </a:rPr>
              <a:t> </a:t>
            </a:r>
            <a:r>
              <a:rPr sz="800" b="1" spc="-80" dirty="0">
                <a:latin typeface="Arial"/>
                <a:cs typeface="Arial"/>
              </a:rPr>
              <a:t>Butcher</a:t>
            </a:r>
            <a:r>
              <a:rPr sz="800" b="1" spc="1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of </a:t>
            </a:r>
            <a:r>
              <a:rPr sz="800" b="1" spc="-45" dirty="0">
                <a:latin typeface="Arial"/>
                <a:cs typeface="Arial"/>
              </a:rPr>
              <a:t>the</a:t>
            </a:r>
            <a:r>
              <a:rPr sz="800" b="1" spc="5" dirty="0">
                <a:latin typeface="Arial"/>
                <a:cs typeface="Arial"/>
              </a:rPr>
              <a:t> </a:t>
            </a:r>
            <a:r>
              <a:rPr sz="800" b="1" spc="-20" dirty="0">
                <a:latin typeface="Arial"/>
                <a:cs typeface="Arial"/>
              </a:rPr>
              <a:t>Somme</a:t>
            </a:r>
            <a:endParaRPr sz="800">
              <a:latin typeface="Arial"/>
              <a:cs typeface="Arial"/>
            </a:endParaRPr>
          </a:p>
          <a:p>
            <a:pPr marL="12700" marR="5080">
              <a:lnSpc>
                <a:spcPct val="104200"/>
              </a:lnSpc>
              <a:spcBef>
                <a:spcPts val="10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extraordinary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number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deaths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under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Haig’s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command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both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Somme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Passchendaele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undermine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argument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performance </a:t>
            </a:r>
            <a:r>
              <a:rPr sz="800" spc="-50" dirty="0">
                <a:latin typeface="Arial MT"/>
                <a:cs typeface="Arial MT"/>
              </a:rPr>
              <a:t>deserves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praise.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best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argument</a:t>
            </a:r>
            <a:r>
              <a:rPr sz="800" dirty="0">
                <a:latin typeface="Arial MT"/>
                <a:cs typeface="Arial MT"/>
              </a:rPr>
              <a:t> for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praise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Haig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is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best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could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under</a:t>
            </a:r>
            <a:r>
              <a:rPr sz="800" dirty="0">
                <a:latin typeface="Arial MT"/>
                <a:cs typeface="Arial MT"/>
              </a:rPr>
              <a:t> difficult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circumstances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-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merely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following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orders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30" dirty="0">
                <a:latin typeface="Arial MT"/>
                <a:cs typeface="Arial MT"/>
              </a:rPr>
              <a:t> advance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-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‘performance’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must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judged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within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these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confines: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structuralist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interpretation.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Few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objectives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strategies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ever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came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fruition.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His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tactics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</a:t>
            </a:r>
            <a:r>
              <a:rPr sz="800" dirty="0">
                <a:latin typeface="Arial MT"/>
                <a:cs typeface="Arial MT"/>
              </a:rPr>
              <a:t> rigid,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poorly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thought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out,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unenlightened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overly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reliant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upon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traditional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methods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warfare.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His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rigid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belief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importance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cavalry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traditional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infantry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formation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destroyed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morale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80" dirty="0">
                <a:latin typeface="Arial MT"/>
                <a:cs typeface="Arial MT"/>
              </a:rPr>
              <a:t>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troops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prolonged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slaughter.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37" name="object 37"/>
          <p:cNvGrpSpPr/>
          <p:nvPr/>
        </p:nvGrpSpPr>
        <p:grpSpPr>
          <a:xfrm>
            <a:off x="565388" y="3111544"/>
            <a:ext cx="3380740" cy="1685289"/>
            <a:chOff x="565388" y="3111544"/>
            <a:chExt cx="3380740" cy="1685289"/>
          </a:xfrm>
        </p:grpSpPr>
        <p:sp>
          <p:nvSpPr>
            <p:cNvPr id="38" name="object 38"/>
            <p:cNvSpPr/>
            <p:nvPr/>
          </p:nvSpPr>
          <p:spPr>
            <a:xfrm>
              <a:off x="565774" y="3114690"/>
              <a:ext cx="3353435" cy="1675130"/>
            </a:xfrm>
            <a:custGeom>
              <a:avLst/>
              <a:gdLst/>
              <a:ahLst/>
              <a:cxnLst/>
              <a:rect l="l" t="t" r="r" b="b"/>
              <a:pathLst>
                <a:path w="3353435" h="1675129">
                  <a:moveTo>
                    <a:pt x="1498733" y="0"/>
                  </a:moveTo>
                  <a:lnTo>
                    <a:pt x="1445768" y="382"/>
                  </a:lnTo>
                  <a:lnTo>
                    <a:pt x="1389344" y="3455"/>
                  </a:lnTo>
                  <a:lnTo>
                    <a:pt x="1329019" y="9835"/>
                  </a:lnTo>
                  <a:lnTo>
                    <a:pt x="1264347" y="20135"/>
                  </a:lnTo>
                  <a:lnTo>
                    <a:pt x="1203518" y="29124"/>
                  </a:lnTo>
                  <a:lnTo>
                    <a:pt x="1144739" y="33619"/>
                  </a:lnTo>
                  <a:lnTo>
                    <a:pt x="1088046" y="34439"/>
                  </a:lnTo>
                  <a:lnTo>
                    <a:pt x="1033477" y="32400"/>
                  </a:lnTo>
                  <a:lnTo>
                    <a:pt x="981071" y="28319"/>
                  </a:lnTo>
                  <a:lnTo>
                    <a:pt x="930864" y="23011"/>
                  </a:lnTo>
                  <a:lnTo>
                    <a:pt x="837201" y="11986"/>
                  </a:lnTo>
                  <a:lnTo>
                    <a:pt x="793819" y="7901"/>
                  </a:lnTo>
                  <a:lnTo>
                    <a:pt x="752789" y="5857"/>
                  </a:lnTo>
                  <a:lnTo>
                    <a:pt x="714146" y="6670"/>
                  </a:lnTo>
                  <a:lnTo>
                    <a:pt x="677929" y="11157"/>
                  </a:lnTo>
                  <a:lnTo>
                    <a:pt x="644176" y="20135"/>
                  </a:lnTo>
                  <a:lnTo>
                    <a:pt x="610972" y="29412"/>
                  </a:lnTo>
                  <a:lnTo>
                    <a:pt x="576219" y="34695"/>
                  </a:lnTo>
                  <a:lnTo>
                    <a:pt x="539680" y="36652"/>
                  </a:lnTo>
                  <a:lnTo>
                    <a:pt x="501119" y="35950"/>
                  </a:lnTo>
                  <a:lnTo>
                    <a:pt x="460299" y="33257"/>
                  </a:lnTo>
                  <a:lnTo>
                    <a:pt x="416983" y="29240"/>
                  </a:lnTo>
                  <a:lnTo>
                    <a:pt x="370935" y="24568"/>
                  </a:lnTo>
                  <a:lnTo>
                    <a:pt x="321918" y="19907"/>
                  </a:lnTo>
                  <a:lnTo>
                    <a:pt x="269694" y="15924"/>
                  </a:lnTo>
                  <a:lnTo>
                    <a:pt x="214028" y="13289"/>
                  </a:lnTo>
                  <a:lnTo>
                    <a:pt x="154683" y="12667"/>
                  </a:lnTo>
                  <a:lnTo>
                    <a:pt x="91422" y="14727"/>
                  </a:lnTo>
                  <a:lnTo>
                    <a:pt x="24008" y="20135"/>
                  </a:lnTo>
                  <a:lnTo>
                    <a:pt x="23138" y="55906"/>
                  </a:lnTo>
                  <a:lnTo>
                    <a:pt x="20131" y="94762"/>
                  </a:lnTo>
                  <a:lnTo>
                    <a:pt x="15757" y="136595"/>
                  </a:lnTo>
                  <a:lnTo>
                    <a:pt x="10786" y="181300"/>
                  </a:lnTo>
                  <a:lnTo>
                    <a:pt x="5990" y="228772"/>
                  </a:lnTo>
                  <a:lnTo>
                    <a:pt x="2137" y="278904"/>
                  </a:lnTo>
                  <a:lnTo>
                    <a:pt x="0" y="331591"/>
                  </a:lnTo>
                  <a:lnTo>
                    <a:pt x="347" y="386726"/>
                  </a:lnTo>
                  <a:lnTo>
                    <a:pt x="3951" y="444204"/>
                  </a:lnTo>
                  <a:lnTo>
                    <a:pt x="11581" y="503919"/>
                  </a:lnTo>
                  <a:lnTo>
                    <a:pt x="35547" y="623369"/>
                  </a:lnTo>
                  <a:lnTo>
                    <a:pt x="42929" y="680631"/>
                  </a:lnTo>
                  <a:lnTo>
                    <a:pt x="46769" y="737141"/>
                  </a:lnTo>
                  <a:lnTo>
                    <a:pt x="47688" y="792488"/>
                  </a:lnTo>
                  <a:lnTo>
                    <a:pt x="46302" y="846262"/>
                  </a:lnTo>
                  <a:lnTo>
                    <a:pt x="43230" y="898052"/>
                  </a:lnTo>
                  <a:lnTo>
                    <a:pt x="39090" y="947448"/>
                  </a:lnTo>
                  <a:lnTo>
                    <a:pt x="30079" y="1037413"/>
                  </a:lnTo>
                  <a:lnTo>
                    <a:pt x="26445" y="1077161"/>
                  </a:lnTo>
                  <a:lnTo>
                    <a:pt x="24215" y="1112872"/>
                  </a:lnTo>
                  <a:lnTo>
                    <a:pt x="24008" y="1144135"/>
                  </a:lnTo>
                  <a:lnTo>
                    <a:pt x="24257" y="1182806"/>
                  </a:lnTo>
                  <a:lnTo>
                    <a:pt x="22955" y="1228418"/>
                  </a:lnTo>
                  <a:lnTo>
                    <a:pt x="15350" y="1391390"/>
                  </a:lnTo>
                  <a:lnTo>
                    <a:pt x="13453" y="1449253"/>
                  </a:lnTo>
                  <a:lnTo>
                    <a:pt x="12808" y="1506300"/>
                  </a:lnTo>
                  <a:lnTo>
                    <a:pt x="13979" y="1560980"/>
                  </a:lnTo>
                  <a:lnTo>
                    <a:pt x="17525" y="1611740"/>
                  </a:lnTo>
                  <a:lnTo>
                    <a:pt x="24008" y="1657028"/>
                  </a:lnTo>
                  <a:lnTo>
                    <a:pt x="55379" y="1645086"/>
                  </a:lnTo>
                  <a:lnTo>
                    <a:pt x="90647" y="1638578"/>
                  </a:lnTo>
                  <a:lnTo>
                    <a:pt x="129451" y="1636525"/>
                  </a:lnTo>
                  <a:lnTo>
                    <a:pt x="171424" y="1637950"/>
                  </a:lnTo>
                  <a:lnTo>
                    <a:pt x="216205" y="1641871"/>
                  </a:lnTo>
                  <a:lnTo>
                    <a:pt x="263430" y="1647312"/>
                  </a:lnTo>
                  <a:lnTo>
                    <a:pt x="312734" y="1653292"/>
                  </a:lnTo>
                  <a:lnTo>
                    <a:pt x="363755" y="1658833"/>
                  </a:lnTo>
                  <a:lnTo>
                    <a:pt x="416128" y="1662957"/>
                  </a:lnTo>
                  <a:lnTo>
                    <a:pt x="469491" y="1664683"/>
                  </a:lnTo>
                  <a:lnTo>
                    <a:pt x="523479" y="1663033"/>
                  </a:lnTo>
                  <a:lnTo>
                    <a:pt x="577730" y="1657028"/>
                  </a:lnTo>
                  <a:lnTo>
                    <a:pt x="635775" y="1649993"/>
                  </a:lnTo>
                  <a:lnTo>
                    <a:pt x="691550" y="1646890"/>
                  </a:lnTo>
                  <a:lnTo>
                    <a:pt x="745097" y="1646878"/>
                  </a:lnTo>
                  <a:lnTo>
                    <a:pt x="796457" y="1649115"/>
                  </a:lnTo>
                  <a:lnTo>
                    <a:pt x="845672" y="1652759"/>
                  </a:lnTo>
                  <a:lnTo>
                    <a:pt x="937832" y="1660900"/>
                  </a:lnTo>
                  <a:lnTo>
                    <a:pt x="980859" y="1663714"/>
                  </a:lnTo>
                  <a:lnTo>
                    <a:pt x="1021907" y="1664568"/>
                  </a:lnTo>
                  <a:lnTo>
                    <a:pt x="1061017" y="1662620"/>
                  </a:lnTo>
                  <a:lnTo>
                    <a:pt x="1098229" y="1657028"/>
                  </a:lnTo>
                  <a:lnTo>
                    <a:pt x="1138062" y="1651519"/>
                  </a:lnTo>
                  <a:lnTo>
                    <a:pt x="1184093" y="1649786"/>
                  </a:lnTo>
                  <a:lnTo>
                    <a:pt x="1234957" y="1650938"/>
                  </a:lnTo>
                  <a:lnTo>
                    <a:pt x="1289287" y="1654083"/>
                  </a:lnTo>
                  <a:lnTo>
                    <a:pt x="1402885" y="1662787"/>
                  </a:lnTo>
                  <a:lnTo>
                    <a:pt x="1459422" y="1666563"/>
                  </a:lnTo>
                  <a:lnTo>
                    <a:pt x="1513963" y="1668767"/>
                  </a:lnTo>
                  <a:lnTo>
                    <a:pt x="1565142" y="1668507"/>
                  </a:lnTo>
                  <a:lnTo>
                    <a:pt x="1611593" y="1664891"/>
                  </a:lnTo>
                  <a:lnTo>
                    <a:pt x="1651952" y="1657028"/>
                  </a:lnTo>
                  <a:lnTo>
                    <a:pt x="1692955" y="1649384"/>
                  </a:lnTo>
                  <a:lnTo>
                    <a:pt x="1734892" y="1647948"/>
                  </a:lnTo>
                  <a:lnTo>
                    <a:pt x="1777777" y="1651029"/>
                  </a:lnTo>
                  <a:lnTo>
                    <a:pt x="1821630" y="1656937"/>
                  </a:lnTo>
                  <a:lnTo>
                    <a:pt x="1866466" y="1663979"/>
                  </a:lnTo>
                  <a:lnTo>
                    <a:pt x="1912303" y="1670465"/>
                  </a:lnTo>
                  <a:lnTo>
                    <a:pt x="1959159" y="1674704"/>
                  </a:lnTo>
                  <a:lnTo>
                    <a:pt x="2007049" y="1675005"/>
                  </a:lnTo>
                  <a:lnTo>
                    <a:pt x="2055992" y="1669677"/>
                  </a:lnTo>
                  <a:lnTo>
                    <a:pt x="2106004" y="1657028"/>
                  </a:lnTo>
                  <a:lnTo>
                    <a:pt x="2145208" y="1646089"/>
                  </a:lnTo>
                  <a:lnTo>
                    <a:pt x="2185168" y="1638883"/>
                  </a:lnTo>
                  <a:lnTo>
                    <a:pt x="2226063" y="1634888"/>
                  </a:lnTo>
                  <a:lnTo>
                    <a:pt x="2268075" y="1633584"/>
                  </a:lnTo>
                  <a:lnTo>
                    <a:pt x="2311384" y="1634451"/>
                  </a:lnTo>
                  <a:lnTo>
                    <a:pt x="2356170" y="1636967"/>
                  </a:lnTo>
                  <a:lnTo>
                    <a:pt x="2402612" y="1640612"/>
                  </a:lnTo>
                  <a:lnTo>
                    <a:pt x="2501192" y="1649206"/>
                  </a:lnTo>
                  <a:lnTo>
                    <a:pt x="2553689" y="1653114"/>
                  </a:lnTo>
                  <a:lnTo>
                    <a:pt x="2608565" y="1656067"/>
                  </a:lnTo>
                  <a:lnTo>
                    <a:pt x="2665999" y="1657545"/>
                  </a:lnTo>
                  <a:lnTo>
                    <a:pt x="2726174" y="1657028"/>
                  </a:lnTo>
                  <a:lnTo>
                    <a:pt x="2791520" y="1656166"/>
                  </a:lnTo>
                  <a:lnTo>
                    <a:pt x="2854133" y="1656943"/>
                  </a:lnTo>
                  <a:lnTo>
                    <a:pt x="2914086" y="1658914"/>
                  </a:lnTo>
                  <a:lnTo>
                    <a:pt x="2971456" y="1661634"/>
                  </a:lnTo>
                  <a:lnTo>
                    <a:pt x="3078741" y="1667545"/>
                  </a:lnTo>
                  <a:lnTo>
                    <a:pt x="3128806" y="1669846"/>
                  </a:lnTo>
                  <a:lnTo>
                    <a:pt x="3176586" y="1671119"/>
                  </a:lnTo>
                  <a:lnTo>
                    <a:pt x="3222154" y="1670918"/>
                  </a:lnTo>
                  <a:lnTo>
                    <a:pt x="3265587" y="1668799"/>
                  </a:lnTo>
                  <a:lnTo>
                    <a:pt x="3306958" y="1664317"/>
                  </a:lnTo>
                  <a:lnTo>
                    <a:pt x="3346343" y="1657028"/>
                  </a:lnTo>
                  <a:lnTo>
                    <a:pt x="3341720" y="1610819"/>
                  </a:lnTo>
                  <a:lnTo>
                    <a:pt x="3339376" y="1562488"/>
                  </a:lnTo>
                  <a:lnTo>
                    <a:pt x="3338879" y="1512564"/>
                  </a:lnTo>
                  <a:lnTo>
                    <a:pt x="3339798" y="1461575"/>
                  </a:lnTo>
                  <a:lnTo>
                    <a:pt x="3341702" y="1410048"/>
                  </a:lnTo>
                  <a:lnTo>
                    <a:pt x="3346735" y="1307495"/>
                  </a:lnTo>
                  <a:lnTo>
                    <a:pt x="3349003" y="1257524"/>
                  </a:lnTo>
                  <a:lnTo>
                    <a:pt x="3350529" y="1209126"/>
                  </a:lnTo>
                  <a:lnTo>
                    <a:pt x="3350882" y="1162831"/>
                  </a:lnTo>
                  <a:lnTo>
                    <a:pt x="3349630" y="1119166"/>
                  </a:lnTo>
                  <a:lnTo>
                    <a:pt x="3346343" y="1078659"/>
                  </a:lnTo>
                  <a:lnTo>
                    <a:pt x="3342547" y="1037029"/>
                  </a:lnTo>
                  <a:lnTo>
                    <a:pt x="3340621" y="996220"/>
                  </a:lnTo>
                  <a:lnTo>
                    <a:pt x="3340194" y="955525"/>
                  </a:lnTo>
                  <a:lnTo>
                    <a:pt x="3340897" y="914239"/>
                  </a:lnTo>
                  <a:lnTo>
                    <a:pt x="3342358" y="871656"/>
                  </a:lnTo>
                  <a:lnTo>
                    <a:pt x="3346078" y="779777"/>
                  </a:lnTo>
                  <a:lnTo>
                    <a:pt x="3347596" y="729068"/>
                  </a:lnTo>
                  <a:lnTo>
                    <a:pt x="3348393" y="674239"/>
                  </a:lnTo>
                  <a:lnTo>
                    <a:pt x="3348099" y="614585"/>
                  </a:lnTo>
                  <a:lnTo>
                    <a:pt x="3344604" y="484893"/>
                  </a:lnTo>
                  <a:lnTo>
                    <a:pt x="3344356" y="427010"/>
                  </a:lnTo>
                  <a:lnTo>
                    <a:pt x="3345217" y="374634"/>
                  </a:lnTo>
                  <a:lnTo>
                    <a:pt x="3346806" y="326652"/>
                  </a:lnTo>
                  <a:lnTo>
                    <a:pt x="3350647" y="239406"/>
                  </a:lnTo>
                  <a:lnTo>
                    <a:pt x="3352137" y="197914"/>
                  </a:lnTo>
                  <a:lnTo>
                    <a:pt x="3352832" y="156355"/>
                  </a:lnTo>
                  <a:lnTo>
                    <a:pt x="3352352" y="113616"/>
                  </a:lnTo>
                  <a:lnTo>
                    <a:pt x="3350316" y="68581"/>
                  </a:lnTo>
                  <a:lnTo>
                    <a:pt x="3346343" y="20135"/>
                  </a:lnTo>
                  <a:lnTo>
                    <a:pt x="3307695" y="31933"/>
                  </a:lnTo>
                  <a:lnTo>
                    <a:pt x="3264461" y="40792"/>
                  </a:lnTo>
                  <a:lnTo>
                    <a:pt x="3217237" y="46998"/>
                  </a:lnTo>
                  <a:lnTo>
                    <a:pt x="3166618" y="50841"/>
                  </a:lnTo>
                  <a:lnTo>
                    <a:pt x="3113200" y="52606"/>
                  </a:lnTo>
                  <a:lnTo>
                    <a:pt x="3057579" y="52581"/>
                  </a:lnTo>
                  <a:lnTo>
                    <a:pt x="3000350" y="51054"/>
                  </a:lnTo>
                  <a:lnTo>
                    <a:pt x="2942108" y="48312"/>
                  </a:lnTo>
                  <a:lnTo>
                    <a:pt x="2883450" y="44642"/>
                  </a:lnTo>
                  <a:lnTo>
                    <a:pt x="2824972" y="40332"/>
                  </a:lnTo>
                  <a:lnTo>
                    <a:pt x="2656568" y="26433"/>
                  </a:lnTo>
                  <a:lnTo>
                    <a:pt x="2604763" y="22434"/>
                  </a:lnTo>
                  <a:lnTo>
                    <a:pt x="2556115" y="19232"/>
                  </a:lnTo>
                  <a:lnTo>
                    <a:pt x="2511221" y="17114"/>
                  </a:lnTo>
                  <a:lnTo>
                    <a:pt x="2470676" y="16367"/>
                  </a:lnTo>
                  <a:lnTo>
                    <a:pt x="2435075" y="17278"/>
                  </a:lnTo>
                  <a:lnTo>
                    <a:pt x="2405015" y="20135"/>
                  </a:lnTo>
                  <a:lnTo>
                    <a:pt x="2357186" y="25534"/>
                  </a:lnTo>
                  <a:lnTo>
                    <a:pt x="2307573" y="28475"/>
                  </a:lnTo>
                  <a:lnTo>
                    <a:pt x="2256605" y="29417"/>
                  </a:lnTo>
                  <a:lnTo>
                    <a:pt x="2204707" y="28820"/>
                  </a:lnTo>
                  <a:lnTo>
                    <a:pt x="2152308" y="27143"/>
                  </a:lnTo>
                  <a:lnTo>
                    <a:pt x="2047712" y="22388"/>
                  </a:lnTo>
                  <a:lnTo>
                    <a:pt x="1996370" y="20229"/>
                  </a:lnTo>
                  <a:lnTo>
                    <a:pt x="1946234" y="18827"/>
                  </a:lnTo>
                  <a:lnTo>
                    <a:pt x="1897733" y="18643"/>
                  </a:lnTo>
                  <a:lnTo>
                    <a:pt x="1851292" y="20135"/>
                  </a:lnTo>
                  <a:lnTo>
                    <a:pt x="1809994" y="21097"/>
                  </a:lnTo>
                  <a:lnTo>
                    <a:pt x="1768792" y="19836"/>
                  </a:lnTo>
                  <a:lnTo>
                    <a:pt x="1727243" y="16967"/>
                  </a:lnTo>
                  <a:lnTo>
                    <a:pt x="1684902" y="13104"/>
                  </a:lnTo>
                  <a:lnTo>
                    <a:pt x="1641325" y="8861"/>
                  </a:lnTo>
                  <a:lnTo>
                    <a:pt x="1596067" y="4854"/>
                  </a:lnTo>
                  <a:lnTo>
                    <a:pt x="1548685" y="1695"/>
                  </a:lnTo>
                  <a:lnTo>
                    <a:pt x="1498733" y="0"/>
                  </a:lnTo>
                  <a:close/>
                </a:path>
              </a:pathLst>
            </a:custGeom>
            <a:solidFill>
              <a:srgbClr val="E9F6D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9" name="object 39"/>
            <p:cNvSpPr/>
            <p:nvPr/>
          </p:nvSpPr>
          <p:spPr>
            <a:xfrm>
              <a:off x="574913" y="3121069"/>
              <a:ext cx="3361690" cy="1666239"/>
            </a:xfrm>
            <a:custGeom>
              <a:avLst/>
              <a:gdLst/>
              <a:ahLst/>
              <a:cxnLst/>
              <a:rect l="l" t="t" r="r" b="b"/>
              <a:pathLst>
                <a:path w="3361690" h="1666239">
                  <a:moveTo>
                    <a:pt x="14869" y="13756"/>
                  </a:moveTo>
                  <a:lnTo>
                    <a:pt x="50579" y="12822"/>
                  </a:lnTo>
                  <a:lnTo>
                    <a:pt x="92638" y="12540"/>
                  </a:lnTo>
                  <a:lnTo>
                    <a:pt x="140012" y="12766"/>
                  </a:lnTo>
                  <a:lnTo>
                    <a:pt x="191667" y="13355"/>
                  </a:lnTo>
                  <a:lnTo>
                    <a:pt x="246571" y="14163"/>
                  </a:lnTo>
                  <a:lnTo>
                    <a:pt x="303689" y="15043"/>
                  </a:lnTo>
                  <a:lnTo>
                    <a:pt x="361989" y="15852"/>
                  </a:lnTo>
                  <a:lnTo>
                    <a:pt x="420437" y="16445"/>
                  </a:lnTo>
                  <a:lnTo>
                    <a:pt x="477999" y="16677"/>
                  </a:lnTo>
                  <a:lnTo>
                    <a:pt x="533642" y="16402"/>
                  </a:lnTo>
                  <a:lnTo>
                    <a:pt x="586333" y="15477"/>
                  </a:lnTo>
                  <a:lnTo>
                    <a:pt x="635037" y="13756"/>
                  </a:lnTo>
                  <a:lnTo>
                    <a:pt x="693074" y="11852"/>
                  </a:lnTo>
                  <a:lnTo>
                    <a:pt x="744798" y="11585"/>
                  </a:lnTo>
                  <a:lnTo>
                    <a:pt x="792102" y="12458"/>
                  </a:lnTo>
                  <a:lnTo>
                    <a:pt x="836879" y="13974"/>
                  </a:lnTo>
                  <a:lnTo>
                    <a:pt x="881021" y="15633"/>
                  </a:lnTo>
                  <a:lnTo>
                    <a:pt x="926421" y="16939"/>
                  </a:lnTo>
                  <a:lnTo>
                    <a:pt x="974971" y="17393"/>
                  </a:lnTo>
                  <a:lnTo>
                    <a:pt x="1028563" y="16498"/>
                  </a:lnTo>
                  <a:lnTo>
                    <a:pt x="1089091" y="13756"/>
                  </a:lnTo>
                  <a:lnTo>
                    <a:pt x="1151805" y="12123"/>
                  </a:lnTo>
                  <a:lnTo>
                    <a:pt x="1210863" y="14000"/>
                  </a:lnTo>
                  <a:lnTo>
                    <a:pt x="1266518" y="18057"/>
                  </a:lnTo>
                  <a:lnTo>
                    <a:pt x="1319023" y="22966"/>
                  </a:lnTo>
                  <a:lnTo>
                    <a:pt x="1368630" y="27397"/>
                  </a:lnTo>
                  <a:lnTo>
                    <a:pt x="1415593" y="30021"/>
                  </a:lnTo>
                  <a:lnTo>
                    <a:pt x="1460165" y="29508"/>
                  </a:lnTo>
                  <a:lnTo>
                    <a:pt x="1502597" y="24530"/>
                  </a:lnTo>
                  <a:lnTo>
                    <a:pt x="1543143" y="13756"/>
                  </a:lnTo>
                  <a:lnTo>
                    <a:pt x="1574469" y="5419"/>
                  </a:lnTo>
                  <a:lnTo>
                    <a:pt x="1608930" y="1082"/>
                  </a:lnTo>
                  <a:lnTo>
                    <a:pt x="1646545" y="0"/>
                  </a:lnTo>
                  <a:lnTo>
                    <a:pt x="1687331" y="1426"/>
                  </a:lnTo>
                  <a:lnTo>
                    <a:pt x="1731309" y="4618"/>
                  </a:lnTo>
                  <a:lnTo>
                    <a:pt x="1778496" y="8828"/>
                  </a:lnTo>
                  <a:lnTo>
                    <a:pt x="1828913" y="13312"/>
                  </a:lnTo>
                  <a:lnTo>
                    <a:pt x="1882577" y="17325"/>
                  </a:lnTo>
                  <a:lnTo>
                    <a:pt x="1939508" y="20121"/>
                  </a:lnTo>
                  <a:lnTo>
                    <a:pt x="1999724" y="20955"/>
                  </a:lnTo>
                  <a:lnTo>
                    <a:pt x="2063245" y="19082"/>
                  </a:lnTo>
                  <a:lnTo>
                    <a:pt x="2130089" y="13756"/>
                  </a:lnTo>
                  <a:lnTo>
                    <a:pt x="2196339" y="8030"/>
                  </a:lnTo>
                  <a:lnTo>
                    <a:pt x="2258377" y="5101"/>
                  </a:lnTo>
                  <a:lnTo>
                    <a:pt x="2316673" y="4441"/>
                  </a:lnTo>
                  <a:lnTo>
                    <a:pt x="2371694" y="5525"/>
                  </a:lnTo>
                  <a:lnTo>
                    <a:pt x="2423910" y="7825"/>
                  </a:lnTo>
                  <a:lnTo>
                    <a:pt x="2473790" y="10816"/>
                  </a:lnTo>
                  <a:lnTo>
                    <a:pt x="2521802" y="13970"/>
                  </a:lnTo>
                  <a:lnTo>
                    <a:pt x="2568416" y="16760"/>
                  </a:lnTo>
                  <a:lnTo>
                    <a:pt x="2614099" y="18661"/>
                  </a:lnTo>
                  <a:lnTo>
                    <a:pt x="2659321" y="19145"/>
                  </a:lnTo>
                  <a:lnTo>
                    <a:pt x="2704551" y="17685"/>
                  </a:lnTo>
                  <a:lnTo>
                    <a:pt x="2750258" y="13756"/>
                  </a:lnTo>
                  <a:lnTo>
                    <a:pt x="2797125" y="10155"/>
                  </a:lnTo>
                  <a:lnTo>
                    <a:pt x="2845329" y="9560"/>
                  </a:lnTo>
                  <a:lnTo>
                    <a:pt x="2894582" y="11265"/>
                  </a:lnTo>
                  <a:lnTo>
                    <a:pt x="2944593" y="14566"/>
                  </a:lnTo>
                  <a:lnTo>
                    <a:pt x="2995073" y="18757"/>
                  </a:lnTo>
                  <a:lnTo>
                    <a:pt x="3045731" y="23133"/>
                  </a:lnTo>
                  <a:lnTo>
                    <a:pt x="3096278" y="26987"/>
                  </a:lnTo>
                  <a:lnTo>
                    <a:pt x="3146425" y="29615"/>
                  </a:lnTo>
                  <a:lnTo>
                    <a:pt x="3195880" y="30312"/>
                  </a:lnTo>
                  <a:lnTo>
                    <a:pt x="3244355" y="28371"/>
                  </a:lnTo>
                  <a:lnTo>
                    <a:pt x="3291560" y="23088"/>
                  </a:lnTo>
                  <a:lnTo>
                    <a:pt x="3337204" y="13756"/>
                  </a:lnTo>
                  <a:lnTo>
                    <a:pt x="3342704" y="54226"/>
                  </a:lnTo>
                  <a:lnTo>
                    <a:pt x="3344906" y="95825"/>
                  </a:lnTo>
                  <a:lnTo>
                    <a:pt x="3344586" y="138895"/>
                  </a:lnTo>
                  <a:lnTo>
                    <a:pt x="3342525" y="183778"/>
                  </a:lnTo>
                  <a:lnTo>
                    <a:pt x="3339502" y="230815"/>
                  </a:lnTo>
                  <a:lnTo>
                    <a:pt x="3336294" y="280349"/>
                  </a:lnTo>
                  <a:lnTo>
                    <a:pt x="3333682" y="332720"/>
                  </a:lnTo>
                  <a:lnTo>
                    <a:pt x="3332444" y="388272"/>
                  </a:lnTo>
                  <a:lnTo>
                    <a:pt x="3333358" y="447345"/>
                  </a:lnTo>
                  <a:lnTo>
                    <a:pt x="3337204" y="510281"/>
                  </a:lnTo>
                  <a:lnTo>
                    <a:pt x="3339873" y="561990"/>
                  </a:lnTo>
                  <a:lnTo>
                    <a:pt x="3339170" y="609438"/>
                  </a:lnTo>
                  <a:lnTo>
                    <a:pt x="3335962" y="653564"/>
                  </a:lnTo>
                  <a:lnTo>
                    <a:pt x="3331115" y="695306"/>
                  </a:lnTo>
                  <a:lnTo>
                    <a:pt x="3325494" y="735600"/>
                  </a:lnTo>
                  <a:lnTo>
                    <a:pt x="3319964" y="775385"/>
                  </a:lnTo>
                  <a:lnTo>
                    <a:pt x="3315393" y="815598"/>
                  </a:lnTo>
                  <a:lnTo>
                    <a:pt x="3312645" y="857178"/>
                  </a:lnTo>
                  <a:lnTo>
                    <a:pt x="3312586" y="901061"/>
                  </a:lnTo>
                  <a:lnTo>
                    <a:pt x="3316083" y="948186"/>
                  </a:lnTo>
                  <a:lnTo>
                    <a:pt x="3324000" y="999490"/>
                  </a:lnTo>
                  <a:lnTo>
                    <a:pt x="3337204" y="1055911"/>
                  </a:lnTo>
                  <a:lnTo>
                    <a:pt x="3350342" y="1114190"/>
                  </a:lnTo>
                  <a:lnTo>
                    <a:pt x="3358085" y="1170514"/>
                  </a:lnTo>
                  <a:lnTo>
                    <a:pt x="3361335" y="1224995"/>
                  </a:lnTo>
                  <a:lnTo>
                    <a:pt x="3360994" y="1277744"/>
                  </a:lnTo>
                  <a:lnTo>
                    <a:pt x="3357964" y="1328871"/>
                  </a:lnTo>
                  <a:lnTo>
                    <a:pt x="3353146" y="1378487"/>
                  </a:lnTo>
                  <a:lnTo>
                    <a:pt x="3347442" y="1426702"/>
                  </a:lnTo>
                  <a:lnTo>
                    <a:pt x="3341755" y="1473628"/>
                  </a:lnTo>
                  <a:lnTo>
                    <a:pt x="3336986" y="1519375"/>
                  </a:lnTo>
                  <a:lnTo>
                    <a:pt x="3334036" y="1564054"/>
                  </a:lnTo>
                  <a:lnTo>
                    <a:pt x="3333808" y="1607775"/>
                  </a:lnTo>
                  <a:lnTo>
                    <a:pt x="3337204" y="1650649"/>
                  </a:lnTo>
                  <a:lnTo>
                    <a:pt x="3290351" y="1659481"/>
                  </a:lnTo>
                  <a:lnTo>
                    <a:pt x="3242847" y="1663516"/>
                  </a:lnTo>
                  <a:lnTo>
                    <a:pt x="3194583" y="1663862"/>
                  </a:lnTo>
                  <a:lnTo>
                    <a:pt x="3145456" y="1661631"/>
                  </a:lnTo>
                  <a:lnTo>
                    <a:pt x="3095359" y="1657931"/>
                  </a:lnTo>
                  <a:lnTo>
                    <a:pt x="3044186" y="1653874"/>
                  </a:lnTo>
                  <a:lnTo>
                    <a:pt x="2991831" y="1650567"/>
                  </a:lnTo>
                  <a:lnTo>
                    <a:pt x="2938188" y="1649122"/>
                  </a:lnTo>
                  <a:lnTo>
                    <a:pt x="2883152" y="1650649"/>
                  </a:lnTo>
                  <a:lnTo>
                    <a:pt x="2826639" y="1651809"/>
                  </a:lnTo>
                  <a:lnTo>
                    <a:pt x="2769304" y="1649449"/>
                  </a:lnTo>
                  <a:lnTo>
                    <a:pt x="2712150" y="1644953"/>
                  </a:lnTo>
                  <a:lnTo>
                    <a:pt x="2656177" y="1639706"/>
                  </a:lnTo>
                  <a:lnTo>
                    <a:pt x="2602388" y="1635091"/>
                  </a:lnTo>
                  <a:lnTo>
                    <a:pt x="2551784" y="1632494"/>
                  </a:lnTo>
                  <a:lnTo>
                    <a:pt x="2505367" y="1633298"/>
                  </a:lnTo>
                  <a:lnTo>
                    <a:pt x="2464138" y="1638888"/>
                  </a:lnTo>
                  <a:lnTo>
                    <a:pt x="2429099" y="1650649"/>
                  </a:lnTo>
                  <a:lnTo>
                    <a:pt x="2403306" y="1658902"/>
                  </a:lnTo>
                  <a:lnTo>
                    <a:pt x="2370332" y="1662976"/>
                  </a:lnTo>
                  <a:lnTo>
                    <a:pt x="2331142" y="1663636"/>
                  </a:lnTo>
                  <a:lnTo>
                    <a:pt x="2286696" y="1661646"/>
                  </a:lnTo>
                  <a:lnTo>
                    <a:pt x="2237957" y="1657771"/>
                  </a:lnTo>
                  <a:lnTo>
                    <a:pt x="2185886" y="1652775"/>
                  </a:lnTo>
                  <a:lnTo>
                    <a:pt x="2131447" y="1647423"/>
                  </a:lnTo>
                  <a:lnTo>
                    <a:pt x="2075600" y="1642480"/>
                  </a:lnTo>
                  <a:lnTo>
                    <a:pt x="2019308" y="1638709"/>
                  </a:lnTo>
                  <a:lnTo>
                    <a:pt x="1963533" y="1636876"/>
                  </a:lnTo>
                  <a:lnTo>
                    <a:pt x="1909237" y="1637746"/>
                  </a:lnTo>
                  <a:lnTo>
                    <a:pt x="1857382" y="1642082"/>
                  </a:lnTo>
                  <a:lnTo>
                    <a:pt x="1808930" y="1650649"/>
                  </a:lnTo>
                  <a:lnTo>
                    <a:pt x="1751666" y="1661326"/>
                  </a:lnTo>
                  <a:lnTo>
                    <a:pt x="1699732" y="1665862"/>
                  </a:lnTo>
                  <a:lnTo>
                    <a:pt x="1651843" y="1665669"/>
                  </a:lnTo>
                  <a:lnTo>
                    <a:pt x="1606708" y="1662162"/>
                  </a:lnTo>
                  <a:lnTo>
                    <a:pt x="1563042" y="1656753"/>
                  </a:lnTo>
                  <a:lnTo>
                    <a:pt x="1519555" y="1650856"/>
                  </a:lnTo>
                  <a:lnTo>
                    <a:pt x="1474961" y="1645884"/>
                  </a:lnTo>
                  <a:lnTo>
                    <a:pt x="1427971" y="1643250"/>
                  </a:lnTo>
                  <a:lnTo>
                    <a:pt x="1377298" y="1644367"/>
                  </a:lnTo>
                  <a:lnTo>
                    <a:pt x="1321654" y="1650649"/>
                  </a:lnTo>
                  <a:lnTo>
                    <a:pt x="1266322" y="1658189"/>
                  </a:lnTo>
                  <a:lnTo>
                    <a:pt x="1216448" y="1662520"/>
                  </a:lnTo>
                  <a:lnTo>
                    <a:pt x="1170535" y="1664219"/>
                  </a:lnTo>
                  <a:lnTo>
                    <a:pt x="1127087" y="1663859"/>
                  </a:lnTo>
                  <a:lnTo>
                    <a:pt x="1084608" y="1662014"/>
                  </a:lnTo>
                  <a:lnTo>
                    <a:pt x="1041602" y="1659261"/>
                  </a:lnTo>
                  <a:lnTo>
                    <a:pt x="996572" y="1656173"/>
                  </a:lnTo>
                  <a:lnTo>
                    <a:pt x="948022" y="1653325"/>
                  </a:lnTo>
                  <a:lnTo>
                    <a:pt x="894456" y="1651292"/>
                  </a:lnTo>
                  <a:lnTo>
                    <a:pt x="834378" y="1650649"/>
                  </a:lnTo>
                  <a:lnTo>
                    <a:pt x="792920" y="1650751"/>
                  </a:lnTo>
                  <a:lnTo>
                    <a:pt x="748566" y="1650766"/>
                  </a:lnTo>
                  <a:lnTo>
                    <a:pt x="701658" y="1650709"/>
                  </a:lnTo>
                  <a:lnTo>
                    <a:pt x="652536" y="1650595"/>
                  </a:lnTo>
                  <a:lnTo>
                    <a:pt x="601544" y="1650442"/>
                  </a:lnTo>
                  <a:lnTo>
                    <a:pt x="549022" y="1650264"/>
                  </a:lnTo>
                  <a:lnTo>
                    <a:pt x="495313" y="1650078"/>
                  </a:lnTo>
                  <a:lnTo>
                    <a:pt x="440757" y="1649899"/>
                  </a:lnTo>
                  <a:lnTo>
                    <a:pt x="385698" y="1649744"/>
                  </a:lnTo>
                  <a:lnTo>
                    <a:pt x="330476" y="1649628"/>
                  </a:lnTo>
                  <a:lnTo>
                    <a:pt x="275433" y="1649567"/>
                  </a:lnTo>
                  <a:lnTo>
                    <a:pt x="220911" y="1649577"/>
                  </a:lnTo>
                  <a:lnTo>
                    <a:pt x="167252" y="1649675"/>
                  </a:lnTo>
                  <a:lnTo>
                    <a:pt x="114798" y="1649875"/>
                  </a:lnTo>
                  <a:lnTo>
                    <a:pt x="63889" y="1650195"/>
                  </a:lnTo>
                  <a:lnTo>
                    <a:pt x="14869" y="1650649"/>
                  </a:lnTo>
                  <a:lnTo>
                    <a:pt x="9069" y="1612662"/>
                  </a:lnTo>
                  <a:lnTo>
                    <a:pt x="7726" y="1574756"/>
                  </a:lnTo>
                  <a:lnTo>
                    <a:pt x="9740" y="1536228"/>
                  </a:lnTo>
                  <a:lnTo>
                    <a:pt x="14013" y="1496376"/>
                  </a:lnTo>
                  <a:lnTo>
                    <a:pt x="19446" y="1454499"/>
                  </a:lnTo>
                  <a:lnTo>
                    <a:pt x="24940" y="1409894"/>
                  </a:lnTo>
                  <a:lnTo>
                    <a:pt x="29397" y="1361860"/>
                  </a:lnTo>
                  <a:lnTo>
                    <a:pt x="31716" y="1309694"/>
                  </a:lnTo>
                  <a:lnTo>
                    <a:pt x="30801" y="1252694"/>
                  </a:lnTo>
                  <a:lnTo>
                    <a:pt x="25551" y="1190159"/>
                  </a:lnTo>
                  <a:lnTo>
                    <a:pt x="14869" y="1121387"/>
                  </a:lnTo>
                  <a:lnTo>
                    <a:pt x="5138" y="1058318"/>
                  </a:lnTo>
                  <a:lnTo>
                    <a:pt x="516" y="1000819"/>
                  </a:lnTo>
                  <a:lnTo>
                    <a:pt x="0" y="948104"/>
                  </a:lnTo>
                  <a:lnTo>
                    <a:pt x="2588" y="899388"/>
                  </a:lnTo>
                  <a:lnTo>
                    <a:pt x="7279" y="853885"/>
                  </a:lnTo>
                  <a:lnTo>
                    <a:pt x="13072" y="810811"/>
                  </a:lnTo>
                  <a:lnTo>
                    <a:pt x="18965" y="769380"/>
                  </a:lnTo>
                  <a:lnTo>
                    <a:pt x="23956" y="728807"/>
                  </a:lnTo>
                  <a:lnTo>
                    <a:pt x="27043" y="688306"/>
                  </a:lnTo>
                  <a:lnTo>
                    <a:pt x="27225" y="647093"/>
                  </a:lnTo>
                  <a:lnTo>
                    <a:pt x="23501" y="604381"/>
                  </a:lnTo>
                  <a:lnTo>
                    <a:pt x="14869" y="559387"/>
                  </a:lnTo>
                  <a:lnTo>
                    <a:pt x="5370" y="507773"/>
                  </a:lnTo>
                  <a:lnTo>
                    <a:pt x="1060" y="454599"/>
                  </a:lnTo>
                  <a:lnTo>
                    <a:pt x="844" y="400518"/>
                  </a:lnTo>
                  <a:lnTo>
                    <a:pt x="3623" y="346186"/>
                  </a:lnTo>
                  <a:lnTo>
                    <a:pt x="8302" y="292256"/>
                  </a:lnTo>
                  <a:lnTo>
                    <a:pt x="13784" y="239382"/>
                  </a:lnTo>
                  <a:lnTo>
                    <a:pt x="18973" y="188219"/>
                  </a:lnTo>
                  <a:lnTo>
                    <a:pt x="22773" y="139421"/>
                  </a:lnTo>
                  <a:lnTo>
                    <a:pt x="24086" y="93641"/>
                  </a:lnTo>
                  <a:lnTo>
                    <a:pt x="21817" y="51535"/>
                  </a:lnTo>
                  <a:lnTo>
                    <a:pt x="14869" y="13756"/>
                  </a:lnTo>
                  <a:close/>
                </a:path>
              </a:pathLst>
            </a:custGeom>
            <a:ln w="1855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0" name="object 40"/>
          <p:cNvSpPr txBox="1"/>
          <p:nvPr/>
        </p:nvSpPr>
        <p:spPr>
          <a:xfrm>
            <a:off x="666178" y="3167409"/>
            <a:ext cx="3155950" cy="15436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b="1" spc="-40" dirty="0">
                <a:latin typeface="Arial"/>
                <a:cs typeface="Arial"/>
              </a:rPr>
              <a:t>Interpretation</a:t>
            </a:r>
            <a:r>
              <a:rPr sz="800" b="1" dirty="0">
                <a:latin typeface="Arial"/>
                <a:cs typeface="Arial"/>
              </a:rPr>
              <a:t> </a:t>
            </a:r>
            <a:r>
              <a:rPr sz="800" b="1" spc="-110" dirty="0">
                <a:latin typeface="Arial"/>
                <a:cs typeface="Arial"/>
              </a:rPr>
              <a:t>B:</a:t>
            </a:r>
            <a:r>
              <a:rPr sz="800" b="1" spc="5" dirty="0">
                <a:latin typeface="Arial"/>
                <a:cs typeface="Arial"/>
              </a:rPr>
              <a:t> </a:t>
            </a:r>
            <a:r>
              <a:rPr sz="800" b="1" spc="-40" dirty="0">
                <a:latin typeface="Arial"/>
                <a:cs typeface="Arial"/>
              </a:rPr>
              <a:t>General</a:t>
            </a:r>
            <a:r>
              <a:rPr sz="800" b="1" dirty="0">
                <a:latin typeface="Arial"/>
                <a:cs typeface="Arial"/>
              </a:rPr>
              <a:t> </a:t>
            </a:r>
            <a:r>
              <a:rPr sz="800" b="1" spc="-25" dirty="0">
                <a:latin typeface="Arial"/>
                <a:cs typeface="Arial"/>
              </a:rPr>
              <a:t>Haig</a:t>
            </a:r>
            <a:r>
              <a:rPr sz="800" b="1" spc="5" dirty="0">
                <a:latin typeface="Arial"/>
                <a:cs typeface="Arial"/>
              </a:rPr>
              <a:t> </a:t>
            </a:r>
            <a:r>
              <a:rPr sz="800" b="1" spc="-60" dirty="0">
                <a:latin typeface="Arial"/>
                <a:cs typeface="Arial"/>
              </a:rPr>
              <a:t>is</a:t>
            </a:r>
            <a:r>
              <a:rPr sz="800" b="1" spc="5" dirty="0">
                <a:latin typeface="Arial"/>
                <a:cs typeface="Arial"/>
              </a:rPr>
              <a:t> </a:t>
            </a:r>
            <a:r>
              <a:rPr sz="800" b="1" spc="-40" dirty="0">
                <a:latin typeface="Arial"/>
                <a:cs typeface="Arial"/>
              </a:rPr>
              <a:t>not</a:t>
            </a:r>
            <a:r>
              <a:rPr sz="800" b="1" dirty="0">
                <a:latin typeface="Arial"/>
                <a:cs typeface="Arial"/>
              </a:rPr>
              <a:t> </a:t>
            </a:r>
            <a:r>
              <a:rPr sz="800" b="1" spc="-45" dirty="0">
                <a:latin typeface="Arial"/>
                <a:cs typeface="Arial"/>
              </a:rPr>
              <a:t>the</a:t>
            </a:r>
            <a:r>
              <a:rPr sz="800" b="1" spc="10" dirty="0">
                <a:latin typeface="Arial"/>
                <a:cs typeface="Arial"/>
              </a:rPr>
              <a:t> </a:t>
            </a:r>
            <a:r>
              <a:rPr sz="800" b="1" spc="-80" dirty="0">
                <a:latin typeface="Arial"/>
                <a:cs typeface="Arial"/>
              </a:rPr>
              <a:t>Butcher</a:t>
            </a:r>
            <a:r>
              <a:rPr sz="800" b="1" spc="1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of</a:t>
            </a:r>
            <a:r>
              <a:rPr sz="800" b="1" spc="5" dirty="0">
                <a:latin typeface="Arial"/>
                <a:cs typeface="Arial"/>
              </a:rPr>
              <a:t> </a:t>
            </a:r>
            <a:r>
              <a:rPr sz="800" b="1" spc="-45" dirty="0">
                <a:latin typeface="Arial"/>
                <a:cs typeface="Arial"/>
              </a:rPr>
              <a:t>the</a:t>
            </a:r>
            <a:r>
              <a:rPr sz="800" b="1" spc="10" dirty="0">
                <a:latin typeface="Arial"/>
                <a:cs typeface="Arial"/>
              </a:rPr>
              <a:t> </a:t>
            </a:r>
            <a:r>
              <a:rPr sz="800" b="1" spc="-20" dirty="0">
                <a:latin typeface="Arial"/>
                <a:cs typeface="Arial"/>
              </a:rPr>
              <a:t>Somme</a:t>
            </a:r>
            <a:endParaRPr sz="800">
              <a:latin typeface="Arial"/>
              <a:cs typeface="Arial"/>
            </a:endParaRPr>
          </a:p>
          <a:p>
            <a:pPr marL="12700" marR="28575">
              <a:lnSpc>
                <a:spcPts val="1010"/>
              </a:lnSpc>
              <a:spcBef>
                <a:spcPts val="15"/>
              </a:spcBef>
            </a:pPr>
            <a:r>
              <a:rPr sz="800" spc="-25" dirty="0">
                <a:latin typeface="Arial MT"/>
                <a:cs typeface="Arial MT"/>
              </a:rPr>
              <a:t>Haig’s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goal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Somme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–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stipulated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British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government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-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-20" dirty="0">
                <a:latin typeface="Arial MT"/>
                <a:cs typeface="Arial MT"/>
              </a:rPr>
              <a:t> relieve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French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Verdun.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This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achieved.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British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government</a:t>
            </a:r>
            <a:endParaRPr sz="800">
              <a:latin typeface="Arial MT"/>
              <a:cs typeface="Arial MT"/>
            </a:endParaRPr>
          </a:p>
          <a:p>
            <a:pPr marL="12700" marR="5080">
              <a:lnSpc>
                <a:spcPts val="980"/>
              </a:lnSpc>
              <a:spcBef>
                <a:spcPts val="20"/>
              </a:spcBef>
            </a:pPr>
            <a:r>
              <a:rPr sz="800" spc="-10" dirty="0">
                <a:latin typeface="Arial MT"/>
                <a:cs typeface="Arial MT"/>
              </a:rPr>
              <a:t>ordered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Haig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had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 go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Offensive</a:t>
            </a:r>
            <a:r>
              <a:rPr sz="800" dirty="0">
                <a:latin typeface="Arial MT"/>
                <a:cs typeface="Arial MT"/>
              </a:rPr>
              <a:t> at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Somme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1916;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German’s</a:t>
            </a:r>
            <a:r>
              <a:rPr sz="800" spc="-20" dirty="0">
                <a:latin typeface="Arial MT"/>
                <a:cs typeface="Arial MT"/>
              </a:rPr>
              <a:t> were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French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territory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French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lines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cusp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endParaRPr sz="800">
              <a:latin typeface="Arial MT"/>
              <a:cs typeface="Arial MT"/>
            </a:endParaRPr>
          </a:p>
          <a:p>
            <a:pPr marL="12700" marR="10160">
              <a:lnSpc>
                <a:spcPts val="980"/>
              </a:lnSpc>
              <a:spcBef>
                <a:spcPts val="30"/>
              </a:spcBef>
            </a:pPr>
            <a:r>
              <a:rPr sz="800" spc="-35" dirty="0">
                <a:latin typeface="Arial MT"/>
                <a:cs typeface="Arial MT"/>
              </a:rPr>
              <a:t>collapse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Verdun.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Haig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therefore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had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no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choice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but</a:t>
            </a:r>
            <a:r>
              <a:rPr sz="800" dirty="0">
                <a:latin typeface="Arial MT"/>
                <a:cs typeface="Arial MT"/>
              </a:rPr>
              <a:t> to </a:t>
            </a:r>
            <a:r>
              <a:rPr sz="800" spc="-20" dirty="0">
                <a:latin typeface="Arial MT"/>
                <a:cs typeface="Arial MT"/>
              </a:rPr>
              <a:t>attack.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 </a:t>
            </a:r>
            <a:r>
              <a:rPr sz="800" spc="-55" dirty="0">
                <a:latin typeface="Arial MT"/>
                <a:cs typeface="Arial MT"/>
              </a:rPr>
              <a:t>is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highly </a:t>
            </a:r>
            <a:r>
              <a:rPr sz="800" spc="-30" dirty="0">
                <a:latin typeface="Arial MT"/>
                <a:cs typeface="Arial MT"/>
              </a:rPr>
              <a:t>unlikely</a:t>
            </a:r>
            <a:r>
              <a:rPr sz="800" spc="-10" dirty="0">
                <a:latin typeface="Arial MT"/>
                <a:cs typeface="Arial MT"/>
              </a:rPr>
              <a:t> that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British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General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could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have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minimised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casualty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rate,</a:t>
            </a:r>
            <a:endParaRPr sz="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</a:pPr>
            <a:r>
              <a:rPr sz="800" spc="-30" dirty="0">
                <a:latin typeface="Arial MT"/>
                <a:cs typeface="Arial MT"/>
              </a:rPr>
              <a:t>given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British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imperative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 </a:t>
            </a:r>
            <a:r>
              <a:rPr sz="800" spc="-20" dirty="0">
                <a:latin typeface="Arial MT"/>
                <a:cs typeface="Arial MT"/>
              </a:rPr>
              <a:t>attack,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highly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effective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defensive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trench</a:t>
            </a:r>
            <a:endParaRPr sz="800">
              <a:latin typeface="Arial MT"/>
              <a:cs typeface="Arial MT"/>
            </a:endParaRPr>
          </a:p>
          <a:p>
            <a:pPr marL="12700" marR="146685">
              <a:lnSpc>
                <a:spcPct val="104200"/>
              </a:lnSpc>
              <a:spcBef>
                <a:spcPts val="10"/>
              </a:spcBef>
            </a:pPr>
            <a:r>
              <a:rPr sz="800" spc="-35" dirty="0">
                <a:latin typeface="Arial MT"/>
                <a:cs typeface="Arial MT"/>
              </a:rPr>
              <a:t>formations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limited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availability of </a:t>
            </a:r>
            <a:r>
              <a:rPr sz="800" spc="-20" dirty="0">
                <a:latin typeface="Arial MT"/>
                <a:cs typeface="Arial MT"/>
              </a:rPr>
              <a:t>attacking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weapons.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New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weapons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10" dirty="0">
                <a:latin typeface="Arial MT"/>
                <a:cs typeface="Arial MT"/>
              </a:rPr>
              <a:t>such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tanks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aircrafts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not</a:t>
            </a:r>
            <a:r>
              <a:rPr sz="800" spc="-10" dirty="0">
                <a:latin typeface="Arial MT"/>
                <a:cs typeface="Arial MT"/>
              </a:rPr>
              <a:t> proved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worth;</a:t>
            </a:r>
            <a:r>
              <a:rPr sz="800" spc="-10" dirty="0">
                <a:latin typeface="Arial MT"/>
                <a:cs typeface="Arial MT"/>
              </a:rPr>
              <a:t> those that </a:t>
            </a:r>
            <a:r>
              <a:rPr sz="800" spc="-20" dirty="0">
                <a:latin typeface="Arial MT"/>
                <a:cs typeface="Arial MT"/>
              </a:rPr>
              <a:t>were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already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established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had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play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main</a:t>
            </a:r>
            <a:r>
              <a:rPr sz="800" spc="-10" dirty="0">
                <a:latin typeface="Arial MT"/>
                <a:cs typeface="Arial MT"/>
              </a:rPr>
              <a:t> role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impact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were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available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large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numbers.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41" name="object 41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925315" y="2321560"/>
            <a:ext cx="1420367" cy="1536191"/>
          </a:xfrm>
          <a:prstGeom prst="rect">
            <a:avLst/>
          </a:prstGeom>
        </p:spPr>
      </p:pic>
      <p:sp>
        <p:nvSpPr>
          <p:cNvPr id="42" name="object 42"/>
          <p:cNvSpPr txBox="1"/>
          <p:nvPr/>
        </p:nvSpPr>
        <p:spPr>
          <a:xfrm>
            <a:off x="3990333" y="3932457"/>
            <a:ext cx="2859405" cy="909319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algn="just">
              <a:lnSpc>
                <a:spcPct val="104200"/>
              </a:lnSpc>
              <a:spcBef>
                <a:spcPts val="60"/>
              </a:spcBef>
            </a:pPr>
            <a:r>
              <a:rPr sz="800" b="1" spc="-70" dirty="0">
                <a:latin typeface="Arial"/>
                <a:cs typeface="Arial"/>
              </a:rPr>
              <a:t>Source</a:t>
            </a:r>
            <a:r>
              <a:rPr sz="800" b="1" spc="10" dirty="0">
                <a:latin typeface="Arial"/>
                <a:cs typeface="Arial"/>
              </a:rPr>
              <a:t> </a:t>
            </a:r>
            <a:r>
              <a:rPr sz="800" b="1" dirty="0">
                <a:latin typeface="Arial"/>
                <a:cs typeface="Arial"/>
              </a:rPr>
              <a:t>A</a:t>
            </a:r>
            <a:r>
              <a:rPr sz="800" dirty="0">
                <a:latin typeface="Arial MT"/>
                <a:cs typeface="Arial MT"/>
              </a:rPr>
              <a:t>: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‘Two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half </a:t>
            </a:r>
            <a:r>
              <a:rPr sz="800" spc="-20" dirty="0">
                <a:latin typeface="Arial MT"/>
                <a:cs typeface="Arial MT"/>
              </a:rPr>
              <a:t>million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soldiers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from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Empire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fought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First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World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War.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made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vital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contribution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British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effort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eventual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victory.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More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than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quarter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dirty="0">
                <a:latin typeface="Arial MT"/>
                <a:cs typeface="Arial MT"/>
              </a:rPr>
              <a:t> a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million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men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made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ultimate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sacrifice…Before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war, </a:t>
            </a:r>
            <a:r>
              <a:rPr sz="800" spc="-10" dirty="0">
                <a:latin typeface="Arial MT"/>
                <a:cs typeface="Arial MT"/>
              </a:rPr>
              <a:t>people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referred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colonies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“dependent”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–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during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war, </a:t>
            </a:r>
            <a:r>
              <a:rPr sz="800" dirty="0">
                <a:latin typeface="Arial MT"/>
                <a:cs typeface="Arial MT"/>
              </a:rPr>
              <a:t>Britain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became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dependent</a:t>
            </a:r>
            <a:r>
              <a:rPr sz="800" spc="25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them!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Without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them,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without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“soldiers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35" dirty="0">
                <a:latin typeface="Arial MT"/>
                <a:cs typeface="Arial MT"/>
              </a:rPr>
              <a:t>Empire”,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British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could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have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won.’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43" name="object 4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345684" y="2352039"/>
            <a:ext cx="1475232" cy="1578864"/>
          </a:xfrm>
          <a:prstGeom prst="rect">
            <a:avLst/>
          </a:prstGeom>
        </p:spPr>
      </p:pic>
      <p:pic>
        <p:nvPicPr>
          <p:cNvPr id="44" name="object 44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098283" y="4211320"/>
            <a:ext cx="2843783" cy="134416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97095" y="471510"/>
            <a:ext cx="3433445" cy="375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b="0" spc="-40" dirty="0">
                <a:latin typeface="Verdana"/>
                <a:cs typeface="Verdana"/>
              </a:rPr>
              <a:t>THE</a:t>
            </a:r>
            <a:r>
              <a:rPr sz="2300" b="0" spc="85" dirty="0">
                <a:latin typeface="Verdana"/>
                <a:cs typeface="Verdana"/>
              </a:rPr>
              <a:t> </a:t>
            </a:r>
            <a:r>
              <a:rPr sz="2300" b="0" dirty="0">
                <a:latin typeface="Verdana"/>
                <a:cs typeface="Verdana"/>
              </a:rPr>
              <a:t>INTERWAR</a:t>
            </a:r>
            <a:r>
              <a:rPr sz="2300" b="0" spc="90" dirty="0">
                <a:latin typeface="Verdana"/>
                <a:cs typeface="Verdana"/>
              </a:rPr>
              <a:t> </a:t>
            </a:r>
            <a:r>
              <a:rPr sz="2300" b="0" spc="-10" dirty="0">
                <a:latin typeface="Verdana"/>
                <a:cs typeface="Verdana"/>
              </a:rPr>
              <a:t>YEARS</a:t>
            </a:r>
            <a:endParaRPr sz="23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49485" y="773766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spc="-310" dirty="0">
                <a:latin typeface="Trebuchet MS"/>
                <a:cs typeface="Trebuchet MS"/>
              </a:rPr>
              <a:t>Knowledge</a:t>
            </a:r>
            <a:r>
              <a:rPr sz="2200" b="1" spc="-125" dirty="0">
                <a:latin typeface="Trebuchet MS"/>
                <a:cs typeface="Trebuchet MS"/>
              </a:rPr>
              <a:t> </a:t>
            </a:r>
            <a:r>
              <a:rPr sz="2200" b="1" spc="-135" dirty="0">
                <a:latin typeface="Trebuchet MS"/>
                <a:cs typeface="Trebuchet MS"/>
              </a:rPr>
              <a:t>organiser</a:t>
            </a:r>
            <a:endParaRPr sz="2200">
              <a:latin typeface="Trebuchet MS"/>
              <a:cs typeface="Trebuchet MS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520700" y="742695"/>
            <a:ext cx="822960" cy="4754880"/>
            <a:chOff x="520700" y="742695"/>
            <a:chExt cx="822960" cy="475488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0700" y="742695"/>
              <a:ext cx="822960" cy="475488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0644" y="1255704"/>
              <a:ext cx="421465" cy="4112317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680644" y="1255704"/>
              <a:ext cx="421640" cy="4112895"/>
            </a:xfrm>
            <a:custGeom>
              <a:avLst/>
              <a:gdLst/>
              <a:ahLst/>
              <a:cxnLst/>
              <a:rect l="l" t="t" r="r" b="b"/>
              <a:pathLst>
                <a:path w="421640" h="4112895">
                  <a:moveTo>
                    <a:pt x="0" y="3901645"/>
                  </a:moveTo>
                  <a:lnTo>
                    <a:pt x="105366" y="3901645"/>
                  </a:lnTo>
                  <a:lnTo>
                    <a:pt x="105366" y="0"/>
                  </a:lnTo>
                  <a:lnTo>
                    <a:pt x="316099" y="0"/>
                  </a:lnTo>
                  <a:lnTo>
                    <a:pt x="316099" y="3901645"/>
                  </a:lnTo>
                  <a:lnTo>
                    <a:pt x="421465" y="3901645"/>
                  </a:lnTo>
                  <a:lnTo>
                    <a:pt x="210732" y="4112316"/>
                  </a:lnTo>
                  <a:lnTo>
                    <a:pt x="0" y="3901645"/>
                  </a:lnTo>
                  <a:close/>
                </a:path>
              </a:pathLst>
            </a:custGeom>
            <a:ln w="2784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40274" y="859048"/>
              <a:ext cx="726440" cy="779780"/>
            </a:xfrm>
            <a:custGeom>
              <a:avLst/>
              <a:gdLst/>
              <a:ahLst/>
              <a:cxnLst/>
              <a:rect l="l" t="t" r="r" b="b"/>
              <a:pathLst>
                <a:path w="726440" h="779780">
                  <a:moveTo>
                    <a:pt x="363169" y="0"/>
                  </a:moveTo>
                  <a:lnTo>
                    <a:pt x="317614" y="3036"/>
                  </a:lnTo>
                  <a:lnTo>
                    <a:pt x="273747" y="11903"/>
                  </a:lnTo>
                  <a:lnTo>
                    <a:pt x="231909" y="26235"/>
                  </a:lnTo>
                  <a:lnTo>
                    <a:pt x="192441" y="45666"/>
                  </a:lnTo>
                  <a:lnTo>
                    <a:pt x="155682" y="69831"/>
                  </a:lnTo>
                  <a:lnTo>
                    <a:pt x="121974" y="98365"/>
                  </a:lnTo>
                  <a:lnTo>
                    <a:pt x="91655" y="130903"/>
                  </a:lnTo>
                  <a:lnTo>
                    <a:pt x="65067" y="167080"/>
                  </a:lnTo>
                  <a:lnTo>
                    <a:pt x="42550" y="206530"/>
                  </a:lnTo>
                  <a:lnTo>
                    <a:pt x="24445" y="248888"/>
                  </a:lnTo>
                  <a:lnTo>
                    <a:pt x="11091" y="293788"/>
                  </a:lnTo>
                  <a:lnTo>
                    <a:pt x="2829" y="340866"/>
                  </a:lnTo>
                  <a:lnTo>
                    <a:pt x="0" y="389756"/>
                  </a:lnTo>
                  <a:lnTo>
                    <a:pt x="2829" y="438647"/>
                  </a:lnTo>
                  <a:lnTo>
                    <a:pt x="11091" y="485725"/>
                  </a:lnTo>
                  <a:lnTo>
                    <a:pt x="24445" y="530625"/>
                  </a:lnTo>
                  <a:lnTo>
                    <a:pt x="42550" y="572983"/>
                  </a:lnTo>
                  <a:lnTo>
                    <a:pt x="65067" y="612433"/>
                  </a:lnTo>
                  <a:lnTo>
                    <a:pt x="91655" y="648609"/>
                  </a:lnTo>
                  <a:lnTo>
                    <a:pt x="121974" y="681147"/>
                  </a:lnTo>
                  <a:lnTo>
                    <a:pt x="155682" y="709682"/>
                  </a:lnTo>
                  <a:lnTo>
                    <a:pt x="192441" y="733847"/>
                  </a:lnTo>
                  <a:lnTo>
                    <a:pt x="231909" y="753278"/>
                  </a:lnTo>
                  <a:lnTo>
                    <a:pt x="273747" y="767609"/>
                  </a:lnTo>
                  <a:lnTo>
                    <a:pt x="317614" y="776476"/>
                  </a:lnTo>
                  <a:lnTo>
                    <a:pt x="363169" y="779513"/>
                  </a:lnTo>
                  <a:lnTo>
                    <a:pt x="408724" y="776476"/>
                  </a:lnTo>
                  <a:lnTo>
                    <a:pt x="452591" y="767609"/>
                  </a:lnTo>
                  <a:lnTo>
                    <a:pt x="494428" y="753278"/>
                  </a:lnTo>
                  <a:lnTo>
                    <a:pt x="533897" y="733847"/>
                  </a:lnTo>
                  <a:lnTo>
                    <a:pt x="570655" y="709682"/>
                  </a:lnTo>
                  <a:lnTo>
                    <a:pt x="604364" y="681147"/>
                  </a:lnTo>
                  <a:lnTo>
                    <a:pt x="634683" y="648609"/>
                  </a:lnTo>
                  <a:lnTo>
                    <a:pt x="661270" y="612433"/>
                  </a:lnTo>
                  <a:lnTo>
                    <a:pt x="683787" y="572983"/>
                  </a:lnTo>
                  <a:lnTo>
                    <a:pt x="701893" y="530625"/>
                  </a:lnTo>
                  <a:lnTo>
                    <a:pt x="715247" y="485725"/>
                  </a:lnTo>
                  <a:lnTo>
                    <a:pt x="723509" y="438647"/>
                  </a:lnTo>
                  <a:lnTo>
                    <a:pt x="726338" y="389756"/>
                  </a:lnTo>
                  <a:lnTo>
                    <a:pt x="723509" y="340866"/>
                  </a:lnTo>
                  <a:lnTo>
                    <a:pt x="715247" y="293788"/>
                  </a:lnTo>
                  <a:lnTo>
                    <a:pt x="701893" y="248888"/>
                  </a:lnTo>
                  <a:lnTo>
                    <a:pt x="683787" y="206530"/>
                  </a:lnTo>
                  <a:lnTo>
                    <a:pt x="661270" y="167080"/>
                  </a:lnTo>
                  <a:lnTo>
                    <a:pt x="634683" y="130903"/>
                  </a:lnTo>
                  <a:lnTo>
                    <a:pt x="604364" y="98365"/>
                  </a:lnTo>
                  <a:lnTo>
                    <a:pt x="570655" y="69831"/>
                  </a:lnTo>
                  <a:lnTo>
                    <a:pt x="533897" y="45666"/>
                  </a:lnTo>
                  <a:lnTo>
                    <a:pt x="494428" y="26235"/>
                  </a:lnTo>
                  <a:lnTo>
                    <a:pt x="452591" y="11903"/>
                  </a:lnTo>
                  <a:lnTo>
                    <a:pt x="408724" y="3036"/>
                  </a:lnTo>
                  <a:lnTo>
                    <a:pt x="36316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40274" y="859048"/>
              <a:ext cx="726440" cy="779780"/>
            </a:xfrm>
            <a:custGeom>
              <a:avLst/>
              <a:gdLst/>
              <a:ahLst/>
              <a:cxnLst/>
              <a:rect l="l" t="t" r="r" b="b"/>
              <a:pathLst>
                <a:path w="726440" h="779780">
                  <a:moveTo>
                    <a:pt x="0" y="389756"/>
                  </a:moveTo>
                  <a:lnTo>
                    <a:pt x="2829" y="340866"/>
                  </a:lnTo>
                  <a:lnTo>
                    <a:pt x="11091" y="293788"/>
                  </a:lnTo>
                  <a:lnTo>
                    <a:pt x="24445" y="248887"/>
                  </a:lnTo>
                  <a:lnTo>
                    <a:pt x="42550" y="206530"/>
                  </a:lnTo>
                  <a:lnTo>
                    <a:pt x="65067" y="167080"/>
                  </a:lnTo>
                  <a:lnTo>
                    <a:pt x="91655" y="130903"/>
                  </a:lnTo>
                  <a:lnTo>
                    <a:pt x="121974" y="98365"/>
                  </a:lnTo>
                  <a:lnTo>
                    <a:pt x="155682" y="69831"/>
                  </a:lnTo>
                  <a:lnTo>
                    <a:pt x="192441" y="45666"/>
                  </a:lnTo>
                  <a:lnTo>
                    <a:pt x="231909" y="26235"/>
                  </a:lnTo>
                  <a:lnTo>
                    <a:pt x="273747" y="11903"/>
                  </a:lnTo>
                  <a:lnTo>
                    <a:pt x="317614" y="3036"/>
                  </a:lnTo>
                  <a:lnTo>
                    <a:pt x="363169" y="0"/>
                  </a:lnTo>
                  <a:lnTo>
                    <a:pt x="408724" y="3036"/>
                  </a:lnTo>
                  <a:lnTo>
                    <a:pt x="452591" y="11903"/>
                  </a:lnTo>
                  <a:lnTo>
                    <a:pt x="494428" y="26235"/>
                  </a:lnTo>
                  <a:lnTo>
                    <a:pt x="533897" y="45666"/>
                  </a:lnTo>
                  <a:lnTo>
                    <a:pt x="570655" y="69831"/>
                  </a:lnTo>
                  <a:lnTo>
                    <a:pt x="604364" y="98365"/>
                  </a:lnTo>
                  <a:lnTo>
                    <a:pt x="634683" y="130903"/>
                  </a:lnTo>
                  <a:lnTo>
                    <a:pt x="661271" y="167080"/>
                  </a:lnTo>
                  <a:lnTo>
                    <a:pt x="683787" y="206530"/>
                  </a:lnTo>
                  <a:lnTo>
                    <a:pt x="701893" y="248887"/>
                  </a:lnTo>
                  <a:lnTo>
                    <a:pt x="715247" y="293788"/>
                  </a:lnTo>
                  <a:lnTo>
                    <a:pt x="723509" y="340866"/>
                  </a:lnTo>
                  <a:lnTo>
                    <a:pt x="726338" y="389756"/>
                  </a:lnTo>
                  <a:lnTo>
                    <a:pt x="723509" y="438646"/>
                  </a:lnTo>
                  <a:lnTo>
                    <a:pt x="715247" y="485725"/>
                  </a:lnTo>
                  <a:lnTo>
                    <a:pt x="701893" y="530625"/>
                  </a:lnTo>
                  <a:lnTo>
                    <a:pt x="683787" y="572983"/>
                  </a:lnTo>
                  <a:lnTo>
                    <a:pt x="661271" y="612433"/>
                  </a:lnTo>
                  <a:lnTo>
                    <a:pt x="634683" y="648609"/>
                  </a:lnTo>
                  <a:lnTo>
                    <a:pt x="604364" y="681147"/>
                  </a:lnTo>
                  <a:lnTo>
                    <a:pt x="570655" y="709682"/>
                  </a:lnTo>
                  <a:lnTo>
                    <a:pt x="533897" y="733847"/>
                  </a:lnTo>
                  <a:lnTo>
                    <a:pt x="494428" y="753278"/>
                  </a:lnTo>
                  <a:lnTo>
                    <a:pt x="452591" y="767609"/>
                  </a:lnTo>
                  <a:lnTo>
                    <a:pt x="408724" y="776476"/>
                  </a:lnTo>
                  <a:lnTo>
                    <a:pt x="363169" y="779513"/>
                  </a:lnTo>
                  <a:lnTo>
                    <a:pt x="317614" y="776476"/>
                  </a:lnTo>
                  <a:lnTo>
                    <a:pt x="273747" y="767609"/>
                  </a:lnTo>
                  <a:lnTo>
                    <a:pt x="231909" y="753278"/>
                  </a:lnTo>
                  <a:lnTo>
                    <a:pt x="192441" y="733847"/>
                  </a:lnTo>
                  <a:lnTo>
                    <a:pt x="155682" y="709682"/>
                  </a:lnTo>
                  <a:lnTo>
                    <a:pt x="121974" y="681147"/>
                  </a:lnTo>
                  <a:lnTo>
                    <a:pt x="91655" y="648609"/>
                  </a:lnTo>
                  <a:lnTo>
                    <a:pt x="65067" y="612433"/>
                  </a:lnTo>
                  <a:lnTo>
                    <a:pt x="42550" y="572983"/>
                  </a:lnTo>
                  <a:lnTo>
                    <a:pt x="24445" y="530625"/>
                  </a:lnTo>
                  <a:lnTo>
                    <a:pt x="11091" y="485725"/>
                  </a:lnTo>
                  <a:lnTo>
                    <a:pt x="2829" y="438646"/>
                  </a:lnTo>
                  <a:lnTo>
                    <a:pt x="0" y="389756"/>
                  </a:lnTo>
                  <a:close/>
                </a:path>
              </a:pathLst>
            </a:custGeom>
            <a:ln w="123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732197" y="1143033"/>
            <a:ext cx="34353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-150" dirty="0">
                <a:solidFill>
                  <a:srgbClr val="FFFFFF"/>
                </a:solidFill>
                <a:latin typeface="Trebuchet MS"/>
                <a:cs typeface="Trebuchet MS"/>
              </a:rPr>
              <a:t>Timeline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112658" y="1009391"/>
            <a:ext cx="2877820" cy="4109720"/>
          </a:xfrm>
          <a:prstGeom prst="rect">
            <a:avLst/>
          </a:prstGeom>
        </p:spPr>
        <p:txBody>
          <a:bodyPr vert="horz" wrap="square" lIns="0" tIns="78740" rIns="0" bIns="0" rtlCol="0">
            <a:spAutoFit/>
          </a:bodyPr>
          <a:lstStyle/>
          <a:p>
            <a:pPr marR="414655" algn="r">
              <a:lnSpc>
                <a:spcPct val="100000"/>
              </a:lnSpc>
              <a:spcBef>
                <a:spcPts val="620"/>
              </a:spcBef>
            </a:pPr>
            <a:r>
              <a:rPr sz="1000" b="1" dirty="0">
                <a:latin typeface="Arial"/>
                <a:cs typeface="Arial"/>
              </a:rPr>
              <a:t>Ye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345" dirty="0">
                <a:latin typeface="Arial"/>
                <a:cs typeface="Arial"/>
              </a:rPr>
              <a:t> </a:t>
            </a:r>
            <a:r>
              <a:rPr sz="1000" b="1" spc="-50" dirty="0">
                <a:latin typeface="Arial"/>
                <a:cs typeface="Arial"/>
              </a:rPr>
              <a:t>9</a:t>
            </a:r>
            <a:endParaRPr sz="1000">
              <a:latin typeface="Arial"/>
              <a:cs typeface="Arial"/>
            </a:endParaRPr>
          </a:p>
          <a:p>
            <a:pPr marL="613410">
              <a:lnSpc>
                <a:spcPct val="100000"/>
              </a:lnSpc>
              <a:spcBef>
                <a:spcPts val="725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90" dirty="0">
                <a:latin typeface="Trebuchet MS"/>
                <a:cs typeface="Trebuchet MS"/>
              </a:rPr>
              <a:t>happened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50" dirty="0">
                <a:latin typeface="Trebuchet MS"/>
                <a:cs typeface="Trebuchet MS"/>
              </a:rPr>
              <a:t>after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20" dirty="0">
                <a:latin typeface="Trebuchet MS"/>
                <a:cs typeface="Trebuchet MS"/>
              </a:rPr>
              <a:t>ww1?</a:t>
            </a:r>
            <a:endParaRPr sz="1400">
              <a:latin typeface="Trebuchet MS"/>
              <a:cs typeface="Trebuchet MS"/>
            </a:endParaRPr>
          </a:p>
          <a:p>
            <a:pPr marL="37465" marR="5080">
              <a:lnSpc>
                <a:spcPct val="105000"/>
              </a:lnSpc>
              <a:spcBef>
                <a:spcPts val="195"/>
              </a:spcBef>
            </a:pPr>
            <a:r>
              <a:rPr sz="800" spc="-140" dirty="0">
                <a:latin typeface="Verdana"/>
                <a:cs typeface="Verdana"/>
              </a:rPr>
              <a:t>1919:</a:t>
            </a:r>
            <a:r>
              <a:rPr sz="800" spc="30" dirty="0">
                <a:latin typeface="Verdana"/>
                <a:cs typeface="Verdana"/>
              </a:rPr>
              <a:t> </a:t>
            </a:r>
            <a:r>
              <a:rPr sz="800" spc="-65" dirty="0">
                <a:latin typeface="Arial MT"/>
                <a:cs typeface="Arial MT"/>
              </a:rPr>
              <a:t>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Treaty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Versailles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is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signed,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ending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World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One</a:t>
            </a:r>
            <a:r>
              <a:rPr sz="800" spc="-10" dirty="0">
                <a:latin typeface="Arial MT"/>
                <a:cs typeface="Arial MT"/>
              </a:rPr>
              <a:t> 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imposing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heavy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reparations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Germany.</a:t>
            </a:r>
            <a:endParaRPr sz="800">
              <a:latin typeface="Arial MT"/>
              <a:cs typeface="Arial MT"/>
            </a:endParaRPr>
          </a:p>
          <a:p>
            <a:pPr marL="27305" marR="15875">
              <a:lnSpc>
                <a:spcPct val="105000"/>
              </a:lnSpc>
              <a:spcBef>
                <a:spcPts val="45"/>
              </a:spcBef>
            </a:pPr>
            <a:r>
              <a:rPr sz="800" spc="-35" dirty="0">
                <a:latin typeface="Verdana"/>
                <a:cs typeface="Verdana"/>
              </a:rPr>
              <a:t>1920:</a:t>
            </a:r>
            <a:r>
              <a:rPr sz="800" spc="60" dirty="0">
                <a:latin typeface="Verdana"/>
                <a:cs typeface="Verdana"/>
              </a:rPr>
              <a:t> </a:t>
            </a:r>
            <a:r>
              <a:rPr sz="800" spc="-45" dirty="0">
                <a:latin typeface="Arial MT"/>
                <a:cs typeface="Arial MT"/>
              </a:rPr>
              <a:t>The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American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Policy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Isolation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begins,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distancing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them</a:t>
            </a:r>
            <a:r>
              <a:rPr sz="800" spc="-10" dirty="0">
                <a:latin typeface="Arial MT"/>
                <a:cs typeface="Arial MT"/>
              </a:rPr>
              <a:t> from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politics</a:t>
            </a:r>
            <a:r>
              <a:rPr sz="800" dirty="0">
                <a:latin typeface="Arial MT"/>
                <a:cs typeface="Arial MT"/>
              </a:rPr>
              <a:t> 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rest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world.</a:t>
            </a:r>
            <a:endParaRPr sz="800">
              <a:latin typeface="Arial MT"/>
              <a:cs typeface="Arial MT"/>
            </a:endParaRPr>
          </a:p>
          <a:p>
            <a:pPr marL="22860" marR="18415">
              <a:lnSpc>
                <a:spcPct val="102499"/>
              </a:lnSpc>
              <a:spcBef>
                <a:spcPts val="434"/>
              </a:spcBef>
            </a:pPr>
            <a:r>
              <a:rPr sz="800" spc="-40" dirty="0">
                <a:latin typeface="Verdana"/>
                <a:cs typeface="Verdana"/>
              </a:rPr>
              <a:t>1920:</a:t>
            </a:r>
            <a:r>
              <a:rPr sz="800" spc="20" dirty="0">
                <a:latin typeface="Verdana"/>
                <a:cs typeface="Verdana"/>
              </a:rPr>
              <a:t> </a:t>
            </a:r>
            <a:r>
              <a:rPr sz="800" spc="-30" dirty="0">
                <a:latin typeface="Arial MT"/>
                <a:cs typeface="Arial MT"/>
              </a:rPr>
              <a:t>Prohibition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starts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America,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banning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sale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alcohol </a:t>
            </a:r>
            <a:r>
              <a:rPr sz="800" spc="-65" dirty="0">
                <a:latin typeface="Arial MT"/>
                <a:cs typeface="Arial MT"/>
              </a:rPr>
              <a:t>across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states</a:t>
            </a:r>
            <a:endParaRPr sz="800">
              <a:latin typeface="Arial MT"/>
              <a:cs typeface="Arial MT"/>
            </a:endParaRPr>
          </a:p>
          <a:p>
            <a:pPr marL="29209" marR="10160">
              <a:lnSpc>
                <a:spcPct val="105000"/>
              </a:lnSpc>
              <a:spcBef>
                <a:spcPts val="215"/>
              </a:spcBef>
            </a:pPr>
            <a:r>
              <a:rPr sz="800" spc="-40" dirty="0">
                <a:latin typeface="Verdana"/>
                <a:cs typeface="Verdana"/>
              </a:rPr>
              <a:t>1923:</a:t>
            </a:r>
            <a:r>
              <a:rPr sz="800" spc="125" dirty="0">
                <a:latin typeface="Verdana"/>
                <a:cs typeface="Verdana"/>
              </a:rPr>
              <a:t> </a:t>
            </a:r>
            <a:r>
              <a:rPr sz="800" spc="-30" dirty="0">
                <a:latin typeface="Arial MT"/>
                <a:cs typeface="Arial MT"/>
              </a:rPr>
              <a:t>The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Great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Kanto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Earthquake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hits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Japan,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particular </a:t>
            </a:r>
            <a:r>
              <a:rPr sz="800" spc="-45" dirty="0">
                <a:latin typeface="Arial MT"/>
                <a:cs typeface="Arial MT"/>
              </a:rPr>
              <a:t>Tokyo,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ending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roaring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20s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early.</a:t>
            </a:r>
            <a:endParaRPr sz="800">
              <a:latin typeface="Arial MT"/>
              <a:cs typeface="Arial MT"/>
            </a:endParaRPr>
          </a:p>
          <a:p>
            <a:pPr marL="22860" marR="19050">
              <a:lnSpc>
                <a:spcPct val="105000"/>
              </a:lnSpc>
              <a:spcBef>
                <a:spcPts val="265"/>
              </a:spcBef>
            </a:pPr>
            <a:r>
              <a:rPr sz="800" spc="-60" dirty="0">
                <a:latin typeface="Verdana"/>
                <a:cs typeface="Verdana"/>
              </a:rPr>
              <a:t>1924:</a:t>
            </a:r>
            <a:r>
              <a:rPr sz="800" spc="-15" dirty="0">
                <a:latin typeface="Verdana"/>
                <a:cs typeface="Verdana"/>
              </a:rPr>
              <a:t> </a:t>
            </a:r>
            <a:r>
              <a:rPr sz="800" spc="-75" dirty="0">
                <a:latin typeface="Arial MT"/>
                <a:cs typeface="Arial MT"/>
              </a:rPr>
              <a:t>Lenin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dies,</a:t>
            </a:r>
            <a:r>
              <a:rPr sz="800" spc="-10" dirty="0">
                <a:latin typeface="Arial MT"/>
                <a:cs typeface="Arial MT"/>
              </a:rPr>
              <a:t> leaving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Joseph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Stalin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ruler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Russia.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This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then </a:t>
            </a:r>
            <a:r>
              <a:rPr sz="800" spc="-35" dirty="0">
                <a:latin typeface="Arial MT"/>
                <a:cs typeface="Arial MT"/>
              </a:rPr>
              <a:t>begins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policy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industrialisation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5-10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years.</a:t>
            </a:r>
            <a:endParaRPr sz="800">
              <a:latin typeface="Arial MT"/>
              <a:cs typeface="Arial MT"/>
            </a:endParaRPr>
          </a:p>
          <a:p>
            <a:pPr marL="18415" marR="22225">
              <a:lnSpc>
                <a:spcPct val="105000"/>
              </a:lnSpc>
              <a:spcBef>
                <a:spcPts val="430"/>
              </a:spcBef>
            </a:pPr>
            <a:r>
              <a:rPr sz="800" spc="-35" dirty="0">
                <a:latin typeface="Verdana"/>
                <a:cs typeface="Verdana"/>
              </a:rPr>
              <a:t>1925:</a:t>
            </a:r>
            <a:r>
              <a:rPr sz="800" spc="195" dirty="0">
                <a:latin typeface="Verdana"/>
                <a:cs typeface="Verdana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Locarno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Pacts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are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signed</a:t>
            </a:r>
            <a:r>
              <a:rPr sz="800" spc="2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efforts</a:t>
            </a:r>
            <a:r>
              <a:rPr sz="800" spc="25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stabilise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relationships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Germany.</a:t>
            </a:r>
            <a:endParaRPr sz="800">
              <a:latin typeface="Arial MT"/>
              <a:cs typeface="Arial MT"/>
            </a:endParaRPr>
          </a:p>
          <a:p>
            <a:pPr marL="27305" marR="12700">
              <a:lnSpc>
                <a:spcPct val="105000"/>
              </a:lnSpc>
              <a:spcBef>
                <a:spcPts val="215"/>
              </a:spcBef>
            </a:pPr>
            <a:r>
              <a:rPr sz="800" spc="-30" dirty="0">
                <a:latin typeface="Verdana"/>
                <a:cs typeface="Verdana"/>
              </a:rPr>
              <a:t>1929:</a:t>
            </a:r>
            <a:r>
              <a:rPr sz="800" spc="190" dirty="0">
                <a:latin typeface="Verdana"/>
                <a:cs typeface="Verdana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25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Wall</a:t>
            </a:r>
            <a:r>
              <a:rPr sz="800" spc="2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Street</a:t>
            </a:r>
            <a:r>
              <a:rPr sz="800" spc="254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Crash</a:t>
            </a:r>
            <a:r>
              <a:rPr sz="800" spc="254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plunges</a:t>
            </a:r>
            <a:r>
              <a:rPr sz="800" spc="254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America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into</a:t>
            </a:r>
            <a:r>
              <a:rPr sz="800" spc="254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severe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economic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depression,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dragging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rest</a:t>
            </a:r>
            <a:r>
              <a:rPr sz="800" dirty="0">
                <a:latin typeface="Arial MT"/>
                <a:cs typeface="Arial MT"/>
              </a:rPr>
              <a:t> 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world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it.</a:t>
            </a:r>
            <a:endParaRPr sz="800">
              <a:latin typeface="Arial MT"/>
              <a:cs typeface="Arial MT"/>
            </a:endParaRPr>
          </a:p>
          <a:p>
            <a:pPr marL="30480" marR="10160">
              <a:lnSpc>
                <a:spcPct val="102499"/>
              </a:lnSpc>
              <a:spcBef>
                <a:spcPts val="409"/>
              </a:spcBef>
            </a:pPr>
            <a:r>
              <a:rPr sz="800" spc="-110" dirty="0">
                <a:latin typeface="Verdana"/>
                <a:cs typeface="Verdana"/>
              </a:rPr>
              <a:t>1931:</a:t>
            </a:r>
            <a:r>
              <a:rPr sz="800" spc="55" dirty="0">
                <a:latin typeface="Verdana"/>
                <a:cs typeface="Verdana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Spanish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Monarchy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is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overthrown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republic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born,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temporary </a:t>
            </a:r>
            <a:r>
              <a:rPr sz="800" spc="-45" dirty="0">
                <a:latin typeface="Arial MT"/>
                <a:cs typeface="Arial MT"/>
              </a:rPr>
              <a:t>government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is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set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up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mean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time.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.</a:t>
            </a:r>
            <a:endParaRPr sz="800">
              <a:latin typeface="Arial MT"/>
              <a:cs typeface="Arial MT"/>
            </a:endParaRPr>
          </a:p>
          <a:p>
            <a:pPr marL="12700" marR="29845">
              <a:lnSpc>
                <a:spcPct val="105000"/>
              </a:lnSpc>
              <a:spcBef>
                <a:spcPts val="430"/>
              </a:spcBef>
            </a:pPr>
            <a:r>
              <a:rPr sz="800" spc="-75" dirty="0">
                <a:latin typeface="Verdana"/>
                <a:cs typeface="Verdana"/>
              </a:rPr>
              <a:t>1933:</a:t>
            </a:r>
            <a:r>
              <a:rPr sz="800" spc="-35" dirty="0">
                <a:latin typeface="Verdana"/>
                <a:cs typeface="Verdana"/>
              </a:rPr>
              <a:t> </a:t>
            </a:r>
            <a:r>
              <a:rPr sz="800" spc="-10" dirty="0">
                <a:latin typeface="Arial MT"/>
                <a:cs typeface="Arial MT"/>
              </a:rPr>
              <a:t>Hitler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becomes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chancellor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Germany.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By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March,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passes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enabling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act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giving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himself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additional powers.</a:t>
            </a:r>
            <a:endParaRPr sz="800">
              <a:latin typeface="Arial MT"/>
              <a:cs typeface="Arial MT"/>
            </a:endParaRPr>
          </a:p>
          <a:p>
            <a:pPr marL="34290" marR="7620">
              <a:lnSpc>
                <a:spcPct val="102499"/>
              </a:lnSpc>
              <a:spcBef>
                <a:spcPts val="530"/>
              </a:spcBef>
            </a:pPr>
            <a:r>
              <a:rPr sz="800" spc="-35" dirty="0">
                <a:latin typeface="Verdana"/>
                <a:cs typeface="Verdana"/>
              </a:rPr>
              <a:t>1936:</a:t>
            </a:r>
            <a:r>
              <a:rPr sz="800" spc="135" dirty="0">
                <a:latin typeface="Verdana"/>
                <a:cs typeface="Verdana"/>
              </a:rPr>
              <a:t> </a:t>
            </a:r>
            <a:r>
              <a:rPr sz="800" spc="-30" dirty="0">
                <a:latin typeface="Arial MT"/>
                <a:cs typeface="Arial MT"/>
              </a:rPr>
              <a:t>The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Spanish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Civil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begins,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Francisco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Franco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leads </a:t>
            </a:r>
            <a:r>
              <a:rPr sz="800" spc="-30" dirty="0">
                <a:latin typeface="Arial MT"/>
                <a:cs typeface="Arial MT"/>
              </a:rPr>
              <a:t>troops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against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Republican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government.</a:t>
            </a:r>
            <a:endParaRPr sz="800">
              <a:latin typeface="Arial MT"/>
              <a:cs typeface="Arial MT"/>
            </a:endParaRPr>
          </a:p>
          <a:p>
            <a:pPr marL="34290" marR="5715">
              <a:lnSpc>
                <a:spcPct val="102499"/>
              </a:lnSpc>
              <a:spcBef>
                <a:spcPts val="430"/>
              </a:spcBef>
            </a:pPr>
            <a:r>
              <a:rPr sz="800" spc="-60" dirty="0">
                <a:latin typeface="Verdana"/>
                <a:cs typeface="Verdana"/>
              </a:rPr>
              <a:t>1938:</a:t>
            </a:r>
            <a:r>
              <a:rPr sz="800" spc="-15" dirty="0">
                <a:latin typeface="Verdana"/>
                <a:cs typeface="Verdana"/>
              </a:rPr>
              <a:t> </a:t>
            </a:r>
            <a:r>
              <a:rPr sz="800" spc="-20" dirty="0">
                <a:latin typeface="Arial MT"/>
                <a:cs typeface="Arial MT"/>
              </a:rPr>
              <a:t>Britain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France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sign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Munich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Pact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Germany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give </a:t>
            </a:r>
            <a:r>
              <a:rPr sz="800" spc="-50" dirty="0">
                <a:latin typeface="Arial MT"/>
                <a:cs typeface="Arial MT"/>
              </a:rPr>
              <a:t>permission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them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invade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Sudetenland.</a:t>
            </a:r>
            <a:endParaRPr sz="800">
              <a:latin typeface="Arial MT"/>
              <a:cs typeface="Arial MT"/>
            </a:endParaRPr>
          </a:p>
          <a:p>
            <a:pPr marL="27305" marR="12700">
              <a:lnSpc>
                <a:spcPct val="105000"/>
              </a:lnSpc>
              <a:spcBef>
                <a:spcPts val="434"/>
              </a:spcBef>
            </a:pPr>
            <a:r>
              <a:rPr sz="800" spc="-40" dirty="0">
                <a:latin typeface="Verdana"/>
                <a:cs typeface="Verdana"/>
              </a:rPr>
              <a:t>1939</a:t>
            </a:r>
            <a:r>
              <a:rPr sz="800" spc="-40" dirty="0">
                <a:latin typeface="Arial MT"/>
                <a:cs typeface="Arial MT"/>
              </a:rPr>
              <a:t>: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Britain</a:t>
            </a:r>
            <a:r>
              <a:rPr sz="800" dirty="0">
                <a:latin typeface="Arial MT"/>
                <a:cs typeface="Arial MT"/>
              </a:rPr>
              <a:t> 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France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declare</a:t>
            </a:r>
            <a:r>
              <a:rPr sz="800" dirty="0">
                <a:latin typeface="Arial MT"/>
                <a:cs typeface="Arial MT"/>
              </a:rPr>
              <a:t> war </a:t>
            </a:r>
            <a:r>
              <a:rPr sz="800" spc="-30" dirty="0">
                <a:latin typeface="Arial MT"/>
                <a:cs typeface="Arial MT"/>
              </a:rPr>
              <a:t>on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Germany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 </a:t>
            </a:r>
            <a:r>
              <a:rPr sz="800" spc="-50" dirty="0">
                <a:latin typeface="Arial MT"/>
                <a:cs typeface="Arial MT"/>
              </a:rPr>
              <a:t>response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Hitler’s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continued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aggression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Eastern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Europe.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4237820" y="643973"/>
            <a:ext cx="2105660" cy="853440"/>
            <a:chOff x="4237820" y="643973"/>
            <a:chExt cx="2105660" cy="853440"/>
          </a:xfrm>
        </p:grpSpPr>
        <p:sp>
          <p:nvSpPr>
            <p:cNvPr id="13" name="object 13"/>
            <p:cNvSpPr/>
            <p:nvPr/>
          </p:nvSpPr>
          <p:spPr>
            <a:xfrm>
              <a:off x="4247345" y="653498"/>
              <a:ext cx="2086610" cy="834390"/>
            </a:xfrm>
            <a:custGeom>
              <a:avLst/>
              <a:gdLst/>
              <a:ahLst/>
              <a:cxnLst/>
              <a:rect l="l" t="t" r="r" b="b"/>
              <a:pathLst>
                <a:path w="2086610" h="834390">
                  <a:moveTo>
                    <a:pt x="1669117" y="0"/>
                  </a:moveTo>
                  <a:lnTo>
                    <a:pt x="0" y="0"/>
                  </a:lnTo>
                  <a:lnTo>
                    <a:pt x="417278" y="417158"/>
                  </a:lnTo>
                  <a:lnTo>
                    <a:pt x="0" y="834313"/>
                  </a:lnTo>
                  <a:lnTo>
                    <a:pt x="1669117" y="834313"/>
                  </a:lnTo>
                  <a:lnTo>
                    <a:pt x="2086395" y="417158"/>
                  </a:lnTo>
                  <a:lnTo>
                    <a:pt x="1669117" y="0"/>
                  </a:lnTo>
                  <a:close/>
                </a:path>
              </a:pathLst>
            </a:custGeom>
            <a:solidFill>
              <a:srgbClr val="6699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247345" y="653498"/>
              <a:ext cx="2086610" cy="834390"/>
            </a:xfrm>
            <a:custGeom>
              <a:avLst/>
              <a:gdLst/>
              <a:ahLst/>
              <a:cxnLst/>
              <a:rect l="l" t="t" r="r" b="b"/>
              <a:pathLst>
                <a:path w="2086610" h="834390">
                  <a:moveTo>
                    <a:pt x="0" y="0"/>
                  </a:moveTo>
                  <a:lnTo>
                    <a:pt x="1669118" y="0"/>
                  </a:lnTo>
                  <a:lnTo>
                    <a:pt x="2086395" y="417158"/>
                  </a:lnTo>
                  <a:lnTo>
                    <a:pt x="1669118" y="834313"/>
                  </a:lnTo>
                  <a:lnTo>
                    <a:pt x="0" y="834313"/>
                  </a:lnTo>
                  <a:lnTo>
                    <a:pt x="417279" y="417158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5050061" y="698530"/>
            <a:ext cx="50482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b="1" spc="-45" dirty="0">
                <a:latin typeface="Arial"/>
                <a:cs typeface="Arial"/>
              </a:rPr>
              <a:t>GERMANY</a:t>
            </a:r>
            <a:endParaRPr sz="800">
              <a:latin typeface="Arial"/>
              <a:cs typeface="Arial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4698689" y="850930"/>
            <a:ext cx="1204595" cy="556260"/>
          </a:xfrm>
          <a:prstGeom prst="rect">
            <a:avLst/>
          </a:prstGeom>
        </p:spPr>
        <p:txBody>
          <a:bodyPr vert="horz" wrap="square" lIns="0" tIns="32384" rIns="0" bIns="0" rtlCol="0">
            <a:spAutoFit/>
          </a:bodyPr>
          <a:lstStyle/>
          <a:p>
            <a:pPr marL="12065" marR="5080" algn="ctr">
              <a:lnSpc>
                <a:spcPct val="83700"/>
              </a:lnSpc>
              <a:spcBef>
                <a:spcPts val="254"/>
              </a:spcBef>
            </a:pPr>
            <a:r>
              <a:rPr sz="800" spc="-25" dirty="0">
                <a:latin typeface="Arial MT"/>
                <a:cs typeface="Arial MT"/>
              </a:rPr>
              <a:t>Germany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suffered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thorough</a:t>
            </a:r>
            <a:r>
              <a:rPr sz="800" spc="-20" dirty="0">
                <a:latin typeface="Arial MT"/>
                <a:cs typeface="Arial MT"/>
              </a:rPr>
              <a:t> Hyperinflation,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meaning their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money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worth </a:t>
            </a:r>
            <a:r>
              <a:rPr sz="800" spc="-40" dirty="0">
                <a:latin typeface="Arial MT"/>
                <a:cs typeface="Arial MT"/>
              </a:rPr>
              <a:t>nothing.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One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egg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cost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£80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million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Reichsmarks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6115575" y="643973"/>
            <a:ext cx="2105660" cy="853440"/>
            <a:chOff x="6115575" y="643973"/>
            <a:chExt cx="2105660" cy="853440"/>
          </a:xfrm>
        </p:grpSpPr>
        <p:sp>
          <p:nvSpPr>
            <p:cNvPr id="18" name="object 18"/>
            <p:cNvSpPr/>
            <p:nvPr/>
          </p:nvSpPr>
          <p:spPr>
            <a:xfrm>
              <a:off x="6125100" y="653498"/>
              <a:ext cx="2086610" cy="834390"/>
            </a:xfrm>
            <a:custGeom>
              <a:avLst/>
              <a:gdLst/>
              <a:ahLst/>
              <a:cxnLst/>
              <a:rect l="l" t="t" r="r" b="b"/>
              <a:pathLst>
                <a:path w="2086609" h="834390">
                  <a:moveTo>
                    <a:pt x="1669119" y="0"/>
                  </a:moveTo>
                  <a:lnTo>
                    <a:pt x="0" y="0"/>
                  </a:lnTo>
                  <a:lnTo>
                    <a:pt x="417278" y="417158"/>
                  </a:lnTo>
                  <a:lnTo>
                    <a:pt x="0" y="834313"/>
                  </a:lnTo>
                  <a:lnTo>
                    <a:pt x="1669119" y="834313"/>
                  </a:lnTo>
                  <a:lnTo>
                    <a:pt x="2086395" y="417158"/>
                  </a:lnTo>
                  <a:lnTo>
                    <a:pt x="1669119" y="0"/>
                  </a:lnTo>
                  <a:close/>
                </a:path>
              </a:pathLst>
            </a:custGeom>
            <a:solidFill>
              <a:srgbClr val="99CC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6125100" y="653498"/>
              <a:ext cx="2086610" cy="834390"/>
            </a:xfrm>
            <a:custGeom>
              <a:avLst/>
              <a:gdLst/>
              <a:ahLst/>
              <a:cxnLst/>
              <a:rect l="l" t="t" r="r" b="b"/>
              <a:pathLst>
                <a:path w="2086609" h="834390">
                  <a:moveTo>
                    <a:pt x="0" y="0"/>
                  </a:moveTo>
                  <a:lnTo>
                    <a:pt x="1669118" y="0"/>
                  </a:lnTo>
                  <a:lnTo>
                    <a:pt x="2086395" y="417158"/>
                  </a:lnTo>
                  <a:lnTo>
                    <a:pt x="1669118" y="834313"/>
                  </a:lnTo>
                  <a:lnTo>
                    <a:pt x="0" y="834313"/>
                  </a:lnTo>
                  <a:lnTo>
                    <a:pt x="417279" y="417158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5634254" y="405944"/>
            <a:ext cx="2921000" cy="4400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55" dirty="0">
                <a:latin typeface="Trebuchet MS"/>
                <a:cs typeface="Trebuchet MS"/>
              </a:rPr>
              <a:t>life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like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in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45" dirty="0">
                <a:latin typeface="Trebuchet MS"/>
                <a:cs typeface="Trebuchet MS"/>
              </a:rPr>
              <a:t>Europe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50" dirty="0">
                <a:latin typeface="Trebuchet MS"/>
                <a:cs typeface="Trebuchet MS"/>
              </a:rPr>
              <a:t>after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90" dirty="0">
                <a:latin typeface="Trebuchet MS"/>
                <a:cs typeface="Trebuchet MS"/>
              </a:rPr>
              <a:t>war?</a:t>
            </a:r>
            <a:endParaRPr sz="1400">
              <a:latin typeface="Trebuchet MS"/>
              <a:cs typeface="Trebuchet MS"/>
            </a:endParaRPr>
          </a:p>
          <a:p>
            <a:pPr marL="168275" algn="ctr">
              <a:lnSpc>
                <a:spcPct val="100000"/>
              </a:lnSpc>
              <a:spcBef>
                <a:spcPts val="620"/>
              </a:spcBef>
            </a:pPr>
            <a:r>
              <a:rPr sz="800" b="1" spc="-10" dirty="0">
                <a:latin typeface="Arial"/>
                <a:cs typeface="Arial"/>
              </a:rPr>
              <a:t>FRANCE</a:t>
            </a:r>
            <a:endParaRPr sz="800">
              <a:latin typeface="Arial"/>
              <a:cs typeface="Arial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615426" y="850930"/>
            <a:ext cx="1127760" cy="556260"/>
          </a:xfrm>
          <a:prstGeom prst="rect">
            <a:avLst/>
          </a:prstGeom>
        </p:spPr>
        <p:txBody>
          <a:bodyPr vert="horz" wrap="square" lIns="0" tIns="32384" rIns="0" bIns="0" rtlCol="0">
            <a:spAutoFit/>
          </a:bodyPr>
          <a:lstStyle/>
          <a:p>
            <a:pPr marL="12065" marR="5080" indent="635" algn="ctr">
              <a:lnSpc>
                <a:spcPct val="83700"/>
              </a:lnSpc>
              <a:spcBef>
                <a:spcPts val="254"/>
              </a:spcBef>
            </a:pPr>
            <a:r>
              <a:rPr sz="800" spc="-50" dirty="0">
                <a:latin typeface="Arial MT"/>
                <a:cs typeface="Arial MT"/>
              </a:rPr>
              <a:t>France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rebuild,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-10" dirty="0">
                <a:latin typeface="Arial MT"/>
                <a:cs typeface="Arial MT"/>
              </a:rPr>
              <a:t> had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lost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most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its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farmlands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East, </a:t>
            </a:r>
            <a:r>
              <a:rPr sz="800" spc="-10" dirty="0">
                <a:latin typeface="Arial MT"/>
                <a:cs typeface="Arial MT"/>
              </a:rPr>
              <a:t>and </a:t>
            </a:r>
            <a:r>
              <a:rPr sz="800" spc="-40" dirty="0">
                <a:latin typeface="Arial MT"/>
                <a:cs typeface="Arial MT"/>
              </a:rPr>
              <a:t>many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its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men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had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been </a:t>
            </a:r>
            <a:r>
              <a:rPr sz="800" dirty="0">
                <a:latin typeface="Arial MT"/>
                <a:cs typeface="Arial MT"/>
              </a:rPr>
              <a:t>killed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war.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7993577" y="644220"/>
            <a:ext cx="2105025" cy="853440"/>
            <a:chOff x="7993577" y="644220"/>
            <a:chExt cx="2105025" cy="853440"/>
          </a:xfrm>
        </p:grpSpPr>
        <p:sp>
          <p:nvSpPr>
            <p:cNvPr id="23" name="object 23"/>
            <p:cNvSpPr/>
            <p:nvPr/>
          </p:nvSpPr>
          <p:spPr>
            <a:xfrm>
              <a:off x="8002856" y="653498"/>
              <a:ext cx="2086610" cy="834390"/>
            </a:xfrm>
            <a:custGeom>
              <a:avLst/>
              <a:gdLst/>
              <a:ahLst/>
              <a:cxnLst/>
              <a:rect l="l" t="t" r="r" b="b"/>
              <a:pathLst>
                <a:path w="2086609" h="834390">
                  <a:moveTo>
                    <a:pt x="1669119" y="0"/>
                  </a:moveTo>
                  <a:lnTo>
                    <a:pt x="0" y="0"/>
                  </a:lnTo>
                  <a:lnTo>
                    <a:pt x="417278" y="417158"/>
                  </a:lnTo>
                  <a:lnTo>
                    <a:pt x="0" y="834313"/>
                  </a:lnTo>
                  <a:lnTo>
                    <a:pt x="1669119" y="834313"/>
                  </a:lnTo>
                  <a:lnTo>
                    <a:pt x="2086395" y="417158"/>
                  </a:lnTo>
                  <a:lnTo>
                    <a:pt x="1669119" y="0"/>
                  </a:lnTo>
                  <a:close/>
                </a:path>
              </a:pathLst>
            </a:custGeom>
            <a:solidFill>
              <a:srgbClr val="CC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8002856" y="653498"/>
              <a:ext cx="2086610" cy="834390"/>
            </a:xfrm>
            <a:custGeom>
              <a:avLst/>
              <a:gdLst/>
              <a:ahLst/>
              <a:cxnLst/>
              <a:rect l="l" t="t" r="r" b="b"/>
              <a:pathLst>
                <a:path w="2086609" h="834390">
                  <a:moveTo>
                    <a:pt x="0" y="0"/>
                  </a:moveTo>
                  <a:lnTo>
                    <a:pt x="1669118" y="0"/>
                  </a:lnTo>
                  <a:lnTo>
                    <a:pt x="2086395" y="417158"/>
                  </a:lnTo>
                  <a:lnTo>
                    <a:pt x="1669118" y="834313"/>
                  </a:lnTo>
                  <a:lnTo>
                    <a:pt x="0" y="834313"/>
                  </a:lnTo>
                  <a:lnTo>
                    <a:pt x="417279" y="417158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8859463" y="719866"/>
            <a:ext cx="39370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b="1" spc="-50" dirty="0">
                <a:latin typeface="Arial"/>
                <a:cs typeface="Arial"/>
              </a:rPr>
              <a:t>BRITAIN</a:t>
            </a:r>
            <a:endParaRPr sz="800">
              <a:latin typeface="Arial"/>
              <a:cs typeface="Arial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8492935" y="820450"/>
            <a:ext cx="113093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40" dirty="0">
                <a:latin typeface="Arial MT"/>
                <a:cs typeface="Arial MT"/>
              </a:rPr>
              <a:t>Rationing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10" dirty="0">
                <a:latin typeface="Arial MT"/>
                <a:cs typeface="Arial MT"/>
              </a:rPr>
              <a:t> place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for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8470475" y="936274"/>
            <a:ext cx="1173480" cy="452120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12700" marR="5080" indent="-1905" algn="ctr">
              <a:lnSpc>
                <a:spcPct val="83300"/>
              </a:lnSpc>
              <a:spcBef>
                <a:spcPts val="260"/>
              </a:spcBef>
            </a:pPr>
            <a:r>
              <a:rPr sz="800" spc="-100" dirty="0">
                <a:latin typeface="Arial MT"/>
                <a:cs typeface="Arial MT"/>
              </a:rPr>
              <a:t>much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20s,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food </a:t>
            </a:r>
            <a:r>
              <a:rPr sz="800" spc="-40" dirty="0">
                <a:latin typeface="Arial MT"/>
                <a:cs typeface="Arial MT"/>
              </a:rPr>
              <a:t>shortages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continuing.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was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also </a:t>
            </a:r>
            <a:r>
              <a:rPr sz="800" dirty="0">
                <a:latin typeface="Arial MT"/>
                <a:cs typeface="Arial MT"/>
              </a:rPr>
              <a:t>trying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ensure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India </a:t>
            </a:r>
            <a:r>
              <a:rPr sz="800" spc="-30" dirty="0">
                <a:latin typeface="Arial MT"/>
                <a:cs typeface="Arial MT"/>
              </a:rPr>
              <a:t>remained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its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Empire.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057790" y="5386375"/>
            <a:ext cx="2141855" cy="172021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200" dirty="0">
                <a:latin typeface="Trebuchet MS"/>
                <a:cs typeface="Trebuchet MS"/>
              </a:rPr>
              <a:t>were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65" dirty="0">
                <a:latin typeface="Trebuchet MS"/>
                <a:cs typeface="Trebuchet MS"/>
              </a:rPr>
              <a:t>roaring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10" dirty="0">
                <a:latin typeface="Trebuchet MS"/>
                <a:cs typeface="Trebuchet MS"/>
              </a:rPr>
              <a:t>20s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like?</a:t>
            </a:r>
            <a:endParaRPr sz="1400">
              <a:latin typeface="Trebuchet MS"/>
              <a:cs typeface="Trebuchet MS"/>
            </a:endParaRPr>
          </a:p>
          <a:p>
            <a:pPr marL="513715">
              <a:lnSpc>
                <a:spcPct val="100000"/>
              </a:lnSpc>
              <a:spcBef>
                <a:spcPts val="695"/>
              </a:spcBef>
            </a:pPr>
            <a:r>
              <a:rPr sz="800" b="1" spc="-10" dirty="0">
                <a:latin typeface="Arial"/>
                <a:cs typeface="Arial"/>
              </a:rPr>
              <a:t>FASHION</a:t>
            </a:r>
            <a:endParaRPr sz="800">
              <a:latin typeface="Arial"/>
              <a:cs typeface="Arial"/>
            </a:endParaRPr>
          </a:p>
          <a:p>
            <a:pPr marL="513715" marR="340995" algn="just">
              <a:lnSpc>
                <a:spcPct val="104200"/>
              </a:lnSpc>
              <a:spcBef>
                <a:spcPts val="5"/>
              </a:spcBef>
            </a:pPr>
            <a:r>
              <a:rPr sz="800" dirty="0">
                <a:latin typeface="Arial MT"/>
                <a:cs typeface="Arial MT"/>
              </a:rPr>
              <a:t>In</a:t>
            </a:r>
            <a:r>
              <a:rPr sz="800" spc="3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America,</a:t>
            </a:r>
            <a:r>
              <a:rPr sz="800" spc="3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39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‘flappers’ </a:t>
            </a:r>
            <a:r>
              <a:rPr sz="800" spc="-40" dirty="0">
                <a:latin typeface="Arial MT"/>
                <a:cs typeface="Arial MT"/>
              </a:rPr>
              <a:t>became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real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craze.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Women</a:t>
            </a:r>
            <a:r>
              <a:rPr sz="800" dirty="0">
                <a:latin typeface="Arial MT"/>
                <a:cs typeface="Arial MT"/>
              </a:rPr>
              <a:t> had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recently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got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more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rights</a:t>
            </a:r>
            <a:r>
              <a:rPr sz="800" dirty="0">
                <a:latin typeface="Arial MT"/>
                <a:cs typeface="Arial MT"/>
              </a:rPr>
              <a:t> and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so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becoming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more</a:t>
            </a:r>
            <a:r>
              <a:rPr sz="800" dirty="0">
                <a:latin typeface="Arial MT"/>
                <a:cs typeface="Arial MT"/>
              </a:rPr>
              <a:t> ‘free’ </a:t>
            </a:r>
            <a:r>
              <a:rPr sz="800" spc="-10" dirty="0">
                <a:latin typeface="Arial MT"/>
                <a:cs typeface="Arial MT"/>
              </a:rPr>
              <a:t>following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first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world </a:t>
            </a:r>
            <a:r>
              <a:rPr sz="800" dirty="0">
                <a:latin typeface="Arial MT"/>
                <a:cs typeface="Arial MT"/>
              </a:rPr>
              <a:t>war.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wore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short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skirts,</a:t>
            </a:r>
            <a:r>
              <a:rPr sz="800" dirty="0">
                <a:latin typeface="Arial MT"/>
                <a:cs typeface="Arial MT"/>
              </a:rPr>
              <a:t> danced</a:t>
            </a:r>
            <a:r>
              <a:rPr sz="800" spc="3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3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their</a:t>
            </a:r>
            <a:r>
              <a:rPr sz="800" spc="3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own</a:t>
            </a:r>
            <a:r>
              <a:rPr sz="800" spc="30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smoked.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clothes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were</a:t>
            </a:r>
            <a:r>
              <a:rPr sz="800" dirty="0">
                <a:latin typeface="Arial MT"/>
                <a:cs typeface="Arial MT"/>
              </a:rPr>
              <a:t> iconic</a:t>
            </a:r>
            <a:r>
              <a:rPr sz="800" spc="220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2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very</a:t>
            </a:r>
            <a:r>
              <a:rPr sz="800" spc="225" dirty="0">
                <a:latin typeface="Arial MT"/>
                <a:cs typeface="Arial MT"/>
              </a:rPr>
              <a:t>  </a:t>
            </a:r>
            <a:r>
              <a:rPr sz="800" spc="-30" dirty="0">
                <a:latin typeface="Arial MT"/>
                <a:cs typeface="Arial MT"/>
              </a:rPr>
              <a:t>against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societal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norms.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4002807" y="5675877"/>
            <a:ext cx="1212215" cy="28194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5"/>
              </a:spcBef>
            </a:pPr>
            <a:r>
              <a:rPr sz="800" b="1" spc="-10" dirty="0">
                <a:latin typeface="Arial"/>
                <a:cs typeface="Arial"/>
              </a:rPr>
              <a:t>ECONOMIES</a:t>
            </a:r>
            <a:endParaRPr sz="800">
              <a:latin typeface="Arial"/>
              <a:cs typeface="Arial"/>
            </a:endParaRPr>
          </a:p>
          <a:p>
            <a:pPr marL="12700">
              <a:lnSpc>
                <a:spcPct val="100000"/>
              </a:lnSpc>
              <a:spcBef>
                <a:spcPts val="50"/>
              </a:spcBef>
            </a:pPr>
            <a:r>
              <a:rPr sz="800" spc="-10" dirty="0">
                <a:latin typeface="Arial MT"/>
                <a:cs typeface="Arial MT"/>
              </a:rPr>
              <a:t>As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each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country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began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4002807" y="5938041"/>
            <a:ext cx="1212850" cy="1162685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algn="just">
              <a:lnSpc>
                <a:spcPct val="104099"/>
              </a:lnSpc>
              <a:spcBef>
                <a:spcPts val="60"/>
              </a:spcBef>
            </a:pPr>
            <a:r>
              <a:rPr sz="800" dirty="0">
                <a:latin typeface="Arial MT"/>
                <a:cs typeface="Arial MT"/>
              </a:rPr>
              <a:t>feel</a:t>
            </a:r>
            <a:r>
              <a:rPr sz="800" spc="39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threatened,</a:t>
            </a:r>
            <a:r>
              <a:rPr sz="800" spc="395" dirty="0">
                <a:latin typeface="Arial MT"/>
                <a:cs typeface="Arial MT"/>
              </a:rPr>
              <a:t>  </a:t>
            </a:r>
            <a:r>
              <a:rPr sz="800" spc="-30" dirty="0">
                <a:latin typeface="Arial MT"/>
                <a:cs typeface="Arial MT"/>
              </a:rPr>
              <a:t>they</a:t>
            </a:r>
            <a:r>
              <a:rPr sz="800" dirty="0">
                <a:latin typeface="Arial MT"/>
                <a:cs typeface="Arial MT"/>
              </a:rPr>
              <a:t> looked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friends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back them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up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–known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dirty="0">
                <a:latin typeface="Arial MT"/>
                <a:cs typeface="Arial MT"/>
              </a:rPr>
              <a:t> allies.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Europe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split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into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two</a:t>
            </a:r>
            <a:r>
              <a:rPr sz="800" dirty="0">
                <a:latin typeface="Arial MT"/>
                <a:cs typeface="Arial MT"/>
              </a:rPr>
              <a:t> alliances:</a:t>
            </a:r>
            <a:r>
              <a:rPr sz="800" spc="3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Britain,</a:t>
            </a:r>
            <a:r>
              <a:rPr sz="800" spc="38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France</a:t>
            </a:r>
            <a:r>
              <a:rPr sz="800" dirty="0">
                <a:latin typeface="Arial MT"/>
                <a:cs typeface="Arial MT"/>
              </a:rPr>
              <a:t> and</a:t>
            </a:r>
            <a:r>
              <a:rPr sz="800" spc="43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Russia</a:t>
            </a:r>
            <a:r>
              <a:rPr sz="800" spc="43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formed</a:t>
            </a:r>
            <a:r>
              <a:rPr sz="800" spc="44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Triple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Entente;</a:t>
            </a:r>
            <a:r>
              <a:rPr sz="800" spc="26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Germany,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Austria-</a:t>
            </a:r>
            <a:r>
              <a:rPr sz="800" dirty="0">
                <a:latin typeface="Arial MT"/>
                <a:cs typeface="Arial MT"/>
              </a:rPr>
              <a:t>Hungary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5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Italy formed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Triple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Alliance.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6769937" y="5810025"/>
            <a:ext cx="73977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516890" algn="l"/>
              </a:tabLst>
            </a:pPr>
            <a:r>
              <a:rPr sz="800" spc="-10" dirty="0">
                <a:latin typeface="Arial MT"/>
                <a:cs typeface="Arial MT"/>
              </a:rPr>
              <a:t>women</a:t>
            </a:r>
            <a:r>
              <a:rPr sz="800" dirty="0">
                <a:latin typeface="Arial MT"/>
                <a:cs typeface="Arial MT"/>
              </a:rPr>
              <a:t>	</a:t>
            </a:r>
            <a:r>
              <a:rPr sz="800" spc="-20" dirty="0">
                <a:latin typeface="Arial MT"/>
                <a:cs typeface="Arial MT"/>
              </a:rPr>
              <a:t>were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6208449" y="5675877"/>
            <a:ext cx="392430" cy="409575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5"/>
              </a:spcBef>
            </a:pPr>
            <a:r>
              <a:rPr sz="800" b="1" spc="-50" dirty="0">
                <a:latin typeface="Arial"/>
                <a:cs typeface="Arial"/>
              </a:rPr>
              <a:t>WOMEN</a:t>
            </a:r>
            <a:endParaRPr sz="800">
              <a:latin typeface="Arial"/>
              <a:cs typeface="Arial"/>
            </a:endParaRPr>
          </a:p>
          <a:p>
            <a:pPr marL="12700" marR="22225">
              <a:lnSpc>
                <a:spcPct val="105000"/>
              </a:lnSpc>
            </a:pPr>
            <a:r>
              <a:rPr sz="800" spc="-55" dirty="0">
                <a:latin typeface="Arial MT"/>
                <a:cs typeface="Arial MT"/>
              </a:rPr>
              <a:t>Younger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entering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6712705" y="5938041"/>
            <a:ext cx="79883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230504" algn="l"/>
              </a:tabLst>
            </a:pP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dirty="0">
                <a:latin typeface="Arial MT"/>
                <a:cs typeface="Arial MT"/>
              </a:rPr>
              <a:t>	</a:t>
            </a:r>
            <a:r>
              <a:rPr sz="800" spc="-20" dirty="0">
                <a:latin typeface="Arial MT"/>
                <a:cs typeface="Arial MT"/>
              </a:rPr>
              <a:t>revolutionary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6208449" y="6056877"/>
            <a:ext cx="1304290" cy="10439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4299"/>
              </a:lnSpc>
              <a:spcBef>
                <a:spcPts val="105"/>
              </a:spcBef>
            </a:pPr>
            <a:r>
              <a:rPr sz="800" dirty="0">
                <a:latin typeface="Arial MT"/>
                <a:cs typeface="Arial MT"/>
              </a:rPr>
              <a:t>period.</a:t>
            </a:r>
            <a:r>
              <a:rPr sz="800" spc="2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2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gained</a:t>
            </a:r>
            <a:r>
              <a:rPr sz="800" spc="29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many</a:t>
            </a:r>
            <a:r>
              <a:rPr sz="800" spc="-10" dirty="0">
                <a:latin typeface="Arial MT"/>
                <a:cs typeface="Arial MT"/>
              </a:rPr>
              <a:t> new </a:t>
            </a:r>
            <a:r>
              <a:rPr sz="800" spc="-20" dirty="0">
                <a:latin typeface="Arial MT"/>
                <a:cs typeface="Arial MT"/>
              </a:rPr>
              <a:t>rights,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dressing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how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 </a:t>
            </a:r>
            <a:r>
              <a:rPr sz="800" dirty="0">
                <a:latin typeface="Arial MT"/>
                <a:cs typeface="Arial MT"/>
              </a:rPr>
              <a:t>wanted,</a:t>
            </a:r>
            <a:r>
              <a:rPr sz="800" spc="2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voting</a:t>
            </a:r>
            <a:r>
              <a:rPr sz="800" spc="2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254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elections,</a:t>
            </a:r>
            <a:r>
              <a:rPr sz="800" dirty="0">
                <a:latin typeface="Arial MT"/>
                <a:cs typeface="Arial MT"/>
              </a:rPr>
              <a:t> and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involving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themselves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spc="-10" dirty="0">
                <a:latin typeface="Arial MT"/>
                <a:cs typeface="Arial MT"/>
              </a:rPr>
              <a:t> politics.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male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dominated</a:t>
            </a:r>
            <a:r>
              <a:rPr sz="800" dirty="0">
                <a:latin typeface="Arial MT"/>
                <a:cs typeface="Arial MT"/>
              </a:rPr>
              <a:t> word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coming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end.</a:t>
            </a:r>
            <a:r>
              <a:rPr sz="800" dirty="0">
                <a:latin typeface="Arial MT"/>
                <a:cs typeface="Arial MT"/>
              </a:rPr>
              <a:t> The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Flappers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‘new</a:t>
            </a:r>
            <a:r>
              <a:rPr sz="800" spc="-10" dirty="0">
                <a:latin typeface="Arial MT"/>
                <a:cs typeface="Arial MT"/>
              </a:rPr>
              <a:t> woman’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8782673" y="5596629"/>
            <a:ext cx="1302385" cy="142494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5"/>
              </a:spcBef>
            </a:pPr>
            <a:r>
              <a:rPr sz="800" b="1" spc="-10" dirty="0">
                <a:latin typeface="Arial"/>
                <a:cs typeface="Arial"/>
              </a:rPr>
              <a:t>MUSIC</a:t>
            </a:r>
            <a:endParaRPr sz="800">
              <a:latin typeface="Arial"/>
              <a:cs typeface="Arial"/>
            </a:endParaRPr>
          </a:p>
          <a:p>
            <a:pPr marL="12700" marR="5080" algn="just">
              <a:lnSpc>
                <a:spcPct val="104200"/>
              </a:lnSpc>
              <a:spcBef>
                <a:spcPts val="10"/>
              </a:spcBef>
            </a:pPr>
            <a:r>
              <a:rPr sz="800" dirty="0">
                <a:latin typeface="Arial MT"/>
                <a:cs typeface="Arial MT"/>
              </a:rPr>
              <a:t>This</a:t>
            </a:r>
            <a:r>
              <a:rPr sz="800" spc="2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3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era</a:t>
            </a:r>
            <a:r>
              <a:rPr sz="800" spc="3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3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Jazz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music.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music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African </a:t>
            </a:r>
            <a:r>
              <a:rPr sz="800" spc="-25" dirty="0">
                <a:latin typeface="Arial MT"/>
                <a:cs typeface="Arial MT"/>
              </a:rPr>
              <a:t>American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caused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uproar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many</a:t>
            </a:r>
            <a:r>
              <a:rPr sz="800" spc="-10" dirty="0">
                <a:latin typeface="Arial MT"/>
                <a:cs typeface="Arial MT"/>
              </a:rPr>
              <a:t> white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Americans.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also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took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an</a:t>
            </a:r>
            <a:r>
              <a:rPr sz="800" dirty="0">
                <a:latin typeface="Arial MT"/>
                <a:cs typeface="Arial MT"/>
              </a:rPr>
              <a:t> a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more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unfiltered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raw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approach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2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once</a:t>
            </a:r>
            <a:r>
              <a:rPr sz="800" dirty="0">
                <a:latin typeface="Arial MT"/>
                <a:cs typeface="Arial MT"/>
              </a:rPr>
              <a:t> taboo</a:t>
            </a:r>
            <a:r>
              <a:rPr sz="800" spc="3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topics</a:t>
            </a:r>
            <a:r>
              <a:rPr sz="800" spc="3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like</a:t>
            </a:r>
            <a:r>
              <a:rPr sz="800" spc="3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sex</a:t>
            </a:r>
            <a:r>
              <a:rPr sz="800" spc="3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race.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This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music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played </a:t>
            </a:r>
            <a:r>
              <a:rPr sz="800" dirty="0">
                <a:latin typeface="Arial MT"/>
                <a:cs typeface="Arial MT"/>
              </a:rPr>
              <a:t>frequently</a:t>
            </a:r>
            <a:r>
              <a:rPr sz="800" spc="190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90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90" dirty="0">
                <a:latin typeface="Arial MT"/>
                <a:cs typeface="Arial MT"/>
              </a:rPr>
              <a:t>  </a:t>
            </a:r>
            <a:r>
              <a:rPr sz="800" spc="-40" dirty="0">
                <a:latin typeface="Arial MT"/>
                <a:cs typeface="Arial MT"/>
              </a:rPr>
              <a:t>hidden</a:t>
            </a:r>
            <a:r>
              <a:rPr sz="800" spc="-10" dirty="0">
                <a:latin typeface="Arial MT"/>
                <a:cs typeface="Arial MT"/>
              </a:rPr>
              <a:t> ‘speakeasies.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36" name="object 36"/>
          <p:cNvGrpSpPr/>
          <p:nvPr/>
        </p:nvGrpSpPr>
        <p:grpSpPr>
          <a:xfrm>
            <a:off x="520700" y="5481464"/>
            <a:ext cx="1108710" cy="1630680"/>
            <a:chOff x="520700" y="5481464"/>
            <a:chExt cx="1108710" cy="1630680"/>
          </a:xfrm>
        </p:grpSpPr>
        <p:pic>
          <p:nvPicPr>
            <p:cNvPr id="37" name="object 3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520700" y="5481464"/>
              <a:ext cx="609035" cy="1630535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10859" y="5583610"/>
              <a:ext cx="1018541" cy="1486415"/>
            </a:xfrm>
            <a:prstGeom prst="rect">
              <a:avLst/>
            </a:prstGeom>
          </p:spPr>
        </p:pic>
      </p:grpSp>
      <p:pic>
        <p:nvPicPr>
          <p:cNvPr id="39" name="object 3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933006" y="5658397"/>
            <a:ext cx="1018541" cy="1453602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284735" y="5636802"/>
            <a:ext cx="878177" cy="1475197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7374444" y="5368021"/>
            <a:ext cx="1629623" cy="1733226"/>
          </a:xfrm>
          <a:prstGeom prst="rect">
            <a:avLst/>
          </a:prstGeom>
        </p:spPr>
      </p:pic>
      <p:sp>
        <p:nvSpPr>
          <p:cNvPr id="42" name="object 42"/>
          <p:cNvSpPr txBox="1"/>
          <p:nvPr/>
        </p:nvSpPr>
        <p:spPr>
          <a:xfrm>
            <a:off x="7565576" y="1467340"/>
            <a:ext cx="2558415" cy="908685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535940">
              <a:lnSpc>
                <a:spcPct val="100000"/>
              </a:lnSpc>
              <a:spcBef>
                <a:spcPts val="31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prohibition?</a:t>
            </a:r>
            <a:endParaRPr sz="1400">
              <a:latin typeface="Trebuchet MS"/>
              <a:cs typeface="Trebuchet MS"/>
            </a:endParaRPr>
          </a:p>
          <a:p>
            <a:pPr marL="12700" marR="5080" algn="just">
              <a:lnSpc>
                <a:spcPct val="103800"/>
              </a:lnSpc>
              <a:spcBef>
                <a:spcPts val="80"/>
              </a:spcBef>
            </a:pPr>
            <a:r>
              <a:rPr sz="800" dirty="0">
                <a:latin typeface="Arial MT"/>
                <a:cs typeface="Arial MT"/>
              </a:rPr>
              <a:t>Alongside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events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Roaring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20s,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American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government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decided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needed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try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prevent </a:t>
            </a:r>
            <a:r>
              <a:rPr sz="800" dirty="0">
                <a:latin typeface="Arial MT"/>
                <a:cs typeface="Arial MT"/>
              </a:rPr>
              <a:t>violent</a:t>
            </a:r>
            <a:r>
              <a:rPr sz="800" spc="2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3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unruly</a:t>
            </a:r>
            <a:r>
              <a:rPr sz="800" spc="2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behaviour</a:t>
            </a:r>
            <a:r>
              <a:rPr sz="800" spc="2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brought</a:t>
            </a:r>
            <a:r>
              <a:rPr sz="800" spc="2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2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29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alcohol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consumption.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Many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people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actually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wanted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this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brought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in!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7606251" y="4456665"/>
            <a:ext cx="2557145" cy="903605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332105">
              <a:lnSpc>
                <a:spcPct val="100000"/>
              </a:lnSpc>
              <a:spcBef>
                <a:spcPts val="265"/>
              </a:spcBef>
            </a:pPr>
            <a:r>
              <a:rPr sz="1400" spc="-100" dirty="0">
                <a:latin typeface="Trebuchet MS"/>
                <a:cs typeface="Trebuchet MS"/>
              </a:rPr>
              <a:t>Speakeasies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80" dirty="0">
                <a:latin typeface="Trebuchet MS"/>
                <a:cs typeface="Trebuchet MS"/>
              </a:rPr>
              <a:t>and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bootlegging</a:t>
            </a:r>
            <a:endParaRPr sz="1400">
              <a:latin typeface="Trebuchet MS"/>
              <a:cs typeface="Trebuchet MS"/>
            </a:endParaRPr>
          </a:p>
          <a:p>
            <a:pPr marL="12700" marR="5080" algn="just">
              <a:lnSpc>
                <a:spcPct val="104400"/>
              </a:lnSpc>
              <a:spcBef>
                <a:spcPts val="55"/>
              </a:spcBef>
            </a:pPr>
            <a:r>
              <a:rPr sz="800" dirty="0">
                <a:latin typeface="Arial MT"/>
                <a:cs typeface="Arial MT"/>
              </a:rPr>
              <a:t>Although</a:t>
            </a:r>
            <a:r>
              <a:rPr sz="800" spc="2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many</a:t>
            </a:r>
            <a:r>
              <a:rPr sz="800" spc="2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wanted</a:t>
            </a:r>
            <a:r>
              <a:rPr sz="800" spc="2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prohibition,</a:t>
            </a:r>
            <a:r>
              <a:rPr sz="800" spc="2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this</a:t>
            </a:r>
            <a:r>
              <a:rPr sz="800" spc="2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actually</a:t>
            </a:r>
            <a:r>
              <a:rPr sz="800" spc="28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just</a:t>
            </a:r>
            <a:r>
              <a:rPr sz="800" dirty="0">
                <a:latin typeface="Arial MT"/>
                <a:cs typeface="Arial MT"/>
              </a:rPr>
              <a:t> increased</a:t>
            </a:r>
            <a:r>
              <a:rPr sz="800" spc="3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3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desire</a:t>
            </a:r>
            <a:r>
              <a:rPr sz="800" spc="3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3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underground</a:t>
            </a:r>
            <a:r>
              <a:rPr sz="800" spc="3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bars,</a:t>
            </a:r>
            <a:r>
              <a:rPr sz="800" spc="38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called </a:t>
            </a:r>
            <a:r>
              <a:rPr sz="800" spc="-40" dirty="0">
                <a:latin typeface="Arial MT"/>
                <a:cs typeface="Arial MT"/>
              </a:rPr>
              <a:t>speakeasies.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Bootleggers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also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began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secretly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transporting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alcohol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across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Mexican</a:t>
            </a:r>
            <a:r>
              <a:rPr sz="800" dirty="0">
                <a:latin typeface="Arial MT"/>
                <a:cs typeface="Arial MT"/>
              </a:rPr>
              <a:t> or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Canadian</a:t>
            </a:r>
            <a:r>
              <a:rPr sz="800" dirty="0">
                <a:latin typeface="Arial MT"/>
                <a:cs typeface="Arial MT"/>
              </a:rPr>
              <a:t> border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so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that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could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still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access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alcohol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wanted.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44" name="object 44"/>
          <p:cNvGrpSpPr/>
          <p:nvPr/>
        </p:nvGrpSpPr>
        <p:grpSpPr>
          <a:xfrm>
            <a:off x="7525004" y="2345944"/>
            <a:ext cx="2627630" cy="2188845"/>
            <a:chOff x="7525004" y="2345944"/>
            <a:chExt cx="2627630" cy="2188845"/>
          </a:xfrm>
        </p:grpSpPr>
        <p:pic>
          <p:nvPicPr>
            <p:cNvPr id="45" name="object 4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7525004" y="2345944"/>
              <a:ext cx="1292352" cy="2188463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719820" y="2379472"/>
              <a:ext cx="1432559" cy="2093976"/>
            </a:xfrm>
            <a:prstGeom prst="rect">
              <a:avLst/>
            </a:prstGeom>
          </p:spPr>
        </p:pic>
      </p:grpSp>
      <p:pic>
        <p:nvPicPr>
          <p:cNvPr id="47" name="object 47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4013708" y="2928111"/>
            <a:ext cx="1594103" cy="1371600"/>
          </a:xfrm>
          <a:prstGeom prst="rect">
            <a:avLst/>
          </a:prstGeom>
        </p:spPr>
      </p:pic>
      <p:sp>
        <p:nvSpPr>
          <p:cNvPr id="48" name="object 48"/>
          <p:cNvSpPr txBox="1"/>
          <p:nvPr/>
        </p:nvSpPr>
        <p:spPr>
          <a:xfrm>
            <a:off x="4072258" y="1495534"/>
            <a:ext cx="3416300" cy="4032250"/>
          </a:xfrm>
          <a:prstGeom prst="rect">
            <a:avLst/>
          </a:prstGeom>
        </p:spPr>
        <p:txBody>
          <a:bodyPr vert="horz" wrap="square" lIns="0" tIns="23495" rIns="0" bIns="0" rtlCol="0">
            <a:spAutoFit/>
          </a:bodyPr>
          <a:lstStyle/>
          <a:p>
            <a:pPr marL="1035685">
              <a:lnSpc>
                <a:spcPct val="100000"/>
              </a:lnSpc>
              <a:spcBef>
                <a:spcPts val="185"/>
              </a:spcBef>
            </a:pPr>
            <a:r>
              <a:rPr sz="1400" spc="-21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65" dirty="0">
                <a:latin typeface="Trebuchet MS"/>
                <a:cs typeface="Trebuchet MS"/>
              </a:rPr>
              <a:t>treaty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Versailles</a:t>
            </a:r>
            <a:endParaRPr sz="1400">
              <a:latin typeface="Trebuchet MS"/>
              <a:cs typeface="Trebuchet MS"/>
            </a:endParaRPr>
          </a:p>
          <a:p>
            <a:pPr marL="60960" marR="66675" algn="just">
              <a:lnSpc>
                <a:spcPct val="104099"/>
              </a:lnSpc>
              <a:spcBef>
                <a:spcPts val="5"/>
              </a:spcBef>
            </a:pPr>
            <a:r>
              <a:rPr sz="800" spc="-85" dirty="0">
                <a:latin typeface="Arial MT"/>
                <a:cs typeface="Arial MT"/>
              </a:rPr>
              <a:t>This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was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eventually </a:t>
            </a:r>
            <a:r>
              <a:rPr sz="800" dirty="0">
                <a:latin typeface="Arial MT"/>
                <a:cs typeface="Arial MT"/>
              </a:rPr>
              <a:t>agreed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1919,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Germany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not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allowed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take </a:t>
            </a:r>
            <a:r>
              <a:rPr sz="800" dirty="0">
                <a:latin typeface="Arial MT"/>
                <a:cs typeface="Arial MT"/>
              </a:rPr>
              <a:t>part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discussions,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instead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they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accept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everything</a:t>
            </a:r>
            <a:r>
              <a:rPr sz="800" dirty="0">
                <a:latin typeface="Arial MT"/>
                <a:cs typeface="Arial MT"/>
              </a:rPr>
              <a:t> that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put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them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treaty.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Territory</a:t>
            </a:r>
            <a:r>
              <a:rPr sz="800" spc="13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was</a:t>
            </a:r>
            <a:r>
              <a:rPr sz="800" spc="13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taken</a:t>
            </a:r>
            <a:r>
              <a:rPr sz="800" spc="13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from</a:t>
            </a:r>
            <a:r>
              <a:rPr sz="800" spc="14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Germany,</a:t>
            </a:r>
            <a:r>
              <a:rPr sz="800" spc="13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depriving</a:t>
            </a:r>
            <a:r>
              <a:rPr sz="800" spc="14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it</a:t>
            </a:r>
            <a:r>
              <a:rPr sz="800" spc="13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5" dirty="0">
                <a:solidFill>
                  <a:srgbClr val="231F20"/>
                </a:solidFill>
                <a:latin typeface="Arial MT"/>
                <a:cs typeface="Arial MT"/>
              </a:rPr>
              <a:t>of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 valuable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5" dirty="0">
                <a:solidFill>
                  <a:srgbClr val="231F20"/>
                </a:solidFill>
                <a:latin typeface="Arial MT"/>
                <a:cs typeface="Arial MT"/>
              </a:rPr>
              <a:t>industrial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55" dirty="0">
                <a:solidFill>
                  <a:srgbClr val="231F20"/>
                </a:solidFill>
                <a:latin typeface="Arial MT"/>
                <a:cs typeface="Arial MT"/>
              </a:rPr>
              <a:t>income.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231F20"/>
                </a:solidFill>
                <a:latin typeface="Arial MT"/>
                <a:cs typeface="Arial MT"/>
              </a:rPr>
              <a:t>Germany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had</a:t>
            </a:r>
            <a:r>
              <a:rPr sz="800" spc="2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to</a:t>
            </a:r>
            <a:r>
              <a:rPr sz="800" spc="1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5" dirty="0">
                <a:solidFill>
                  <a:srgbClr val="231F20"/>
                </a:solidFill>
                <a:latin typeface="Arial MT"/>
                <a:cs typeface="Arial MT"/>
              </a:rPr>
              <a:t>accept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5" dirty="0">
                <a:solidFill>
                  <a:srgbClr val="231F20"/>
                </a:solidFill>
                <a:latin typeface="Arial MT"/>
                <a:cs typeface="Arial MT"/>
              </a:rPr>
              <a:t>responsibility</a:t>
            </a:r>
            <a:r>
              <a:rPr sz="800" spc="1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for</a:t>
            </a:r>
            <a:r>
              <a:rPr sz="800" spc="1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starting </a:t>
            </a:r>
            <a:r>
              <a:rPr sz="800" spc="-35" dirty="0">
                <a:solidFill>
                  <a:srgbClr val="231F20"/>
                </a:solidFill>
                <a:latin typeface="Arial MT"/>
                <a:cs typeface="Arial MT"/>
              </a:rPr>
              <a:t>the</a:t>
            </a:r>
            <a:r>
              <a:rPr sz="800" spc="-1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war,</a:t>
            </a:r>
            <a:r>
              <a:rPr sz="800" spc="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leading</a:t>
            </a:r>
            <a:r>
              <a:rPr sz="800" spc="2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to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5" dirty="0">
                <a:solidFill>
                  <a:srgbClr val="231F20"/>
                </a:solidFill>
                <a:latin typeface="Arial MT"/>
                <a:cs typeface="Arial MT"/>
              </a:rPr>
              <a:t>feelings</a:t>
            </a:r>
            <a:r>
              <a:rPr sz="800" spc="1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of</a:t>
            </a:r>
            <a:r>
              <a:rPr sz="800" spc="1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35" dirty="0">
                <a:solidFill>
                  <a:srgbClr val="231F20"/>
                </a:solidFill>
                <a:latin typeface="Arial MT"/>
                <a:cs typeface="Arial MT"/>
              </a:rPr>
              <a:t>humiliation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and</a:t>
            </a:r>
            <a:r>
              <a:rPr sz="800" spc="2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231F20"/>
                </a:solidFill>
                <a:latin typeface="Arial MT"/>
                <a:cs typeface="Arial MT"/>
              </a:rPr>
              <a:t>anger.</a:t>
            </a:r>
            <a:r>
              <a:rPr sz="800" spc="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90" dirty="0">
                <a:solidFill>
                  <a:srgbClr val="231F20"/>
                </a:solidFill>
                <a:latin typeface="Arial MT"/>
                <a:cs typeface="Arial MT"/>
              </a:rPr>
              <a:t>This</a:t>
            </a:r>
            <a:r>
              <a:rPr sz="800" spc="3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35" dirty="0">
                <a:solidFill>
                  <a:srgbClr val="231F20"/>
                </a:solidFill>
                <a:latin typeface="Arial MT"/>
                <a:cs typeface="Arial MT"/>
              </a:rPr>
              <a:t>was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35" dirty="0">
                <a:solidFill>
                  <a:srgbClr val="231F20"/>
                </a:solidFill>
                <a:latin typeface="Arial MT"/>
                <a:cs typeface="Arial MT"/>
              </a:rPr>
              <a:t>the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War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Guilt Clause,</a:t>
            </a:r>
            <a:r>
              <a:rPr sz="800" spc="1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which</a:t>
            </a:r>
            <a:r>
              <a:rPr sz="800" spc="1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left</a:t>
            </a:r>
            <a:r>
              <a:rPr sz="800" spc="114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many</a:t>
            </a:r>
            <a:r>
              <a:rPr sz="800" spc="1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Germans</a:t>
            </a:r>
            <a:r>
              <a:rPr sz="800" spc="114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feeling</a:t>
            </a:r>
            <a:r>
              <a:rPr sz="800" spc="114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humiliated.</a:t>
            </a:r>
            <a:r>
              <a:rPr sz="800" spc="1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Germany</a:t>
            </a:r>
            <a:r>
              <a:rPr sz="800" spc="1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had</a:t>
            </a:r>
            <a:r>
              <a:rPr sz="800" spc="12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5" dirty="0">
                <a:solidFill>
                  <a:srgbClr val="231F20"/>
                </a:solidFill>
                <a:latin typeface="Arial MT"/>
                <a:cs typeface="Arial MT"/>
              </a:rPr>
              <a:t>to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 pay</a:t>
            </a:r>
            <a:r>
              <a:rPr sz="800" spc="2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231F20"/>
                </a:solidFill>
                <a:latin typeface="Arial MT"/>
                <a:cs typeface="Arial MT"/>
              </a:rPr>
              <a:t>reparations</a:t>
            </a:r>
            <a:r>
              <a:rPr sz="800" spc="2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of</a:t>
            </a:r>
            <a:r>
              <a:rPr sz="800" spc="2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£6.6</a:t>
            </a:r>
            <a:r>
              <a:rPr sz="800" spc="3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billion,</a:t>
            </a:r>
            <a:r>
              <a:rPr sz="800" spc="1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50" dirty="0">
                <a:solidFill>
                  <a:srgbClr val="231F20"/>
                </a:solidFill>
                <a:latin typeface="Arial MT"/>
                <a:cs typeface="Arial MT"/>
              </a:rPr>
              <a:t>which</a:t>
            </a:r>
            <a:r>
              <a:rPr sz="800" spc="2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would</a:t>
            </a:r>
            <a:r>
              <a:rPr sz="800" spc="3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60" dirty="0">
                <a:solidFill>
                  <a:srgbClr val="231F20"/>
                </a:solidFill>
                <a:latin typeface="Arial MT"/>
                <a:cs typeface="Arial MT"/>
              </a:rPr>
              <a:t>ensure</a:t>
            </a:r>
            <a:r>
              <a:rPr sz="800" spc="2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that</a:t>
            </a:r>
            <a:r>
              <a:rPr sz="800" spc="2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the</a:t>
            </a:r>
            <a:r>
              <a:rPr sz="800" spc="2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50" dirty="0">
                <a:solidFill>
                  <a:srgbClr val="231F20"/>
                </a:solidFill>
                <a:latin typeface="Arial MT"/>
                <a:cs typeface="Arial MT"/>
              </a:rPr>
              <a:t>economy</a:t>
            </a:r>
            <a:r>
              <a:rPr sz="800" spc="2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231F20"/>
                </a:solidFill>
                <a:latin typeface="Arial MT"/>
                <a:cs typeface="Arial MT"/>
              </a:rPr>
              <a:t>would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not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231F20"/>
                </a:solidFill>
                <a:latin typeface="Arial MT"/>
                <a:cs typeface="Arial MT"/>
              </a:rPr>
              <a:t>recover.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5" dirty="0">
                <a:solidFill>
                  <a:srgbClr val="231F20"/>
                </a:solidFill>
                <a:latin typeface="Arial MT"/>
                <a:cs typeface="Arial MT"/>
              </a:rPr>
              <a:t>Germany’s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armed </a:t>
            </a:r>
            <a:r>
              <a:rPr sz="800" spc="-20" dirty="0">
                <a:solidFill>
                  <a:srgbClr val="231F20"/>
                </a:solidFill>
                <a:latin typeface="Arial MT"/>
                <a:cs typeface="Arial MT"/>
              </a:rPr>
              <a:t>forces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were</a:t>
            </a:r>
            <a:r>
              <a:rPr sz="800" spc="-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231F20"/>
                </a:solidFill>
                <a:latin typeface="Arial MT"/>
                <a:cs typeface="Arial MT"/>
              </a:rPr>
              <a:t>severely</a:t>
            </a:r>
            <a:r>
              <a:rPr sz="800" spc="-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5" dirty="0">
                <a:solidFill>
                  <a:srgbClr val="231F20"/>
                </a:solidFill>
                <a:latin typeface="Arial MT"/>
                <a:cs typeface="Arial MT"/>
              </a:rPr>
              <a:t>reduced.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For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 example, </a:t>
            </a:r>
            <a:r>
              <a:rPr sz="800" spc="-30" dirty="0">
                <a:solidFill>
                  <a:srgbClr val="231F20"/>
                </a:solidFill>
                <a:latin typeface="Arial MT"/>
                <a:cs typeface="Arial MT"/>
              </a:rPr>
              <a:t>there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40" dirty="0">
                <a:solidFill>
                  <a:srgbClr val="231F20"/>
                </a:solidFill>
                <a:latin typeface="Arial MT"/>
                <a:cs typeface="Arial MT"/>
              </a:rPr>
              <a:t>was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65" dirty="0">
                <a:solidFill>
                  <a:srgbClr val="231F20"/>
                </a:solidFill>
                <a:latin typeface="Arial MT"/>
                <a:cs typeface="Arial MT"/>
              </a:rPr>
              <a:t>no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air </a:t>
            </a:r>
            <a:r>
              <a:rPr sz="800" spc="-25" dirty="0">
                <a:solidFill>
                  <a:srgbClr val="231F20"/>
                </a:solidFill>
                <a:latin typeface="Arial MT"/>
                <a:cs typeface="Arial MT"/>
              </a:rPr>
              <a:t>force,</a:t>
            </a:r>
            <a:r>
              <a:rPr sz="800" spc="-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a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55" dirty="0">
                <a:solidFill>
                  <a:srgbClr val="231F20"/>
                </a:solidFill>
                <a:latin typeface="Arial MT"/>
                <a:cs typeface="Arial MT"/>
              </a:rPr>
              <a:t>maximum</a:t>
            </a:r>
            <a:r>
              <a:rPr sz="800" spc="1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100,000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35" dirty="0">
                <a:solidFill>
                  <a:srgbClr val="231F20"/>
                </a:solidFill>
                <a:latin typeface="Arial MT"/>
                <a:cs typeface="Arial MT"/>
              </a:rPr>
              <a:t>soldiers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and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a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30" dirty="0">
                <a:solidFill>
                  <a:srgbClr val="231F20"/>
                </a:solidFill>
                <a:latin typeface="Arial MT"/>
                <a:cs typeface="Arial MT"/>
              </a:rPr>
              <a:t>reduced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231F20"/>
                </a:solidFill>
                <a:latin typeface="Arial MT"/>
                <a:cs typeface="Arial MT"/>
              </a:rPr>
              <a:t>navy.</a:t>
            </a:r>
            <a:endParaRPr sz="800">
              <a:latin typeface="Arial MT"/>
              <a:cs typeface="Arial MT"/>
            </a:endParaRPr>
          </a:p>
          <a:p>
            <a:pPr marL="1825625">
              <a:lnSpc>
                <a:spcPct val="100000"/>
              </a:lnSpc>
            </a:pPr>
            <a:r>
              <a:rPr sz="1400" spc="-120" dirty="0">
                <a:latin typeface="Trebuchet MS"/>
                <a:cs typeface="Trebuchet MS"/>
              </a:rPr>
              <a:t>America’s</a:t>
            </a:r>
            <a:r>
              <a:rPr sz="1400" spc="-4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isolation</a:t>
            </a:r>
            <a:endParaRPr sz="1400">
              <a:latin typeface="Trebuchet MS"/>
              <a:cs typeface="Trebuchet MS"/>
            </a:endParaRPr>
          </a:p>
          <a:p>
            <a:pPr marL="1588770" algn="just">
              <a:lnSpc>
                <a:spcPct val="100000"/>
              </a:lnSpc>
              <a:spcBef>
                <a:spcPts val="25"/>
              </a:spcBef>
            </a:pPr>
            <a:r>
              <a:rPr sz="800" dirty="0">
                <a:latin typeface="Arial MT"/>
                <a:cs typeface="Arial MT"/>
              </a:rPr>
              <a:t>After</a:t>
            </a:r>
            <a:r>
              <a:rPr sz="800" spc="4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WW1,</a:t>
            </a:r>
            <a:r>
              <a:rPr sz="800" spc="4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many</a:t>
            </a:r>
            <a:r>
              <a:rPr sz="800" spc="47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American</a:t>
            </a:r>
            <a:r>
              <a:rPr sz="800" spc="47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endParaRPr sz="800">
              <a:latin typeface="Arial MT"/>
              <a:cs typeface="Arial MT"/>
            </a:endParaRPr>
          </a:p>
          <a:p>
            <a:pPr marL="1588770" marR="5080" algn="just">
              <a:lnSpc>
                <a:spcPct val="103899"/>
              </a:lnSpc>
              <a:spcBef>
                <a:spcPts val="10"/>
              </a:spcBef>
            </a:pPr>
            <a:r>
              <a:rPr sz="800" spc="-10" dirty="0">
                <a:latin typeface="Arial MT"/>
                <a:cs typeface="Arial MT"/>
              </a:rPr>
              <a:t>decided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did </a:t>
            </a:r>
            <a:r>
              <a:rPr sz="800" spc="-20" dirty="0">
                <a:latin typeface="Arial MT"/>
                <a:cs typeface="Arial MT"/>
              </a:rPr>
              <a:t>not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want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get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involved</a:t>
            </a:r>
            <a:r>
              <a:rPr sz="800" dirty="0">
                <a:latin typeface="Arial MT"/>
                <a:cs typeface="Arial MT"/>
              </a:rPr>
              <a:t> in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another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global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deemed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‘Europe’s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problem’.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They</a:t>
            </a:r>
            <a:r>
              <a:rPr sz="800" dirty="0">
                <a:latin typeface="Arial MT"/>
                <a:cs typeface="Arial MT"/>
              </a:rPr>
              <a:t> did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not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want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their troops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fight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didn’t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see</a:t>
            </a:r>
            <a:r>
              <a:rPr sz="800" dirty="0">
                <a:latin typeface="Arial MT"/>
                <a:cs typeface="Arial MT"/>
              </a:rPr>
              <a:t> as</a:t>
            </a:r>
            <a:r>
              <a:rPr sz="800" spc="-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their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problem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such.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America</a:t>
            </a:r>
            <a:r>
              <a:rPr sz="800" spc="-10" dirty="0">
                <a:latin typeface="Arial MT"/>
                <a:cs typeface="Arial MT"/>
              </a:rPr>
              <a:t> wanted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become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self </a:t>
            </a:r>
            <a:r>
              <a:rPr sz="800" spc="-30" dirty="0">
                <a:latin typeface="Arial MT"/>
                <a:cs typeface="Arial MT"/>
              </a:rPr>
              <a:t>sufficient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they would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not</a:t>
            </a:r>
            <a:r>
              <a:rPr sz="800" dirty="0">
                <a:latin typeface="Arial MT"/>
                <a:cs typeface="Arial MT"/>
              </a:rPr>
              <a:t> have</a:t>
            </a:r>
            <a:r>
              <a:rPr sz="800" spc="3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3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rely</a:t>
            </a:r>
            <a:r>
              <a:rPr sz="800" spc="3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3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other</a:t>
            </a:r>
            <a:r>
              <a:rPr sz="800" spc="3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countries</a:t>
            </a:r>
            <a:r>
              <a:rPr sz="800" spc="36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for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essentials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keep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country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running.</a:t>
            </a:r>
            <a:endParaRPr sz="800">
              <a:latin typeface="Arial MT"/>
              <a:cs typeface="Arial MT"/>
            </a:endParaRPr>
          </a:p>
          <a:p>
            <a:pPr marL="22225" algn="just">
              <a:lnSpc>
                <a:spcPct val="100000"/>
              </a:lnSpc>
              <a:spcBef>
                <a:spcPts val="335"/>
              </a:spcBef>
            </a:pPr>
            <a:r>
              <a:rPr sz="1400" spc="-210" dirty="0">
                <a:latin typeface="Trebuchet MS"/>
                <a:cs typeface="Trebuchet MS"/>
              </a:rPr>
              <a:t>The</a:t>
            </a:r>
            <a:r>
              <a:rPr sz="1400" spc="-110" dirty="0">
                <a:latin typeface="Trebuchet MS"/>
                <a:cs typeface="Trebuchet MS"/>
              </a:rPr>
              <a:t> Wall </a:t>
            </a:r>
            <a:r>
              <a:rPr sz="1400" spc="-65" dirty="0">
                <a:latin typeface="Trebuchet MS"/>
                <a:cs typeface="Trebuchet MS"/>
              </a:rPr>
              <a:t>Street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Crash</a:t>
            </a:r>
            <a:endParaRPr sz="1400">
              <a:latin typeface="Trebuchet MS"/>
              <a:cs typeface="Trebuchet MS"/>
            </a:endParaRPr>
          </a:p>
          <a:p>
            <a:pPr marL="12700" marR="1965325" algn="just">
              <a:lnSpc>
                <a:spcPct val="103899"/>
              </a:lnSpc>
              <a:spcBef>
                <a:spcPts val="130"/>
              </a:spcBef>
            </a:pPr>
            <a:r>
              <a:rPr sz="800" dirty="0">
                <a:latin typeface="Arial MT"/>
                <a:cs typeface="Arial MT"/>
              </a:rPr>
              <a:t>In</a:t>
            </a:r>
            <a:r>
              <a:rPr sz="800" spc="3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1929,</a:t>
            </a:r>
            <a:r>
              <a:rPr sz="800" spc="3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3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American</a:t>
            </a:r>
            <a:r>
              <a:rPr sz="800" spc="34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Stock</a:t>
            </a:r>
            <a:r>
              <a:rPr sz="800" dirty="0">
                <a:latin typeface="Arial MT"/>
                <a:cs typeface="Arial MT"/>
              </a:rPr>
              <a:t> Market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collapsed,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leading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dirty="0">
                <a:latin typeface="Arial MT"/>
                <a:cs typeface="Arial MT"/>
              </a:rPr>
              <a:t> global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financial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disaster.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America</a:t>
            </a:r>
            <a:r>
              <a:rPr sz="800" dirty="0">
                <a:latin typeface="Arial MT"/>
                <a:cs typeface="Arial MT"/>
              </a:rPr>
              <a:t> were</a:t>
            </a:r>
            <a:r>
              <a:rPr sz="800" spc="160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plunged</a:t>
            </a:r>
            <a:r>
              <a:rPr sz="800" spc="16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into</a:t>
            </a:r>
            <a:r>
              <a:rPr sz="800" spc="160" dirty="0">
                <a:latin typeface="Arial MT"/>
                <a:cs typeface="Arial MT"/>
              </a:rPr>
              <a:t>  </a:t>
            </a:r>
            <a:r>
              <a:rPr sz="800" spc="-65" dirty="0">
                <a:latin typeface="Arial MT"/>
                <a:cs typeface="Arial MT"/>
              </a:rPr>
              <a:t>economic</a:t>
            </a:r>
            <a:r>
              <a:rPr sz="800" dirty="0">
                <a:latin typeface="Arial MT"/>
                <a:cs typeface="Arial MT"/>
              </a:rPr>
              <a:t> disaster</a:t>
            </a:r>
            <a:r>
              <a:rPr sz="800" spc="4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which</a:t>
            </a:r>
            <a:r>
              <a:rPr sz="800" spc="13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then</a:t>
            </a:r>
            <a:r>
              <a:rPr sz="800" spc="140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40" dirty="0">
                <a:latin typeface="Arial MT"/>
                <a:cs typeface="Arial MT"/>
              </a:rPr>
              <a:t>  </a:t>
            </a:r>
            <a:r>
              <a:rPr sz="800" spc="-40" dirty="0">
                <a:latin typeface="Arial MT"/>
                <a:cs typeface="Arial MT"/>
              </a:rPr>
              <a:t>turn</a:t>
            </a:r>
            <a:r>
              <a:rPr sz="800" dirty="0">
                <a:latin typeface="Arial MT"/>
                <a:cs typeface="Arial MT"/>
              </a:rPr>
              <a:t> dragged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rest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world with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 big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economies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suffered </a:t>
            </a:r>
            <a:r>
              <a:rPr sz="800" spc="-30" dirty="0">
                <a:latin typeface="Arial MT"/>
                <a:cs typeface="Arial MT"/>
              </a:rPr>
              <a:t>severely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because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this.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49" name="object 49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5653532" y="4296664"/>
            <a:ext cx="1831848" cy="119786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583596" y="4871065"/>
          <a:ext cx="6189978" cy="219837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029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19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07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142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28600">
                <a:tc gridSpan="4">
                  <a:txBody>
                    <a:bodyPr/>
                    <a:lstStyle/>
                    <a:p>
                      <a:pPr marR="33655"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K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Y</a:t>
                      </a:r>
                      <a:r>
                        <a:rPr sz="750" b="1" spc="19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T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R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12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M</a:t>
                      </a:r>
                      <a:r>
                        <a:rPr sz="750" b="1" spc="7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-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S</a:t>
                      </a:r>
                      <a:endParaRPr sz="750">
                        <a:latin typeface="Verdana"/>
                        <a:cs typeface="Verdana"/>
                      </a:endParaRPr>
                    </a:p>
                  </a:txBody>
                  <a:tcPr marL="0" marR="0" marT="539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01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6699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71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Fascist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94615" algn="just">
                        <a:lnSpc>
                          <a:spcPct val="105000"/>
                        </a:lnSpc>
                        <a:spcBef>
                          <a:spcPts val="285"/>
                        </a:spcBef>
                      </a:pPr>
                      <a:r>
                        <a:rPr sz="800" spc="-60" dirty="0">
                          <a:latin typeface="Arial MT"/>
                          <a:cs typeface="Arial MT"/>
                        </a:rPr>
                        <a:t>An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anti-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democratic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0" dirty="0">
                          <a:latin typeface="Arial MT"/>
                          <a:cs typeface="Arial MT"/>
                        </a:rPr>
                        <a:t>system</a:t>
                      </a:r>
                      <a:r>
                        <a:rPr sz="800" spc="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government developed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by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Mussolini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Italy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Hitler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Germany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61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Bootlegging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2550">
                        <a:lnSpc>
                          <a:spcPct val="105000"/>
                        </a:lnSpc>
                        <a:spcBef>
                          <a:spcPts val="790"/>
                        </a:spcBef>
                      </a:pPr>
                      <a:r>
                        <a:rPr sz="800" spc="-60" dirty="0">
                          <a:latin typeface="Arial MT"/>
                          <a:cs typeface="Arial MT"/>
                        </a:rPr>
                        <a:t>These</a:t>
                      </a:r>
                      <a:r>
                        <a:rPr sz="800" spc="1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were</a:t>
                      </a:r>
                      <a:r>
                        <a:rPr sz="800" spc="1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1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people</a:t>
                      </a:r>
                      <a:r>
                        <a:rPr sz="800" spc="1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who</a:t>
                      </a:r>
                      <a:r>
                        <a:rPr sz="800" spc="1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snuck</a:t>
                      </a:r>
                      <a:r>
                        <a:rPr sz="800" spc="1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alcohol</a:t>
                      </a:r>
                      <a:r>
                        <a:rPr sz="800" spc="1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during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Prohibition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003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1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Flapper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3820" algn="just">
                        <a:lnSpc>
                          <a:spcPct val="103699"/>
                        </a:lnSpc>
                        <a:spcBef>
                          <a:spcPts val="30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middle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or</a:t>
                      </a:r>
                      <a:r>
                        <a:rPr sz="800" spc="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upper-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class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woman</a:t>
                      </a:r>
                      <a:r>
                        <a:rPr sz="800" spc="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who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cur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her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hair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shorter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wore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shorter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dresses;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flappers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smoked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 drank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openly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Reparations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201930">
                        <a:lnSpc>
                          <a:spcPct val="105000"/>
                        </a:lnSpc>
                        <a:spcBef>
                          <a:spcPts val="790"/>
                        </a:spcBef>
                      </a:pPr>
                      <a:r>
                        <a:rPr sz="800" spc="-40" dirty="0">
                          <a:latin typeface="Arial MT"/>
                          <a:cs typeface="Arial MT"/>
                        </a:rPr>
                        <a:t>Money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paid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by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country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that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0" dirty="0">
                          <a:latin typeface="Arial MT"/>
                          <a:cs typeface="Arial MT"/>
                        </a:rPr>
                        <a:t>has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lost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war,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for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damage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injuries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it </a:t>
                      </a:r>
                      <a:r>
                        <a:rPr sz="800" spc="-70" dirty="0">
                          <a:latin typeface="Arial MT"/>
                          <a:cs typeface="Arial MT"/>
                        </a:rPr>
                        <a:t>has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caused.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003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77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Isolationism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77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5090">
                        <a:lnSpc>
                          <a:spcPct val="105000"/>
                        </a:lnSpc>
                        <a:spcBef>
                          <a:spcPts val="290"/>
                        </a:spcBef>
                      </a:pPr>
                      <a:r>
                        <a:rPr sz="800" spc="-40" dirty="0">
                          <a:latin typeface="Arial MT"/>
                          <a:cs typeface="Arial MT"/>
                        </a:rPr>
                        <a:t>Choosing</a:t>
                      </a:r>
                      <a:r>
                        <a:rPr sz="800" spc="2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2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not</a:t>
                      </a:r>
                      <a:r>
                        <a:rPr sz="800" spc="2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be</a:t>
                      </a:r>
                      <a:r>
                        <a:rPr sz="800" spc="2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involved</a:t>
                      </a:r>
                      <a:r>
                        <a:rPr sz="800" spc="229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2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world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politics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or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trade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4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Socialist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731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4455">
                        <a:lnSpc>
                          <a:spcPct val="105000"/>
                        </a:lnSpc>
                        <a:spcBef>
                          <a:spcPts val="290"/>
                        </a:spcBef>
                      </a:pPr>
                      <a:r>
                        <a:rPr sz="800" spc="-50" dirty="0">
                          <a:latin typeface="Arial MT"/>
                          <a:cs typeface="Arial MT"/>
                        </a:rPr>
                        <a:t>Someone</a:t>
                      </a:r>
                      <a:r>
                        <a:rPr sz="800" spc="2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who</a:t>
                      </a:r>
                      <a:r>
                        <a:rPr sz="800" spc="26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believes</a:t>
                      </a:r>
                      <a:r>
                        <a:rPr sz="800" spc="2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26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public</a:t>
                      </a:r>
                      <a:r>
                        <a:rPr sz="800" spc="2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ownership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rather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than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privately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owned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business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1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Speakeasies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1915" algn="just">
                        <a:lnSpc>
                          <a:spcPct val="103699"/>
                        </a:lnSpc>
                        <a:spcBef>
                          <a:spcPts val="305"/>
                        </a:spcBef>
                      </a:pPr>
                      <a:r>
                        <a:rPr sz="800" spc="-75" dirty="0">
                          <a:latin typeface="Arial MT"/>
                          <a:cs typeface="Arial MT"/>
                        </a:rPr>
                        <a:t>These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were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underground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clubs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or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bars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America,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they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had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secret</a:t>
                      </a:r>
                      <a:r>
                        <a:rPr sz="800" spc="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password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enter.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Communist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539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2550" algn="just">
                        <a:lnSpc>
                          <a:spcPct val="103699"/>
                        </a:lnSpc>
                        <a:spcBef>
                          <a:spcPts val="305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16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political</a:t>
                      </a:r>
                      <a:r>
                        <a:rPr sz="800" spc="1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theory</a:t>
                      </a:r>
                      <a:r>
                        <a:rPr sz="800" spc="1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created</a:t>
                      </a:r>
                      <a:r>
                        <a:rPr sz="800" spc="1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by</a:t>
                      </a:r>
                      <a:r>
                        <a:rPr sz="800" spc="1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Karl</a:t>
                      </a:r>
                      <a:r>
                        <a:rPr sz="800" spc="1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Marx,</a:t>
                      </a:r>
                      <a:r>
                        <a:rPr sz="800" spc="1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all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property</a:t>
                      </a:r>
                      <a:r>
                        <a:rPr sz="800" spc="1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is</a:t>
                      </a:r>
                      <a:r>
                        <a:rPr sz="800" spc="1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publicly</a:t>
                      </a:r>
                      <a:r>
                        <a:rPr sz="800" spc="1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owned</a:t>
                      </a:r>
                      <a:r>
                        <a:rPr sz="800" spc="1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1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each</a:t>
                      </a:r>
                      <a:r>
                        <a:rPr sz="800" spc="1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person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works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is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paid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5" dirty="0">
                          <a:latin typeface="Arial MT"/>
                          <a:cs typeface="Arial MT"/>
                        </a:rPr>
                        <a:t>on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their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abilities.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3" name="object 3"/>
          <p:cNvSpPr txBox="1"/>
          <p:nvPr/>
        </p:nvSpPr>
        <p:spPr>
          <a:xfrm>
            <a:off x="1522599" y="1189280"/>
            <a:ext cx="154749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00" dirty="0">
                <a:latin typeface="Trebuchet MS"/>
                <a:cs typeface="Trebuchet MS"/>
              </a:rPr>
              <a:t>Roaring</a:t>
            </a:r>
            <a:r>
              <a:rPr sz="1400" spc="-110" dirty="0">
                <a:latin typeface="Trebuchet MS"/>
                <a:cs typeface="Trebuchet MS"/>
              </a:rPr>
              <a:t> 20s </a:t>
            </a:r>
            <a:r>
              <a:rPr sz="1400" dirty="0">
                <a:latin typeface="Trebuchet MS"/>
                <a:cs typeface="Trebuchet MS"/>
              </a:rPr>
              <a:t>in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Britain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97094" y="2447271"/>
            <a:ext cx="3345179" cy="1306830"/>
          </a:xfrm>
          <a:prstGeom prst="rect">
            <a:avLst/>
          </a:prstGeom>
        </p:spPr>
        <p:txBody>
          <a:bodyPr vert="horz" wrap="square" lIns="0" tIns="50165" rIns="0" bIns="0" rtlCol="0">
            <a:spAutoFit/>
          </a:bodyPr>
          <a:lstStyle/>
          <a:p>
            <a:pPr marL="184785">
              <a:lnSpc>
                <a:spcPct val="100000"/>
              </a:lnSpc>
              <a:spcBef>
                <a:spcPts val="395"/>
              </a:spcBef>
            </a:pPr>
            <a:r>
              <a:rPr sz="1400" spc="-155" dirty="0">
                <a:latin typeface="Trebuchet MS"/>
                <a:cs typeface="Trebuchet MS"/>
              </a:rPr>
              <a:t>Not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145" dirty="0">
                <a:latin typeface="Trebuchet MS"/>
                <a:cs typeface="Trebuchet MS"/>
              </a:rPr>
              <a:t>everyone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125" dirty="0">
                <a:latin typeface="Trebuchet MS"/>
                <a:cs typeface="Trebuchet MS"/>
              </a:rPr>
              <a:t>experienced</a:t>
            </a:r>
            <a:r>
              <a:rPr sz="1400" spc="-8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100" dirty="0">
                <a:latin typeface="Trebuchet MS"/>
                <a:cs typeface="Trebuchet MS"/>
              </a:rPr>
              <a:t>Roaring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20" dirty="0">
                <a:latin typeface="Trebuchet MS"/>
                <a:cs typeface="Trebuchet MS"/>
              </a:rPr>
              <a:t>20sA</a:t>
            </a:r>
            <a:endParaRPr sz="1400">
              <a:latin typeface="Trebuchet MS"/>
              <a:cs typeface="Trebuchet MS"/>
            </a:endParaRPr>
          </a:p>
          <a:p>
            <a:pPr marL="12700" marR="5080" algn="just">
              <a:lnSpc>
                <a:spcPct val="103699"/>
              </a:lnSpc>
              <a:spcBef>
                <a:spcPts val="130"/>
              </a:spcBef>
            </a:pPr>
            <a:r>
              <a:rPr sz="800" spc="-25" dirty="0">
                <a:latin typeface="Arial MT"/>
                <a:cs typeface="Arial MT"/>
              </a:rPr>
              <a:t>Peace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time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hard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people,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thousands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been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sent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home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from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British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armed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forces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who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come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terms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life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changing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injuries,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or</a:t>
            </a:r>
            <a:r>
              <a:rPr sz="800" dirty="0">
                <a:latin typeface="Arial MT"/>
                <a:cs typeface="Arial MT"/>
              </a:rPr>
              <a:t> 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mental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toll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taken.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Many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people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from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Empire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been </a:t>
            </a:r>
            <a:r>
              <a:rPr sz="800" spc="-25" dirty="0">
                <a:latin typeface="Arial MT"/>
                <a:cs typeface="Arial MT"/>
              </a:rPr>
              <a:t>brought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Britain,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chose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stay.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However,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summer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1919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violent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race </a:t>
            </a:r>
            <a:r>
              <a:rPr sz="800" spc="-25" dirty="0">
                <a:latin typeface="Arial MT"/>
                <a:cs typeface="Arial MT"/>
              </a:rPr>
              <a:t>riots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broke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out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against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this.</a:t>
            </a:r>
            <a:endParaRPr sz="800">
              <a:latin typeface="Arial MT"/>
              <a:cs typeface="Arial MT"/>
            </a:endParaRPr>
          </a:p>
          <a:p>
            <a:pPr marL="12700" marR="6350" algn="just">
              <a:lnSpc>
                <a:spcPct val="103699"/>
              </a:lnSpc>
              <a:spcBef>
                <a:spcPts val="15"/>
              </a:spcBef>
            </a:pPr>
            <a:r>
              <a:rPr sz="800" spc="-20" dirty="0">
                <a:latin typeface="Arial MT"/>
                <a:cs typeface="Arial MT"/>
              </a:rPr>
              <a:t>Most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people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 </a:t>
            </a:r>
            <a:r>
              <a:rPr sz="800" spc="-10" dirty="0">
                <a:latin typeface="Arial MT"/>
                <a:cs typeface="Arial MT"/>
              </a:rPr>
              <a:t>Britain</a:t>
            </a:r>
            <a:r>
              <a:rPr sz="800" dirty="0">
                <a:latin typeface="Arial MT"/>
                <a:cs typeface="Arial MT"/>
              </a:rPr>
              <a:t> did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not </a:t>
            </a:r>
            <a:r>
              <a:rPr sz="800" spc="-10" dirty="0">
                <a:latin typeface="Arial MT"/>
                <a:cs typeface="Arial MT"/>
              </a:rPr>
              <a:t>have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much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time</a:t>
            </a:r>
            <a:r>
              <a:rPr sz="800" dirty="0">
                <a:latin typeface="Arial MT"/>
                <a:cs typeface="Arial MT"/>
              </a:rPr>
              <a:t> or </a:t>
            </a:r>
            <a:r>
              <a:rPr sz="800" spc="-45" dirty="0">
                <a:latin typeface="Arial MT"/>
                <a:cs typeface="Arial MT"/>
              </a:rPr>
              <a:t>money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spare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during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this </a:t>
            </a:r>
            <a:r>
              <a:rPr sz="800" dirty="0">
                <a:latin typeface="Arial MT"/>
                <a:cs typeface="Arial MT"/>
              </a:rPr>
              <a:t>period.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1926,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 </a:t>
            </a:r>
            <a:r>
              <a:rPr sz="800" spc="-30" dirty="0">
                <a:latin typeface="Arial MT"/>
                <a:cs typeface="Arial MT"/>
              </a:rPr>
              <a:t>British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economy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struggling</a:t>
            </a:r>
            <a:r>
              <a:rPr sz="800" dirty="0">
                <a:latin typeface="Arial MT"/>
                <a:cs typeface="Arial MT"/>
              </a:rPr>
              <a:t> again.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There</a:t>
            </a:r>
            <a:r>
              <a:rPr sz="800" dirty="0">
                <a:latin typeface="Arial MT"/>
                <a:cs typeface="Arial MT"/>
              </a:rPr>
              <a:t> was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more </a:t>
            </a:r>
            <a:r>
              <a:rPr sz="800" spc="-50" dirty="0">
                <a:latin typeface="Arial MT"/>
                <a:cs typeface="Arial MT"/>
              </a:rPr>
              <a:t>unemployment</a:t>
            </a:r>
            <a:r>
              <a:rPr sz="800" spc="-10" dirty="0">
                <a:latin typeface="Arial MT"/>
                <a:cs typeface="Arial MT"/>
              </a:rPr>
              <a:t> 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found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life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vert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hard.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603867" y="1430050"/>
            <a:ext cx="330962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80" dirty="0">
                <a:latin typeface="Arial MT"/>
                <a:cs typeface="Arial MT"/>
              </a:rPr>
              <a:t>Post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50" dirty="0">
                <a:latin typeface="Arial MT"/>
                <a:cs typeface="Arial MT"/>
              </a:rPr>
              <a:t>WW1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Britain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also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time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significant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change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development.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626678" y="1579401"/>
            <a:ext cx="1590040" cy="7816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0520">
              <a:lnSpc>
                <a:spcPct val="100000"/>
              </a:lnSpc>
              <a:spcBef>
                <a:spcPts val="100"/>
              </a:spcBef>
            </a:pPr>
            <a:r>
              <a:rPr sz="800" b="1" spc="-40" dirty="0">
                <a:latin typeface="Arial"/>
                <a:cs typeface="Arial"/>
              </a:rPr>
              <a:t>Power</a:t>
            </a:r>
            <a:r>
              <a:rPr sz="800" b="1" spc="-15" dirty="0">
                <a:latin typeface="Arial"/>
                <a:cs typeface="Arial"/>
              </a:rPr>
              <a:t> </a:t>
            </a:r>
            <a:r>
              <a:rPr sz="800" b="1" spc="-35" dirty="0">
                <a:latin typeface="Arial"/>
                <a:cs typeface="Arial"/>
              </a:rPr>
              <a:t>to</a:t>
            </a:r>
            <a:r>
              <a:rPr sz="800" b="1" spc="-10" dirty="0">
                <a:latin typeface="Arial"/>
                <a:cs typeface="Arial"/>
              </a:rPr>
              <a:t> </a:t>
            </a:r>
            <a:r>
              <a:rPr sz="800" b="1" spc="-45" dirty="0">
                <a:latin typeface="Arial"/>
                <a:cs typeface="Arial"/>
              </a:rPr>
              <a:t>the</a:t>
            </a:r>
            <a:r>
              <a:rPr sz="800" b="1" spc="-10" dirty="0">
                <a:latin typeface="Arial"/>
                <a:cs typeface="Arial"/>
              </a:rPr>
              <a:t> People</a:t>
            </a:r>
            <a:endParaRPr sz="800">
              <a:latin typeface="Arial"/>
              <a:cs typeface="Arial"/>
            </a:endParaRPr>
          </a:p>
          <a:p>
            <a:pPr marL="12700" marR="5080">
              <a:lnSpc>
                <a:spcPts val="1010"/>
              </a:lnSpc>
              <a:spcBef>
                <a:spcPts val="15"/>
              </a:spcBef>
            </a:pPr>
            <a:r>
              <a:rPr sz="800" dirty="0">
                <a:latin typeface="Arial MT"/>
                <a:cs typeface="Arial MT"/>
              </a:rPr>
              <a:t>In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1918,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British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men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some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women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got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power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vote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endParaRPr sz="800">
              <a:latin typeface="Arial MT"/>
              <a:cs typeface="Arial MT"/>
            </a:endParaRPr>
          </a:p>
          <a:p>
            <a:pPr marL="12700" marR="5715">
              <a:lnSpc>
                <a:spcPts val="980"/>
              </a:lnSpc>
              <a:spcBef>
                <a:spcPts val="20"/>
              </a:spcBef>
              <a:tabLst>
                <a:tab pos="313690" algn="l"/>
                <a:tab pos="731520" algn="l"/>
                <a:tab pos="1365885" algn="l"/>
              </a:tabLst>
            </a:pPr>
            <a:r>
              <a:rPr sz="800" spc="-10" dirty="0">
                <a:latin typeface="Arial MT"/>
                <a:cs typeface="Arial MT"/>
              </a:rPr>
              <a:t>general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elections.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1924,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Britain's</a:t>
            </a:r>
            <a:r>
              <a:rPr sz="800" spc="-10" dirty="0">
                <a:latin typeface="Arial MT"/>
                <a:cs typeface="Arial MT"/>
              </a:rPr>
              <a:t> first</a:t>
            </a:r>
            <a:r>
              <a:rPr sz="800" dirty="0">
                <a:latin typeface="Arial MT"/>
                <a:cs typeface="Arial MT"/>
              </a:rPr>
              <a:t>	</a:t>
            </a:r>
            <a:r>
              <a:rPr sz="800" spc="-10" dirty="0">
                <a:latin typeface="Arial MT"/>
                <a:cs typeface="Arial MT"/>
              </a:rPr>
              <a:t>labour</a:t>
            </a:r>
            <a:r>
              <a:rPr sz="800" dirty="0">
                <a:latin typeface="Arial MT"/>
                <a:cs typeface="Arial MT"/>
              </a:rPr>
              <a:t>	</a:t>
            </a:r>
            <a:r>
              <a:rPr sz="800" spc="-10" dirty="0">
                <a:latin typeface="Arial MT"/>
                <a:cs typeface="Arial MT"/>
              </a:rPr>
              <a:t>government</a:t>
            </a:r>
            <a:r>
              <a:rPr sz="800" dirty="0">
                <a:latin typeface="Arial MT"/>
                <a:cs typeface="Arial MT"/>
              </a:rPr>
              <a:t>	</a:t>
            </a:r>
            <a:r>
              <a:rPr sz="800" spc="-35" dirty="0">
                <a:latin typeface="Arial MT"/>
                <a:cs typeface="Arial MT"/>
              </a:rPr>
              <a:t>were</a:t>
            </a:r>
            <a:endParaRPr sz="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5"/>
              </a:spcBef>
              <a:tabLst>
                <a:tab pos="533400" algn="l"/>
                <a:tab pos="867410" algn="l"/>
                <a:tab pos="1348740" algn="l"/>
              </a:tabLst>
            </a:pPr>
            <a:r>
              <a:rPr sz="800" spc="-10" dirty="0">
                <a:latin typeface="Arial MT"/>
                <a:cs typeface="Arial MT"/>
              </a:rPr>
              <a:t>elected.</a:t>
            </a:r>
            <a:r>
              <a:rPr sz="800" dirty="0">
                <a:latin typeface="Arial MT"/>
                <a:cs typeface="Arial MT"/>
              </a:rPr>
              <a:t>	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	</a:t>
            </a:r>
            <a:r>
              <a:rPr sz="800" spc="-10" dirty="0">
                <a:latin typeface="Arial MT"/>
                <a:cs typeface="Arial MT"/>
              </a:rPr>
              <a:t>Labour</a:t>
            </a:r>
            <a:r>
              <a:rPr sz="800" dirty="0">
                <a:latin typeface="Arial MT"/>
                <a:cs typeface="Arial MT"/>
              </a:rPr>
              <a:t>	</a:t>
            </a:r>
            <a:r>
              <a:rPr sz="800" spc="-20" dirty="0">
                <a:latin typeface="Arial MT"/>
                <a:cs typeface="Arial MT"/>
              </a:rPr>
              <a:t>Party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626678" y="2341401"/>
            <a:ext cx="147891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30" dirty="0">
                <a:latin typeface="Arial MT"/>
                <a:cs typeface="Arial MT"/>
              </a:rPr>
              <a:t>represented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working-</a:t>
            </a:r>
            <a:r>
              <a:rPr sz="800" spc="-70" dirty="0">
                <a:latin typeface="Arial MT"/>
                <a:cs typeface="Arial MT"/>
              </a:rPr>
              <a:t>class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334886" y="1554982"/>
            <a:ext cx="1591945" cy="915669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360680">
              <a:lnSpc>
                <a:spcPct val="100000"/>
              </a:lnSpc>
              <a:spcBef>
                <a:spcPts val="145"/>
              </a:spcBef>
            </a:pPr>
            <a:r>
              <a:rPr sz="800" b="1" spc="-65" dirty="0">
                <a:latin typeface="Arial"/>
                <a:cs typeface="Arial"/>
              </a:rPr>
              <a:t>Bright</a:t>
            </a:r>
            <a:r>
              <a:rPr sz="800" b="1" spc="5" dirty="0">
                <a:latin typeface="Arial"/>
                <a:cs typeface="Arial"/>
              </a:rPr>
              <a:t> </a:t>
            </a:r>
            <a:r>
              <a:rPr sz="800" b="1" spc="-30" dirty="0">
                <a:latin typeface="Arial"/>
                <a:cs typeface="Arial"/>
              </a:rPr>
              <a:t>young</a:t>
            </a:r>
            <a:r>
              <a:rPr sz="800" b="1" spc="10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things</a:t>
            </a:r>
            <a:endParaRPr sz="800">
              <a:latin typeface="Arial"/>
              <a:cs typeface="Arial"/>
            </a:endParaRPr>
          </a:p>
          <a:p>
            <a:pPr marL="12700" marR="5080" algn="just">
              <a:lnSpc>
                <a:spcPct val="104000"/>
              </a:lnSpc>
              <a:spcBef>
                <a:spcPts val="10"/>
              </a:spcBef>
            </a:pPr>
            <a:r>
              <a:rPr sz="800" dirty="0">
                <a:latin typeface="Arial MT"/>
                <a:cs typeface="Arial MT"/>
              </a:rPr>
              <a:t>For</a:t>
            </a:r>
            <a:r>
              <a:rPr sz="800" spc="3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young,</a:t>
            </a:r>
            <a:r>
              <a:rPr sz="800" spc="3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wealthy</a:t>
            </a:r>
            <a:r>
              <a:rPr sz="800" spc="3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people,</a:t>
            </a:r>
            <a:r>
              <a:rPr sz="800" spc="33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1920s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good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time.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There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new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Jazz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music,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clubs,</a:t>
            </a:r>
            <a:r>
              <a:rPr sz="800" spc="-10" dirty="0">
                <a:latin typeface="Arial MT"/>
                <a:cs typeface="Arial MT"/>
              </a:rPr>
              <a:t> more </a:t>
            </a:r>
            <a:r>
              <a:rPr sz="800" spc="-30" dirty="0">
                <a:latin typeface="Arial MT"/>
                <a:cs typeface="Arial MT"/>
              </a:rPr>
              <a:t>alcohol,</a:t>
            </a:r>
            <a:r>
              <a:rPr sz="800" spc="-20" dirty="0">
                <a:latin typeface="Arial MT"/>
                <a:cs typeface="Arial MT"/>
              </a:rPr>
              <a:t> new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fashion.</a:t>
            </a:r>
            <a:r>
              <a:rPr sz="800" spc="-20" dirty="0">
                <a:latin typeface="Arial MT"/>
                <a:cs typeface="Arial MT"/>
              </a:rPr>
              <a:t> Men </a:t>
            </a:r>
            <a:r>
              <a:rPr sz="800" dirty="0">
                <a:latin typeface="Arial MT"/>
                <a:cs typeface="Arial MT"/>
              </a:rPr>
              <a:t>wore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makeup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colourful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clothes;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women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could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out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without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chaperone.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597095" y="471510"/>
            <a:ext cx="3433445" cy="375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b="0" spc="-40" dirty="0">
                <a:latin typeface="Verdana"/>
                <a:cs typeface="Verdana"/>
              </a:rPr>
              <a:t>THE</a:t>
            </a:r>
            <a:r>
              <a:rPr sz="2300" b="0" spc="85" dirty="0">
                <a:latin typeface="Verdana"/>
                <a:cs typeface="Verdana"/>
              </a:rPr>
              <a:t> </a:t>
            </a:r>
            <a:r>
              <a:rPr sz="2300" b="0" dirty="0">
                <a:latin typeface="Verdana"/>
                <a:cs typeface="Verdana"/>
              </a:rPr>
              <a:t>INTERWAR</a:t>
            </a:r>
            <a:r>
              <a:rPr sz="2300" b="0" spc="90" dirty="0">
                <a:latin typeface="Verdana"/>
                <a:cs typeface="Verdana"/>
              </a:rPr>
              <a:t> </a:t>
            </a:r>
            <a:r>
              <a:rPr sz="2300" b="0" spc="-10" dirty="0">
                <a:latin typeface="Verdana"/>
                <a:cs typeface="Verdana"/>
              </a:rPr>
              <a:t>YEARS</a:t>
            </a:r>
            <a:endParaRPr sz="23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449485" y="773766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spc="-310" dirty="0">
                <a:latin typeface="Trebuchet MS"/>
                <a:cs typeface="Trebuchet MS"/>
              </a:rPr>
              <a:t>Knowledge</a:t>
            </a:r>
            <a:r>
              <a:rPr sz="2200" b="1" spc="-125" dirty="0">
                <a:latin typeface="Trebuchet MS"/>
                <a:cs typeface="Trebuchet MS"/>
              </a:rPr>
              <a:t> </a:t>
            </a:r>
            <a:r>
              <a:rPr sz="2200" b="1" spc="-135" dirty="0">
                <a:latin typeface="Trebuchet MS"/>
                <a:cs typeface="Trebuchet MS"/>
              </a:rPr>
              <a:t>organiser</a:t>
            </a:r>
            <a:endParaRPr sz="2200">
              <a:latin typeface="Trebuchet MS"/>
              <a:cs typeface="Trebuchet M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087408" y="1075473"/>
            <a:ext cx="492759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dirty="0">
                <a:latin typeface="Arial"/>
                <a:cs typeface="Arial"/>
              </a:rPr>
              <a:t>Ye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345" dirty="0">
                <a:latin typeface="Arial"/>
                <a:cs typeface="Arial"/>
              </a:rPr>
              <a:t> </a:t>
            </a:r>
            <a:r>
              <a:rPr sz="1000" b="1" spc="-50" dirty="0">
                <a:latin typeface="Arial"/>
                <a:cs typeface="Arial"/>
              </a:rPr>
              <a:t>9</a:t>
            </a:r>
            <a:endParaRPr sz="1000"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033885" y="3271006"/>
            <a:ext cx="2307590" cy="16014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4200"/>
              </a:lnSpc>
              <a:spcBef>
                <a:spcPts val="105"/>
              </a:spcBef>
            </a:pP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League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Nations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set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up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after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ensure</a:t>
            </a:r>
            <a:r>
              <a:rPr sz="800" dirty="0">
                <a:latin typeface="Arial MT"/>
                <a:cs typeface="Arial MT"/>
              </a:rPr>
              <a:t> that </a:t>
            </a:r>
            <a:r>
              <a:rPr sz="800" spc="-20" dirty="0">
                <a:latin typeface="Arial MT"/>
                <a:cs typeface="Arial MT"/>
              </a:rPr>
              <a:t>there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would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 </a:t>
            </a:r>
            <a:r>
              <a:rPr sz="800" spc="-20" dirty="0">
                <a:latin typeface="Arial MT"/>
                <a:cs typeface="Arial MT"/>
              </a:rPr>
              <a:t>lasting</a:t>
            </a:r>
            <a:r>
              <a:rPr sz="800" dirty="0">
                <a:latin typeface="Arial MT"/>
                <a:cs typeface="Arial MT"/>
              </a:rPr>
              <a:t> global </a:t>
            </a:r>
            <a:r>
              <a:rPr sz="800" spc="-20" dirty="0">
                <a:latin typeface="Arial MT"/>
                <a:cs typeface="Arial MT"/>
              </a:rPr>
              <a:t>peace.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This</a:t>
            </a:r>
            <a:r>
              <a:rPr sz="800" dirty="0">
                <a:latin typeface="Arial MT"/>
                <a:cs typeface="Arial MT"/>
              </a:rPr>
              <a:t> was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stipulated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Treaty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Versailles,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all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countries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agreed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join.</a:t>
            </a:r>
            <a:endParaRPr sz="800">
              <a:latin typeface="Arial MT"/>
              <a:cs typeface="Arial MT"/>
            </a:endParaRPr>
          </a:p>
          <a:p>
            <a:pPr marL="12700" marR="6350" algn="just">
              <a:lnSpc>
                <a:spcPct val="103800"/>
              </a:lnSpc>
              <a:spcBef>
                <a:spcPts val="15"/>
              </a:spcBef>
            </a:pPr>
            <a:r>
              <a:rPr sz="800" dirty="0">
                <a:latin typeface="Arial MT"/>
                <a:cs typeface="Arial MT"/>
              </a:rPr>
              <a:t>Once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organisation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been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set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up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America</a:t>
            </a:r>
            <a:r>
              <a:rPr sz="800" dirty="0">
                <a:latin typeface="Arial MT"/>
                <a:cs typeface="Arial MT"/>
              </a:rPr>
              <a:t> decided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not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join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even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though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been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their idea.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Germany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also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prevented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joining.</a:t>
            </a:r>
            <a:endParaRPr sz="800">
              <a:latin typeface="Arial MT"/>
              <a:cs typeface="Arial MT"/>
            </a:endParaRPr>
          </a:p>
          <a:p>
            <a:pPr marL="157480" marR="6350" algn="just">
              <a:lnSpc>
                <a:spcPct val="104400"/>
              </a:lnSpc>
              <a:spcBef>
                <a:spcPts val="390"/>
              </a:spcBef>
            </a:pPr>
            <a:r>
              <a:rPr sz="800" dirty="0">
                <a:latin typeface="Arial MT"/>
                <a:cs typeface="Arial MT"/>
              </a:rPr>
              <a:t>Initially,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plan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been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allow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countries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-5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have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say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things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going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globally,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however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without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America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never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really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worked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should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do.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Germany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also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felt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like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spc="-10" dirty="0">
                <a:latin typeface="Arial MT"/>
                <a:cs typeface="Arial MT"/>
              </a:rPr>
              <a:t> were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being </a:t>
            </a:r>
            <a:r>
              <a:rPr sz="800" spc="-50" dirty="0">
                <a:latin typeface="Arial MT"/>
                <a:cs typeface="Arial MT"/>
              </a:rPr>
              <a:t>unnecessarily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punished.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20700" y="3630739"/>
            <a:ext cx="3831967" cy="1480892"/>
          </a:xfrm>
          <a:prstGeom prst="rect">
            <a:avLst/>
          </a:prstGeom>
        </p:spPr>
      </p:pic>
      <p:grpSp>
        <p:nvGrpSpPr>
          <p:cNvPr id="14" name="object 14"/>
          <p:cNvGrpSpPr/>
          <p:nvPr/>
        </p:nvGrpSpPr>
        <p:grpSpPr>
          <a:xfrm>
            <a:off x="3955796" y="1776590"/>
            <a:ext cx="2463165" cy="1536065"/>
            <a:chOff x="3955796" y="1776590"/>
            <a:chExt cx="2463165" cy="1536065"/>
          </a:xfrm>
        </p:grpSpPr>
        <p:pic>
          <p:nvPicPr>
            <p:cNvPr id="15" name="object 1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55796" y="2117343"/>
              <a:ext cx="2462783" cy="1194815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289482" y="1776590"/>
              <a:ext cx="1744369" cy="839495"/>
            </a:xfrm>
            <a:prstGeom prst="rect">
              <a:avLst/>
            </a:prstGeom>
          </p:spPr>
        </p:pic>
      </p:grpSp>
      <p:sp>
        <p:nvSpPr>
          <p:cNvPr id="17" name="object 17"/>
          <p:cNvSpPr txBox="1"/>
          <p:nvPr/>
        </p:nvSpPr>
        <p:spPr>
          <a:xfrm>
            <a:off x="6417129" y="2134160"/>
            <a:ext cx="3710940" cy="26898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99185">
              <a:lnSpc>
                <a:spcPct val="100000"/>
              </a:lnSpc>
              <a:spcBef>
                <a:spcPts val="100"/>
              </a:spcBef>
            </a:pPr>
            <a:r>
              <a:rPr sz="1400" spc="-65" dirty="0">
                <a:latin typeface="Trebuchet MS"/>
                <a:cs typeface="Trebuchet MS"/>
              </a:rPr>
              <a:t>Soviet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5" dirty="0">
                <a:latin typeface="Trebuchet MS"/>
                <a:cs typeface="Trebuchet MS"/>
              </a:rPr>
              <a:t>Threat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to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70" dirty="0">
                <a:latin typeface="Trebuchet MS"/>
                <a:cs typeface="Trebuchet MS"/>
              </a:rPr>
              <a:t>League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Nations</a:t>
            </a:r>
            <a:endParaRPr sz="1400">
              <a:latin typeface="Trebuchet MS"/>
              <a:cs typeface="Trebuchet MS"/>
            </a:endParaRPr>
          </a:p>
          <a:p>
            <a:pPr marL="1210310" marR="106680" algn="just">
              <a:lnSpc>
                <a:spcPct val="104200"/>
              </a:lnSpc>
              <a:spcBef>
                <a:spcPts val="580"/>
              </a:spcBef>
            </a:pPr>
            <a:r>
              <a:rPr sz="800" spc="-85" dirty="0">
                <a:latin typeface="Arial MT"/>
                <a:cs typeface="Arial MT"/>
              </a:rPr>
              <a:t>Russia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been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taken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over</a:t>
            </a:r>
            <a:r>
              <a:rPr sz="800" dirty="0">
                <a:latin typeface="Arial MT"/>
                <a:cs typeface="Arial MT"/>
              </a:rPr>
              <a:t> by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communist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government</a:t>
            </a:r>
            <a:r>
              <a:rPr sz="800" spc="-20" dirty="0">
                <a:latin typeface="Arial MT"/>
                <a:cs typeface="Arial MT"/>
              </a:rPr>
              <a:t> in </a:t>
            </a:r>
            <a:r>
              <a:rPr sz="800" dirty="0">
                <a:latin typeface="Arial MT"/>
                <a:cs typeface="Arial MT"/>
              </a:rPr>
              <a:t>1918,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radical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ideas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meant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Western </a:t>
            </a:r>
            <a:r>
              <a:rPr sz="800" spc="-25" dirty="0">
                <a:latin typeface="Arial MT"/>
                <a:cs typeface="Arial MT"/>
              </a:rPr>
              <a:t>governments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did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not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trust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them.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Communism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dirty="0">
                <a:latin typeface="Arial MT"/>
                <a:cs typeface="Arial MT"/>
              </a:rPr>
              <a:t> relatively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new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concept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believed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would </a:t>
            </a:r>
            <a:r>
              <a:rPr sz="800" dirty="0">
                <a:latin typeface="Arial MT"/>
                <a:cs typeface="Arial MT"/>
              </a:rPr>
              <a:t>threaten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way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life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many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other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Capitalist </a:t>
            </a:r>
            <a:r>
              <a:rPr sz="800" spc="-40" dirty="0">
                <a:latin typeface="Arial MT"/>
                <a:cs typeface="Arial MT"/>
              </a:rPr>
              <a:t>countries.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5" dirty="0">
                <a:latin typeface="Arial MT"/>
                <a:cs typeface="Arial MT"/>
              </a:rPr>
              <a:t>USSR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eventually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allowed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join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1935,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but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tensions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high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because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25" dirty="0">
                <a:latin typeface="Arial MT"/>
                <a:cs typeface="Arial MT"/>
              </a:rPr>
              <a:t>it.</a:t>
            </a:r>
            <a:endParaRPr sz="800">
              <a:latin typeface="Arial MT"/>
              <a:cs typeface="Arial MT"/>
            </a:endParaRPr>
          </a:p>
          <a:p>
            <a:pPr marL="35560">
              <a:lnSpc>
                <a:spcPct val="100000"/>
              </a:lnSpc>
              <a:spcBef>
                <a:spcPts val="580"/>
              </a:spcBef>
            </a:pPr>
            <a:r>
              <a:rPr sz="1400" dirty="0">
                <a:latin typeface="Trebuchet MS"/>
                <a:cs typeface="Trebuchet MS"/>
              </a:rPr>
              <a:t>Italian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threat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to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league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nations</a:t>
            </a:r>
            <a:endParaRPr sz="1400">
              <a:latin typeface="Trebuchet MS"/>
              <a:cs typeface="Trebuchet MS"/>
            </a:endParaRPr>
          </a:p>
          <a:p>
            <a:pPr marL="12700" marR="1560195" algn="just">
              <a:lnSpc>
                <a:spcPct val="104099"/>
              </a:lnSpc>
              <a:spcBef>
                <a:spcPts val="459"/>
              </a:spcBef>
            </a:pPr>
            <a:r>
              <a:rPr sz="800" dirty="0">
                <a:latin typeface="Arial MT"/>
                <a:cs typeface="Arial MT"/>
              </a:rPr>
              <a:t>Italy</a:t>
            </a:r>
            <a:r>
              <a:rPr sz="800" spc="3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3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3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fascist</a:t>
            </a:r>
            <a:r>
              <a:rPr sz="800" spc="3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government,</a:t>
            </a:r>
            <a:r>
              <a:rPr sz="800" spc="3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30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Benito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Mussolini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charge.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Italy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already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owned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land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spc="-20" dirty="0">
                <a:latin typeface="Arial MT"/>
                <a:cs typeface="Arial MT"/>
              </a:rPr>
              <a:t> Northern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Africa,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so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obvious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choice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3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invade</a:t>
            </a:r>
            <a:r>
              <a:rPr sz="800" spc="3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Abyssinia.</a:t>
            </a:r>
            <a:r>
              <a:rPr sz="800" spc="3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3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3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rich</a:t>
            </a:r>
            <a:r>
              <a:rPr sz="800" spc="3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3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natural </a:t>
            </a:r>
            <a:r>
              <a:rPr sz="800" spc="-40" dirty="0">
                <a:latin typeface="Arial MT"/>
                <a:cs typeface="Arial MT"/>
              </a:rPr>
              <a:t>resources,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provided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opportunity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start </a:t>
            </a:r>
            <a:r>
              <a:rPr sz="800" dirty="0">
                <a:latin typeface="Arial MT"/>
                <a:cs typeface="Arial MT"/>
              </a:rPr>
              <a:t>an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Empire.</a:t>
            </a:r>
            <a:r>
              <a:rPr sz="800" dirty="0">
                <a:latin typeface="Arial MT"/>
                <a:cs typeface="Arial MT"/>
              </a:rPr>
              <a:t> 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1934, </a:t>
            </a:r>
            <a:r>
              <a:rPr sz="800" spc="-45" dirty="0">
                <a:latin typeface="Arial MT"/>
                <a:cs typeface="Arial MT"/>
              </a:rPr>
              <a:t>Mussolini</a:t>
            </a:r>
            <a:r>
              <a:rPr sz="800" dirty="0">
                <a:latin typeface="Arial MT"/>
                <a:cs typeface="Arial MT"/>
              </a:rPr>
              <a:t> ordered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attack </a:t>
            </a:r>
            <a:r>
              <a:rPr sz="800" dirty="0">
                <a:latin typeface="Arial MT"/>
                <a:cs typeface="Arial MT"/>
              </a:rPr>
              <a:t>to </a:t>
            </a:r>
            <a:r>
              <a:rPr sz="800" spc="-20" dirty="0">
                <a:latin typeface="Arial MT"/>
                <a:cs typeface="Arial MT"/>
              </a:rPr>
              <a:t>begin,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League</a:t>
            </a:r>
            <a:r>
              <a:rPr sz="800" dirty="0">
                <a:latin typeface="Arial MT"/>
                <a:cs typeface="Arial MT"/>
              </a:rPr>
              <a:t> of </a:t>
            </a:r>
            <a:r>
              <a:rPr sz="800" spc="-30" dirty="0">
                <a:latin typeface="Arial MT"/>
                <a:cs typeface="Arial MT"/>
              </a:rPr>
              <a:t>Nations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found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 </a:t>
            </a:r>
            <a:r>
              <a:rPr sz="800" spc="-20" dirty="0">
                <a:latin typeface="Arial MT"/>
                <a:cs typeface="Arial MT"/>
              </a:rPr>
              <a:t>very </a:t>
            </a:r>
            <a:r>
              <a:rPr sz="800" dirty="0">
                <a:latin typeface="Arial MT"/>
                <a:cs typeface="Arial MT"/>
              </a:rPr>
              <a:t>difficult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get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involved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4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Italy’s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movements.</a:t>
            </a:r>
            <a:r>
              <a:rPr sz="800" dirty="0">
                <a:latin typeface="Arial MT"/>
                <a:cs typeface="Arial MT"/>
              </a:rPr>
              <a:t> Italy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succeeded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1936.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7380956" y="4831639"/>
            <a:ext cx="2772410" cy="22688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ts val="1645"/>
              </a:lnSpc>
              <a:spcBef>
                <a:spcPts val="100"/>
              </a:spcBef>
            </a:pPr>
            <a:r>
              <a:rPr sz="1400" spc="-145" dirty="0">
                <a:latin typeface="Trebuchet MS"/>
                <a:cs typeface="Trebuchet MS"/>
              </a:rPr>
              <a:t>Japanese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threat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to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league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50" dirty="0">
                <a:latin typeface="Trebuchet MS"/>
                <a:cs typeface="Trebuchet MS"/>
              </a:rPr>
              <a:t>nations</a:t>
            </a:r>
            <a:endParaRPr sz="1400">
              <a:latin typeface="Trebuchet MS"/>
              <a:cs typeface="Trebuchet MS"/>
            </a:endParaRPr>
          </a:p>
          <a:p>
            <a:pPr marL="762635" algn="just">
              <a:lnSpc>
                <a:spcPts val="925"/>
              </a:lnSpc>
            </a:pP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Japan</a:t>
            </a:r>
            <a:r>
              <a:rPr sz="800" spc="5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had</a:t>
            </a:r>
            <a:r>
              <a:rPr sz="800" spc="6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231F20"/>
                </a:solidFill>
                <a:latin typeface="Arial MT"/>
                <a:cs typeface="Arial MT"/>
              </a:rPr>
              <a:t>been</a:t>
            </a:r>
            <a:r>
              <a:rPr sz="800" spc="5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231F20"/>
                </a:solidFill>
                <a:latin typeface="Arial MT"/>
                <a:cs typeface="Arial MT"/>
              </a:rPr>
              <a:t>suffering</a:t>
            </a:r>
            <a:r>
              <a:rPr sz="800" spc="6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as</a:t>
            </a:r>
            <a:r>
              <a:rPr sz="800" spc="5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a</a:t>
            </a:r>
            <a:r>
              <a:rPr sz="800" spc="6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5" dirty="0">
                <a:solidFill>
                  <a:srgbClr val="231F20"/>
                </a:solidFill>
                <a:latin typeface="Arial MT"/>
                <a:cs typeface="Arial MT"/>
              </a:rPr>
              <a:t>result</a:t>
            </a:r>
            <a:r>
              <a:rPr sz="800" spc="5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of</a:t>
            </a:r>
            <a:r>
              <a:rPr sz="800" spc="5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5" dirty="0">
                <a:solidFill>
                  <a:srgbClr val="231F20"/>
                </a:solidFill>
                <a:latin typeface="Arial MT"/>
                <a:cs typeface="Arial MT"/>
              </a:rPr>
              <a:t>the</a:t>
            </a:r>
            <a:endParaRPr sz="800">
              <a:latin typeface="Arial MT"/>
              <a:cs typeface="Arial MT"/>
            </a:endParaRPr>
          </a:p>
          <a:p>
            <a:pPr marL="762635" marR="64135" algn="just">
              <a:lnSpc>
                <a:spcPct val="103899"/>
              </a:lnSpc>
              <a:spcBef>
                <a:spcPts val="10"/>
              </a:spcBef>
            </a:pP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1929</a:t>
            </a:r>
            <a:r>
              <a:rPr sz="800" spc="10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Wall</a:t>
            </a:r>
            <a:r>
              <a:rPr sz="800" spc="10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Street</a:t>
            </a:r>
            <a:r>
              <a:rPr sz="800" spc="10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Crash;</a:t>
            </a:r>
            <a:r>
              <a:rPr sz="800" spc="10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their</a:t>
            </a:r>
            <a:r>
              <a:rPr sz="800" spc="10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only</a:t>
            </a:r>
            <a:r>
              <a:rPr sz="800" spc="10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natural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resource</a:t>
            </a:r>
            <a:r>
              <a:rPr sz="800" spc="3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was</a:t>
            </a:r>
            <a:r>
              <a:rPr sz="800" spc="3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silk</a:t>
            </a:r>
            <a:r>
              <a:rPr sz="800" spc="31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and</a:t>
            </a:r>
            <a:r>
              <a:rPr sz="800" spc="32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so</a:t>
            </a:r>
            <a:r>
              <a:rPr sz="800" spc="3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they</a:t>
            </a:r>
            <a:r>
              <a:rPr sz="800" spc="31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30" dirty="0">
                <a:solidFill>
                  <a:srgbClr val="231F20"/>
                </a:solidFill>
                <a:latin typeface="Arial MT"/>
                <a:cs typeface="Arial MT"/>
              </a:rPr>
              <a:t>needed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 additional</a:t>
            </a:r>
            <a:r>
              <a:rPr sz="800" spc="3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45" dirty="0">
                <a:solidFill>
                  <a:srgbClr val="231F20"/>
                </a:solidFill>
                <a:latin typeface="Arial MT"/>
                <a:cs typeface="Arial MT"/>
              </a:rPr>
              <a:t>resources</a:t>
            </a:r>
            <a:r>
              <a:rPr sz="800" spc="3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to</a:t>
            </a:r>
            <a:r>
              <a:rPr sz="800" spc="4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boost</a:t>
            </a:r>
            <a:r>
              <a:rPr sz="800" spc="4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their</a:t>
            </a:r>
            <a:r>
              <a:rPr sz="800" spc="4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45" dirty="0">
                <a:solidFill>
                  <a:srgbClr val="231F20"/>
                </a:solidFill>
                <a:latin typeface="Arial MT"/>
                <a:cs typeface="Arial MT"/>
              </a:rPr>
              <a:t>economy.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 In</a:t>
            </a:r>
            <a:r>
              <a:rPr sz="800" spc="18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1931,</a:t>
            </a:r>
            <a:r>
              <a:rPr sz="800" spc="18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Japan</a:t>
            </a:r>
            <a:r>
              <a:rPr sz="800" spc="18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orchestrated</a:t>
            </a:r>
            <a:r>
              <a:rPr sz="800" spc="19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the</a:t>
            </a:r>
            <a:r>
              <a:rPr sz="800" spc="18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40" dirty="0">
                <a:solidFill>
                  <a:srgbClr val="231F20"/>
                </a:solidFill>
                <a:latin typeface="Arial MT"/>
                <a:cs typeface="Arial MT"/>
              </a:rPr>
              <a:t>Mukden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 incident,</a:t>
            </a:r>
            <a:r>
              <a:rPr sz="800" spc="27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where</a:t>
            </a:r>
            <a:r>
              <a:rPr sz="800" spc="29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they</a:t>
            </a:r>
            <a:r>
              <a:rPr sz="800" spc="29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rigged</a:t>
            </a:r>
            <a:r>
              <a:rPr sz="800" spc="30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a</a:t>
            </a:r>
            <a:r>
              <a:rPr sz="800" spc="30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40" dirty="0">
                <a:solidFill>
                  <a:srgbClr val="231F20"/>
                </a:solidFill>
                <a:latin typeface="Arial MT"/>
                <a:cs typeface="Arial MT"/>
              </a:rPr>
              <a:t>Japanese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 railway</a:t>
            </a:r>
            <a:r>
              <a:rPr sz="800" spc="5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with</a:t>
            </a:r>
            <a:r>
              <a:rPr sz="800" spc="6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dynamite</a:t>
            </a:r>
            <a:r>
              <a:rPr sz="800" spc="6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and</a:t>
            </a:r>
            <a:r>
              <a:rPr sz="800" spc="6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blew</a:t>
            </a:r>
            <a:r>
              <a:rPr sz="800" spc="7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it</a:t>
            </a:r>
            <a:r>
              <a:rPr sz="800" spc="6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up.</a:t>
            </a:r>
            <a:r>
              <a:rPr sz="800" spc="5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55" dirty="0">
                <a:solidFill>
                  <a:srgbClr val="231F20"/>
                </a:solidFill>
                <a:latin typeface="Arial MT"/>
                <a:cs typeface="Arial MT"/>
              </a:rPr>
              <a:t>They</a:t>
            </a:r>
            <a:r>
              <a:rPr sz="800" spc="50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45" dirty="0">
                <a:solidFill>
                  <a:srgbClr val="231F20"/>
                </a:solidFill>
                <a:latin typeface="Arial MT"/>
                <a:cs typeface="Arial MT"/>
              </a:rPr>
              <a:t>then</a:t>
            </a:r>
            <a:r>
              <a:rPr sz="800" spc="-1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blamed</a:t>
            </a:r>
            <a:r>
              <a:rPr sz="800" spc="-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231F20"/>
                </a:solidFill>
                <a:latin typeface="Arial MT"/>
                <a:cs typeface="Arial MT"/>
              </a:rPr>
              <a:t>the</a:t>
            </a:r>
            <a:r>
              <a:rPr sz="800" spc="-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60" dirty="0">
                <a:solidFill>
                  <a:srgbClr val="231F20"/>
                </a:solidFill>
                <a:latin typeface="Arial MT"/>
                <a:cs typeface="Arial MT"/>
              </a:rPr>
              <a:t>Chinese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 foe</a:t>
            </a:r>
            <a:r>
              <a:rPr sz="800" spc="-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35" dirty="0">
                <a:solidFill>
                  <a:srgbClr val="231F20"/>
                </a:solidFill>
                <a:latin typeface="Arial MT"/>
                <a:cs typeface="Arial MT"/>
              </a:rPr>
              <a:t>this</a:t>
            </a:r>
            <a:r>
              <a:rPr sz="800" spc="-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60" dirty="0">
                <a:solidFill>
                  <a:srgbClr val="231F20"/>
                </a:solidFill>
                <a:latin typeface="Arial MT"/>
                <a:cs typeface="Arial MT"/>
              </a:rPr>
              <a:t>so</a:t>
            </a:r>
            <a:r>
              <a:rPr sz="800" spc="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they</a:t>
            </a:r>
            <a:r>
              <a:rPr sz="800" spc="-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5" dirty="0">
                <a:solidFill>
                  <a:srgbClr val="231F20"/>
                </a:solidFill>
                <a:latin typeface="Arial MT"/>
                <a:cs typeface="Arial MT"/>
              </a:rPr>
              <a:t>had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 a</a:t>
            </a:r>
            <a:r>
              <a:rPr sz="800" spc="10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30" dirty="0">
                <a:solidFill>
                  <a:srgbClr val="231F20"/>
                </a:solidFill>
                <a:latin typeface="Arial MT"/>
                <a:cs typeface="Arial MT"/>
              </a:rPr>
              <a:t>reason</a:t>
            </a:r>
            <a:r>
              <a:rPr sz="800" spc="1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to</a:t>
            </a:r>
            <a:r>
              <a:rPr sz="800" spc="10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invade</a:t>
            </a:r>
            <a:r>
              <a:rPr sz="800" spc="10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35" dirty="0">
                <a:solidFill>
                  <a:srgbClr val="231F20"/>
                </a:solidFill>
                <a:latin typeface="Arial MT"/>
                <a:cs typeface="Arial MT"/>
              </a:rPr>
              <a:t>Manchuria.</a:t>
            </a:r>
            <a:r>
              <a:rPr sz="800" spc="9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50" dirty="0">
                <a:solidFill>
                  <a:srgbClr val="231F20"/>
                </a:solidFill>
                <a:latin typeface="Arial MT"/>
                <a:cs typeface="Arial MT"/>
              </a:rPr>
              <a:t>The</a:t>
            </a:r>
            <a:r>
              <a:rPr sz="800" spc="1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45" dirty="0">
                <a:solidFill>
                  <a:srgbClr val="231F20"/>
                </a:solidFill>
                <a:latin typeface="Arial MT"/>
                <a:cs typeface="Arial MT"/>
              </a:rPr>
              <a:t>invasion</a:t>
            </a:r>
            <a:endParaRPr sz="800">
              <a:latin typeface="Arial MT"/>
              <a:cs typeface="Arial MT"/>
            </a:endParaRPr>
          </a:p>
          <a:p>
            <a:pPr marL="762635" marR="63500" algn="just">
              <a:lnSpc>
                <a:spcPct val="104200"/>
              </a:lnSpc>
              <a:spcBef>
                <a:spcPts val="100"/>
              </a:spcBef>
            </a:pP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lasted</a:t>
            </a:r>
            <a:r>
              <a:rPr sz="800" spc="30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over</a:t>
            </a:r>
            <a:r>
              <a:rPr sz="800" spc="30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5</a:t>
            </a:r>
            <a:r>
              <a:rPr sz="800" spc="3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months</a:t>
            </a:r>
            <a:r>
              <a:rPr sz="800" spc="30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and</a:t>
            </a:r>
            <a:r>
              <a:rPr sz="800" spc="30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led</a:t>
            </a:r>
            <a:r>
              <a:rPr sz="800" spc="3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to</a:t>
            </a:r>
            <a:r>
              <a:rPr sz="800" spc="30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55" dirty="0">
                <a:solidFill>
                  <a:srgbClr val="231F20"/>
                </a:solidFill>
                <a:latin typeface="Arial MT"/>
                <a:cs typeface="Arial MT"/>
              </a:rPr>
              <a:t>them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 occupying</a:t>
            </a:r>
            <a:r>
              <a:rPr sz="800" spc="1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Manchuria</a:t>
            </a:r>
            <a:r>
              <a:rPr sz="800" spc="2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against</a:t>
            </a:r>
            <a:r>
              <a:rPr sz="800" spc="1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the</a:t>
            </a:r>
            <a:r>
              <a:rPr sz="800" spc="1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5" dirty="0">
                <a:solidFill>
                  <a:srgbClr val="231F20"/>
                </a:solidFill>
                <a:latin typeface="Arial MT"/>
                <a:cs typeface="Arial MT"/>
              </a:rPr>
              <a:t>wishes</a:t>
            </a:r>
            <a:r>
              <a:rPr sz="800" spc="1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5" dirty="0">
                <a:solidFill>
                  <a:srgbClr val="231F20"/>
                </a:solidFill>
                <a:latin typeface="Arial MT"/>
                <a:cs typeface="Arial MT"/>
              </a:rPr>
              <a:t>of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 China.</a:t>
            </a:r>
            <a:r>
              <a:rPr sz="800" spc="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The</a:t>
            </a:r>
            <a:r>
              <a:rPr sz="800" spc="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League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of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Nations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opposed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35" dirty="0">
                <a:solidFill>
                  <a:srgbClr val="231F20"/>
                </a:solidFill>
                <a:latin typeface="Arial MT"/>
                <a:cs typeface="Arial MT"/>
              </a:rPr>
              <a:t>this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 but</a:t>
            </a:r>
            <a:r>
              <a:rPr sz="800" spc="15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they</a:t>
            </a:r>
            <a:r>
              <a:rPr sz="800" spc="15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did</a:t>
            </a:r>
            <a:r>
              <a:rPr sz="800" spc="16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not</a:t>
            </a:r>
            <a:r>
              <a:rPr sz="800" spc="15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do</a:t>
            </a:r>
            <a:r>
              <a:rPr sz="800" spc="15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anything</a:t>
            </a:r>
            <a:r>
              <a:rPr sz="800" spc="16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to</a:t>
            </a:r>
            <a:r>
              <a:rPr sz="800" spc="15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35" dirty="0">
                <a:solidFill>
                  <a:srgbClr val="231F20"/>
                </a:solidFill>
                <a:latin typeface="Arial MT"/>
                <a:cs typeface="Arial MT"/>
              </a:rPr>
              <a:t>intervene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 against</a:t>
            </a:r>
            <a:r>
              <a:rPr sz="800" spc="9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Japanese</a:t>
            </a:r>
            <a:r>
              <a:rPr sz="800" spc="9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aggression</a:t>
            </a:r>
            <a:r>
              <a:rPr sz="800" spc="9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–</a:t>
            </a:r>
            <a:r>
              <a:rPr sz="800" spc="9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the</a:t>
            </a:r>
            <a:r>
              <a:rPr sz="800" spc="9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50" dirty="0">
                <a:solidFill>
                  <a:srgbClr val="231F20"/>
                </a:solidFill>
                <a:latin typeface="Arial MT"/>
                <a:cs typeface="Arial MT"/>
              </a:rPr>
              <a:t>closest</a:t>
            </a:r>
            <a:r>
              <a:rPr sz="800" spc="-20" dirty="0">
                <a:solidFill>
                  <a:srgbClr val="231F20"/>
                </a:solidFill>
                <a:latin typeface="Arial MT"/>
                <a:cs typeface="Arial MT"/>
              </a:rPr>
              <a:t> country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 who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could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231F20"/>
                </a:solidFill>
                <a:latin typeface="Arial MT"/>
                <a:cs typeface="Arial MT"/>
              </a:rPr>
              <a:t>intervene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was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65" dirty="0">
                <a:solidFill>
                  <a:srgbClr val="231F20"/>
                </a:solidFill>
                <a:latin typeface="Arial MT"/>
                <a:cs typeface="Arial MT"/>
              </a:rPr>
              <a:t>Russia,</a:t>
            </a:r>
            <a:r>
              <a:rPr sz="800" spc="1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5" dirty="0">
                <a:solidFill>
                  <a:srgbClr val="231F20"/>
                </a:solidFill>
                <a:latin typeface="Arial MT"/>
                <a:cs typeface="Arial MT"/>
              </a:rPr>
              <a:t>but</a:t>
            </a:r>
            <a:r>
              <a:rPr sz="800" spc="50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5" dirty="0">
                <a:solidFill>
                  <a:srgbClr val="231F20"/>
                </a:solidFill>
                <a:latin typeface="Arial MT"/>
                <a:cs typeface="Arial MT"/>
              </a:rPr>
              <a:t>they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were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20" dirty="0">
                <a:solidFill>
                  <a:srgbClr val="231F20"/>
                </a:solidFill>
                <a:latin typeface="Arial MT"/>
                <a:cs typeface="Arial MT"/>
              </a:rPr>
              <a:t>still</a:t>
            </a:r>
            <a:r>
              <a:rPr sz="800" spc="-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40" dirty="0">
                <a:solidFill>
                  <a:srgbClr val="231F20"/>
                </a:solidFill>
                <a:latin typeface="Arial MT"/>
                <a:cs typeface="Arial MT"/>
              </a:rPr>
              <a:t>not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 a</a:t>
            </a:r>
            <a:r>
              <a:rPr sz="800" spc="15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part of </a:t>
            </a:r>
            <a:r>
              <a:rPr sz="800" spc="-40" dirty="0">
                <a:solidFill>
                  <a:srgbClr val="231F20"/>
                </a:solidFill>
                <a:latin typeface="Arial MT"/>
                <a:cs typeface="Arial MT"/>
              </a:rPr>
              <a:t>the</a:t>
            </a:r>
            <a:r>
              <a:rPr sz="800" dirty="0">
                <a:solidFill>
                  <a:srgbClr val="231F20"/>
                </a:solidFill>
                <a:latin typeface="Arial MT"/>
                <a:cs typeface="Arial MT"/>
              </a:rPr>
              <a:t> </a:t>
            </a:r>
            <a:r>
              <a:rPr sz="800" spc="-10" dirty="0">
                <a:solidFill>
                  <a:srgbClr val="231F20"/>
                </a:solidFill>
                <a:latin typeface="Arial MT"/>
                <a:cs typeface="Arial MT"/>
              </a:rPr>
              <a:t>League.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19" name="object 1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625331" y="3629152"/>
            <a:ext cx="1514855" cy="1264920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6778243" y="5098288"/>
            <a:ext cx="1399031" cy="1981200"/>
          </a:xfrm>
          <a:prstGeom prst="rect">
            <a:avLst/>
          </a:prstGeom>
        </p:spPr>
      </p:pic>
      <p:grpSp>
        <p:nvGrpSpPr>
          <p:cNvPr id="21" name="object 21"/>
          <p:cNvGrpSpPr/>
          <p:nvPr/>
        </p:nvGrpSpPr>
        <p:grpSpPr>
          <a:xfrm>
            <a:off x="4071481" y="709734"/>
            <a:ext cx="3668395" cy="2710180"/>
            <a:chOff x="4071481" y="709734"/>
            <a:chExt cx="3668395" cy="2710180"/>
          </a:xfrm>
        </p:grpSpPr>
        <p:pic>
          <p:nvPicPr>
            <p:cNvPr id="22" name="object 2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335665" y="2124966"/>
              <a:ext cx="1403601" cy="1294698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4077831" y="716084"/>
              <a:ext cx="912494" cy="1384300"/>
            </a:xfrm>
            <a:custGeom>
              <a:avLst/>
              <a:gdLst/>
              <a:ahLst/>
              <a:cxnLst/>
              <a:rect l="l" t="t" r="r" b="b"/>
              <a:pathLst>
                <a:path w="912495" h="1384300">
                  <a:moveTo>
                    <a:pt x="820894" y="0"/>
                  </a:moveTo>
                  <a:lnTo>
                    <a:pt x="91210" y="0"/>
                  </a:lnTo>
                  <a:lnTo>
                    <a:pt x="55706" y="7165"/>
                  </a:lnTo>
                  <a:lnTo>
                    <a:pt x="26714" y="26706"/>
                  </a:lnTo>
                  <a:lnTo>
                    <a:pt x="7167" y="55690"/>
                  </a:lnTo>
                  <a:lnTo>
                    <a:pt x="0" y="91183"/>
                  </a:lnTo>
                  <a:lnTo>
                    <a:pt x="0" y="1292757"/>
                  </a:lnTo>
                  <a:lnTo>
                    <a:pt x="7167" y="1328249"/>
                  </a:lnTo>
                  <a:lnTo>
                    <a:pt x="26714" y="1357233"/>
                  </a:lnTo>
                  <a:lnTo>
                    <a:pt x="55706" y="1376774"/>
                  </a:lnTo>
                  <a:lnTo>
                    <a:pt x="91210" y="1383940"/>
                  </a:lnTo>
                  <a:lnTo>
                    <a:pt x="820894" y="1383940"/>
                  </a:lnTo>
                  <a:lnTo>
                    <a:pt x="856397" y="1376774"/>
                  </a:lnTo>
                  <a:lnTo>
                    <a:pt x="885390" y="1357233"/>
                  </a:lnTo>
                  <a:lnTo>
                    <a:pt x="904937" y="1328249"/>
                  </a:lnTo>
                  <a:lnTo>
                    <a:pt x="912105" y="1292757"/>
                  </a:lnTo>
                  <a:lnTo>
                    <a:pt x="912105" y="91183"/>
                  </a:lnTo>
                  <a:lnTo>
                    <a:pt x="904937" y="55690"/>
                  </a:lnTo>
                  <a:lnTo>
                    <a:pt x="885390" y="26706"/>
                  </a:lnTo>
                  <a:lnTo>
                    <a:pt x="856397" y="7165"/>
                  </a:lnTo>
                  <a:lnTo>
                    <a:pt x="820894" y="0"/>
                  </a:lnTo>
                  <a:close/>
                </a:path>
              </a:pathLst>
            </a:custGeom>
            <a:solidFill>
              <a:srgbClr val="00BFB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4077831" y="716084"/>
              <a:ext cx="912494" cy="1384300"/>
            </a:xfrm>
            <a:custGeom>
              <a:avLst/>
              <a:gdLst/>
              <a:ahLst/>
              <a:cxnLst/>
              <a:rect l="l" t="t" r="r" b="b"/>
              <a:pathLst>
                <a:path w="912495" h="1384300">
                  <a:moveTo>
                    <a:pt x="0" y="91183"/>
                  </a:moveTo>
                  <a:lnTo>
                    <a:pt x="7167" y="55690"/>
                  </a:lnTo>
                  <a:lnTo>
                    <a:pt x="26714" y="26707"/>
                  </a:lnTo>
                  <a:lnTo>
                    <a:pt x="55707" y="7165"/>
                  </a:lnTo>
                  <a:lnTo>
                    <a:pt x="91210" y="0"/>
                  </a:lnTo>
                  <a:lnTo>
                    <a:pt x="820894" y="0"/>
                  </a:lnTo>
                  <a:lnTo>
                    <a:pt x="856398" y="7165"/>
                  </a:lnTo>
                  <a:lnTo>
                    <a:pt x="885390" y="26707"/>
                  </a:lnTo>
                  <a:lnTo>
                    <a:pt x="904937" y="55690"/>
                  </a:lnTo>
                  <a:lnTo>
                    <a:pt x="912105" y="91183"/>
                  </a:lnTo>
                  <a:lnTo>
                    <a:pt x="912105" y="1292756"/>
                  </a:lnTo>
                  <a:lnTo>
                    <a:pt x="904937" y="1328249"/>
                  </a:lnTo>
                  <a:lnTo>
                    <a:pt x="885390" y="1357233"/>
                  </a:lnTo>
                  <a:lnTo>
                    <a:pt x="856398" y="1376775"/>
                  </a:lnTo>
                  <a:lnTo>
                    <a:pt x="820894" y="1383941"/>
                  </a:lnTo>
                  <a:lnTo>
                    <a:pt x="91210" y="1383941"/>
                  </a:lnTo>
                  <a:lnTo>
                    <a:pt x="55707" y="1376775"/>
                  </a:lnTo>
                  <a:lnTo>
                    <a:pt x="26714" y="1357233"/>
                  </a:lnTo>
                  <a:lnTo>
                    <a:pt x="7167" y="1328249"/>
                  </a:lnTo>
                  <a:lnTo>
                    <a:pt x="0" y="1292756"/>
                  </a:lnTo>
                  <a:lnTo>
                    <a:pt x="0" y="91183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4157253" y="847881"/>
            <a:ext cx="751205" cy="108966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indent="635" algn="ctr">
              <a:lnSpc>
                <a:spcPct val="85800"/>
              </a:lnSpc>
              <a:spcBef>
                <a:spcPts val="235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Spanish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Civil </a:t>
            </a:r>
            <a:r>
              <a:rPr sz="800" dirty="0">
                <a:latin typeface="Arial MT"/>
                <a:cs typeface="Arial MT"/>
              </a:rPr>
              <a:t>War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started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1936,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 </a:t>
            </a:r>
            <a:r>
              <a:rPr sz="800" spc="-25" dirty="0">
                <a:latin typeface="Arial MT"/>
                <a:cs typeface="Arial MT"/>
              </a:rPr>
              <a:t>saw</a:t>
            </a:r>
            <a:r>
              <a:rPr sz="800" dirty="0">
                <a:latin typeface="Arial MT"/>
                <a:cs typeface="Arial MT"/>
              </a:rPr>
              <a:t> right</a:t>
            </a:r>
            <a:r>
              <a:rPr sz="800" spc="-5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wing </a:t>
            </a:r>
            <a:r>
              <a:rPr sz="800" spc="-35" dirty="0">
                <a:latin typeface="Arial MT"/>
                <a:cs typeface="Arial MT"/>
              </a:rPr>
              <a:t>nationalists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(like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Nazis)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by</a:t>
            </a:r>
            <a:r>
              <a:rPr sz="800" spc="-10" dirty="0">
                <a:latin typeface="Arial MT"/>
                <a:cs typeface="Arial MT"/>
              </a:rPr>
              <a:t> General</a:t>
            </a:r>
            <a:r>
              <a:rPr sz="800" spc="-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Franco, </a:t>
            </a:r>
            <a:r>
              <a:rPr sz="800" dirty="0">
                <a:latin typeface="Arial MT"/>
                <a:cs typeface="Arial MT"/>
              </a:rPr>
              <a:t>fight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against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left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wing </a:t>
            </a:r>
            <a:r>
              <a:rPr sz="800" spc="-10" dirty="0">
                <a:latin typeface="Arial MT"/>
                <a:cs typeface="Arial MT"/>
              </a:rPr>
              <a:t>republicans.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5081146" y="709734"/>
            <a:ext cx="1192530" cy="1397000"/>
            <a:chOff x="5081146" y="709734"/>
            <a:chExt cx="1192530" cy="1397000"/>
          </a:xfrm>
        </p:grpSpPr>
        <p:pic>
          <p:nvPicPr>
            <p:cNvPr id="27" name="object 27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081146" y="1294986"/>
              <a:ext cx="193365" cy="226136"/>
            </a:xfrm>
            <a:prstGeom prst="rect">
              <a:avLst/>
            </a:prstGeom>
          </p:spPr>
        </p:pic>
        <p:sp>
          <p:nvSpPr>
            <p:cNvPr id="28" name="object 28"/>
            <p:cNvSpPr/>
            <p:nvPr/>
          </p:nvSpPr>
          <p:spPr>
            <a:xfrm>
              <a:off x="5354779" y="716084"/>
              <a:ext cx="912494" cy="1384300"/>
            </a:xfrm>
            <a:custGeom>
              <a:avLst/>
              <a:gdLst/>
              <a:ahLst/>
              <a:cxnLst/>
              <a:rect l="l" t="t" r="r" b="b"/>
              <a:pathLst>
                <a:path w="912495" h="1384300">
                  <a:moveTo>
                    <a:pt x="820893" y="0"/>
                  </a:moveTo>
                  <a:lnTo>
                    <a:pt x="91210" y="0"/>
                  </a:lnTo>
                  <a:lnTo>
                    <a:pt x="55706" y="7165"/>
                  </a:lnTo>
                  <a:lnTo>
                    <a:pt x="26714" y="26706"/>
                  </a:lnTo>
                  <a:lnTo>
                    <a:pt x="7167" y="55690"/>
                  </a:lnTo>
                  <a:lnTo>
                    <a:pt x="0" y="91183"/>
                  </a:lnTo>
                  <a:lnTo>
                    <a:pt x="0" y="1292757"/>
                  </a:lnTo>
                  <a:lnTo>
                    <a:pt x="7167" y="1328249"/>
                  </a:lnTo>
                  <a:lnTo>
                    <a:pt x="26714" y="1357233"/>
                  </a:lnTo>
                  <a:lnTo>
                    <a:pt x="55706" y="1376774"/>
                  </a:lnTo>
                  <a:lnTo>
                    <a:pt x="91210" y="1383940"/>
                  </a:lnTo>
                  <a:lnTo>
                    <a:pt x="820893" y="1383940"/>
                  </a:lnTo>
                  <a:lnTo>
                    <a:pt x="856397" y="1376774"/>
                  </a:lnTo>
                  <a:lnTo>
                    <a:pt x="885389" y="1357233"/>
                  </a:lnTo>
                  <a:lnTo>
                    <a:pt x="904937" y="1328249"/>
                  </a:lnTo>
                  <a:lnTo>
                    <a:pt x="912105" y="1292757"/>
                  </a:lnTo>
                  <a:lnTo>
                    <a:pt x="912105" y="91183"/>
                  </a:lnTo>
                  <a:lnTo>
                    <a:pt x="904937" y="55690"/>
                  </a:lnTo>
                  <a:lnTo>
                    <a:pt x="885389" y="26706"/>
                  </a:lnTo>
                  <a:lnTo>
                    <a:pt x="856397" y="7165"/>
                  </a:lnTo>
                  <a:lnTo>
                    <a:pt x="820893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5354779" y="716084"/>
              <a:ext cx="912494" cy="1384300"/>
            </a:xfrm>
            <a:custGeom>
              <a:avLst/>
              <a:gdLst/>
              <a:ahLst/>
              <a:cxnLst/>
              <a:rect l="l" t="t" r="r" b="b"/>
              <a:pathLst>
                <a:path w="912495" h="1384300">
                  <a:moveTo>
                    <a:pt x="0" y="91183"/>
                  </a:moveTo>
                  <a:lnTo>
                    <a:pt x="7167" y="55690"/>
                  </a:lnTo>
                  <a:lnTo>
                    <a:pt x="26714" y="26707"/>
                  </a:lnTo>
                  <a:lnTo>
                    <a:pt x="55707" y="7165"/>
                  </a:lnTo>
                  <a:lnTo>
                    <a:pt x="91210" y="0"/>
                  </a:lnTo>
                  <a:lnTo>
                    <a:pt x="820894" y="0"/>
                  </a:lnTo>
                  <a:lnTo>
                    <a:pt x="856398" y="7165"/>
                  </a:lnTo>
                  <a:lnTo>
                    <a:pt x="885390" y="26707"/>
                  </a:lnTo>
                  <a:lnTo>
                    <a:pt x="904937" y="55690"/>
                  </a:lnTo>
                  <a:lnTo>
                    <a:pt x="912105" y="91183"/>
                  </a:lnTo>
                  <a:lnTo>
                    <a:pt x="912105" y="1292756"/>
                  </a:lnTo>
                  <a:lnTo>
                    <a:pt x="904937" y="1328249"/>
                  </a:lnTo>
                  <a:lnTo>
                    <a:pt x="885390" y="1357233"/>
                  </a:lnTo>
                  <a:lnTo>
                    <a:pt x="856398" y="1376775"/>
                  </a:lnTo>
                  <a:lnTo>
                    <a:pt x="820894" y="1383941"/>
                  </a:lnTo>
                  <a:lnTo>
                    <a:pt x="91210" y="1383941"/>
                  </a:lnTo>
                  <a:lnTo>
                    <a:pt x="55707" y="1376775"/>
                  </a:lnTo>
                  <a:lnTo>
                    <a:pt x="26714" y="1357233"/>
                  </a:lnTo>
                  <a:lnTo>
                    <a:pt x="7167" y="1328249"/>
                  </a:lnTo>
                  <a:lnTo>
                    <a:pt x="0" y="1292756"/>
                  </a:lnTo>
                  <a:lnTo>
                    <a:pt x="0" y="91183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5598285" y="847881"/>
            <a:ext cx="422909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14" dirty="0">
                <a:latin typeface="Arial MT"/>
                <a:cs typeface="Arial MT"/>
              </a:rPr>
              <a:t>USSR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5413227" y="951514"/>
            <a:ext cx="794385" cy="985519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indent="-1270" algn="ctr">
              <a:lnSpc>
                <a:spcPct val="85900"/>
              </a:lnSpc>
              <a:spcBef>
                <a:spcPts val="235"/>
              </a:spcBef>
            </a:pPr>
            <a:r>
              <a:rPr sz="800" spc="-30" dirty="0">
                <a:latin typeface="Arial MT"/>
                <a:cs typeface="Arial MT"/>
              </a:rPr>
              <a:t>supported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Republican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forces,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however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British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French</a:t>
            </a:r>
            <a:r>
              <a:rPr sz="800" dirty="0">
                <a:latin typeface="Arial MT"/>
                <a:cs typeface="Arial MT"/>
              </a:rPr>
              <a:t> did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want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get</a:t>
            </a:r>
            <a:r>
              <a:rPr sz="800" spc="-25" dirty="0">
                <a:latin typeface="Arial MT"/>
                <a:cs typeface="Arial MT"/>
              </a:rPr>
              <a:t> involved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case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escalated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 full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scale </a:t>
            </a:r>
            <a:r>
              <a:rPr sz="800" dirty="0">
                <a:latin typeface="Arial MT"/>
                <a:cs typeface="Arial MT"/>
              </a:rPr>
              <a:t>world</a:t>
            </a:r>
            <a:r>
              <a:rPr sz="800" spc="-20" dirty="0">
                <a:latin typeface="Arial MT"/>
                <a:cs typeface="Arial MT"/>
              </a:rPr>
              <a:t> war.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6353455" y="709734"/>
            <a:ext cx="1196975" cy="1397000"/>
            <a:chOff x="6353455" y="709734"/>
            <a:chExt cx="1196975" cy="1397000"/>
          </a:xfrm>
        </p:grpSpPr>
        <p:pic>
          <p:nvPicPr>
            <p:cNvPr id="33" name="object 3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353455" y="1290346"/>
              <a:ext cx="202645" cy="235414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6631726" y="716084"/>
              <a:ext cx="912494" cy="1384300"/>
            </a:xfrm>
            <a:custGeom>
              <a:avLst/>
              <a:gdLst/>
              <a:ahLst/>
              <a:cxnLst/>
              <a:rect l="l" t="t" r="r" b="b"/>
              <a:pathLst>
                <a:path w="912495" h="1384300">
                  <a:moveTo>
                    <a:pt x="820894" y="0"/>
                  </a:moveTo>
                  <a:lnTo>
                    <a:pt x="91210" y="0"/>
                  </a:lnTo>
                  <a:lnTo>
                    <a:pt x="55706" y="7165"/>
                  </a:lnTo>
                  <a:lnTo>
                    <a:pt x="26714" y="26706"/>
                  </a:lnTo>
                  <a:lnTo>
                    <a:pt x="7167" y="55690"/>
                  </a:lnTo>
                  <a:lnTo>
                    <a:pt x="0" y="91183"/>
                  </a:lnTo>
                  <a:lnTo>
                    <a:pt x="0" y="1292757"/>
                  </a:lnTo>
                  <a:lnTo>
                    <a:pt x="7167" y="1328249"/>
                  </a:lnTo>
                  <a:lnTo>
                    <a:pt x="26714" y="1357233"/>
                  </a:lnTo>
                  <a:lnTo>
                    <a:pt x="55706" y="1376774"/>
                  </a:lnTo>
                  <a:lnTo>
                    <a:pt x="91210" y="1383940"/>
                  </a:lnTo>
                  <a:lnTo>
                    <a:pt x="820894" y="1383940"/>
                  </a:lnTo>
                  <a:lnTo>
                    <a:pt x="856397" y="1376774"/>
                  </a:lnTo>
                  <a:lnTo>
                    <a:pt x="885390" y="1357233"/>
                  </a:lnTo>
                  <a:lnTo>
                    <a:pt x="904937" y="1328249"/>
                  </a:lnTo>
                  <a:lnTo>
                    <a:pt x="912105" y="1292757"/>
                  </a:lnTo>
                  <a:lnTo>
                    <a:pt x="912105" y="91183"/>
                  </a:lnTo>
                  <a:lnTo>
                    <a:pt x="904937" y="55690"/>
                  </a:lnTo>
                  <a:lnTo>
                    <a:pt x="885390" y="26706"/>
                  </a:lnTo>
                  <a:lnTo>
                    <a:pt x="856397" y="7165"/>
                  </a:lnTo>
                  <a:lnTo>
                    <a:pt x="820894" y="0"/>
                  </a:lnTo>
                  <a:close/>
                </a:path>
              </a:pathLst>
            </a:custGeom>
            <a:solidFill>
              <a:srgbClr val="FF9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5" name="object 35"/>
            <p:cNvSpPr/>
            <p:nvPr/>
          </p:nvSpPr>
          <p:spPr>
            <a:xfrm>
              <a:off x="6631726" y="716084"/>
              <a:ext cx="912494" cy="1384300"/>
            </a:xfrm>
            <a:custGeom>
              <a:avLst/>
              <a:gdLst/>
              <a:ahLst/>
              <a:cxnLst/>
              <a:rect l="l" t="t" r="r" b="b"/>
              <a:pathLst>
                <a:path w="912495" h="1384300">
                  <a:moveTo>
                    <a:pt x="0" y="91183"/>
                  </a:moveTo>
                  <a:lnTo>
                    <a:pt x="7167" y="55690"/>
                  </a:lnTo>
                  <a:lnTo>
                    <a:pt x="26714" y="26707"/>
                  </a:lnTo>
                  <a:lnTo>
                    <a:pt x="55707" y="7165"/>
                  </a:lnTo>
                  <a:lnTo>
                    <a:pt x="91210" y="0"/>
                  </a:lnTo>
                  <a:lnTo>
                    <a:pt x="820894" y="0"/>
                  </a:lnTo>
                  <a:lnTo>
                    <a:pt x="856398" y="7165"/>
                  </a:lnTo>
                  <a:lnTo>
                    <a:pt x="885390" y="26707"/>
                  </a:lnTo>
                  <a:lnTo>
                    <a:pt x="904937" y="55690"/>
                  </a:lnTo>
                  <a:lnTo>
                    <a:pt x="912105" y="91183"/>
                  </a:lnTo>
                  <a:lnTo>
                    <a:pt x="912105" y="1292756"/>
                  </a:lnTo>
                  <a:lnTo>
                    <a:pt x="904937" y="1328249"/>
                  </a:lnTo>
                  <a:lnTo>
                    <a:pt x="885390" y="1357233"/>
                  </a:lnTo>
                  <a:lnTo>
                    <a:pt x="856398" y="1376775"/>
                  </a:lnTo>
                  <a:lnTo>
                    <a:pt x="820894" y="1383941"/>
                  </a:lnTo>
                  <a:lnTo>
                    <a:pt x="91210" y="1383941"/>
                  </a:lnTo>
                  <a:lnTo>
                    <a:pt x="55707" y="1376775"/>
                  </a:lnTo>
                  <a:lnTo>
                    <a:pt x="26714" y="1357233"/>
                  </a:lnTo>
                  <a:lnTo>
                    <a:pt x="7167" y="1328249"/>
                  </a:lnTo>
                  <a:lnTo>
                    <a:pt x="0" y="1292756"/>
                  </a:lnTo>
                  <a:lnTo>
                    <a:pt x="0" y="91183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6702301" y="847881"/>
            <a:ext cx="768985" cy="108966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indent="1270" algn="ctr">
              <a:lnSpc>
                <a:spcPct val="85800"/>
              </a:lnSpc>
              <a:spcBef>
                <a:spcPts val="235"/>
              </a:spcBef>
            </a:pPr>
            <a:r>
              <a:rPr sz="800" spc="-10" dirty="0">
                <a:latin typeface="Arial MT"/>
                <a:cs typeface="Arial MT"/>
              </a:rPr>
              <a:t>Hitler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however, </a:t>
            </a:r>
            <a:r>
              <a:rPr sz="800" spc="-60" dirty="0">
                <a:latin typeface="Arial MT"/>
                <a:cs typeface="Arial MT"/>
              </a:rPr>
              <a:t>used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this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as</a:t>
            </a:r>
            <a:r>
              <a:rPr sz="800" spc="-10" dirty="0">
                <a:latin typeface="Arial MT"/>
                <a:cs typeface="Arial MT"/>
              </a:rPr>
              <a:t> an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opportunity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test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out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armed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forces,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joining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side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Franco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ensure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another </a:t>
            </a:r>
            <a:r>
              <a:rPr sz="800" spc="-65" dirty="0">
                <a:latin typeface="Arial MT"/>
                <a:cs typeface="Arial MT"/>
              </a:rPr>
              <a:t>Fascist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dictator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put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into </a:t>
            </a:r>
            <a:r>
              <a:rPr sz="800" spc="-10" dirty="0">
                <a:latin typeface="Arial MT"/>
                <a:cs typeface="Arial MT"/>
              </a:rPr>
              <a:t>power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 </a:t>
            </a:r>
            <a:r>
              <a:rPr sz="800" spc="-25" dirty="0">
                <a:latin typeface="Arial MT"/>
                <a:cs typeface="Arial MT"/>
              </a:rPr>
              <a:t>Europe.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37" name="object 37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7630403" y="1290346"/>
            <a:ext cx="202645" cy="235414"/>
          </a:xfrm>
          <a:prstGeom prst="rect">
            <a:avLst/>
          </a:prstGeom>
        </p:spPr>
      </p:pic>
      <p:grpSp>
        <p:nvGrpSpPr>
          <p:cNvPr id="38" name="object 38"/>
          <p:cNvGrpSpPr/>
          <p:nvPr/>
        </p:nvGrpSpPr>
        <p:grpSpPr>
          <a:xfrm>
            <a:off x="7902488" y="709897"/>
            <a:ext cx="924560" cy="1396365"/>
            <a:chOff x="7902488" y="709897"/>
            <a:chExt cx="924560" cy="1396365"/>
          </a:xfrm>
        </p:grpSpPr>
        <p:sp>
          <p:nvSpPr>
            <p:cNvPr id="39" name="object 39"/>
            <p:cNvSpPr/>
            <p:nvPr/>
          </p:nvSpPr>
          <p:spPr>
            <a:xfrm>
              <a:off x="7908674" y="716084"/>
              <a:ext cx="912494" cy="1384300"/>
            </a:xfrm>
            <a:custGeom>
              <a:avLst/>
              <a:gdLst/>
              <a:ahLst/>
              <a:cxnLst/>
              <a:rect l="l" t="t" r="r" b="b"/>
              <a:pathLst>
                <a:path w="912495" h="1384300">
                  <a:moveTo>
                    <a:pt x="820894" y="0"/>
                  </a:moveTo>
                  <a:lnTo>
                    <a:pt x="91210" y="0"/>
                  </a:lnTo>
                  <a:lnTo>
                    <a:pt x="55706" y="7165"/>
                  </a:lnTo>
                  <a:lnTo>
                    <a:pt x="26714" y="26706"/>
                  </a:lnTo>
                  <a:lnTo>
                    <a:pt x="7167" y="55690"/>
                  </a:lnTo>
                  <a:lnTo>
                    <a:pt x="0" y="91183"/>
                  </a:lnTo>
                  <a:lnTo>
                    <a:pt x="0" y="1292757"/>
                  </a:lnTo>
                  <a:lnTo>
                    <a:pt x="7167" y="1328249"/>
                  </a:lnTo>
                  <a:lnTo>
                    <a:pt x="26714" y="1357233"/>
                  </a:lnTo>
                  <a:lnTo>
                    <a:pt x="55706" y="1376774"/>
                  </a:lnTo>
                  <a:lnTo>
                    <a:pt x="91210" y="1383940"/>
                  </a:lnTo>
                  <a:lnTo>
                    <a:pt x="820894" y="1383940"/>
                  </a:lnTo>
                  <a:lnTo>
                    <a:pt x="856397" y="1376774"/>
                  </a:lnTo>
                  <a:lnTo>
                    <a:pt x="885390" y="1357233"/>
                  </a:lnTo>
                  <a:lnTo>
                    <a:pt x="904937" y="1328249"/>
                  </a:lnTo>
                  <a:lnTo>
                    <a:pt x="912105" y="1292757"/>
                  </a:lnTo>
                  <a:lnTo>
                    <a:pt x="912105" y="91183"/>
                  </a:lnTo>
                  <a:lnTo>
                    <a:pt x="904937" y="55690"/>
                  </a:lnTo>
                  <a:lnTo>
                    <a:pt x="885390" y="26706"/>
                  </a:lnTo>
                  <a:lnTo>
                    <a:pt x="856397" y="7165"/>
                  </a:lnTo>
                  <a:lnTo>
                    <a:pt x="820894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0" name="object 40"/>
            <p:cNvSpPr/>
            <p:nvPr/>
          </p:nvSpPr>
          <p:spPr>
            <a:xfrm>
              <a:off x="7908674" y="716084"/>
              <a:ext cx="912494" cy="1384300"/>
            </a:xfrm>
            <a:custGeom>
              <a:avLst/>
              <a:gdLst/>
              <a:ahLst/>
              <a:cxnLst/>
              <a:rect l="l" t="t" r="r" b="b"/>
              <a:pathLst>
                <a:path w="912495" h="1384300">
                  <a:moveTo>
                    <a:pt x="0" y="91183"/>
                  </a:moveTo>
                  <a:lnTo>
                    <a:pt x="7167" y="55690"/>
                  </a:lnTo>
                  <a:lnTo>
                    <a:pt x="26714" y="26707"/>
                  </a:lnTo>
                  <a:lnTo>
                    <a:pt x="55707" y="7165"/>
                  </a:lnTo>
                  <a:lnTo>
                    <a:pt x="91210" y="0"/>
                  </a:lnTo>
                  <a:lnTo>
                    <a:pt x="820894" y="0"/>
                  </a:lnTo>
                  <a:lnTo>
                    <a:pt x="856398" y="7165"/>
                  </a:lnTo>
                  <a:lnTo>
                    <a:pt x="885390" y="26707"/>
                  </a:lnTo>
                  <a:lnTo>
                    <a:pt x="904937" y="55690"/>
                  </a:lnTo>
                  <a:lnTo>
                    <a:pt x="912105" y="91183"/>
                  </a:lnTo>
                  <a:lnTo>
                    <a:pt x="912105" y="1292756"/>
                  </a:lnTo>
                  <a:lnTo>
                    <a:pt x="904937" y="1328249"/>
                  </a:lnTo>
                  <a:lnTo>
                    <a:pt x="885390" y="1357233"/>
                  </a:lnTo>
                  <a:lnTo>
                    <a:pt x="856398" y="1376775"/>
                  </a:lnTo>
                  <a:lnTo>
                    <a:pt x="820894" y="1383941"/>
                  </a:lnTo>
                  <a:lnTo>
                    <a:pt x="91210" y="1383941"/>
                  </a:lnTo>
                  <a:lnTo>
                    <a:pt x="55707" y="1376775"/>
                  </a:lnTo>
                  <a:lnTo>
                    <a:pt x="26714" y="1357233"/>
                  </a:lnTo>
                  <a:lnTo>
                    <a:pt x="7167" y="1328249"/>
                  </a:lnTo>
                  <a:lnTo>
                    <a:pt x="0" y="1292756"/>
                  </a:lnTo>
                  <a:lnTo>
                    <a:pt x="0" y="91183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7968081" y="844833"/>
            <a:ext cx="791210" cy="118999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indent="-635" algn="ctr">
              <a:lnSpc>
                <a:spcPct val="85500"/>
              </a:lnSpc>
              <a:spcBef>
                <a:spcPts val="235"/>
              </a:spcBef>
            </a:pPr>
            <a:r>
              <a:rPr sz="800" spc="-40" dirty="0">
                <a:latin typeface="Arial MT"/>
                <a:cs typeface="Arial MT"/>
              </a:rPr>
              <a:t>won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ruled</a:t>
            </a:r>
            <a:r>
              <a:rPr sz="800" spc="-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until </a:t>
            </a:r>
            <a:r>
              <a:rPr sz="800" spc="-65" dirty="0">
                <a:latin typeface="Arial MT"/>
                <a:cs typeface="Arial MT"/>
              </a:rPr>
              <a:t>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died </a:t>
            </a:r>
            <a:r>
              <a:rPr sz="800" dirty="0">
                <a:latin typeface="Arial MT"/>
                <a:cs typeface="Arial MT"/>
              </a:rPr>
              <a:t>at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age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75.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This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turning point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European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politics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1930s,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now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there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three </a:t>
            </a:r>
            <a:r>
              <a:rPr sz="800" spc="-35" dirty="0">
                <a:latin typeface="Arial MT"/>
                <a:cs typeface="Arial MT"/>
              </a:rPr>
              <a:t>powers,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whom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spc="-10" dirty="0">
                <a:latin typeface="Arial MT"/>
                <a:cs typeface="Arial MT"/>
              </a:rPr>
              <a:t>dictators.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5684804" y="338055"/>
            <a:ext cx="3065780" cy="553720"/>
          </a:xfrm>
          <a:prstGeom prst="rect">
            <a:avLst/>
          </a:prstGeom>
        </p:spPr>
        <p:txBody>
          <a:bodyPr vert="horz" wrap="square" lIns="0" tIns="1352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65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90" dirty="0">
                <a:latin typeface="Trebuchet MS"/>
                <a:cs typeface="Trebuchet MS"/>
              </a:rPr>
              <a:t>happened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85" dirty="0">
                <a:latin typeface="Trebuchet MS"/>
                <a:cs typeface="Trebuchet MS"/>
              </a:rPr>
              <a:t>during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95" dirty="0">
                <a:latin typeface="Trebuchet MS"/>
                <a:cs typeface="Trebuchet MS"/>
              </a:rPr>
              <a:t>Spanish </a:t>
            </a:r>
            <a:r>
              <a:rPr sz="1400" spc="60" dirty="0">
                <a:latin typeface="Trebuchet MS"/>
                <a:cs typeface="Trebuchet MS"/>
              </a:rPr>
              <a:t>civil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20" dirty="0">
                <a:latin typeface="Trebuchet MS"/>
                <a:cs typeface="Trebuchet MS"/>
              </a:rPr>
              <a:t>war?</a:t>
            </a:r>
            <a:endParaRPr sz="1400">
              <a:latin typeface="Trebuchet MS"/>
              <a:cs typeface="Trebuchet MS"/>
            </a:endParaRPr>
          </a:p>
          <a:p>
            <a:pPr marR="5080" algn="r">
              <a:lnSpc>
                <a:spcPct val="100000"/>
              </a:lnSpc>
              <a:spcBef>
                <a:spcPts val="550"/>
              </a:spcBef>
            </a:pPr>
            <a:r>
              <a:rPr sz="800" spc="-75" dirty="0">
                <a:latin typeface="Arial MT"/>
                <a:cs typeface="Arial MT"/>
              </a:rPr>
              <a:t>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end,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Franco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43" name="object 43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8907350" y="1290346"/>
            <a:ext cx="202645" cy="235414"/>
          </a:xfrm>
          <a:prstGeom prst="rect">
            <a:avLst/>
          </a:prstGeom>
        </p:spPr>
      </p:pic>
      <p:grpSp>
        <p:nvGrpSpPr>
          <p:cNvPr id="44" name="object 44"/>
          <p:cNvGrpSpPr/>
          <p:nvPr/>
        </p:nvGrpSpPr>
        <p:grpSpPr>
          <a:xfrm>
            <a:off x="9179436" y="709897"/>
            <a:ext cx="924560" cy="1396365"/>
            <a:chOff x="9179436" y="709897"/>
            <a:chExt cx="924560" cy="1396365"/>
          </a:xfrm>
        </p:grpSpPr>
        <p:sp>
          <p:nvSpPr>
            <p:cNvPr id="45" name="object 45"/>
            <p:cNvSpPr/>
            <p:nvPr/>
          </p:nvSpPr>
          <p:spPr>
            <a:xfrm>
              <a:off x="9185623" y="716084"/>
              <a:ext cx="912494" cy="1384300"/>
            </a:xfrm>
            <a:custGeom>
              <a:avLst/>
              <a:gdLst/>
              <a:ahLst/>
              <a:cxnLst/>
              <a:rect l="l" t="t" r="r" b="b"/>
              <a:pathLst>
                <a:path w="912495" h="1384300">
                  <a:moveTo>
                    <a:pt x="820894" y="0"/>
                  </a:moveTo>
                  <a:lnTo>
                    <a:pt x="91210" y="0"/>
                  </a:lnTo>
                  <a:lnTo>
                    <a:pt x="55706" y="7165"/>
                  </a:lnTo>
                  <a:lnTo>
                    <a:pt x="26714" y="26706"/>
                  </a:lnTo>
                  <a:lnTo>
                    <a:pt x="7167" y="55690"/>
                  </a:lnTo>
                  <a:lnTo>
                    <a:pt x="0" y="91183"/>
                  </a:lnTo>
                  <a:lnTo>
                    <a:pt x="0" y="1292757"/>
                  </a:lnTo>
                  <a:lnTo>
                    <a:pt x="7167" y="1328249"/>
                  </a:lnTo>
                  <a:lnTo>
                    <a:pt x="26714" y="1357233"/>
                  </a:lnTo>
                  <a:lnTo>
                    <a:pt x="55706" y="1376774"/>
                  </a:lnTo>
                  <a:lnTo>
                    <a:pt x="91210" y="1383940"/>
                  </a:lnTo>
                  <a:lnTo>
                    <a:pt x="820894" y="1383940"/>
                  </a:lnTo>
                  <a:lnTo>
                    <a:pt x="856397" y="1376774"/>
                  </a:lnTo>
                  <a:lnTo>
                    <a:pt x="885390" y="1357233"/>
                  </a:lnTo>
                  <a:lnTo>
                    <a:pt x="904937" y="1328249"/>
                  </a:lnTo>
                  <a:lnTo>
                    <a:pt x="912105" y="1292757"/>
                  </a:lnTo>
                  <a:lnTo>
                    <a:pt x="912105" y="91183"/>
                  </a:lnTo>
                  <a:lnTo>
                    <a:pt x="904937" y="55690"/>
                  </a:lnTo>
                  <a:lnTo>
                    <a:pt x="885390" y="26706"/>
                  </a:lnTo>
                  <a:lnTo>
                    <a:pt x="856397" y="7165"/>
                  </a:lnTo>
                  <a:lnTo>
                    <a:pt x="820894" y="0"/>
                  </a:lnTo>
                  <a:close/>
                </a:path>
              </a:pathLst>
            </a:custGeom>
            <a:solidFill>
              <a:srgbClr val="FF00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9185623" y="716084"/>
              <a:ext cx="912494" cy="1384300"/>
            </a:xfrm>
            <a:custGeom>
              <a:avLst/>
              <a:gdLst/>
              <a:ahLst/>
              <a:cxnLst/>
              <a:rect l="l" t="t" r="r" b="b"/>
              <a:pathLst>
                <a:path w="912495" h="1384300">
                  <a:moveTo>
                    <a:pt x="0" y="91183"/>
                  </a:moveTo>
                  <a:lnTo>
                    <a:pt x="7167" y="55690"/>
                  </a:lnTo>
                  <a:lnTo>
                    <a:pt x="26714" y="26707"/>
                  </a:lnTo>
                  <a:lnTo>
                    <a:pt x="55707" y="7165"/>
                  </a:lnTo>
                  <a:lnTo>
                    <a:pt x="91210" y="0"/>
                  </a:lnTo>
                  <a:lnTo>
                    <a:pt x="820894" y="0"/>
                  </a:lnTo>
                  <a:lnTo>
                    <a:pt x="856398" y="7165"/>
                  </a:lnTo>
                  <a:lnTo>
                    <a:pt x="885390" y="26707"/>
                  </a:lnTo>
                  <a:lnTo>
                    <a:pt x="904937" y="55690"/>
                  </a:lnTo>
                  <a:lnTo>
                    <a:pt x="912105" y="91183"/>
                  </a:lnTo>
                  <a:lnTo>
                    <a:pt x="912105" y="1292756"/>
                  </a:lnTo>
                  <a:lnTo>
                    <a:pt x="904937" y="1328249"/>
                  </a:lnTo>
                  <a:lnTo>
                    <a:pt x="885390" y="1357233"/>
                  </a:lnTo>
                  <a:lnTo>
                    <a:pt x="856398" y="1376775"/>
                  </a:lnTo>
                  <a:lnTo>
                    <a:pt x="820894" y="1383941"/>
                  </a:lnTo>
                  <a:lnTo>
                    <a:pt x="91210" y="1383941"/>
                  </a:lnTo>
                  <a:lnTo>
                    <a:pt x="55707" y="1376775"/>
                  </a:lnTo>
                  <a:lnTo>
                    <a:pt x="26714" y="1357233"/>
                  </a:lnTo>
                  <a:lnTo>
                    <a:pt x="7167" y="1328249"/>
                  </a:lnTo>
                  <a:lnTo>
                    <a:pt x="0" y="1292756"/>
                  </a:lnTo>
                  <a:lnTo>
                    <a:pt x="0" y="91183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7" name="object 47"/>
          <p:cNvSpPr txBox="1"/>
          <p:nvPr/>
        </p:nvSpPr>
        <p:spPr>
          <a:xfrm>
            <a:off x="9241811" y="692433"/>
            <a:ext cx="801370" cy="140335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indent="-3810" algn="ctr">
              <a:lnSpc>
                <a:spcPct val="85800"/>
              </a:lnSpc>
              <a:spcBef>
                <a:spcPts val="235"/>
              </a:spcBef>
            </a:pPr>
            <a:r>
              <a:rPr sz="800" spc="-25" dirty="0">
                <a:latin typeface="Arial MT"/>
                <a:cs typeface="Arial MT"/>
              </a:rPr>
              <a:t>Germany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had</a:t>
            </a:r>
            <a:r>
              <a:rPr sz="800" spc="-10" dirty="0">
                <a:latin typeface="Arial MT"/>
                <a:cs typeface="Arial MT"/>
              </a:rPr>
              <a:t> successfully proved that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capable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fighting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-10" dirty="0">
                <a:latin typeface="Arial MT"/>
                <a:cs typeface="Arial MT"/>
              </a:rPr>
              <a:t> large </a:t>
            </a:r>
            <a:r>
              <a:rPr sz="800" spc="-50" dirty="0">
                <a:latin typeface="Arial MT"/>
                <a:cs typeface="Arial MT"/>
              </a:rPr>
              <a:t>scale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conflict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winning.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Its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army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weaponry were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up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standard,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threat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large </a:t>
            </a:r>
            <a:r>
              <a:rPr sz="800" spc="-50" dirty="0">
                <a:latin typeface="Arial MT"/>
                <a:cs typeface="Arial MT"/>
              </a:rPr>
              <a:t>scale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war</a:t>
            </a:r>
            <a:r>
              <a:rPr sz="800" spc="-10" dirty="0">
                <a:latin typeface="Arial MT"/>
                <a:cs typeface="Arial MT"/>
              </a:rPr>
              <a:t> heightened.</a:t>
            </a:r>
            <a:endParaRPr sz="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06994" y="480653"/>
            <a:ext cx="2739390" cy="375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b="0" dirty="0">
                <a:latin typeface="Verdana"/>
                <a:cs typeface="Verdana"/>
              </a:rPr>
              <a:t>WORLD</a:t>
            </a:r>
            <a:r>
              <a:rPr sz="2300" b="0" spc="20" dirty="0">
                <a:latin typeface="Verdana"/>
                <a:cs typeface="Verdana"/>
              </a:rPr>
              <a:t> </a:t>
            </a:r>
            <a:r>
              <a:rPr sz="2300" b="0" dirty="0">
                <a:latin typeface="Verdana"/>
                <a:cs typeface="Verdana"/>
              </a:rPr>
              <a:t>WAR</a:t>
            </a:r>
            <a:r>
              <a:rPr sz="2300" b="0" spc="10" dirty="0">
                <a:latin typeface="Verdana"/>
                <a:cs typeface="Verdana"/>
              </a:rPr>
              <a:t> </a:t>
            </a:r>
            <a:r>
              <a:rPr sz="2300" b="0" spc="-25" dirty="0">
                <a:latin typeface="Verdana"/>
                <a:cs typeface="Verdana"/>
              </a:rPr>
              <a:t>TWO</a:t>
            </a:r>
            <a:endParaRPr sz="23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49485" y="773766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spc="-310" dirty="0">
                <a:latin typeface="Trebuchet MS"/>
                <a:cs typeface="Trebuchet MS"/>
              </a:rPr>
              <a:t>Knowledge</a:t>
            </a:r>
            <a:r>
              <a:rPr sz="2200" b="1" spc="-125" dirty="0">
                <a:latin typeface="Trebuchet MS"/>
                <a:cs typeface="Trebuchet MS"/>
              </a:rPr>
              <a:t> </a:t>
            </a:r>
            <a:r>
              <a:rPr sz="2200" b="1" spc="-135" dirty="0">
                <a:latin typeface="Trebuchet MS"/>
                <a:cs typeface="Trebuchet MS"/>
              </a:rPr>
              <a:t>organiser</a:t>
            </a:r>
            <a:endParaRPr sz="2200">
              <a:latin typeface="Trebuchet MS"/>
              <a:cs typeface="Trebuchet MS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520700" y="742695"/>
            <a:ext cx="822960" cy="4754880"/>
            <a:chOff x="520700" y="742695"/>
            <a:chExt cx="822960" cy="475488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0700" y="742695"/>
              <a:ext cx="822960" cy="475488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0644" y="1255704"/>
              <a:ext cx="421465" cy="4112317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680644" y="1255704"/>
              <a:ext cx="421640" cy="4112895"/>
            </a:xfrm>
            <a:custGeom>
              <a:avLst/>
              <a:gdLst/>
              <a:ahLst/>
              <a:cxnLst/>
              <a:rect l="l" t="t" r="r" b="b"/>
              <a:pathLst>
                <a:path w="421640" h="4112895">
                  <a:moveTo>
                    <a:pt x="0" y="3901645"/>
                  </a:moveTo>
                  <a:lnTo>
                    <a:pt x="105366" y="3901645"/>
                  </a:lnTo>
                  <a:lnTo>
                    <a:pt x="105366" y="0"/>
                  </a:lnTo>
                  <a:lnTo>
                    <a:pt x="316099" y="0"/>
                  </a:lnTo>
                  <a:lnTo>
                    <a:pt x="316099" y="3901645"/>
                  </a:lnTo>
                  <a:lnTo>
                    <a:pt x="421465" y="3901645"/>
                  </a:lnTo>
                  <a:lnTo>
                    <a:pt x="210732" y="4112316"/>
                  </a:lnTo>
                  <a:lnTo>
                    <a:pt x="0" y="3901645"/>
                  </a:lnTo>
                  <a:close/>
                </a:path>
              </a:pathLst>
            </a:custGeom>
            <a:ln w="2784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40274" y="859048"/>
              <a:ext cx="726440" cy="779780"/>
            </a:xfrm>
            <a:custGeom>
              <a:avLst/>
              <a:gdLst/>
              <a:ahLst/>
              <a:cxnLst/>
              <a:rect l="l" t="t" r="r" b="b"/>
              <a:pathLst>
                <a:path w="726440" h="779780">
                  <a:moveTo>
                    <a:pt x="363169" y="0"/>
                  </a:moveTo>
                  <a:lnTo>
                    <a:pt x="317614" y="3036"/>
                  </a:lnTo>
                  <a:lnTo>
                    <a:pt x="273747" y="11903"/>
                  </a:lnTo>
                  <a:lnTo>
                    <a:pt x="231909" y="26235"/>
                  </a:lnTo>
                  <a:lnTo>
                    <a:pt x="192441" y="45666"/>
                  </a:lnTo>
                  <a:lnTo>
                    <a:pt x="155682" y="69831"/>
                  </a:lnTo>
                  <a:lnTo>
                    <a:pt x="121974" y="98365"/>
                  </a:lnTo>
                  <a:lnTo>
                    <a:pt x="91655" y="130903"/>
                  </a:lnTo>
                  <a:lnTo>
                    <a:pt x="65067" y="167080"/>
                  </a:lnTo>
                  <a:lnTo>
                    <a:pt x="42550" y="206530"/>
                  </a:lnTo>
                  <a:lnTo>
                    <a:pt x="24445" y="248888"/>
                  </a:lnTo>
                  <a:lnTo>
                    <a:pt x="11091" y="293788"/>
                  </a:lnTo>
                  <a:lnTo>
                    <a:pt x="2829" y="340866"/>
                  </a:lnTo>
                  <a:lnTo>
                    <a:pt x="0" y="389756"/>
                  </a:lnTo>
                  <a:lnTo>
                    <a:pt x="2829" y="438647"/>
                  </a:lnTo>
                  <a:lnTo>
                    <a:pt x="11091" y="485725"/>
                  </a:lnTo>
                  <a:lnTo>
                    <a:pt x="24445" y="530625"/>
                  </a:lnTo>
                  <a:lnTo>
                    <a:pt x="42550" y="572983"/>
                  </a:lnTo>
                  <a:lnTo>
                    <a:pt x="65067" y="612433"/>
                  </a:lnTo>
                  <a:lnTo>
                    <a:pt x="91655" y="648609"/>
                  </a:lnTo>
                  <a:lnTo>
                    <a:pt x="121974" y="681147"/>
                  </a:lnTo>
                  <a:lnTo>
                    <a:pt x="155682" y="709682"/>
                  </a:lnTo>
                  <a:lnTo>
                    <a:pt x="192441" y="733847"/>
                  </a:lnTo>
                  <a:lnTo>
                    <a:pt x="231909" y="753278"/>
                  </a:lnTo>
                  <a:lnTo>
                    <a:pt x="273747" y="767609"/>
                  </a:lnTo>
                  <a:lnTo>
                    <a:pt x="317614" y="776476"/>
                  </a:lnTo>
                  <a:lnTo>
                    <a:pt x="363169" y="779513"/>
                  </a:lnTo>
                  <a:lnTo>
                    <a:pt x="408724" y="776476"/>
                  </a:lnTo>
                  <a:lnTo>
                    <a:pt x="452591" y="767609"/>
                  </a:lnTo>
                  <a:lnTo>
                    <a:pt x="494428" y="753278"/>
                  </a:lnTo>
                  <a:lnTo>
                    <a:pt x="533897" y="733847"/>
                  </a:lnTo>
                  <a:lnTo>
                    <a:pt x="570655" y="709682"/>
                  </a:lnTo>
                  <a:lnTo>
                    <a:pt x="604364" y="681147"/>
                  </a:lnTo>
                  <a:lnTo>
                    <a:pt x="634683" y="648609"/>
                  </a:lnTo>
                  <a:lnTo>
                    <a:pt x="661270" y="612433"/>
                  </a:lnTo>
                  <a:lnTo>
                    <a:pt x="683787" y="572983"/>
                  </a:lnTo>
                  <a:lnTo>
                    <a:pt x="701893" y="530625"/>
                  </a:lnTo>
                  <a:lnTo>
                    <a:pt x="715247" y="485725"/>
                  </a:lnTo>
                  <a:lnTo>
                    <a:pt x="723509" y="438647"/>
                  </a:lnTo>
                  <a:lnTo>
                    <a:pt x="726338" y="389756"/>
                  </a:lnTo>
                  <a:lnTo>
                    <a:pt x="723509" y="340866"/>
                  </a:lnTo>
                  <a:lnTo>
                    <a:pt x="715247" y="293788"/>
                  </a:lnTo>
                  <a:lnTo>
                    <a:pt x="701893" y="248888"/>
                  </a:lnTo>
                  <a:lnTo>
                    <a:pt x="683787" y="206530"/>
                  </a:lnTo>
                  <a:lnTo>
                    <a:pt x="661270" y="167080"/>
                  </a:lnTo>
                  <a:lnTo>
                    <a:pt x="634683" y="130903"/>
                  </a:lnTo>
                  <a:lnTo>
                    <a:pt x="604364" y="98365"/>
                  </a:lnTo>
                  <a:lnTo>
                    <a:pt x="570655" y="69831"/>
                  </a:lnTo>
                  <a:lnTo>
                    <a:pt x="533897" y="45666"/>
                  </a:lnTo>
                  <a:lnTo>
                    <a:pt x="494428" y="26235"/>
                  </a:lnTo>
                  <a:lnTo>
                    <a:pt x="452591" y="11903"/>
                  </a:lnTo>
                  <a:lnTo>
                    <a:pt x="408724" y="3036"/>
                  </a:lnTo>
                  <a:lnTo>
                    <a:pt x="36316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40274" y="859048"/>
              <a:ext cx="726440" cy="779780"/>
            </a:xfrm>
            <a:custGeom>
              <a:avLst/>
              <a:gdLst/>
              <a:ahLst/>
              <a:cxnLst/>
              <a:rect l="l" t="t" r="r" b="b"/>
              <a:pathLst>
                <a:path w="726440" h="779780">
                  <a:moveTo>
                    <a:pt x="0" y="389756"/>
                  </a:moveTo>
                  <a:lnTo>
                    <a:pt x="2829" y="340866"/>
                  </a:lnTo>
                  <a:lnTo>
                    <a:pt x="11091" y="293788"/>
                  </a:lnTo>
                  <a:lnTo>
                    <a:pt x="24445" y="248887"/>
                  </a:lnTo>
                  <a:lnTo>
                    <a:pt x="42550" y="206530"/>
                  </a:lnTo>
                  <a:lnTo>
                    <a:pt x="65067" y="167080"/>
                  </a:lnTo>
                  <a:lnTo>
                    <a:pt x="91655" y="130903"/>
                  </a:lnTo>
                  <a:lnTo>
                    <a:pt x="121974" y="98365"/>
                  </a:lnTo>
                  <a:lnTo>
                    <a:pt x="155682" y="69831"/>
                  </a:lnTo>
                  <a:lnTo>
                    <a:pt x="192441" y="45666"/>
                  </a:lnTo>
                  <a:lnTo>
                    <a:pt x="231909" y="26235"/>
                  </a:lnTo>
                  <a:lnTo>
                    <a:pt x="273747" y="11903"/>
                  </a:lnTo>
                  <a:lnTo>
                    <a:pt x="317614" y="3036"/>
                  </a:lnTo>
                  <a:lnTo>
                    <a:pt x="363169" y="0"/>
                  </a:lnTo>
                  <a:lnTo>
                    <a:pt x="408724" y="3036"/>
                  </a:lnTo>
                  <a:lnTo>
                    <a:pt x="452591" y="11903"/>
                  </a:lnTo>
                  <a:lnTo>
                    <a:pt x="494428" y="26235"/>
                  </a:lnTo>
                  <a:lnTo>
                    <a:pt x="533897" y="45666"/>
                  </a:lnTo>
                  <a:lnTo>
                    <a:pt x="570655" y="69831"/>
                  </a:lnTo>
                  <a:lnTo>
                    <a:pt x="604364" y="98365"/>
                  </a:lnTo>
                  <a:lnTo>
                    <a:pt x="634683" y="130903"/>
                  </a:lnTo>
                  <a:lnTo>
                    <a:pt x="661271" y="167080"/>
                  </a:lnTo>
                  <a:lnTo>
                    <a:pt x="683787" y="206530"/>
                  </a:lnTo>
                  <a:lnTo>
                    <a:pt x="701893" y="248887"/>
                  </a:lnTo>
                  <a:lnTo>
                    <a:pt x="715247" y="293788"/>
                  </a:lnTo>
                  <a:lnTo>
                    <a:pt x="723509" y="340866"/>
                  </a:lnTo>
                  <a:lnTo>
                    <a:pt x="726338" y="389756"/>
                  </a:lnTo>
                  <a:lnTo>
                    <a:pt x="723509" y="438646"/>
                  </a:lnTo>
                  <a:lnTo>
                    <a:pt x="715247" y="485725"/>
                  </a:lnTo>
                  <a:lnTo>
                    <a:pt x="701893" y="530625"/>
                  </a:lnTo>
                  <a:lnTo>
                    <a:pt x="683787" y="572983"/>
                  </a:lnTo>
                  <a:lnTo>
                    <a:pt x="661271" y="612433"/>
                  </a:lnTo>
                  <a:lnTo>
                    <a:pt x="634683" y="648609"/>
                  </a:lnTo>
                  <a:lnTo>
                    <a:pt x="604364" y="681147"/>
                  </a:lnTo>
                  <a:lnTo>
                    <a:pt x="570655" y="709682"/>
                  </a:lnTo>
                  <a:lnTo>
                    <a:pt x="533897" y="733847"/>
                  </a:lnTo>
                  <a:lnTo>
                    <a:pt x="494428" y="753278"/>
                  </a:lnTo>
                  <a:lnTo>
                    <a:pt x="452591" y="767609"/>
                  </a:lnTo>
                  <a:lnTo>
                    <a:pt x="408724" y="776476"/>
                  </a:lnTo>
                  <a:lnTo>
                    <a:pt x="363169" y="779513"/>
                  </a:lnTo>
                  <a:lnTo>
                    <a:pt x="317614" y="776476"/>
                  </a:lnTo>
                  <a:lnTo>
                    <a:pt x="273747" y="767609"/>
                  </a:lnTo>
                  <a:lnTo>
                    <a:pt x="231909" y="753278"/>
                  </a:lnTo>
                  <a:lnTo>
                    <a:pt x="192441" y="733847"/>
                  </a:lnTo>
                  <a:lnTo>
                    <a:pt x="155682" y="709682"/>
                  </a:lnTo>
                  <a:lnTo>
                    <a:pt x="121974" y="681147"/>
                  </a:lnTo>
                  <a:lnTo>
                    <a:pt x="91655" y="648609"/>
                  </a:lnTo>
                  <a:lnTo>
                    <a:pt x="65067" y="612433"/>
                  </a:lnTo>
                  <a:lnTo>
                    <a:pt x="42550" y="572983"/>
                  </a:lnTo>
                  <a:lnTo>
                    <a:pt x="24445" y="530625"/>
                  </a:lnTo>
                  <a:lnTo>
                    <a:pt x="11091" y="485725"/>
                  </a:lnTo>
                  <a:lnTo>
                    <a:pt x="2829" y="438646"/>
                  </a:lnTo>
                  <a:lnTo>
                    <a:pt x="0" y="389756"/>
                  </a:lnTo>
                  <a:close/>
                </a:path>
              </a:pathLst>
            </a:custGeom>
            <a:ln w="123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732197" y="1143033"/>
            <a:ext cx="34353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-150" dirty="0">
                <a:solidFill>
                  <a:srgbClr val="FFFFFF"/>
                </a:solidFill>
                <a:latin typeface="Trebuchet MS"/>
                <a:cs typeface="Trebuchet MS"/>
              </a:rPr>
              <a:t>Timeline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87258" y="1009391"/>
            <a:ext cx="2927985" cy="4109720"/>
          </a:xfrm>
          <a:prstGeom prst="rect">
            <a:avLst/>
          </a:prstGeom>
        </p:spPr>
        <p:txBody>
          <a:bodyPr vert="horz" wrap="square" lIns="0" tIns="78740" rIns="0" bIns="0" rtlCol="0">
            <a:spAutoFit/>
          </a:bodyPr>
          <a:lstStyle/>
          <a:p>
            <a:pPr marR="439420" algn="r">
              <a:lnSpc>
                <a:spcPct val="100000"/>
              </a:lnSpc>
              <a:spcBef>
                <a:spcPts val="620"/>
              </a:spcBef>
            </a:pPr>
            <a:r>
              <a:rPr sz="1000" b="1" dirty="0">
                <a:latin typeface="Arial"/>
                <a:cs typeface="Arial"/>
              </a:rPr>
              <a:t>Ye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345" dirty="0">
                <a:latin typeface="Arial"/>
                <a:cs typeface="Arial"/>
              </a:rPr>
              <a:t> </a:t>
            </a:r>
            <a:r>
              <a:rPr sz="1000" b="1" spc="-50" dirty="0">
                <a:latin typeface="Arial"/>
                <a:cs typeface="Arial"/>
              </a:rPr>
              <a:t>9</a:t>
            </a:r>
            <a:endParaRPr sz="1000">
              <a:latin typeface="Arial"/>
              <a:cs typeface="Arial"/>
            </a:endParaRPr>
          </a:p>
          <a:p>
            <a:pPr marL="490220">
              <a:lnSpc>
                <a:spcPct val="100000"/>
              </a:lnSpc>
              <a:spcBef>
                <a:spcPts val="725"/>
              </a:spcBef>
            </a:pPr>
            <a:r>
              <a:rPr sz="1400" spc="-110" dirty="0">
                <a:latin typeface="Trebuchet MS"/>
                <a:cs typeface="Trebuchet MS"/>
              </a:rPr>
              <a:t>Events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65" dirty="0">
                <a:latin typeface="Trebuchet MS"/>
                <a:cs typeface="Trebuchet MS"/>
              </a:rPr>
              <a:t>first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35" dirty="0">
                <a:latin typeface="Trebuchet MS"/>
                <a:cs typeface="Trebuchet MS"/>
              </a:rPr>
              <a:t>world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25" dirty="0">
                <a:latin typeface="Trebuchet MS"/>
                <a:cs typeface="Trebuchet MS"/>
              </a:rPr>
              <a:t>war</a:t>
            </a:r>
            <a:endParaRPr sz="1400">
              <a:latin typeface="Trebuchet MS"/>
              <a:cs typeface="Trebuchet MS"/>
            </a:endParaRPr>
          </a:p>
          <a:p>
            <a:pPr marL="62865" marR="30480">
              <a:lnSpc>
                <a:spcPct val="105000"/>
              </a:lnSpc>
              <a:spcBef>
                <a:spcPts val="195"/>
              </a:spcBef>
            </a:pPr>
            <a:r>
              <a:rPr sz="800" spc="-40" dirty="0">
                <a:latin typeface="Verdana"/>
                <a:cs typeface="Verdana"/>
              </a:rPr>
              <a:t>1939:</a:t>
            </a:r>
            <a:r>
              <a:rPr sz="800" spc="15" dirty="0">
                <a:latin typeface="Verdana"/>
                <a:cs typeface="Verdana"/>
              </a:rPr>
              <a:t> </a:t>
            </a:r>
            <a:r>
              <a:rPr sz="800" dirty="0">
                <a:latin typeface="Arial MT"/>
                <a:cs typeface="Arial MT"/>
              </a:rPr>
              <a:t>Hitler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invades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Poland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</a:t>
            </a:r>
            <a:r>
              <a:rPr sz="900" baseline="27777" dirty="0">
                <a:latin typeface="Arial MT"/>
                <a:cs typeface="Arial MT"/>
              </a:rPr>
              <a:t>st</a:t>
            </a:r>
            <a:r>
              <a:rPr sz="900" spc="165" baseline="27777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September.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Britain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France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declare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Germany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two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days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later.</a:t>
            </a:r>
            <a:endParaRPr sz="800">
              <a:latin typeface="Arial MT"/>
              <a:cs typeface="Arial MT"/>
            </a:endParaRPr>
          </a:p>
          <a:p>
            <a:pPr marL="52705" marR="40005">
              <a:lnSpc>
                <a:spcPct val="105000"/>
              </a:lnSpc>
              <a:spcBef>
                <a:spcPts val="45"/>
              </a:spcBef>
            </a:pPr>
            <a:r>
              <a:rPr sz="800" spc="-40" dirty="0">
                <a:latin typeface="Verdana"/>
                <a:cs typeface="Verdana"/>
              </a:rPr>
              <a:t>10</a:t>
            </a:r>
            <a:r>
              <a:rPr sz="900" spc="-60" baseline="27777" dirty="0">
                <a:latin typeface="Verdana"/>
                <a:cs typeface="Verdana"/>
              </a:rPr>
              <a:t>th</a:t>
            </a:r>
            <a:r>
              <a:rPr sz="900" spc="44" baseline="27777" dirty="0">
                <a:latin typeface="Verdana"/>
                <a:cs typeface="Verdana"/>
              </a:rPr>
              <a:t> </a:t>
            </a:r>
            <a:r>
              <a:rPr sz="800" spc="160" dirty="0">
                <a:latin typeface="Verdana"/>
                <a:cs typeface="Verdana"/>
              </a:rPr>
              <a:t>Ma/</a:t>
            </a:r>
            <a:r>
              <a:rPr sz="800" spc="10" dirty="0">
                <a:latin typeface="Verdana"/>
                <a:cs typeface="Verdana"/>
              </a:rPr>
              <a:t> </a:t>
            </a:r>
            <a:r>
              <a:rPr sz="800" spc="-35" dirty="0">
                <a:latin typeface="Verdana"/>
                <a:cs typeface="Verdana"/>
              </a:rPr>
              <a:t>1940:</a:t>
            </a:r>
            <a:r>
              <a:rPr sz="800" spc="-10" dirty="0">
                <a:latin typeface="Verdana"/>
                <a:cs typeface="Verdana"/>
              </a:rPr>
              <a:t> </a:t>
            </a:r>
            <a:r>
              <a:rPr sz="800" spc="-20" dirty="0">
                <a:latin typeface="Arial MT"/>
                <a:cs typeface="Arial MT"/>
              </a:rPr>
              <a:t>Germany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begin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use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Blitzkrieg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take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land in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Europe.</a:t>
            </a:r>
            <a:endParaRPr sz="800">
              <a:latin typeface="Arial MT"/>
              <a:cs typeface="Arial MT"/>
            </a:endParaRPr>
          </a:p>
          <a:p>
            <a:pPr marL="52705" marR="38100">
              <a:lnSpc>
                <a:spcPct val="105000"/>
              </a:lnSpc>
              <a:spcBef>
                <a:spcPts val="340"/>
              </a:spcBef>
            </a:pPr>
            <a:r>
              <a:rPr sz="800" dirty="0">
                <a:latin typeface="Verdana"/>
                <a:cs typeface="Verdana"/>
              </a:rPr>
              <a:t>26</a:t>
            </a:r>
            <a:r>
              <a:rPr sz="900" baseline="27777" dirty="0">
                <a:latin typeface="Verdana"/>
                <a:cs typeface="Verdana"/>
              </a:rPr>
              <a:t>th</a:t>
            </a:r>
            <a:r>
              <a:rPr sz="900" spc="97" baseline="27777" dirty="0">
                <a:latin typeface="Verdana"/>
                <a:cs typeface="Verdana"/>
              </a:rPr>
              <a:t> </a:t>
            </a:r>
            <a:r>
              <a:rPr sz="800" spc="160" dirty="0">
                <a:latin typeface="Verdana"/>
                <a:cs typeface="Verdana"/>
              </a:rPr>
              <a:t>Ma/</a:t>
            </a:r>
            <a:r>
              <a:rPr sz="800" spc="45" dirty="0">
                <a:latin typeface="Verdana"/>
                <a:cs typeface="Verdana"/>
              </a:rPr>
              <a:t> </a:t>
            </a:r>
            <a:r>
              <a:rPr sz="800" spc="-35" dirty="0">
                <a:latin typeface="Verdana"/>
                <a:cs typeface="Verdana"/>
              </a:rPr>
              <a:t>1940:</a:t>
            </a:r>
            <a:r>
              <a:rPr sz="800" spc="30" dirty="0">
                <a:latin typeface="Verdana"/>
                <a:cs typeface="Verdana"/>
              </a:rPr>
              <a:t> </a:t>
            </a:r>
            <a:r>
              <a:rPr sz="800" spc="-10" dirty="0">
                <a:latin typeface="Arial MT"/>
                <a:cs typeface="Arial MT"/>
              </a:rPr>
              <a:t>Operation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Dynamo,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or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Dunkirk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Rescue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launched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evacuate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British</a:t>
            </a:r>
            <a:r>
              <a:rPr sz="800" spc="-10" dirty="0">
                <a:latin typeface="Arial MT"/>
                <a:cs typeface="Arial MT"/>
              </a:rPr>
              <a:t> and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French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troops</a:t>
            </a:r>
            <a:r>
              <a:rPr sz="800" spc="-10" dirty="0">
                <a:latin typeface="Arial MT"/>
                <a:cs typeface="Arial MT"/>
              </a:rPr>
              <a:t> from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France.</a:t>
            </a:r>
            <a:endParaRPr sz="800">
              <a:latin typeface="Arial MT"/>
              <a:cs typeface="Arial MT"/>
            </a:endParaRPr>
          </a:p>
          <a:p>
            <a:pPr marL="55880" marR="35560">
              <a:lnSpc>
                <a:spcPct val="102499"/>
              </a:lnSpc>
              <a:spcBef>
                <a:spcPts val="165"/>
              </a:spcBef>
            </a:pPr>
            <a:r>
              <a:rPr sz="800" spc="60" dirty="0">
                <a:latin typeface="Verdana"/>
                <a:cs typeface="Verdana"/>
              </a:rPr>
              <a:t>Jul/</a:t>
            </a:r>
            <a:r>
              <a:rPr sz="800" spc="160" dirty="0">
                <a:latin typeface="Verdana"/>
                <a:cs typeface="Verdana"/>
              </a:rPr>
              <a:t> </a:t>
            </a:r>
            <a:r>
              <a:rPr sz="800" spc="-20" dirty="0">
                <a:latin typeface="Verdana"/>
                <a:cs typeface="Verdana"/>
              </a:rPr>
              <a:t>1940:</a:t>
            </a:r>
            <a:r>
              <a:rPr sz="800" spc="140" dirty="0">
                <a:latin typeface="Verdana"/>
                <a:cs typeface="Verdana"/>
              </a:rPr>
              <a:t> </a:t>
            </a:r>
            <a:r>
              <a:rPr sz="800" spc="-30" dirty="0">
                <a:latin typeface="Arial MT"/>
                <a:cs typeface="Arial MT"/>
              </a:rPr>
              <a:t>The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Battle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Britain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begins,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Germans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eventually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loosing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due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new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radar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technology.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.</a:t>
            </a:r>
            <a:endParaRPr sz="800">
              <a:latin typeface="Arial MT"/>
              <a:cs typeface="Arial MT"/>
            </a:endParaRPr>
          </a:p>
          <a:p>
            <a:pPr marL="48260" marR="43815">
              <a:lnSpc>
                <a:spcPct val="105000"/>
              </a:lnSpc>
              <a:spcBef>
                <a:spcPts val="409"/>
              </a:spcBef>
            </a:pPr>
            <a:r>
              <a:rPr sz="800" dirty="0">
                <a:latin typeface="Verdana"/>
                <a:cs typeface="Verdana"/>
              </a:rPr>
              <a:t>June</a:t>
            </a:r>
            <a:r>
              <a:rPr sz="800" spc="20" dirty="0">
                <a:latin typeface="Verdana"/>
                <a:cs typeface="Verdana"/>
              </a:rPr>
              <a:t> </a:t>
            </a:r>
            <a:r>
              <a:rPr sz="800" spc="-130" dirty="0">
                <a:latin typeface="Verdana"/>
                <a:cs typeface="Verdana"/>
              </a:rPr>
              <a:t>1941:</a:t>
            </a:r>
            <a:r>
              <a:rPr sz="800" spc="60" dirty="0">
                <a:latin typeface="Verdana"/>
                <a:cs typeface="Verdana"/>
              </a:rPr>
              <a:t> </a:t>
            </a:r>
            <a:r>
              <a:rPr sz="800" dirty="0">
                <a:latin typeface="Arial MT"/>
                <a:cs typeface="Arial MT"/>
              </a:rPr>
              <a:t>Hitler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attacks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Russia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Operation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Barbarossa.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They</a:t>
            </a:r>
            <a:r>
              <a:rPr sz="800" dirty="0">
                <a:latin typeface="Arial MT"/>
                <a:cs typeface="Arial MT"/>
              </a:rPr>
              <a:t> are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now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fighting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 war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two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fronts.</a:t>
            </a:r>
            <a:endParaRPr sz="800">
              <a:latin typeface="Arial MT"/>
              <a:cs typeface="Arial MT"/>
            </a:endParaRPr>
          </a:p>
          <a:p>
            <a:pPr marL="43815" marR="47625">
              <a:lnSpc>
                <a:spcPct val="105000"/>
              </a:lnSpc>
              <a:spcBef>
                <a:spcPts val="430"/>
              </a:spcBef>
            </a:pPr>
            <a:r>
              <a:rPr sz="800" spc="60" dirty="0">
                <a:latin typeface="Verdana"/>
                <a:cs typeface="Verdana"/>
              </a:rPr>
              <a:t>DeCember</a:t>
            </a:r>
            <a:r>
              <a:rPr sz="800" spc="-40" dirty="0">
                <a:latin typeface="Verdana"/>
                <a:cs typeface="Verdana"/>
              </a:rPr>
              <a:t> </a:t>
            </a:r>
            <a:r>
              <a:rPr sz="800" spc="-140" dirty="0">
                <a:latin typeface="Verdana"/>
                <a:cs typeface="Verdana"/>
              </a:rPr>
              <a:t>1941:</a:t>
            </a:r>
            <a:r>
              <a:rPr sz="800" spc="15" dirty="0">
                <a:latin typeface="Verdana"/>
                <a:cs typeface="Verdana"/>
              </a:rPr>
              <a:t> </a:t>
            </a:r>
            <a:r>
              <a:rPr sz="800" spc="-20" dirty="0">
                <a:latin typeface="Arial MT"/>
                <a:cs typeface="Arial MT"/>
              </a:rPr>
              <a:t>Japan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launches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its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attack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on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Pearl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Harbour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America.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This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brings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USA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into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 </a:t>
            </a:r>
            <a:r>
              <a:rPr sz="800" spc="-10" dirty="0">
                <a:latin typeface="Arial MT"/>
                <a:cs typeface="Arial MT"/>
              </a:rPr>
              <a:t>officially.</a:t>
            </a:r>
            <a:endParaRPr sz="800">
              <a:latin typeface="Arial MT"/>
              <a:cs typeface="Arial MT"/>
            </a:endParaRPr>
          </a:p>
          <a:p>
            <a:pPr marL="52705" marR="38100">
              <a:lnSpc>
                <a:spcPct val="105000"/>
              </a:lnSpc>
              <a:spcBef>
                <a:spcPts val="215"/>
              </a:spcBef>
            </a:pPr>
            <a:r>
              <a:rPr sz="800" spc="90" dirty="0">
                <a:latin typeface="Verdana"/>
                <a:cs typeface="Verdana"/>
              </a:rPr>
              <a:t>November</a:t>
            </a:r>
            <a:r>
              <a:rPr sz="800" spc="175" dirty="0">
                <a:latin typeface="Verdana"/>
                <a:cs typeface="Verdana"/>
              </a:rPr>
              <a:t> </a:t>
            </a:r>
            <a:r>
              <a:rPr sz="800" spc="-30" dirty="0">
                <a:latin typeface="Verdana"/>
                <a:cs typeface="Verdana"/>
              </a:rPr>
              <a:t>1942:</a:t>
            </a:r>
            <a:r>
              <a:rPr sz="800" spc="170" dirty="0">
                <a:latin typeface="Verdana"/>
                <a:cs typeface="Verdana"/>
              </a:rPr>
              <a:t> </a:t>
            </a:r>
            <a:r>
              <a:rPr sz="800" spc="-10" dirty="0">
                <a:latin typeface="Arial MT"/>
                <a:cs typeface="Arial MT"/>
              </a:rPr>
              <a:t>Germany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reaches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Stalingrad</a:t>
            </a:r>
            <a:r>
              <a:rPr sz="800" spc="2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Russia.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However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Russian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fight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back</a:t>
            </a:r>
            <a:r>
              <a:rPr sz="800" spc="-10" dirty="0">
                <a:latin typeface="Arial MT"/>
                <a:cs typeface="Arial MT"/>
              </a:rPr>
              <a:t> and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win.</a:t>
            </a:r>
            <a:endParaRPr sz="800">
              <a:latin typeface="Arial MT"/>
              <a:cs typeface="Arial MT"/>
            </a:endParaRPr>
          </a:p>
          <a:p>
            <a:pPr marL="55880" marR="34925">
              <a:lnSpc>
                <a:spcPct val="102499"/>
              </a:lnSpc>
              <a:spcBef>
                <a:spcPts val="409"/>
              </a:spcBef>
            </a:pPr>
            <a:r>
              <a:rPr sz="800" dirty="0">
                <a:latin typeface="Verdana"/>
                <a:cs typeface="Verdana"/>
              </a:rPr>
              <a:t>June</a:t>
            </a:r>
            <a:r>
              <a:rPr sz="800" spc="95" dirty="0">
                <a:latin typeface="Verdana"/>
                <a:cs typeface="Verdana"/>
              </a:rPr>
              <a:t> </a:t>
            </a:r>
            <a:r>
              <a:rPr sz="800" spc="-30" dirty="0">
                <a:latin typeface="Verdana"/>
                <a:cs typeface="Verdana"/>
              </a:rPr>
              <a:t>1944:</a:t>
            </a:r>
            <a:r>
              <a:rPr sz="800" spc="80" dirty="0">
                <a:latin typeface="Verdana"/>
                <a:cs typeface="Verdana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D-</a:t>
            </a:r>
            <a:r>
              <a:rPr sz="800" dirty="0">
                <a:latin typeface="Arial MT"/>
                <a:cs typeface="Arial MT"/>
              </a:rPr>
              <a:t>Day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landings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begin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France,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British,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French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American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troops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launching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an</a:t>
            </a:r>
            <a:r>
              <a:rPr sz="800" spc="-10" dirty="0">
                <a:latin typeface="Arial MT"/>
                <a:cs typeface="Arial MT"/>
              </a:rPr>
              <a:t> attack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liberate</a:t>
            </a:r>
            <a:r>
              <a:rPr sz="800" spc="-10" dirty="0">
                <a:latin typeface="Arial MT"/>
                <a:cs typeface="Arial MT"/>
              </a:rPr>
              <a:t> them.</a:t>
            </a:r>
            <a:endParaRPr sz="800">
              <a:latin typeface="Arial MT"/>
              <a:cs typeface="Arial MT"/>
            </a:endParaRPr>
          </a:p>
          <a:p>
            <a:pPr marL="38100" marR="52069">
              <a:lnSpc>
                <a:spcPct val="105000"/>
              </a:lnSpc>
              <a:spcBef>
                <a:spcPts val="430"/>
              </a:spcBef>
            </a:pPr>
            <a:r>
              <a:rPr sz="800" spc="55" dirty="0">
                <a:latin typeface="Verdana"/>
                <a:cs typeface="Verdana"/>
              </a:rPr>
              <a:t>April</a:t>
            </a:r>
            <a:r>
              <a:rPr sz="800" dirty="0">
                <a:latin typeface="Verdana"/>
                <a:cs typeface="Verdana"/>
              </a:rPr>
              <a:t> </a:t>
            </a:r>
            <a:r>
              <a:rPr sz="800" spc="-45" dirty="0">
                <a:latin typeface="Verdana"/>
                <a:cs typeface="Verdana"/>
              </a:rPr>
              <a:t>1945:</a:t>
            </a:r>
            <a:r>
              <a:rPr sz="800" spc="10" dirty="0">
                <a:latin typeface="Verdana"/>
                <a:cs typeface="Verdana"/>
              </a:rPr>
              <a:t> </a:t>
            </a:r>
            <a:r>
              <a:rPr sz="800" spc="-70" dirty="0">
                <a:latin typeface="Arial MT"/>
                <a:cs typeface="Arial MT"/>
              </a:rPr>
              <a:t>Russia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reaches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Berlin.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Hitler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commits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suicide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rather </a:t>
            </a:r>
            <a:r>
              <a:rPr sz="800" spc="-45" dirty="0">
                <a:latin typeface="Arial MT"/>
                <a:cs typeface="Arial MT"/>
              </a:rPr>
              <a:t>than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captured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Russian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soldiers..</a:t>
            </a:r>
            <a:endParaRPr sz="800">
              <a:latin typeface="Arial MT"/>
              <a:cs typeface="Arial MT"/>
            </a:endParaRPr>
          </a:p>
          <a:p>
            <a:pPr marL="59690" marR="30480">
              <a:lnSpc>
                <a:spcPct val="102499"/>
              </a:lnSpc>
              <a:spcBef>
                <a:spcPts val="530"/>
              </a:spcBef>
            </a:pPr>
            <a:r>
              <a:rPr sz="800" spc="160" dirty="0">
                <a:latin typeface="Verdana"/>
                <a:cs typeface="Verdana"/>
              </a:rPr>
              <a:t>Ma/</a:t>
            </a:r>
            <a:r>
              <a:rPr sz="800" spc="100" dirty="0">
                <a:latin typeface="Verdana"/>
                <a:cs typeface="Verdana"/>
              </a:rPr>
              <a:t> </a:t>
            </a:r>
            <a:r>
              <a:rPr sz="800" spc="-35" dirty="0">
                <a:latin typeface="Verdana"/>
                <a:cs typeface="Verdana"/>
              </a:rPr>
              <a:t>1945:</a:t>
            </a:r>
            <a:r>
              <a:rPr sz="800" spc="80" dirty="0">
                <a:latin typeface="Verdana"/>
                <a:cs typeface="Verdana"/>
              </a:rPr>
              <a:t> </a:t>
            </a:r>
            <a:r>
              <a:rPr sz="800" spc="-10" dirty="0">
                <a:latin typeface="Arial MT"/>
                <a:cs typeface="Arial MT"/>
              </a:rPr>
              <a:t>Germany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unconditionally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surrenders.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They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put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contingencies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place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have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nothing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left 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fight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with.</a:t>
            </a:r>
            <a:endParaRPr sz="800">
              <a:latin typeface="Arial MT"/>
              <a:cs typeface="Arial MT"/>
            </a:endParaRPr>
          </a:p>
          <a:p>
            <a:pPr marL="59690" marR="33020">
              <a:lnSpc>
                <a:spcPct val="102499"/>
              </a:lnSpc>
              <a:spcBef>
                <a:spcPts val="430"/>
              </a:spcBef>
            </a:pPr>
            <a:r>
              <a:rPr sz="800" spc="50" dirty="0">
                <a:latin typeface="Verdana"/>
                <a:cs typeface="Verdana"/>
              </a:rPr>
              <a:t>August</a:t>
            </a:r>
            <a:r>
              <a:rPr sz="800" spc="30" dirty="0">
                <a:latin typeface="Verdana"/>
                <a:cs typeface="Verdana"/>
              </a:rPr>
              <a:t> </a:t>
            </a:r>
            <a:r>
              <a:rPr sz="800" spc="-40" dirty="0">
                <a:latin typeface="Verdana"/>
                <a:cs typeface="Verdana"/>
              </a:rPr>
              <a:t>1945:</a:t>
            </a:r>
            <a:r>
              <a:rPr sz="800" spc="25" dirty="0">
                <a:latin typeface="Verdana"/>
                <a:cs typeface="Verdana"/>
              </a:rPr>
              <a:t> </a:t>
            </a:r>
            <a:r>
              <a:rPr sz="800" spc="-45" dirty="0">
                <a:latin typeface="Arial MT"/>
                <a:cs typeface="Arial MT"/>
              </a:rPr>
              <a:t>The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Atom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bomb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is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dropped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Hiroshima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20" dirty="0">
                <a:latin typeface="Arial MT"/>
                <a:cs typeface="Arial MT"/>
              </a:rPr>
              <a:t> Nagasaki,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effectively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ending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between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USA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Japan.</a:t>
            </a:r>
            <a:endParaRPr sz="800">
              <a:latin typeface="Arial MT"/>
              <a:cs typeface="Arial MT"/>
            </a:endParaRPr>
          </a:p>
          <a:p>
            <a:pPr marL="52705" marR="39370">
              <a:lnSpc>
                <a:spcPct val="105000"/>
              </a:lnSpc>
              <a:spcBef>
                <a:spcPts val="434"/>
              </a:spcBef>
            </a:pPr>
            <a:r>
              <a:rPr sz="800" spc="65" dirty="0">
                <a:latin typeface="Verdana"/>
                <a:cs typeface="Verdana"/>
              </a:rPr>
              <a:t>OCtober</a:t>
            </a:r>
            <a:r>
              <a:rPr sz="800" spc="-25" dirty="0">
                <a:latin typeface="Verdana"/>
                <a:cs typeface="Verdana"/>
              </a:rPr>
              <a:t> </a:t>
            </a:r>
            <a:r>
              <a:rPr sz="800" spc="-35" dirty="0">
                <a:latin typeface="Verdana"/>
                <a:cs typeface="Verdana"/>
              </a:rPr>
              <a:t>1945</a:t>
            </a:r>
            <a:r>
              <a:rPr sz="800" spc="-35" dirty="0">
                <a:latin typeface="Arial MT"/>
                <a:cs typeface="Arial MT"/>
              </a:rPr>
              <a:t>: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United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Nations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set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up,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promoting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peace </a:t>
            </a:r>
            <a:r>
              <a:rPr sz="800" spc="-65" dirty="0">
                <a:latin typeface="Arial MT"/>
                <a:cs typeface="Arial MT"/>
              </a:rPr>
              <a:t>across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world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prevent</a:t>
            </a:r>
            <a:r>
              <a:rPr sz="800" spc="-10" dirty="0">
                <a:latin typeface="Arial MT"/>
                <a:cs typeface="Arial MT"/>
              </a:rPr>
              <a:t> any </a:t>
            </a:r>
            <a:r>
              <a:rPr sz="800" spc="-20" dirty="0">
                <a:latin typeface="Arial MT"/>
                <a:cs typeface="Arial MT"/>
              </a:rPr>
              <a:t>further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war.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801307" y="405944"/>
            <a:ext cx="258699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110" dirty="0">
                <a:latin typeface="Trebuchet MS"/>
                <a:cs typeface="Trebuchet MS"/>
              </a:rPr>
              <a:t>evacuation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95" dirty="0">
                <a:latin typeface="Trebuchet MS"/>
                <a:cs typeface="Trebuchet MS"/>
              </a:rPr>
              <a:t>process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like?</a:t>
            </a:r>
            <a:endParaRPr sz="1400">
              <a:latin typeface="Trebuchet MS"/>
              <a:cs typeface="Trebuchet MS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4245132" y="629724"/>
            <a:ext cx="2105660" cy="853440"/>
            <a:chOff x="4245132" y="629724"/>
            <a:chExt cx="2105660" cy="853440"/>
          </a:xfrm>
        </p:grpSpPr>
        <p:sp>
          <p:nvSpPr>
            <p:cNvPr id="14" name="object 14"/>
            <p:cNvSpPr/>
            <p:nvPr/>
          </p:nvSpPr>
          <p:spPr>
            <a:xfrm>
              <a:off x="4254657" y="639249"/>
              <a:ext cx="2086610" cy="834390"/>
            </a:xfrm>
            <a:custGeom>
              <a:avLst/>
              <a:gdLst/>
              <a:ahLst/>
              <a:cxnLst/>
              <a:rect l="l" t="t" r="r" b="b"/>
              <a:pathLst>
                <a:path w="2086610" h="834390">
                  <a:moveTo>
                    <a:pt x="1669117" y="0"/>
                  </a:moveTo>
                  <a:lnTo>
                    <a:pt x="0" y="0"/>
                  </a:lnTo>
                  <a:lnTo>
                    <a:pt x="417278" y="417158"/>
                  </a:lnTo>
                  <a:lnTo>
                    <a:pt x="0" y="834313"/>
                  </a:lnTo>
                  <a:lnTo>
                    <a:pt x="1669117" y="834313"/>
                  </a:lnTo>
                  <a:lnTo>
                    <a:pt x="2086395" y="417158"/>
                  </a:lnTo>
                  <a:lnTo>
                    <a:pt x="1669117" y="0"/>
                  </a:lnTo>
                  <a:close/>
                </a:path>
              </a:pathLst>
            </a:custGeom>
            <a:solidFill>
              <a:srgbClr val="CC00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4254657" y="639249"/>
              <a:ext cx="2086610" cy="834390"/>
            </a:xfrm>
            <a:custGeom>
              <a:avLst/>
              <a:gdLst/>
              <a:ahLst/>
              <a:cxnLst/>
              <a:rect l="l" t="t" r="r" b="b"/>
              <a:pathLst>
                <a:path w="2086610" h="834390">
                  <a:moveTo>
                    <a:pt x="0" y="0"/>
                  </a:moveTo>
                  <a:lnTo>
                    <a:pt x="1669118" y="0"/>
                  </a:lnTo>
                  <a:lnTo>
                    <a:pt x="2086395" y="417158"/>
                  </a:lnTo>
                  <a:lnTo>
                    <a:pt x="1669118" y="834313"/>
                  </a:lnTo>
                  <a:lnTo>
                    <a:pt x="0" y="834313"/>
                  </a:lnTo>
                  <a:lnTo>
                    <a:pt x="417279" y="417158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4706683" y="652810"/>
            <a:ext cx="1206500" cy="76962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065" marR="5080" indent="-3810" algn="ctr">
              <a:lnSpc>
                <a:spcPct val="85000"/>
              </a:lnSpc>
              <a:spcBef>
                <a:spcPts val="240"/>
              </a:spcBef>
            </a:pPr>
            <a:r>
              <a:rPr sz="800" dirty="0">
                <a:latin typeface="Arial MT"/>
                <a:cs typeface="Arial MT"/>
              </a:rPr>
              <a:t>With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situation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home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front,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Government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made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decision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evacuate</a:t>
            </a:r>
            <a:r>
              <a:rPr sz="800" dirty="0">
                <a:latin typeface="Arial MT"/>
                <a:cs typeface="Arial MT"/>
              </a:rPr>
              <a:t> 1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million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women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children</a:t>
            </a:r>
            <a:r>
              <a:rPr sz="800" spc="-10" dirty="0">
                <a:latin typeface="Arial MT"/>
                <a:cs typeface="Arial MT"/>
              </a:rPr>
              <a:t> from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cities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protect </a:t>
            </a:r>
            <a:r>
              <a:rPr sz="800" spc="-60" dirty="0">
                <a:latin typeface="Arial MT"/>
                <a:cs typeface="Arial MT"/>
              </a:rPr>
              <a:t>them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war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skies.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17" name="object 17"/>
          <p:cNvGrpSpPr/>
          <p:nvPr/>
        </p:nvGrpSpPr>
        <p:grpSpPr>
          <a:xfrm>
            <a:off x="6122888" y="629724"/>
            <a:ext cx="2105660" cy="853440"/>
            <a:chOff x="6122888" y="629724"/>
            <a:chExt cx="2105660" cy="853440"/>
          </a:xfrm>
        </p:grpSpPr>
        <p:sp>
          <p:nvSpPr>
            <p:cNvPr id="18" name="object 18"/>
            <p:cNvSpPr/>
            <p:nvPr/>
          </p:nvSpPr>
          <p:spPr>
            <a:xfrm>
              <a:off x="6132413" y="639249"/>
              <a:ext cx="2086610" cy="834390"/>
            </a:xfrm>
            <a:custGeom>
              <a:avLst/>
              <a:gdLst/>
              <a:ahLst/>
              <a:cxnLst/>
              <a:rect l="l" t="t" r="r" b="b"/>
              <a:pathLst>
                <a:path w="2086609" h="834390">
                  <a:moveTo>
                    <a:pt x="1669119" y="0"/>
                  </a:moveTo>
                  <a:lnTo>
                    <a:pt x="0" y="0"/>
                  </a:lnTo>
                  <a:lnTo>
                    <a:pt x="417278" y="417158"/>
                  </a:lnTo>
                  <a:lnTo>
                    <a:pt x="0" y="834313"/>
                  </a:lnTo>
                  <a:lnTo>
                    <a:pt x="1669119" y="834313"/>
                  </a:lnTo>
                  <a:lnTo>
                    <a:pt x="2086395" y="417158"/>
                  </a:lnTo>
                  <a:lnTo>
                    <a:pt x="1669119" y="0"/>
                  </a:lnTo>
                  <a:close/>
                </a:path>
              </a:pathLst>
            </a:custGeom>
            <a:solidFill>
              <a:srgbClr val="FF7C8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6132413" y="639249"/>
              <a:ext cx="2086610" cy="834390"/>
            </a:xfrm>
            <a:custGeom>
              <a:avLst/>
              <a:gdLst/>
              <a:ahLst/>
              <a:cxnLst/>
              <a:rect l="l" t="t" r="r" b="b"/>
              <a:pathLst>
                <a:path w="2086609" h="834390">
                  <a:moveTo>
                    <a:pt x="0" y="0"/>
                  </a:moveTo>
                  <a:lnTo>
                    <a:pt x="1669118" y="0"/>
                  </a:lnTo>
                  <a:lnTo>
                    <a:pt x="2086395" y="417158"/>
                  </a:lnTo>
                  <a:lnTo>
                    <a:pt x="1669118" y="834313"/>
                  </a:lnTo>
                  <a:lnTo>
                    <a:pt x="0" y="834313"/>
                  </a:lnTo>
                  <a:lnTo>
                    <a:pt x="417279" y="417158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6576551" y="652810"/>
            <a:ext cx="1219200" cy="76962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065" marR="5080" indent="635" algn="ctr">
              <a:lnSpc>
                <a:spcPct val="85000"/>
              </a:lnSpc>
              <a:spcBef>
                <a:spcPts val="240"/>
              </a:spcBef>
            </a:pPr>
            <a:r>
              <a:rPr sz="800" spc="-45" dirty="0">
                <a:latin typeface="Arial MT"/>
                <a:cs typeface="Arial MT"/>
              </a:rPr>
              <a:t>For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four</a:t>
            </a:r>
            <a:r>
              <a:rPr sz="800" spc="-5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days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September </a:t>
            </a:r>
            <a:r>
              <a:rPr sz="800" dirty="0">
                <a:latin typeface="Arial MT"/>
                <a:cs typeface="Arial MT"/>
              </a:rPr>
              <a:t>1939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Government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took over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Britain's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transport </a:t>
            </a:r>
            <a:r>
              <a:rPr sz="800" spc="-80" dirty="0">
                <a:latin typeface="Arial MT"/>
                <a:cs typeface="Arial MT"/>
              </a:rPr>
              <a:t>systems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4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days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evacuate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cities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 </a:t>
            </a:r>
            <a:r>
              <a:rPr sz="800" spc="-60" dirty="0">
                <a:latin typeface="Arial MT"/>
                <a:cs typeface="Arial MT"/>
              </a:rPr>
              <a:t>send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them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villages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countryside.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21" name="object 21"/>
          <p:cNvGrpSpPr/>
          <p:nvPr/>
        </p:nvGrpSpPr>
        <p:grpSpPr>
          <a:xfrm>
            <a:off x="8000890" y="629970"/>
            <a:ext cx="2105025" cy="853440"/>
            <a:chOff x="8000890" y="629970"/>
            <a:chExt cx="2105025" cy="853440"/>
          </a:xfrm>
        </p:grpSpPr>
        <p:sp>
          <p:nvSpPr>
            <p:cNvPr id="22" name="object 22"/>
            <p:cNvSpPr/>
            <p:nvPr/>
          </p:nvSpPr>
          <p:spPr>
            <a:xfrm>
              <a:off x="8010169" y="639249"/>
              <a:ext cx="2086610" cy="834390"/>
            </a:xfrm>
            <a:custGeom>
              <a:avLst/>
              <a:gdLst/>
              <a:ahLst/>
              <a:cxnLst/>
              <a:rect l="l" t="t" r="r" b="b"/>
              <a:pathLst>
                <a:path w="2086609" h="834390">
                  <a:moveTo>
                    <a:pt x="1669119" y="0"/>
                  </a:moveTo>
                  <a:lnTo>
                    <a:pt x="0" y="0"/>
                  </a:lnTo>
                  <a:lnTo>
                    <a:pt x="417278" y="417158"/>
                  </a:lnTo>
                  <a:lnTo>
                    <a:pt x="0" y="834313"/>
                  </a:lnTo>
                  <a:lnTo>
                    <a:pt x="1669119" y="834313"/>
                  </a:lnTo>
                  <a:lnTo>
                    <a:pt x="2086395" y="417158"/>
                  </a:lnTo>
                  <a:lnTo>
                    <a:pt x="1669119" y="0"/>
                  </a:lnTo>
                  <a:close/>
                </a:path>
              </a:pathLst>
            </a:custGeom>
            <a:solidFill>
              <a:srgbClr val="FF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3" name="object 23"/>
            <p:cNvSpPr/>
            <p:nvPr/>
          </p:nvSpPr>
          <p:spPr>
            <a:xfrm>
              <a:off x="8010169" y="639249"/>
              <a:ext cx="2086610" cy="834390"/>
            </a:xfrm>
            <a:custGeom>
              <a:avLst/>
              <a:gdLst/>
              <a:ahLst/>
              <a:cxnLst/>
              <a:rect l="l" t="t" r="r" b="b"/>
              <a:pathLst>
                <a:path w="2086609" h="834390">
                  <a:moveTo>
                    <a:pt x="0" y="0"/>
                  </a:moveTo>
                  <a:lnTo>
                    <a:pt x="1669118" y="0"/>
                  </a:lnTo>
                  <a:lnTo>
                    <a:pt x="2086395" y="417158"/>
                  </a:lnTo>
                  <a:lnTo>
                    <a:pt x="1669118" y="834313"/>
                  </a:lnTo>
                  <a:lnTo>
                    <a:pt x="0" y="834313"/>
                  </a:lnTo>
                  <a:lnTo>
                    <a:pt x="417279" y="417158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4" name="object 24"/>
          <p:cNvSpPr txBox="1"/>
          <p:nvPr/>
        </p:nvSpPr>
        <p:spPr>
          <a:xfrm>
            <a:off x="4182278" y="1472744"/>
            <a:ext cx="284670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was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245" dirty="0">
                <a:latin typeface="Trebuchet MS"/>
                <a:cs typeface="Trebuchet MS"/>
              </a:rPr>
              <a:t>German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30" dirty="0">
                <a:latin typeface="Trebuchet MS"/>
                <a:cs typeface="Trebuchet MS"/>
              </a:rPr>
              <a:t>tactic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blitzkrieg?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8304513" y="600993"/>
            <a:ext cx="1373505" cy="1135380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58115" marR="5080" indent="-1270" algn="ctr">
              <a:lnSpc>
                <a:spcPct val="86400"/>
              </a:lnSpc>
              <a:spcBef>
                <a:spcPts val="229"/>
              </a:spcBef>
            </a:pPr>
            <a:r>
              <a:rPr sz="800" spc="-20" dirty="0">
                <a:latin typeface="Arial MT"/>
                <a:cs typeface="Arial MT"/>
              </a:rPr>
              <a:t>On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leaflet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sent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out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people </a:t>
            </a:r>
            <a:r>
              <a:rPr sz="800" spc="-30" dirty="0">
                <a:latin typeface="Arial MT"/>
                <a:cs typeface="Arial MT"/>
              </a:rPr>
              <a:t>around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country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said: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“The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scheme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is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entirely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voluntary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one,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but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clearly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children</a:t>
            </a:r>
            <a:r>
              <a:rPr sz="800" dirty="0">
                <a:latin typeface="Arial MT"/>
                <a:cs typeface="Arial MT"/>
              </a:rPr>
              <a:t> will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much </a:t>
            </a:r>
            <a:r>
              <a:rPr sz="800" spc="-10" dirty="0">
                <a:latin typeface="Arial MT"/>
                <a:cs typeface="Arial MT"/>
              </a:rPr>
              <a:t>safer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happier</a:t>
            </a:r>
            <a:r>
              <a:rPr sz="800" spc="-20" dirty="0">
                <a:latin typeface="Arial MT"/>
                <a:cs typeface="Arial MT"/>
              </a:rPr>
              <a:t> away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big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cities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where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dangers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will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greatest.”</a:t>
            </a:r>
            <a:endParaRPr sz="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285"/>
              </a:spcBef>
            </a:pPr>
            <a:r>
              <a:rPr sz="1400" spc="-210" dirty="0">
                <a:latin typeface="Trebuchet MS"/>
                <a:cs typeface="Trebuchet MS"/>
              </a:rPr>
              <a:t>The</a:t>
            </a:r>
            <a:r>
              <a:rPr sz="1400" spc="-120" dirty="0">
                <a:latin typeface="Trebuchet MS"/>
                <a:cs typeface="Trebuchet MS"/>
              </a:rPr>
              <a:t> </a:t>
            </a:r>
            <a:r>
              <a:rPr sz="1400" spc="-285" dirty="0">
                <a:latin typeface="Trebuchet MS"/>
                <a:cs typeface="Trebuchet MS"/>
              </a:rPr>
              <a:t>home</a:t>
            </a:r>
            <a:r>
              <a:rPr sz="1400" spc="-114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front</a:t>
            </a:r>
            <a:endParaRPr sz="1400">
              <a:latin typeface="Trebuchet MS"/>
              <a:cs typeface="Trebuchet MS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570758" y="5455120"/>
            <a:ext cx="898525" cy="1635760"/>
            <a:chOff x="570758" y="5455120"/>
            <a:chExt cx="898525" cy="1635760"/>
          </a:xfrm>
        </p:grpSpPr>
        <p:sp>
          <p:nvSpPr>
            <p:cNvPr id="27" name="object 27"/>
            <p:cNvSpPr/>
            <p:nvPr/>
          </p:nvSpPr>
          <p:spPr>
            <a:xfrm>
              <a:off x="576944" y="5461307"/>
              <a:ext cx="886460" cy="1623060"/>
            </a:xfrm>
            <a:custGeom>
              <a:avLst/>
              <a:gdLst/>
              <a:ahLst/>
              <a:cxnLst/>
              <a:rect l="l" t="t" r="r" b="b"/>
              <a:pathLst>
                <a:path w="886460" h="1623059">
                  <a:moveTo>
                    <a:pt x="797351" y="0"/>
                  </a:moveTo>
                  <a:lnTo>
                    <a:pt x="88595" y="0"/>
                  </a:lnTo>
                  <a:lnTo>
                    <a:pt x="54110" y="6960"/>
                  </a:lnTo>
                  <a:lnTo>
                    <a:pt x="25948" y="25941"/>
                  </a:lnTo>
                  <a:lnTo>
                    <a:pt x="6962" y="54094"/>
                  </a:lnTo>
                  <a:lnTo>
                    <a:pt x="0" y="88569"/>
                  </a:lnTo>
                  <a:lnTo>
                    <a:pt x="0" y="1534271"/>
                  </a:lnTo>
                  <a:lnTo>
                    <a:pt x="6962" y="1568746"/>
                  </a:lnTo>
                  <a:lnTo>
                    <a:pt x="25948" y="1596899"/>
                  </a:lnTo>
                  <a:lnTo>
                    <a:pt x="54110" y="1615880"/>
                  </a:lnTo>
                  <a:lnTo>
                    <a:pt x="88595" y="1622840"/>
                  </a:lnTo>
                  <a:lnTo>
                    <a:pt x="797351" y="1622840"/>
                  </a:lnTo>
                  <a:lnTo>
                    <a:pt x="831836" y="1615880"/>
                  </a:lnTo>
                  <a:lnTo>
                    <a:pt x="859997" y="1596899"/>
                  </a:lnTo>
                  <a:lnTo>
                    <a:pt x="878984" y="1568746"/>
                  </a:lnTo>
                  <a:lnTo>
                    <a:pt x="885946" y="1534271"/>
                  </a:lnTo>
                  <a:lnTo>
                    <a:pt x="885946" y="88569"/>
                  </a:lnTo>
                  <a:lnTo>
                    <a:pt x="878984" y="54094"/>
                  </a:lnTo>
                  <a:lnTo>
                    <a:pt x="859997" y="25941"/>
                  </a:lnTo>
                  <a:lnTo>
                    <a:pt x="831836" y="6960"/>
                  </a:lnTo>
                  <a:lnTo>
                    <a:pt x="797351" y="0"/>
                  </a:lnTo>
                  <a:close/>
                </a:path>
              </a:pathLst>
            </a:custGeom>
            <a:solidFill>
              <a:srgbClr val="00BFB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576944" y="5461307"/>
              <a:ext cx="886460" cy="1623060"/>
            </a:xfrm>
            <a:custGeom>
              <a:avLst/>
              <a:gdLst/>
              <a:ahLst/>
              <a:cxnLst/>
              <a:rect l="l" t="t" r="r" b="b"/>
              <a:pathLst>
                <a:path w="886460" h="1623059">
                  <a:moveTo>
                    <a:pt x="0" y="88569"/>
                  </a:moveTo>
                  <a:lnTo>
                    <a:pt x="6962" y="54094"/>
                  </a:lnTo>
                  <a:lnTo>
                    <a:pt x="25948" y="25941"/>
                  </a:lnTo>
                  <a:lnTo>
                    <a:pt x="54110" y="6960"/>
                  </a:lnTo>
                  <a:lnTo>
                    <a:pt x="88595" y="0"/>
                  </a:lnTo>
                  <a:lnTo>
                    <a:pt x="797351" y="0"/>
                  </a:lnTo>
                  <a:lnTo>
                    <a:pt x="831836" y="6960"/>
                  </a:lnTo>
                  <a:lnTo>
                    <a:pt x="859997" y="25941"/>
                  </a:lnTo>
                  <a:lnTo>
                    <a:pt x="878984" y="54094"/>
                  </a:lnTo>
                  <a:lnTo>
                    <a:pt x="885946" y="88569"/>
                  </a:lnTo>
                  <a:lnTo>
                    <a:pt x="885946" y="1534270"/>
                  </a:lnTo>
                  <a:lnTo>
                    <a:pt x="878984" y="1568746"/>
                  </a:lnTo>
                  <a:lnTo>
                    <a:pt x="859997" y="1596899"/>
                  </a:lnTo>
                  <a:lnTo>
                    <a:pt x="831836" y="1615880"/>
                  </a:lnTo>
                  <a:lnTo>
                    <a:pt x="797351" y="1622840"/>
                  </a:lnTo>
                  <a:lnTo>
                    <a:pt x="88595" y="1622840"/>
                  </a:lnTo>
                  <a:lnTo>
                    <a:pt x="54110" y="1615880"/>
                  </a:lnTo>
                  <a:lnTo>
                    <a:pt x="25948" y="1596899"/>
                  </a:lnTo>
                  <a:lnTo>
                    <a:pt x="6962" y="1568746"/>
                  </a:lnTo>
                  <a:lnTo>
                    <a:pt x="0" y="1534270"/>
                  </a:lnTo>
                  <a:lnTo>
                    <a:pt x="0" y="88569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643597" y="5505225"/>
            <a:ext cx="753745" cy="1503680"/>
          </a:xfrm>
          <a:prstGeom prst="rect">
            <a:avLst/>
          </a:prstGeom>
        </p:spPr>
        <p:txBody>
          <a:bodyPr vert="horz" wrap="square" lIns="0" tIns="27939" rIns="0" bIns="0" rtlCol="0">
            <a:spAutoFit/>
          </a:bodyPr>
          <a:lstStyle/>
          <a:p>
            <a:pPr marL="14604" marR="8255" indent="-635" algn="ctr">
              <a:lnSpc>
                <a:spcPct val="87500"/>
              </a:lnSpc>
              <a:spcBef>
                <a:spcPts val="219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Treaty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seen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severe.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</a:t>
            </a:r>
            <a:r>
              <a:rPr sz="800" spc="-10" dirty="0">
                <a:latin typeface="Arial MT"/>
                <a:cs typeface="Arial MT"/>
              </a:rPr>
              <a:t> damaged</a:t>
            </a:r>
            <a:endParaRPr sz="800">
              <a:latin typeface="Arial MT"/>
              <a:cs typeface="Arial MT"/>
            </a:endParaRPr>
          </a:p>
          <a:p>
            <a:pPr marL="12065" marR="5080" indent="-3175" algn="ctr">
              <a:lnSpc>
                <a:spcPct val="83300"/>
              </a:lnSpc>
              <a:spcBef>
                <a:spcPts val="15"/>
              </a:spcBef>
            </a:pPr>
            <a:r>
              <a:rPr sz="800" spc="-10" dirty="0">
                <a:latin typeface="Arial MT"/>
                <a:cs typeface="Arial MT"/>
              </a:rPr>
              <a:t>Germany economically, </a:t>
            </a:r>
            <a:r>
              <a:rPr sz="800" spc="-25" dirty="0">
                <a:latin typeface="Arial MT"/>
                <a:cs typeface="Arial MT"/>
              </a:rPr>
              <a:t>made her </a:t>
            </a:r>
            <a:r>
              <a:rPr sz="800" spc="-20" dirty="0">
                <a:latin typeface="Arial MT"/>
                <a:cs typeface="Arial MT"/>
              </a:rPr>
              <a:t>weak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hurt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German</a:t>
            </a:r>
            <a:endParaRPr sz="800">
              <a:latin typeface="Arial MT"/>
              <a:cs typeface="Arial MT"/>
            </a:endParaRPr>
          </a:p>
          <a:p>
            <a:pPr marL="17145" marR="12065" algn="ctr">
              <a:lnSpc>
                <a:spcPct val="83100"/>
              </a:lnSpc>
              <a:spcBef>
                <a:spcPts val="90"/>
              </a:spcBef>
            </a:pPr>
            <a:r>
              <a:rPr sz="800" dirty="0">
                <a:latin typeface="Arial MT"/>
                <a:cs typeface="Arial MT"/>
              </a:rPr>
              <a:t>pride.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Hitler </a:t>
            </a:r>
            <a:r>
              <a:rPr sz="800" spc="-20" dirty="0">
                <a:latin typeface="Arial MT"/>
                <a:cs typeface="Arial MT"/>
              </a:rPr>
              <a:t>would </a:t>
            </a:r>
            <a:r>
              <a:rPr sz="800" spc="-90" dirty="0">
                <a:latin typeface="Arial MT"/>
                <a:cs typeface="Arial MT"/>
              </a:rPr>
              <a:t>use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this </a:t>
            </a:r>
            <a:r>
              <a:rPr sz="800" spc="-40" dirty="0">
                <a:latin typeface="Arial MT"/>
                <a:cs typeface="Arial MT"/>
              </a:rPr>
              <a:t>bitterness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anger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fuel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for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his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speeches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endParaRPr sz="800">
              <a:latin typeface="Arial MT"/>
              <a:cs typeface="Arial MT"/>
            </a:endParaRPr>
          </a:p>
          <a:p>
            <a:pPr marL="53340" marR="47625" algn="ctr">
              <a:lnSpc>
                <a:spcPts val="790"/>
              </a:lnSpc>
              <a:spcBef>
                <a:spcPts val="120"/>
              </a:spcBef>
            </a:pPr>
            <a:r>
              <a:rPr sz="800" dirty="0">
                <a:latin typeface="Arial MT"/>
                <a:cs typeface="Arial MT"/>
              </a:rPr>
              <a:t>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justify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his</a:t>
            </a:r>
            <a:r>
              <a:rPr sz="800" spc="-10" dirty="0">
                <a:latin typeface="Arial MT"/>
                <a:cs typeface="Arial MT"/>
              </a:rPr>
              <a:t> foreign policy.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30" name="object 30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51486" y="6162902"/>
            <a:ext cx="187820" cy="219649"/>
          </a:xfrm>
          <a:prstGeom prst="rect">
            <a:avLst/>
          </a:prstGeom>
        </p:spPr>
      </p:pic>
      <p:grpSp>
        <p:nvGrpSpPr>
          <p:cNvPr id="31" name="object 31"/>
          <p:cNvGrpSpPr/>
          <p:nvPr/>
        </p:nvGrpSpPr>
        <p:grpSpPr>
          <a:xfrm>
            <a:off x="1811084" y="5455120"/>
            <a:ext cx="898525" cy="1635760"/>
            <a:chOff x="1811084" y="5455120"/>
            <a:chExt cx="898525" cy="1635760"/>
          </a:xfrm>
        </p:grpSpPr>
        <p:sp>
          <p:nvSpPr>
            <p:cNvPr id="32" name="object 32"/>
            <p:cNvSpPr/>
            <p:nvPr/>
          </p:nvSpPr>
          <p:spPr>
            <a:xfrm>
              <a:off x="1817270" y="5461307"/>
              <a:ext cx="886460" cy="1623060"/>
            </a:xfrm>
            <a:custGeom>
              <a:avLst/>
              <a:gdLst/>
              <a:ahLst/>
              <a:cxnLst/>
              <a:rect l="l" t="t" r="r" b="b"/>
              <a:pathLst>
                <a:path w="886460" h="1623059">
                  <a:moveTo>
                    <a:pt x="797350" y="0"/>
                  </a:moveTo>
                  <a:lnTo>
                    <a:pt x="88595" y="0"/>
                  </a:lnTo>
                  <a:lnTo>
                    <a:pt x="54109" y="6960"/>
                  </a:lnTo>
                  <a:lnTo>
                    <a:pt x="25948" y="25941"/>
                  </a:lnTo>
                  <a:lnTo>
                    <a:pt x="6962" y="54094"/>
                  </a:lnTo>
                  <a:lnTo>
                    <a:pt x="0" y="88569"/>
                  </a:lnTo>
                  <a:lnTo>
                    <a:pt x="0" y="1534271"/>
                  </a:lnTo>
                  <a:lnTo>
                    <a:pt x="6962" y="1568746"/>
                  </a:lnTo>
                  <a:lnTo>
                    <a:pt x="25948" y="1596899"/>
                  </a:lnTo>
                  <a:lnTo>
                    <a:pt x="54109" y="1615880"/>
                  </a:lnTo>
                  <a:lnTo>
                    <a:pt x="88595" y="1622840"/>
                  </a:lnTo>
                  <a:lnTo>
                    <a:pt x="797350" y="1622840"/>
                  </a:lnTo>
                  <a:lnTo>
                    <a:pt x="831836" y="1615880"/>
                  </a:lnTo>
                  <a:lnTo>
                    <a:pt x="859997" y="1596899"/>
                  </a:lnTo>
                  <a:lnTo>
                    <a:pt x="878984" y="1568746"/>
                  </a:lnTo>
                  <a:lnTo>
                    <a:pt x="885946" y="1534271"/>
                  </a:lnTo>
                  <a:lnTo>
                    <a:pt x="885946" y="88569"/>
                  </a:lnTo>
                  <a:lnTo>
                    <a:pt x="878984" y="54094"/>
                  </a:lnTo>
                  <a:lnTo>
                    <a:pt x="859997" y="25941"/>
                  </a:lnTo>
                  <a:lnTo>
                    <a:pt x="831836" y="6960"/>
                  </a:lnTo>
                  <a:lnTo>
                    <a:pt x="797350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1817270" y="5461307"/>
              <a:ext cx="886460" cy="1623060"/>
            </a:xfrm>
            <a:custGeom>
              <a:avLst/>
              <a:gdLst/>
              <a:ahLst/>
              <a:cxnLst/>
              <a:rect l="l" t="t" r="r" b="b"/>
              <a:pathLst>
                <a:path w="886460" h="1623059">
                  <a:moveTo>
                    <a:pt x="0" y="88569"/>
                  </a:moveTo>
                  <a:lnTo>
                    <a:pt x="6962" y="54094"/>
                  </a:lnTo>
                  <a:lnTo>
                    <a:pt x="25948" y="25941"/>
                  </a:lnTo>
                  <a:lnTo>
                    <a:pt x="54110" y="6960"/>
                  </a:lnTo>
                  <a:lnTo>
                    <a:pt x="88595" y="0"/>
                  </a:lnTo>
                  <a:lnTo>
                    <a:pt x="797351" y="0"/>
                  </a:lnTo>
                  <a:lnTo>
                    <a:pt x="831836" y="6960"/>
                  </a:lnTo>
                  <a:lnTo>
                    <a:pt x="859997" y="25941"/>
                  </a:lnTo>
                  <a:lnTo>
                    <a:pt x="878984" y="54094"/>
                  </a:lnTo>
                  <a:lnTo>
                    <a:pt x="885946" y="88569"/>
                  </a:lnTo>
                  <a:lnTo>
                    <a:pt x="885946" y="1534270"/>
                  </a:lnTo>
                  <a:lnTo>
                    <a:pt x="878984" y="1568746"/>
                  </a:lnTo>
                  <a:lnTo>
                    <a:pt x="859997" y="1596899"/>
                  </a:lnTo>
                  <a:lnTo>
                    <a:pt x="831836" y="1615880"/>
                  </a:lnTo>
                  <a:lnTo>
                    <a:pt x="797351" y="1622840"/>
                  </a:lnTo>
                  <a:lnTo>
                    <a:pt x="88595" y="1622840"/>
                  </a:lnTo>
                  <a:lnTo>
                    <a:pt x="54110" y="1615880"/>
                  </a:lnTo>
                  <a:lnTo>
                    <a:pt x="25948" y="1596899"/>
                  </a:lnTo>
                  <a:lnTo>
                    <a:pt x="6962" y="1568746"/>
                  </a:lnTo>
                  <a:lnTo>
                    <a:pt x="0" y="1534270"/>
                  </a:lnTo>
                  <a:lnTo>
                    <a:pt x="0" y="88569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4" name="object 34"/>
          <p:cNvSpPr txBox="1"/>
          <p:nvPr/>
        </p:nvSpPr>
        <p:spPr>
          <a:xfrm>
            <a:off x="1865918" y="5712489"/>
            <a:ext cx="786765" cy="1086485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indent="635" algn="ctr">
              <a:lnSpc>
                <a:spcPct val="85600"/>
              </a:lnSpc>
              <a:spcBef>
                <a:spcPts val="235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Wall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Street </a:t>
            </a:r>
            <a:r>
              <a:rPr sz="800" spc="-55" dirty="0">
                <a:latin typeface="Arial MT"/>
                <a:cs typeface="Arial MT"/>
              </a:rPr>
              <a:t>Crash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marked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start </a:t>
            </a:r>
            <a:r>
              <a:rPr sz="800" dirty="0">
                <a:latin typeface="Arial MT"/>
                <a:cs typeface="Arial MT"/>
              </a:rPr>
              <a:t>of a </a:t>
            </a:r>
            <a:r>
              <a:rPr sz="800" spc="-10" dirty="0">
                <a:latin typeface="Arial MT"/>
                <a:cs typeface="Arial MT"/>
              </a:rPr>
              <a:t>Global </a:t>
            </a:r>
            <a:r>
              <a:rPr sz="800" spc="-50" dirty="0">
                <a:latin typeface="Arial MT"/>
                <a:cs typeface="Arial MT"/>
              </a:rPr>
              <a:t>Depression.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This helped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dictators </a:t>
            </a:r>
            <a:r>
              <a:rPr sz="800" spc="-70" dirty="0">
                <a:latin typeface="Arial MT"/>
                <a:cs typeface="Arial MT"/>
              </a:rPr>
              <a:t>come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power and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other </a:t>
            </a:r>
            <a:r>
              <a:rPr sz="800" spc="-50" dirty="0">
                <a:latin typeface="Arial MT"/>
                <a:cs typeface="Arial MT"/>
              </a:rPr>
              <a:t>countries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too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weak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stand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against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them.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35" name="object 3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787171" y="6158262"/>
            <a:ext cx="197099" cy="228929"/>
          </a:xfrm>
          <a:prstGeom prst="rect">
            <a:avLst/>
          </a:prstGeom>
        </p:spPr>
      </p:pic>
      <p:grpSp>
        <p:nvGrpSpPr>
          <p:cNvPr id="36" name="object 36"/>
          <p:cNvGrpSpPr/>
          <p:nvPr/>
        </p:nvGrpSpPr>
        <p:grpSpPr>
          <a:xfrm>
            <a:off x="3051409" y="5455120"/>
            <a:ext cx="898525" cy="1635760"/>
            <a:chOff x="3051409" y="5455120"/>
            <a:chExt cx="898525" cy="1635760"/>
          </a:xfrm>
        </p:grpSpPr>
        <p:sp>
          <p:nvSpPr>
            <p:cNvPr id="37" name="object 37"/>
            <p:cNvSpPr/>
            <p:nvPr/>
          </p:nvSpPr>
          <p:spPr>
            <a:xfrm>
              <a:off x="3057596" y="5461307"/>
              <a:ext cx="886460" cy="1623060"/>
            </a:xfrm>
            <a:custGeom>
              <a:avLst/>
              <a:gdLst/>
              <a:ahLst/>
              <a:cxnLst/>
              <a:rect l="l" t="t" r="r" b="b"/>
              <a:pathLst>
                <a:path w="886460" h="1623059">
                  <a:moveTo>
                    <a:pt x="797351" y="0"/>
                  </a:moveTo>
                  <a:lnTo>
                    <a:pt x="88595" y="0"/>
                  </a:lnTo>
                  <a:lnTo>
                    <a:pt x="54110" y="6960"/>
                  </a:lnTo>
                  <a:lnTo>
                    <a:pt x="25949" y="25941"/>
                  </a:lnTo>
                  <a:lnTo>
                    <a:pt x="6962" y="54094"/>
                  </a:lnTo>
                  <a:lnTo>
                    <a:pt x="0" y="88569"/>
                  </a:lnTo>
                  <a:lnTo>
                    <a:pt x="0" y="1534271"/>
                  </a:lnTo>
                  <a:lnTo>
                    <a:pt x="6962" y="1568746"/>
                  </a:lnTo>
                  <a:lnTo>
                    <a:pt x="25949" y="1596899"/>
                  </a:lnTo>
                  <a:lnTo>
                    <a:pt x="54110" y="1615880"/>
                  </a:lnTo>
                  <a:lnTo>
                    <a:pt x="88595" y="1622840"/>
                  </a:lnTo>
                  <a:lnTo>
                    <a:pt x="797351" y="1622840"/>
                  </a:lnTo>
                  <a:lnTo>
                    <a:pt x="831836" y="1615880"/>
                  </a:lnTo>
                  <a:lnTo>
                    <a:pt x="859997" y="1596899"/>
                  </a:lnTo>
                  <a:lnTo>
                    <a:pt x="878984" y="1568746"/>
                  </a:lnTo>
                  <a:lnTo>
                    <a:pt x="885946" y="1534271"/>
                  </a:lnTo>
                  <a:lnTo>
                    <a:pt x="885946" y="88569"/>
                  </a:lnTo>
                  <a:lnTo>
                    <a:pt x="878984" y="54094"/>
                  </a:lnTo>
                  <a:lnTo>
                    <a:pt x="859997" y="25941"/>
                  </a:lnTo>
                  <a:lnTo>
                    <a:pt x="831836" y="6960"/>
                  </a:lnTo>
                  <a:lnTo>
                    <a:pt x="797351" y="0"/>
                  </a:lnTo>
                  <a:close/>
                </a:path>
              </a:pathLst>
            </a:custGeom>
            <a:solidFill>
              <a:srgbClr val="FF9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3057596" y="5461307"/>
              <a:ext cx="886460" cy="1623060"/>
            </a:xfrm>
            <a:custGeom>
              <a:avLst/>
              <a:gdLst/>
              <a:ahLst/>
              <a:cxnLst/>
              <a:rect l="l" t="t" r="r" b="b"/>
              <a:pathLst>
                <a:path w="886460" h="1623059">
                  <a:moveTo>
                    <a:pt x="0" y="88569"/>
                  </a:moveTo>
                  <a:lnTo>
                    <a:pt x="6962" y="54094"/>
                  </a:lnTo>
                  <a:lnTo>
                    <a:pt x="25948" y="25941"/>
                  </a:lnTo>
                  <a:lnTo>
                    <a:pt x="54110" y="6960"/>
                  </a:lnTo>
                  <a:lnTo>
                    <a:pt x="88595" y="0"/>
                  </a:lnTo>
                  <a:lnTo>
                    <a:pt x="797351" y="0"/>
                  </a:lnTo>
                  <a:lnTo>
                    <a:pt x="831836" y="6960"/>
                  </a:lnTo>
                  <a:lnTo>
                    <a:pt x="859997" y="25941"/>
                  </a:lnTo>
                  <a:lnTo>
                    <a:pt x="878984" y="54094"/>
                  </a:lnTo>
                  <a:lnTo>
                    <a:pt x="885946" y="88569"/>
                  </a:lnTo>
                  <a:lnTo>
                    <a:pt x="885946" y="1534270"/>
                  </a:lnTo>
                  <a:lnTo>
                    <a:pt x="878984" y="1568746"/>
                  </a:lnTo>
                  <a:lnTo>
                    <a:pt x="859997" y="1596899"/>
                  </a:lnTo>
                  <a:lnTo>
                    <a:pt x="831836" y="1615880"/>
                  </a:lnTo>
                  <a:lnTo>
                    <a:pt x="797351" y="1622840"/>
                  </a:lnTo>
                  <a:lnTo>
                    <a:pt x="88595" y="1622840"/>
                  </a:lnTo>
                  <a:lnTo>
                    <a:pt x="54110" y="1615880"/>
                  </a:lnTo>
                  <a:lnTo>
                    <a:pt x="25948" y="1596899"/>
                  </a:lnTo>
                  <a:lnTo>
                    <a:pt x="6962" y="1568746"/>
                  </a:lnTo>
                  <a:lnTo>
                    <a:pt x="0" y="1534270"/>
                  </a:lnTo>
                  <a:lnTo>
                    <a:pt x="0" y="88569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9" name="object 39"/>
          <p:cNvSpPr txBox="1"/>
          <p:nvPr/>
        </p:nvSpPr>
        <p:spPr>
          <a:xfrm>
            <a:off x="3134798" y="5557041"/>
            <a:ext cx="730250" cy="140335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065" marR="5080" algn="ctr">
              <a:lnSpc>
                <a:spcPct val="85600"/>
              </a:lnSpc>
              <a:spcBef>
                <a:spcPts val="235"/>
              </a:spcBef>
            </a:pPr>
            <a:r>
              <a:rPr sz="800" spc="-35" dirty="0">
                <a:latin typeface="Arial MT"/>
                <a:cs typeface="Arial MT"/>
              </a:rPr>
              <a:t>Fuelled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his</a:t>
            </a:r>
            <a:r>
              <a:rPr sz="800" spc="-10" dirty="0">
                <a:latin typeface="Arial MT"/>
                <a:cs typeface="Arial MT"/>
              </a:rPr>
              <a:t> anger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Versailles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20" dirty="0">
                <a:latin typeface="Arial MT"/>
                <a:cs typeface="Arial MT"/>
              </a:rPr>
              <a:t> helped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power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depression.</a:t>
            </a:r>
            <a:endParaRPr sz="800">
              <a:latin typeface="Arial MT"/>
              <a:cs typeface="Arial MT"/>
            </a:endParaRPr>
          </a:p>
          <a:p>
            <a:pPr algn="ctr">
              <a:lnSpc>
                <a:spcPts val="720"/>
              </a:lnSpc>
            </a:pPr>
            <a:r>
              <a:rPr sz="800" spc="-25" dirty="0">
                <a:latin typeface="Arial MT"/>
                <a:cs typeface="Arial MT"/>
              </a:rPr>
              <a:t>Hitler’s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foreign</a:t>
            </a:r>
            <a:endParaRPr sz="800">
              <a:latin typeface="Arial MT"/>
              <a:cs typeface="Arial MT"/>
            </a:endParaRPr>
          </a:p>
          <a:p>
            <a:pPr marL="40005" marR="33020" indent="-635" algn="ctr">
              <a:lnSpc>
                <a:spcPct val="85500"/>
              </a:lnSpc>
              <a:spcBef>
                <a:spcPts val="70"/>
              </a:spcBef>
            </a:pPr>
            <a:r>
              <a:rPr sz="800" spc="-10" dirty="0">
                <a:latin typeface="Arial MT"/>
                <a:cs typeface="Arial MT"/>
              </a:rPr>
              <a:t>policy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would </a:t>
            </a:r>
            <a:r>
              <a:rPr sz="800" spc="-25" dirty="0">
                <a:latin typeface="Arial MT"/>
                <a:cs typeface="Arial MT"/>
              </a:rPr>
              <a:t>eventually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push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Europe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war. </a:t>
            </a:r>
            <a:r>
              <a:rPr sz="800" spc="-50" dirty="0">
                <a:latin typeface="Arial MT"/>
                <a:cs typeface="Arial MT"/>
              </a:rPr>
              <a:t>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started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with</a:t>
            </a:r>
            <a:r>
              <a:rPr sz="800" spc="-20" dirty="0">
                <a:latin typeface="Arial MT"/>
                <a:cs typeface="Arial MT"/>
              </a:rPr>
              <a:t> rebuilding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small,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weak</a:t>
            </a:r>
            <a:endParaRPr sz="800">
              <a:latin typeface="Arial MT"/>
              <a:cs typeface="Arial MT"/>
            </a:endParaRPr>
          </a:p>
          <a:p>
            <a:pPr algn="ctr">
              <a:lnSpc>
                <a:spcPts val="890"/>
              </a:lnSpc>
            </a:pPr>
            <a:r>
              <a:rPr sz="800" spc="-30" dirty="0">
                <a:latin typeface="Arial MT"/>
                <a:cs typeface="Arial MT"/>
              </a:rPr>
              <a:t>German</a:t>
            </a:r>
            <a:r>
              <a:rPr sz="800" spc="-10" dirty="0">
                <a:latin typeface="Arial MT"/>
                <a:cs typeface="Arial MT"/>
              </a:rPr>
              <a:t> army.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40" name="object 40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027498" y="6158262"/>
            <a:ext cx="197099" cy="228929"/>
          </a:xfrm>
          <a:prstGeom prst="rect">
            <a:avLst/>
          </a:prstGeom>
        </p:spPr>
      </p:pic>
      <p:grpSp>
        <p:nvGrpSpPr>
          <p:cNvPr id="41" name="object 41"/>
          <p:cNvGrpSpPr/>
          <p:nvPr/>
        </p:nvGrpSpPr>
        <p:grpSpPr>
          <a:xfrm>
            <a:off x="4291734" y="5455120"/>
            <a:ext cx="898525" cy="1635760"/>
            <a:chOff x="4291734" y="5455120"/>
            <a:chExt cx="898525" cy="1635760"/>
          </a:xfrm>
        </p:grpSpPr>
        <p:sp>
          <p:nvSpPr>
            <p:cNvPr id="42" name="object 42"/>
            <p:cNvSpPr/>
            <p:nvPr/>
          </p:nvSpPr>
          <p:spPr>
            <a:xfrm>
              <a:off x="4297921" y="5461307"/>
              <a:ext cx="886460" cy="1623060"/>
            </a:xfrm>
            <a:custGeom>
              <a:avLst/>
              <a:gdLst/>
              <a:ahLst/>
              <a:cxnLst/>
              <a:rect l="l" t="t" r="r" b="b"/>
              <a:pathLst>
                <a:path w="886460" h="1623059">
                  <a:moveTo>
                    <a:pt x="797351" y="0"/>
                  </a:moveTo>
                  <a:lnTo>
                    <a:pt x="88595" y="0"/>
                  </a:lnTo>
                  <a:lnTo>
                    <a:pt x="54110" y="6960"/>
                  </a:lnTo>
                  <a:lnTo>
                    <a:pt x="25949" y="25941"/>
                  </a:lnTo>
                  <a:lnTo>
                    <a:pt x="6962" y="54094"/>
                  </a:lnTo>
                  <a:lnTo>
                    <a:pt x="0" y="88569"/>
                  </a:lnTo>
                  <a:lnTo>
                    <a:pt x="0" y="1534271"/>
                  </a:lnTo>
                  <a:lnTo>
                    <a:pt x="6962" y="1568746"/>
                  </a:lnTo>
                  <a:lnTo>
                    <a:pt x="25949" y="1596899"/>
                  </a:lnTo>
                  <a:lnTo>
                    <a:pt x="54110" y="1615880"/>
                  </a:lnTo>
                  <a:lnTo>
                    <a:pt x="88595" y="1622840"/>
                  </a:lnTo>
                  <a:lnTo>
                    <a:pt x="797351" y="1622840"/>
                  </a:lnTo>
                  <a:lnTo>
                    <a:pt x="831836" y="1615880"/>
                  </a:lnTo>
                  <a:lnTo>
                    <a:pt x="859997" y="1596899"/>
                  </a:lnTo>
                  <a:lnTo>
                    <a:pt x="878984" y="1568746"/>
                  </a:lnTo>
                  <a:lnTo>
                    <a:pt x="885946" y="1534271"/>
                  </a:lnTo>
                  <a:lnTo>
                    <a:pt x="885946" y="88569"/>
                  </a:lnTo>
                  <a:lnTo>
                    <a:pt x="878984" y="54094"/>
                  </a:lnTo>
                  <a:lnTo>
                    <a:pt x="859997" y="25941"/>
                  </a:lnTo>
                  <a:lnTo>
                    <a:pt x="831836" y="6960"/>
                  </a:lnTo>
                  <a:lnTo>
                    <a:pt x="797351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3" name="object 43"/>
            <p:cNvSpPr/>
            <p:nvPr/>
          </p:nvSpPr>
          <p:spPr>
            <a:xfrm>
              <a:off x="4297921" y="5461307"/>
              <a:ext cx="886460" cy="1623060"/>
            </a:xfrm>
            <a:custGeom>
              <a:avLst/>
              <a:gdLst/>
              <a:ahLst/>
              <a:cxnLst/>
              <a:rect l="l" t="t" r="r" b="b"/>
              <a:pathLst>
                <a:path w="886460" h="1623059">
                  <a:moveTo>
                    <a:pt x="0" y="88569"/>
                  </a:moveTo>
                  <a:lnTo>
                    <a:pt x="6962" y="54094"/>
                  </a:lnTo>
                  <a:lnTo>
                    <a:pt x="25948" y="25941"/>
                  </a:lnTo>
                  <a:lnTo>
                    <a:pt x="54110" y="6960"/>
                  </a:lnTo>
                  <a:lnTo>
                    <a:pt x="88595" y="0"/>
                  </a:lnTo>
                  <a:lnTo>
                    <a:pt x="797351" y="0"/>
                  </a:lnTo>
                  <a:lnTo>
                    <a:pt x="831836" y="6960"/>
                  </a:lnTo>
                  <a:lnTo>
                    <a:pt x="859997" y="25941"/>
                  </a:lnTo>
                  <a:lnTo>
                    <a:pt x="878984" y="54094"/>
                  </a:lnTo>
                  <a:lnTo>
                    <a:pt x="885946" y="88569"/>
                  </a:lnTo>
                  <a:lnTo>
                    <a:pt x="885946" y="1534270"/>
                  </a:lnTo>
                  <a:lnTo>
                    <a:pt x="878984" y="1568746"/>
                  </a:lnTo>
                  <a:lnTo>
                    <a:pt x="859997" y="1596899"/>
                  </a:lnTo>
                  <a:lnTo>
                    <a:pt x="831836" y="1615880"/>
                  </a:lnTo>
                  <a:lnTo>
                    <a:pt x="797351" y="1622840"/>
                  </a:lnTo>
                  <a:lnTo>
                    <a:pt x="88595" y="1622840"/>
                  </a:lnTo>
                  <a:lnTo>
                    <a:pt x="54110" y="1615880"/>
                  </a:lnTo>
                  <a:lnTo>
                    <a:pt x="25948" y="1596899"/>
                  </a:lnTo>
                  <a:lnTo>
                    <a:pt x="6962" y="1568746"/>
                  </a:lnTo>
                  <a:lnTo>
                    <a:pt x="0" y="1534270"/>
                  </a:lnTo>
                  <a:lnTo>
                    <a:pt x="0" y="88569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4" name="object 44"/>
          <p:cNvSpPr txBox="1"/>
          <p:nvPr/>
        </p:nvSpPr>
        <p:spPr>
          <a:xfrm>
            <a:off x="4150712" y="3895845"/>
            <a:ext cx="2906395" cy="17018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 marR="30480" algn="just">
              <a:lnSpc>
                <a:spcPct val="104200"/>
              </a:lnSpc>
              <a:spcBef>
                <a:spcPts val="105"/>
              </a:spcBef>
            </a:pPr>
            <a:r>
              <a:rPr sz="800" spc="-20" dirty="0">
                <a:latin typeface="Arial MT"/>
                <a:cs typeface="Arial MT"/>
              </a:rPr>
              <a:t>Germany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invaded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Poland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on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1</a:t>
            </a:r>
            <a:r>
              <a:rPr sz="900" spc="-15" baseline="27777" dirty="0">
                <a:latin typeface="Arial MT"/>
                <a:cs typeface="Arial MT"/>
              </a:rPr>
              <a:t>st</a:t>
            </a:r>
            <a:r>
              <a:rPr sz="900" spc="44" baseline="27777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September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1939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using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new</a:t>
            </a:r>
            <a:r>
              <a:rPr sz="800" dirty="0">
                <a:latin typeface="Arial MT"/>
                <a:cs typeface="Arial MT"/>
              </a:rPr>
              <a:t> method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warfare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called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Blitzkrieg,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meaning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Lightening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War. </a:t>
            </a:r>
            <a:r>
              <a:rPr sz="800" dirty="0">
                <a:latin typeface="Arial MT"/>
                <a:cs typeface="Arial MT"/>
              </a:rPr>
              <a:t>Blitzkrieg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involved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fast-</a:t>
            </a:r>
            <a:r>
              <a:rPr sz="800" dirty="0">
                <a:latin typeface="Arial MT"/>
                <a:cs typeface="Arial MT"/>
              </a:rPr>
              <a:t>moving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columns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tanks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supported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by</a:t>
            </a:r>
            <a:r>
              <a:rPr sz="800" dirty="0">
                <a:latin typeface="Arial MT"/>
                <a:cs typeface="Arial MT"/>
              </a:rPr>
              <a:t> infantry</a:t>
            </a:r>
            <a:r>
              <a:rPr sz="800" spc="2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soldiers</a:t>
            </a:r>
            <a:r>
              <a:rPr sz="800" spc="2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9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dive-</a:t>
            </a:r>
            <a:r>
              <a:rPr sz="800" dirty="0">
                <a:latin typeface="Arial MT"/>
                <a:cs typeface="Arial MT"/>
              </a:rPr>
              <a:t>bomber</a:t>
            </a:r>
            <a:r>
              <a:rPr sz="800" spc="2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attacks.</a:t>
            </a:r>
            <a:r>
              <a:rPr sz="800" spc="2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2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end</a:t>
            </a:r>
            <a:r>
              <a:rPr sz="800" spc="29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September,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Polish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armed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forces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been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defeated.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Britain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France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promised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protect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Poland,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but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too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far</a:t>
            </a:r>
            <a:r>
              <a:rPr sz="800" dirty="0">
                <a:latin typeface="Arial MT"/>
                <a:cs typeface="Arial MT"/>
              </a:rPr>
              <a:t> away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 </a:t>
            </a:r>
            <a:r>
              <a:rPr sz="800" spc="-30" dirty="0">
                <a:latin typeface="Arial MT"/>
                <a:cs typeface="Arial MT"/>
              </a:rPr>
              <a:t>stop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invasion.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As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result,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there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very little </a:t>
            </a:r>
            <a:r>
              <a:rPr sz="800" spc="-10" dirty="0">
                <a:latin typeface="Arial MT"/>
                <a:cs typeface="Arial MT"/>
              </a:rPr>
              <a:t>fighting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about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six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months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after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Poland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defeated.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Instead,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Britain </a:t>
            </a:r>
            <a:r>
              <a:rPr sz="800" spc="-40" dirty="0">
                <a:latin typeface="Arial MT"/>
                <a:cs typeface="Arial MT"/>
              </a:rPr>
              <a:t>crossed</a:t>
            </a:r>
            <a:r>
              <a:rPr sz="800" dirty="0">
                <a:latin typeface="Arial MT"/>
                <a:cs typeface="Arial MT"/>
              </a:rPr>
              <a:t> the </a:t>
            </a:r>
            <a:r>
              <a:rPr sz="800" spc="-35" dirty="0">
                <a:latin typeface="Arial MT"/>
                <a:cs typeface="Arial MT"/>
              </a:rPr>
              <a:t>channel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 help its </a:t>
            </a:r>
            <a:r>
              <a:rPr sz="800" spc="-10" dirty="0">
                <a:latin typeface="Arial MT"/>
                <a:cs typeface="Arial MT"/>
              </a:rPr>
              <a:t>allies,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France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Belgium,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set </a:t>
            </a:r>
            <a:r>
              <a:rPr sz="800" spc="-25" dirty="0">
                <a:latin typeface="Arial MT"/>
                <a:cs typeface="Arial MT"/>
              </a:rPr>
              <a:t>up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defensive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positions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along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borders</a:t>
            </a:r>
            <a:endParaRPr sz="800">
              <a:latin typeface="Arial MT"/>
              <a:cs typeface="Arial MT"/>
            </a:endParaRPr>
          </a:p>
          <a:p>
            <a:pPr marL="710565">
              <a:lnSpc>
                <a:spcPct val="100000"/>
              </a:lnSpc>
              <a:spcBef>
                <a:spcPts val="265"/>
              </a:spcBef>
            </a:pPr>
            <a:r>
              <a:rPr sz="1400" spc="-135" dirty="0">
                <a:latin typeface="Trebuchet MS"/>
                <a:cs typeface="Trebuchet MS"/>
              </a:rPr>
              <a:t>Causes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35" dirty="0">
                <a:latin typeface="Trebuchet MS"/>
                <a:cs typeface="Trebuchet MS"/>
              </a:rPr>
              <a:t>world</a:t>
            </a:r>
            <a:r>
              <a:rPr sz="1400" spc="-95" dirty="0">
                <a:latin typeface="Trebuchet MS"/>
                <a:cs typeface="Trebuchet MS"/>
              </a:rPr>
              <a:t> </a:t>
            </a:r>
            <a:r>
              <a:rPr sz="1400" spc="-200" dirty="0">
                <a:latin typeface="Trebuchet MS"/>
                <a:cs typeface="Trebuchet MS"/>
              </a:rPr>
              <a:t>war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25" dirty="0">
                <a:latin typeface="Trebuchet MS"/>
                <a:cs typeface="Trebuchet MS"/>
              </a:rPr>
              <a:t>two</a:t>
            </a:r>
            <a:endParaRPr sz="1400">
              <a:latin typeface="Trebuchet MS"/>
              <a:cs typeface="Trebuchet MS"/>
            </a:endParaRPr>
          </a:p>
          <a:p>
            <a:pPr marL="248920">
              <a:lnSpc>
                <a:spcPct val="100000"/>
              </a:lnSpc>
              <a:spcBef>
                <a:spcPts val="290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League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4349694" y="5553993"/>
            <a:ext cx="780415" cy="150368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algn="ctr">
              <a:lnSpc>
                <a:spcPct val="85600"/>
              </a:lnSpc>
              <a:spcBef>
                <a:spcPts val="235"/>
              </a:spcBef>
            </a:pPr>
            <a:r>
              <a:rPr sz="800" spc="-20" dirty="0">
                <a:latin typeface="Arial MT"/>
                <a:cs typeface="Arial MT"/>
              </a:rPr>
              <a:t>created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on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idea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Collective</a:t>
            </a:r>
            <a:r>
              <a:rPr sz="800" spc="-10" dirty="0">
                <a:latin typeface="Arial MT"/>
                <a:cs typeface="Arial MT"/>
              </a:rPr>
              <a:t> Security: Countries </a:t>
            </a:r>
            <a:r>
              <a:rPr sz="800" spc="-35" dirty="0">
                <a:latin typeface="Arial MT"/>
                <a:cs typeface="Arial MT"/>
              </a:rPr>
              <a:t>standing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together against </a:t>
            </a:r>
            <a:r>
              <a:rPr sz="800" spc="-30" dirty="0">
                <a:latin typeface="Arial MT"/>
                <a:cs typeface="Arial MT"/>
              </a:rPr>
              <a:t>aggression.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1935,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League</a:t>
            </a:r>
            <a:r>
              <a:rPr sz="800" dirty="0">
                <a:latin typeface="Arial MT"/>
                <a:cs typeface="Arial MT"/>
              </a:rPr>
              <a:t> failed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stop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Mussolini’s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attack </a:t>
            </a:r>
            <a:r>
              <a:rPr sz="800" spc="-60" dirty="0">
                <a:latin typeface="Arial MT"/>
                <a:cs typeface="Arial MT"/>
              </a:rPr>
              <a:t>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Abyssinia.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League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not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taken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seriously </a:t>
            </a:r>
            <a:r>
              <a:rPr sz="800" dirty="0">
                <a:latin typeface="Arial MT"/>
                <a:cs typeface="Arial MT"/>
              </a:rPr>
              <a:t>after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this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event.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46" name="object 4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267823" y="6158262"/>
            <a:ext cx="197099" cy="228929"/>
          </a:xfrm>
          <a:prstGeom prst="rect">
            <a:avLst/>
          </a:prstGeom>
        </p:spPr>
      </p:pic>
      <p:grpSp>
        <p:nvGrpSpPr>
          <p:cNvPr id="47" name="object 47"/>
          <p:cNvGrpSpPr/>
          <p:nvPr/>
        </p:nvGrpSpPr>
        <p:grpSpPr>
          <a:xfrm>
            <a:off x="5531896" y="5454957"/>
            <a:ext cx="899160" cy="1635760"/>
            <a:chOff x="5531896" y="5454957"/>
            <a:chExt cx="899160" cy="1635760"/>
          </a:xfrm>
        </p:grpSpPr>
        <p:sp>
          <p:nvSpPr>
            <p:cNvPr id="48" name="object 48"/>
            <p:cNvSpPr/>
            <p:nvPr/>
          </p:nvSpPr>
          <p:spPr>
            <a:xfrm>
              <a:off x="5538246" y="5461307"/>
              <a:ext cx="886460" cy="1623060"/>
            </a:xfrm>
            <a:custGeom>
              <a:avLst/>
              <a:gdLst/>
              <a:ahLst/>
              <a:cxnLst/>
              <a:rect l="l" t="t" r="r" b="b"/>
              <a:pathLst>
                <a:path w="886460" h="1623059">
                  <a:moveTo>
                    <a:pt x="797351" y="0"/>
                  </a:moveTo>
                  <a:lnTo>
                    <a:pt x="88596" y="0"/>
                  </a:lnTo>
                  <a:lnTo>
                    <a:pt x="54110" y="6960"/>
                  </a:lnTo>
                  <a:lnTo>
                    <a:pt x="25949" y="25941"/>
                  </a:lnTo>
                  <a:lnTo>
                    <a:pt x="6962" y="54094"/>
                  </a:lnTo>
                  <a:lnTo>
                    <a:pt x="0" y="88569"/>
                  </a:lnTo>
                  <a:lnTo>
                    <a:pt x="0" y="1534271"/>
                  </a:lnTo>
                  <a:lnTo>
                    <a:pt x="6962" y="1568746"/>
                  </a:lnTo>
                  <a:lnTo>
                    <a:pt x="25949" y="1596899"/>
                  </a:lnTo>
                  <a:lnTo>
                    <a:pt x="54110" y="1615880"/>
                  </a:lnTo>
                  <a:lnTo>
                    <a:pt x="88596" y="1622840"/>
                  </a:lnTo>
                  <a:lnTo>
                    <a:pt x="797351" y="1622840"/>
                  </a:lnTo>
                  <a:lnTo>
                    <a:pt x="831837" y="1615880"/>
                  </a:lnTo>
                  <a:lnTo>
                    <a:pt x="859998" y="1596899"/>
                  </a:lnTo>
                  <a:lnTo>
                    <a:pt x="878984" y="1568746"/>
                  </a:lnTo>
                  <a:lnTo>
                    <a:pt x="885946" y="1534271"/>
                  </a:lnTo>
                  <a:lnTo>
                    <a:pt x="885946" y="88569"/>
                  </a:lnTo>
                  <a:lnTo>
                    <a:pt x="878984" y="54094"/>
                  </a:lnTo>
                  <a:lnTo>
                    <a:pt x="859998" y="25941"/>
                  </a:lnTo>
                  <a:lnTo>
                    <a:pt x="831837" y="6960"/>
                  </a:lnTo>
                  <a:lnTo>
                    <a:pt x="797351" y="0"/>
                  </a:lnTo>
                  <a:close/>
                </a:path>
              </a:pathLst>
            </a:custGeom>
            <a:solidFill>
              <a:srgbClr val="FF00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9" name="object 49"/>
            <p:cNvSpPr/>
            <p:nvPr/>
          </p:nvSpPr>
          <p:spPr>
            <a:xfrm>
              <a:off x="5538246" y="5461307"/>
              <a:ext cx="886460" cy="1623060"/>
            </a:xfrm>
            <a:custGeom>
              <a:avLst/>
              <a:gdLst/>
              <a:ahLst/>
              <a:cxnLst/>
              <a:rect l="l" t="t" r="r" b="b"/>
              <a:pathLst>
                <a:path w="886460" h="1623059">
                  <a:moveTo>
                    <a:pt x="0" y="88569"/>
                  </a:moveTo>
                  <a:lnTo>
                    <a:pt x="6962" y="54094"/>
                  </a:lnTo>
                  <a:lnTo>
                    <a:pt x="25948" y="25941"/>
                  </a:lnTo>
                  <a:lnTo>
                    <a:pt x="54110" y="6960"/>
                  </a:lnTo>
                  <a:lnTo>
                    <a:pt x="88595" y="0"/>
                  </a:lnTo>
                  <a:lnTo>
                    <a:pt x="797351" y="0"/>
                  </a:lnTo>
                  <a:lnTo>
                    <a:pt x="831836" y="6960"/>
                  </a:lnTo>
                  <a:lnTo>
                    <a:pt x="859997" y="25941"/>
                  </a:lnTo>
                  <a:lnTo>
                    <a:pt x="878984" y="54094"/>
                  </a:lnTo>
                  <a:lnTo>
                    <a:pt x="885946" y="88569"/>
                  </a:lnTo>
                  <a:lnTo>
                    <a:pt x="885946" y="1534270"/>
                  </a:lnTo>
                  <a:lnTo>
                    <a:pt x="878984" y="1568746"/>
                  </a:lnTo>
                  <a:lnTo>
                    <a:pt x="859997" y="1596899"/>
                  </a:lnTo>
                  <a:lnTo>
                    <a:pt x="831836" y="1615880"/>
                  </a:lnTo>
                  <a:lnTo>
                    <a:pt x="797351" y="1622840"/>
                  </a:lnTo>
                  <a:lnTo>
                    <a:pt x="88595" y="1622840"/>
                  </a:lnTo>
                  <a:lnTo>
                    <a:pt x="54110" y="1615880"/>
                  </a:lnTo>
                  <a:lnTo>
                    <a:pt x="25948" y="1596899"/>
                  </a:lnTo>
                  <a:lnTo>
                    <a:pt x="6962" y="1568746"/>
                  </a:lnTo>
                  <a:lnTo>
                    <a:pt x="0" y="1534270"/>
                  </a:lnTo>
                  <a:lnTo>
                    <a:pt x="0" y="88569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0" name="object 50"/>
          <p:cNvSpPr txBox="1"/>
          <p:nvPr/>
        </p:nvSpPr>
        <p:spPr>
          <a:xfrm>
            <a:off x="5594968" y="5557041"/>
            <a:ext cx="773430" cy="140335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74930" marR="69850" indent="635" algn="ctr">
              <a:lnSpc>
                <a:spcPct val="85000"/>
              </a:lnSpc>
              <a:spcBef>
                <a:spcPts val="240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Rhineland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border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 </a:t>
            </a:r>
            <a:r>
              <a:rPr sz="800" spc="-35" dirty="0">
                <a:latin typeface="Arial MT"/>
                <a:cs typeface="Arial MT"/>
              </a:rPr>
              <a:t>France.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Under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Treaty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Versailles,</a:t>
            </a:r>
            <a:endParaRPr sz="800">
              <a:latin typeface="Arial MT"/>
              <a:cs typeface="Arial MT"/>
            </a:endParaRPr>
          </a:p>
          <a:p>
            <a:pPr algn="ctr">
              <a:lnSpc>
                <a:spcPts val="780"/>
              </a:lnSpc>
            </a:pPr>
            <a:r>
              <a:rPr sz="800" spc="-25" dirty="0">
                <a:latin typeface="Arial MT"/>
                <a:cs typeface="Arial MT"/>
              </a:rPr>
              <a:t>Germany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endParaRPr sz="800">
              <a:latin typeface="Arial MT"/>
              <a:cs typeface="Arial MT"/>
            </a:endParaRPr>
          </a:p>
          <a:p>
            <a:pPr marL="12700" marR="5080" indent="-3810" algn="ctr">
              <a:lnSpc>
                <a:spcPct val="85500"/>
              </a:lnSpc>
              <a:spcBef>
                <a:spcPts val="105"/>
              </a:spcBef>
            </a:pPr>
            <a:r>
              <a:rPr sz="800" dirty="0">
                <a:latin typeface="Arial MT"/>
                <a:cs typeface="Arial MT"/>
              </a:rPr>
              <a:t>forbidden</a:t>
            </a:r>
            <a:r>
              <a:rPr sz="800" spc="-6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from putting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troops </a:t>
            </a:r>
            <a:r>
              <a:rPr sz="800" spc="-30" dirty="0">
                <a:latin typeface="Arial MT"/>
                <a:cs typeface="Arial MT"/>
              </a:rPr>
              <a:t>there.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Hitler </a:t>
            </a:r>
            <a:r>
              <a:rPr sz="800" spc="-20" dirty="0">
                <a:latin typeface="Arial MT"/>
                <a:cs typeface="Arial MT"/>
              </a:rPr>
              <a:t>took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gamble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marched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army into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this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army.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51" name="object 51"/>
          <p:cNvGrpSpPr/>
          <p:nvPr/>
        </p:nvGrpSpPr>
        <p:grpSpPr>
          <a:xfrm>
            <a:off x="6442964" y="5455120"/>
            <a:ext cx="1228090" cy="1635760"/>
            <a:chOff x="6442964" y="5455120"/>
            <a:chExt cx="1228090" cy="1635760"/>
          </a:xfrm>
        </p:grpSpPr>
        <p:pic>
          <p:nvPicPr>
            <p:cNvPr id="52" name="object 5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442964" y="6085839"/>
              <a:ext cx="329184" cy="374903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508148" y="6158262"/>
              <a:ext cx="197099" cy="228929"/>
            </a:xfrm>
            <a:prstGeom prst="rect">
              <a:avLst/>
            </a:prstGeom>
          </p:spPr>
        </p:pic>
        <p:sp>
          <p:nvSpPr>
            <p:cNvPr id="54" name="object 54"/>
            <p:cNvSpPr/>
            <p:nvPr/>
          </p:nvSpPr>
          <p:spPr>
            <a:xfrm>
              <a:off x="6778573" y="5461307"/>
              <a:ext cx="886460" cy="1623060"/>
            </a:xfrm>
            <a:custGeom>
              <a:avLst/>
              <a:gdLst/>
              <a:ahLst/>
              <a:cxnLst/>
              <a:rect l="l" t="t" r="r" b="b"/>
              <a:pathLst>
                <a:path w="886459" h="1623059">
                  <a:moveTo>
                    <a:pt x="797350" y="0"/>
                  </a:moveTo>
                  <a:lnTo>
                    <a:pt x="88595" y="0"/>
                  </a:lnTo>
                  <a:lnTo>
                    <a:pt x="54110" y="6960"/>
                  </a:lnTo>
                  <a:lnTo>
                    <a:pt x="25949" y="25941"/>
                  </a:lnTo>
                  <a:lnTo>
                    <a:pt x="6962" y="54094"/>
                  </a:lnTo>
                  <a:lnTo>
                    <a:pt x="0" y="88569"/>
                  </a:lnTo>
                  <a:lnTo>
                    <a:pt x="0" y="1534271"/>
                  </a:lnTo>
                  <a:lnTo>
                    <a:pt x="6962" y="1568746"/>
                  </a:lnTo>
                  <a:lnTo>
                    <a:pt x="25949" y="1596899"/>
                  </a:lnTo>
                  <a:lnTo>
                    <a:pt x="54110" y="1615880"/>
                  </a:lnTo>
                  <a:lnTo>
                    <a:pt x="88595" y="1622840"/>
                  </a:lnTo>
                  <a:lnTo>
                    <a:pt x="797350" y="1622840"/>
                  </a:lnTo>
                  <a:lnTo>
                    <a:pt x="831836" y="1615880"/>
                  </a:lnTo>
                  <a:lnTo>
                    <a:pt x="859997" y="1596899"/>
                  </a:lnTo>
                  <a:lnTo>
                    <a:pt x="878984" y="1568746"/>
                  </a:lnTo>
                  <a:lnTo>
                    <a:pt x="885946" y="1534271"/>
                  </a:lnTo>
                  <a:lnTo>
                    <a:pt x="885946" y="88569"/>
                  </a:lnTo>
                  <a:lnTo>
                    <a:pt x="878984" y="54094"/>
                  </a:lnTo>
                  <a:lnTo>
                    <a:pt x="859997" y="25941"/>
                  </a:lnTo>
                  <a:lnTo>
                    <a:pt x="831836" y="6960"/>
                  </a:lnTo>
                  <a:lnTo>
                    <a:pt x="797350" y="0"/>
                  </a:lnTo>
                  <a:close/>
                </a:path>
              </a:pathLst>
            </a:custGeom>
            <a:solidFill>
              <a:srgbClr val="00BFB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6778573" y="5461307"/>
              <a:ext cx="886460" cy="1623060"/>
            </a:xfrm>
            <a:custGeom>
              <a:avLst/>
              <a:gdLst/>
              <a:ahLst/>
              <a:cxnLst/>
              <a:rect l="l" t="t" r="r" b="b"/>
              <a:pathLst>
                <a:path w="886459" h="1623059">
                  <a:moveTo>
                    <a:pt x="0" y="88569"/>
                  </a:moveTo>
                  <a:lnTo>
                    <a:pt x="6962" y="54094"/>
                  </a:lnTo>
                  <a:lnTo>
                    <a:pt x="25948" y="25941"/>
                  </a:lnTo>
                  <a:lnTo>
                    <a:pt x="54110" y="6960"/>
                  </a:lnTo>
                  <a:lnTo>
                    <a:pt x="88595" y="0"/>
                  </a:lnTo>
                  <a:lnTo>
                    <a:pt x="797351" y="0"/>
                  </a:lnTo>
                  <a:lnTo>
                    <a:pt x="831836" y="6960"/>
                  </a:lnTo>
                  <a:lnTo>
                    <a:pt x="859997" y="25941"/>
                  </a:lnTo>
                  <a:lnTo>
                    <a:pt x="878984" y="54094"/>
                  </a:lnTo>
                  <a:lnTo>
                    <a:pt x="885946" y="88569"/>
                  </a:lnTo>
                  <a:lnTo>
                    <a:pt x="885946" y="1534270"/>
                  </a:lnTo>
                  <a:lnTo>
                    <a:pt x="878984" y="1568746"/>
                  </a:lnTo>
                  <a:lnTo>
                    <a:pt x="859997" y="1596899"/>
                  </a:lnTo>
                  <a:lnTo>
                    <a:pt x="831836" y="1615880"/>
                  </a:lnTo>
                  <a:lnTo>
                    <a:pt x="797351" y="1622840"/>
                  </a:lnTo>
                  <a:lnTo>
                    <a:pt x="88595" y="1622840"/>
                  </a:lnTo>
                  <a:lnTo>
                    <a:pt x="54110" y="1615880"/>
                  </a:lnTo>
                  <a:lnTo>
                    <a:pt x="25948" y="1596899"/>
                  </a:lnTo>
                  <a:lnTo>
                    <a:pt x="6962" y="1568746"/>
                  </a:lnTo>
                  <a:lnTo>
                    <a:pt x="0" y="1534270"/>
                  </a:lnTo>
                  <a:lnTo>
                    <a:pt x="0" y="88569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6" name="object 56"/>
          <p:cNvSpPr txBox="1"/>
          <p:nvPr/>
        </p:nvSpPr>
        <p:spPr>
          <a:xfrm>
            <a:off x="6965812" y="5505225"/>
            <a:ext cx="50927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30" dirty="0">
                <a:latin typeface="Arial MT"/>
                <a:cs typeface="Arial MT"/>
              </a:rPr>
              <a:t>Austria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57" name="object 57"/>
          <p:cNvSpPr txBox="1"/>
          <p:nvPr/>
        </p:nvSpPr>
        <p:spPr>
          <a:xfrm>
            <a:off x="6826662" y="5605809"/>
            <a:ext cx="788670" cy="140335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065" marR="5080" indent="-1270" algn="ctr">
              <a:lnSpc>
                <a:spcPct val="85800"/>
              </a:lnSpc>
              <a:spcBef>
                <a:spcPts val="235"/>
              </a:spcBef>
            </a:pPr>
            <a:r>
              <a:rPr sz="800" spc="-25" dirty="0">
                <a:latin typeface="Arial MT"/>
                <a:cs typeface="Arial MT"/>
              </a:rPr>
              <a:t>Germany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had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been </a:t>
            </a:r>
            <a:r>
              <a:rPr sz="800" spc="-10" dirty="0">
                <a:latin typeface="Arial MT"/>
                <a:cs typeface="Arial MT"/>
              </a:rPr>
              <a:t>banned from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joining together.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Hitler (Austrian) believed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two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countries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should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united.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He</a:t>
            </a:r>
            <a:r>
              <a:rPr sz="800" spc="-20" dirty="0">
                <a:latin typeface="Arial MT"/>
                <a:cs typeface="Arial MT"/>
              </a:rPr>
              <a:t> ignored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Versailles</a:t>
            </a:r>
            <a:r>
              <a:rPr sz="800" spc="-10" dirty="0">
                <a:latin typeface="Arial MT"/>
                <a:cs typeface="Arial MT"/>
              </a:rPr>
              <a:t> and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arranged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vote. 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Austrians</a:t>
            </a:r>
            <a:r>
              <a:rPr sz="800" spc="-10" dirty="0">
                <a:latin typeface="Arial MT"/>
                <a:cs typeface="Arial MT"/>
              </a:rPr>
              <a:t> voted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join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Germany.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58" name="object 5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753113" y="6162902"/>
            <a:ext cx="187820" cy="219649"/>
          </a:xfrm>
          <a:prstGeom prst="rect">
            <a:avLst/>
          </a:prstGeom>
        </p:spPr>
      </p:pic>
      <p:grpSp>
        <p:nvGrpSpPr>
          <p:cNvPr id="59" name="object 59"/>
          <p:cNvGrpSpPr/>
          <p:nvPr/>
        </p:nvGrpSpPr>
        <p:grpSpPr>
          <a:xfrm>
            <a:off x="8012712" y="5455120"/>
            <a:ext cx="898525" cy="1635760"/>
            <a:chOff x="8012712" y="5455120"/>
            <a:chExt cx="898525" cy="1635760"/>
          </a:xfrm>
        </p:grpSpPr>
        <p:sp>
          <p:nvSpPr>
            <p:cNvPr id="60" name="object 60"/>
            <p:cNvSpPr/>
            <p:nvPr/>
          </p:nvSpPr>
          <p:spPr>
            <a:xfrm>
              <a:off x="8018899" y="5461307"/>
              <a:ext cx="886460" cy="1623060"/>
            </a:xfrm>
            <a:custGeom>
              <a:avLst/>
              <a:gdLst/>
              <a:ahLst/>
              <a:cxnLst/>
              <a:rect l="l" t="t" r="r" b="b"/>
              <a:pathLst>
                <a:path w="886459" h="1623059">
                  <a:moveTo>
                    <a:pt x="797350" y="0"/>
                  </a:moveTo>
                  <a:lnTo>
                    <a:pt x="88595" y="0"/>
                  </a:lnTo>
                  <a:lnTo>
                    <a:pt x="54109" y="6960"/>
                  </a:lnTo>
                  <a:lnTo>
                    <a:pt x="25948" y="25941"/>
                  </a:lnTo>
                  <a:lnTo>
                    <a:pt x="6962" y="54094"/>
                  </a:lnTo>
                  <a:lnTo>
                    <a:pt x="0" y="88569"/>
                  </a:lnTo>
                  <a:lnTo>
                    <a:pt x="0" y="1534271"/>
                  </a:lnTo>
                  <a:lnTo>
                    <a:pt x="6962" y="1568746"/>
                  </a:lnTo>
                  <a:lnTo>
                    <a:pt x="25948" y="1596899"/>
                  </a:lnTo>
                  <a:lnTo>
                    <a:pt x="54109" y="1615880"/>
                  </a:lnTo>
                  <a:lnTo>
                    <a:pt x="88595" y="1622840"/>
                  </a:lnTo>
                  <a:lnTo>
                    <a:pt x="797350" y="1622840"/>
                  </a:lnTo>
                  <a:lnTo>
                    <a:pt x="831836" y="1615880"/>
                  </a:lnTo>
                  <a:lnTo>
                    <a:pt x="859997" y="1596899"/>
                  </a:lnTo>
                  <a:lnTo>
                    <a:pt x="878983" y="1568746"/>
                  </a:lnTo>
                  <a:lnTo>
                    <a:pt x="885945" y="1534271"/>
                  </a:lnTo>
                  <a:lnTo>
                    <a:pt x="885945" y="88569"/>
                  </a:lnTo>
                  <a:lnTo>
                    <a:pt x="878983" y="54094"/>
                  </a:lnTo>
                  <a:lnTo>
                    <a:pt x="859997" y="25941"/>
                  </a:lnTo>
                  <a:lnTo>
                    <a:pt x="831836" y="6960"/>
                  </a:lnTo>
                  <a:lnTo>
                    <a:pt x="797350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61"/>
            <p:cNvSpPr/>
            <p:nvPr/>
          </p:nvSpPr>
          <p:spPr>
            <a:xfrm>
              <a:off x="8018899" y="5461307"/>
              <a:ext cx="886460" cy="1623060"/>
            </a:xfrm>
            <a:custGeom>
              <a:avLst/>
              <a:gdLst/>
              <a:ahLst/>
              <a:cxnLst/>
              <a:rect l="l" t="t" r="r" b="b"/>
              <a:pathLst>
                <a:path w="886459" h="1623059">
                  <a:moveTo>
                    <a:pt x="0" y="88569"/>
                  </a:moveTo>
                  <a:lnTo>
                    <a:pt x="6962" y="54094"/>
                  </a:lnTo>
                  <a:lnTo>
                    <a:pt x="25948" y="25941"/>
                  </a:lnTo>
                  <a:lnTo>
                    <a:pt x="54110" y="6960"/>
                  </a:lnTo>
                  <a:lnTo>
                    <a:pt x="88595" y="0"/>
                  </a:lnTo>
                  <a:lnTo>
                    <a:pt x="797351" y="0"/>
                  </a:lnTo>
                  <a:lnTo>
                    <a:pt x="831836" y="6960"/>
                  </a:lnTo>
                  <a:lnTo>
                    <a:pt x="859997" y="25941"/>
                  </a:lnTo>
                  <a:lnTo>
                    <a:pt x="878984" y="54094"/>
                  </a:lnTo>
                  <a:lnTo>
                    <a:pt x="885946" y="88569"/>
                  </a:lnTo>
                  <a:lnTo>
                    <a:pt x="885946" y="1534270"/>
                  </a:lnTo>
                  <a:lnTo>
                    <a:pt x="878984" y="1568746"/>
                  </a:lnTo>
                  <a:lnTo>
                    <a:pt x="859997" y="1596899"/>
                  </a:lnTo>
                  <a:lnTo>
                    <a:pt x="831836" y="1615880"/>
                  </a:lnTo>
                  <a:lnTo>
                    <a:pt x="797351" y="1622840"/>
                  </a:lnTo>
                  <a:lnTo>
                    <a:pt x="88595" y="1622840"/>
                  </a:lnTo>
                  <a:lnTo>
                    <a:pt x="54110" y="1615880"/>
                  </a:lnTo>
                  <a:lnTo>
                    <a:pt x="25948" y="1596899"/>
                  </a:lnTo>
                  <a:lnTo>
                    <a:pt x="6962" y="1568746"/>
                  </a:lnTo>
                  <a:lnTo>
                    <a:pt x="0" y="1534270"/>
                  </a:lnTo>
                  <a:lnTo>
                    <a:pt x="0" y="88569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2" name="object 62"/>
          <p:cNvSpPr txBox="1"/>
          <p:nvPr/>
        </p:nvSpPr>
        <p:spPr>
          <a:xfrm>
            <a:off x="8068010" y="5450361"/>
            <a:ext cx="786765" cy="160782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84455" marR="78740" indent="-635" algn="ctr">
              <a:lnSpc>
                <a:spcPct val="85400"/>
              </a:lnSpc>
              <a:spcBef>
                <a:spcPts val="240"/>
              </a:spcBef>
            </a:pPr>
            <a:r>
              <a:rPr sz="800" spc="-95" dirty="0">
                <a:latin typeface="Arial MT"/>
                <a:cs typeface="Arial MT"/>
              </a:rPr>
              <a:t>As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Hitler </a:t>
            </a:r>
            <a:r>
              <a:rPr sz="800" spc="-20" dirty="0">
                <a:latin typeface="Arial MT"/>
                <a:cs typeface="Arial MT"/>
              </a:rPr>
              <a:t>grew </a:t>
            </a:r>
            <a:r>
              <a:rPr sz="800" spc="-30" dirty="0">
                <a:latin typeface="Arial MT"/>
                <a:cs typeface="Arial MT"/>
              </a:rPr>
              <a:t>stronger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he</a:t>
            </a:r>
            <a:r>
              <a:rPr sz="800" spc="-20" dirty="0">
                <a:latin typeface="Arial MT"/>
                <a:cs typeface="Arial MT"/>
              </a:rPr>
              <a:t> wanted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more. </a:t>
            </a:r>
            <a:r>
              <a:rPr sz="800" spc="-50" dirty="0">
                <a:latin typeface="Arial MT"/>
                <a:cs typeface="Arial MT"/>
              </a:rPr>
              <a:t>Europe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feared </a:t>
            </a:r>
            <a:r>
              <a:rPr sz="800" dirty="0">
                <a:latin typeface="Arial MT"/>
                <a:cs typeface="Arial MT"/>
              </a:rPr>
              <a:t>war </a:t>
            </a:r>
            <a:r>
              <a:rPr sz="800" spc="-20" dirty="0">
                <a:latin typeface="Arial MT"/>
                <a:cs typeface="Arial MT"/>
              </a:rPr>
              <a:t>over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Sudetenland. </a:t>
            </a:r>
            <a:r>
              <a:rPr sz="800" dirty="0">
                <a:latin typeface="Arial MT"/>
                <a:cs typeface="Arial MT"/>
              </a:rPr>
              <a:t>After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talks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endParaRPr sz="800">
              <a:latin typeface="Arial MT"/>
              <a:cs typeface="Arial MT"/>
            </a:endParaRPr>
          </a:p>
          <a:p>
            <a:pPr marL="12700" marR="5080" algn="ctr">
              <a:lnSpc>
                <a:spcPct val="85000"/>
              </a:lnSpc>
              <a:spcBef>
                <a:spcPts val="70"/>
              </a:spcBef>
            </a:pPr>
            <a:r>
              <a:rPr sz="800" spc="-65" dirty="0">
                <a:latin typeface="Arial MT"/>
                <a:cs typeface="Arial MT"/>
              </a:rPr>
              <a:t>Munich,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Germany,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Sudetenland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given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Hitler.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In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return, </a:t>
            </a:r>
            <a:r>
              <a:rPr sz="800" spc="-60" dirty="0">
                <a:latin typeface="Arial MT"/>
                <a:cs typeface="Arial MT"/>
              </a:rPr>
              <a:t>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promised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this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last </a:t>
            </a:r>
            <a:r>
              <a:rPr sz="800" spc="-10" dirty="0">
                <a:latin typeface="Arial MT"/>
                <a:cs typeface="Arial MT"/>
              </a:rPr>
              <a:t>territorial</a:t>
            </a:r>
            <a:endParaRPr sz="800">
              <a:latin typeface="Arial MT"/>
              <a:cs typeface="Arial MT"/>
            </a:endParaRPr>
          </a:p>
          <a:p>
            <a:pPr marL="2540" algn="ctr">
              <a:lnSpc>
                <a:spcPts val="790"/>
              </a:lnSpc>
            </a:pPr>
            <a:r>
              <a:rPr sz="800" spc="-10" dirty="0">
                <a:latin typeface="Arial MT"/>
                <a:cs typeface="Arial MT"/>
              </a:rPr>
              <a:t>demand.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63" name="object 63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8993440" y="6162902"/>
            <a:ext cx="187820" cy="219649"/>
          </a:xfrm>
          <a:prstGeom prst="rect">
            <a:avLst/>
          </a:prstGeom>
        </p:spPr>
      </p:pic>
      <p:grpSp>
        <p:nvGrpSpPr>
          <p:cNvPr id="64" name="object 64"/>
          <p:cNvGrpSpPr/>
          <p:nvPr/>
        </p:nvGrpSpPr>
        <p:grpSpPr>
          <a:xfrm>
            <a:off x="9253037" y="5455120"/>
            <a:ext cx="898525" cy="1635760"/>
            <a:chOff x="9253037" y="5455120"/>
            <a:chExt cx="898525" cy="1635760"/>
          </a:xfrm>
        </p:grpSpPr>
        <p:sp>
          <p:nvSpPr>
            <p:cNvPr id="65" name="object 65"/>
            <p:cNvSpPr/>
            <p:nvPr/>
          </p:nvSpPr>
          <p:spPr>
            <a:xfrm>
              <a:off x="9259224" y="5461307"/>
              <a:ext cx="886460" cy="1623060"/>
            </a:xfrm>
            <a:custGeom>
              <a:avLst/>
              <a:gdLst/>
              <a:ahLst/>
              <a:cxnLst/>
              <a:rect l="l" t="t" r="r" b="b"/>
              <a:pathLst>
                <a:path w="886459" h="1623059">
                  <a:moveTo>
                    <a:pt x="797350" y="0"/>
                  </a:moveTo>
                  <a:lnTo>
                    <a:pt x="88595" y="0"/>
                  </a:lnTo>
                  <a:lnTo>
                    <a:pt x="54109" y="6960"/>
                  </a:lnTo>
                  <a:lnTo>
                    <a:pt x="25948" y="25941"/>
                  </a:lnTo>
                  <a:lnTo>
                    <a:pt x="6962" y="54094"/>
                  </a:lnTo>
                  <a:lnTo>
                    <a:pt x="0" y="88569"/>
                  </a:lnTo>
                  <a:lnTo>
                    <a:pt x="0" y="1534271"/>
                  </a:lnTo>
                  <a:lnTo>
                    <a:pt x="6962" y="1568746"/>
                  </a:lnTo>
                  <a:lnTo>
                    <a:pt x="25948" y="1596899"/>
                  </a:lnTo>
                  <a:lnTo>
                    <a:pt x="54109" y="1615880"/>
                  </a:lnTo>
                  <a:lnTo>
                    <a:pt x="88595" y="1622840"/>
                  </a:lnTo>
                  <a:lnTo>
                    <a:pt x="797350" y="1622840"/>
                  </a:lnTo>
                  <a:lnTo>
                    <a:pt x="831836" y="1615880"/>
                  </a:lnTo>
                  <a:lnTo>
                    <a:pt x="859997" y="1596899"/>
                  </a:lnTo>
                  <a:lnTo>
                    <a:pt x="878984" y="1568746"/>
                  </a:lnTo>
                  <a:lnTo>
                    <a:pt x="885946" y="1534271"/>
                  </a:lnTo>
                  <a:lnTo>
                    <a:pt x="885946" y="88569"/>
                  </a:lnTo>
                  <a:lnTo>
                    <a:pt x="878984" y="54094"/>
                  </a:lnTo>
                  <a:lnTo>
                    <a:pt x="859997" y="25941"/>
                  </a:lnTo>
                  <a:lnTo>
                    <a:pt x="831836" y="6960"/>
                  </a:lnTo>
                  <a:lnTo>
                    <a:pt x="797350" y="0"/>
                  </a:lnTo>
                  <a:close/>
                </a:path>
              </a:pathLst>
            </a:custGeom>
            <a:solidFill>
              <a:srgbClr val="FF9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6" name="object 66"/>
            <p:cNvSpPr/>
            <p:nvPr/>
          </p:nvSpPr>
          <p:spPr>
            <a:xfrm>
              <a:off x="9259224" y="5461307"/>
              <a:ext cx="886460" cy="1623060"/>
            </a:xfrm>
            <a:custGeom>
              <a:avLst/>
              <a:gdLst/>
              <a:ahLst/>
              <a:cxnLst/>
              <a:rect l="l" t="t" r="r" b="b"/>
              <a:pathLst>
                <a:path w="886459" h="1623059">
                  <a:moveTo>
                    <a:pt x="0" y="88569"/>
                  </a:moveTo>
                  <a:lnTo>
                    <a:pt x="6962" y="54094"/>
                  </a:lnTo>
                  <a:lnTo>
                    <a:pt x="25948" y="25941"/>
                  </a:lnTo>
                  <a:lnTo>
                    <a:pt x="54110" y="6960"/>
                  </a:lnTo>
                  <a:lnTo>
                    <a:pt x="88595" y="0"/>
                  </a:lnTo>
                  <a:lnTo>
                    <a:pt x="797351" y="0"/>
                  </a:lnTo>
                  <a:lnTo>
                    <a:pt x="831836" y="6960"/>
                  </a:lnTo>
                  <a:lnTo>
                    <a:pt x="859997" y="25941"/>
                  </a:lnTo>
                  <a:lnTo>
                    <a:pt x="878984" y="54094"/>
                  </a:lnTo>
                  <a:lnTo>
                    <a:pt x="885946" y="88569"/>
                  </a:lnTo>
                  <a:lnTo>
                    <a:pt x="885946" y="1534270"/>
                  </a:lnTo>
                  <a:lnTo>
                    <a:pt x="878984" y="1568746"/>
                  </a:lnTo>
                  <a:lnTo>
                    <a:pt x="859997" y="1596899"/>
                  </a:lnTo>
                  <a:lnTo>
                    <a:pt x="831836" y="1615880"/>
                  </a:lnTo>
                  <a:lnTo>
                    <a:pt x="797351" y="1622840"/>
                  </a:lnTo>
                  <a:lnTo>
                    <a:pt x="88595" y="1622840"/>
                  </a:lnTo>
                  <a:lnTo>
                    <a:pt x="54110" y="1615880"/>
                  </a:lnTo>
                  <a:lnTo>
                    <a:pt x="25948" y="1596899"/>
                  </a:lnTo>
                  <a:lnTo>
                    <a:pt x="6962" y="1568746"/>
                  </a:lnTo>
                  <a:lnTo>
                    <a:pt x="0" y="1534270"/>
                  </a:lnTo>
                  <a:lnTo>
                    <a:pt x="0" y="88569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7" name="object 67"/>
          <p:cNvSpPr txBox="1"/>
          <p:nvPr/>
        </p:nvSpPr>
        <p:spPr>
          <a:xfrm>
            <a:off x="9314739" y="5557041"/>
            <a:ext cx="772795" cy="140335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indent="635" algn="ctr">
              <a:lnSpc>
                <a:spcPct val="85800"/>
              </a:lnSpc>
              <a:spcBef>
                <a:spcPts val="235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NSNAP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surprising agreement </a:t>
            </a:r>
            <a:r>
              <a:rPr sz="800" spc="-30" dirty="0">
                <a:latin typeface="Arial MT"/>
                <a:cs typeface="Arial MT"/>
              </a:rPr>
              <a:t>between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Hitler 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Stalin.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opened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way</a:t>
            </a:r>
            <a:r>
              <a:rPr sz="800" dirty="0">
                <a:latin typeface="Arial MT"/>
                <a:cs typeface="Arial MT"/>
              </a:rPr>
              <a:t> for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Hitler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invade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Poland </a:t>
            </a:r>
            <a:r>
              <a:rPr sz="800" spc="-30" dirty="0">
                <a:latin typeface="Arial MT"/>
                <a:cs typeface="Arial MT"/>
              </a:rPr>
              <a:t>without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fear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Soviet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attack.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Nazi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invasion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Poland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trigger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25" dirty="0">
                <a:latin typeface="Arial MT"/>
                <a:cs typeface="Arial MT"/>
              </a:rPr>
              <a:t>WW2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68" name="object 68"/>
          <p:cNvGrpSpPr/>
          <p:nvPr/>
        </p:nvGrpSpPr>
        <p:grpSpPr>
          <a:xfrm>
            <a:off x="4096003" y="1687576"/>
            <a:ext cx="6075045" cy="3545204"/>
            <a:chOff x="4096003" y="1687576"/>
            <a:chExt cx="6075045" cy="3545204"/>
          </a:xfrm>
        </p:grpSpPr>
        <p:pic>
          <p:nvPicPr>
            <p:cNvPr id="69" name="object 69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096003" y="1687576"/>
              <a:ext cx="3011424" cy="2264664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7083043" y="3452368"/>
              <a:ext cx="3087624" cy="1780031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7175611" y="3531467"/>
              <a:ext cx="2936071" cy="1622840"/>
            </a:xfrm>
            <a:prstGeom prst="rect">
              <a:avLst/>
            </a:prstGeom>
          </p:spPr>
        </p:pic>
      </p:grpSp>
      <p:sp>
        <p:nvSpPr>
          <p:cNvPr id="72" name="object 72"/>
          <p:cNvSpPr txBox="1"/>
          <p:nvPr/>
        </p:nvSpPr>
        <p:spPr>
          <a:xfrm>
            <a:off x="7252006" y="1725669"/>
            <a:ext cx="2855595" cy="180593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79705" marR="6350" indent="-167640" algn="just">
              <a:lnSpc>
                <a:spcPct val="104200"/>
              </a:lnSpc>
              <a:spcBef>
                <a:spcPts val="105"/>
              </a:spcBef>
              <a:buChar char="•"/>
              <a:tabLst>
                <a:tab pos="179705" algn="l"/>
              </a:tabLst>
            </a:pPr>
            <a:r>
              <a:rPr sz="800" spc="-30" dirty="0">
                <a:latin typeface="Arial MT"/>
                <a:cs typeface="Arial MT"/>
              </a:rPr>
              <a:t>Late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1940,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German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began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bomb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key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cities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UK,</a:t>
            </a:r>
            <a:r>
              <a:rPr sz="800" dirty="0">
                <a:latin typeface="Arial MT"/>
                <a:cs typeface="Arial MT"/>
              </a:rPr>
              <a:t> including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London.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one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11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week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period,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London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bombed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every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single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night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except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one.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30,000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civilians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had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been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killed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87,000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seriously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injured.</a:t>
            </a:r>
            <a:endParaRPr sz="800">
              <a:latin typeface="Arial MT"/>
              <a:cs typeface="Arial MT"/>
            </a:endParaRPr>
          </a:p>
          <a:p>
            <a:pPr marL="180975" indent="-168275" algn="just">
              <a:lnSpc>
                <a:spcPct val="100000"/>
              </a:lnSpc>
              <a:spcBef>
                <a:spcPts val="50"/>
              </a:spcBef>
              <a:buChar char="•"/>
              <a:tabLst>
                <a:tab pos="180975" algn="l"/>
              </a:tabLst>
            </a:pPr>
            <a:r>
              <a:rPr sz="800" spc="-10" dirty="0">
                <a:latin typeface="Arial MT"/>
                <a:cs typeface="Arial MT"/>
              </a:rPr>
              <a:t>By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May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1940,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government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urged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men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ages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between</a:t>
            </a:r>
            <a:endParaRPr sz="800">
              <a:latin typeface="Arial MT"/>
              <a:cs typeface="Arial MT"/>
            </a:endParaRPr>
          </a:p>
          <a:p>
            <a:pPr marL="179705" marR="7620" algn="just">
              <a:lnSpc>
                <a:spcPct val="103800"/>
              </a:lnSpc>
              <a:spcBef>
                <a:spcPts val="10"/>
              </a:spcBef>
            </a:pPr>
            <a:r>
              <a:rPr sz="800" dirty="0">
                <a:latin typeface="Arial MT"/>
                <a:cs typeface="Arial MT"/>
              </a:rPr>
              <a:t>17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65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who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weren’t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army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join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what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became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known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Home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Guard.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They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worked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part </a:t>
            </a:r>
            <a:r>
              <a:rPr sz="800" spc="-20" dirty="0">
                <a:latin typeface="Arial MT"/>
                <a:cs typeface="Arial MT"/>
              </a:rPr>
              <a:t>time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prepare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dirty="0">
                <a:latin typeface="Arial MT"/>
                <a:cs typeface="Arial MT"/>
              </a:rPr>
              <a:t> area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 </a:t>
            </a:r>
            <a:r>
              <a:rPr sz="800" spc="-10" dirty="0">
                <a:latin typeface="Arial MT"/>
                <a:cs typeface="Arial MT"/>
              </a:rPr>
              <a:t>attack.</a:t>
            </a:r>
            <a:endParaRPr sz="800">
              <a:latin typeface="Arial MT"/>
              <a:cs typeface="Arial MT"/>
            </a:endParaRPr>
          </a:p>
          <a:p>
            <a:pPr marL="179705" marR="5080" indent="-167640">
              <a:lnSpc>
                <a:spcPct val="102499"/>
              </a:lnSpc>
              <a:spcBef>
                <a:spcPts val="25"/>
              </a:spcBef>
              <a:buChar char="•"/>
              <a:tabLst>
                <a:tab pos="179705" algn="l"/>
              </a:tabLst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Germans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tried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cut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supplies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food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other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goods </a:t>
            </a:r>
            <a:r>
              <a:rPr sz="800" dirty="0">
                <a:latin typeface="Arial MT"/>
                <a:cs typeface="Arial MT"/>
              </a:rPr>
              <a:t>by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sinking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ships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brought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supplies</a:t>
            </a:r>
            <a:r>
              <a:rPr sz="800" dirty="0">
                <a:latin typeface="Arial MT"/>
                <a:cs typeface="Arial MT"/>
              </a:rPr>
              <a:t> to </a:t>
            </a:r>
            <a:r>
              <a:rPr sz="800" spc="-10" dirty="0">
                <a:latin typeface="Arial MT"/>
                <a:cs typeface="Arial MT"/>
              </a:rPr>
              <a:t>Britain.</a:t>
            </a:r>
            <a:endParaRPr sz="800">
              <a:latin typeface="Arial MT"/>
              <a:cs typeface="Arial MT"/>
            </a:endParaRPr>
          </a:p>
          <a:p>
            <a:pPr marL="179705" marR="8255" indent="-167640">
              <a:lnSpc>
                <a:spcPct val="102499"/>
              </a:lnSpc>
              <a:spcBef>
                <a:spcPts val="25"/>
              </a:spcBef>
              <a:buChar char="•"/>
              <a:tabLst>
                <a:tab pos="179705" algn="l"/>
              </a:tabLst>
            </a:pPr>
            <a:r>
              <a:rPr sz="800" spc="-55" dirty="0">
                <a:latin typeface="Arial MT"/>
                <a:cs typeface="Arial MT"/>
              </a:rPr>
              <a:t>The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government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issued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millions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gas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masks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civilians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as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precaution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against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gas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bombs.</a:t>
            </a:r>
            <a:endParaRPr sz="800">
              <a:latin typeface="Arial MT"/>
              <a:cs typeface="Arial MT"/>
            </a:endParaRPr>
          </a:p>
          <a:p>
            <a:pPr marL="179705" marR="7620" indent="-167640">
              <a:lnSpc>
                <a:spcPct val="105000"/>
              </a:lnSpc>
              <a:buChar char="•"/>
              <a:tabLst>
                <a:tab pos="179705" algn="l"/>
              </a:tabLst>
            </a:pPr>
            <a:r>
              <a:rPr sz="800" spc="-35" dirty="0">
                <a:latin typeface="Arial MT"/>
                <a:cs typeface="Arial MT"/>
              </a:rPr>
              <a:t>People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put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up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thick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black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out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curtains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prevent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glimmer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light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escaping.</a:t>
            </a:r>
            <a:endParaRPr sz="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87816" y="1418996"/>
            <a:ext cx="1553210" cy="932180"/>
          </a:xfrm>
          <a:prstGeom prst="rect">
            <a:avLst/>
          </a:prstGeom>
          <a:solidFill>
            <a:srgbClr val="00BFBF"/>
          </a:solidFill>
          <a:ln w="12371">
            <a:solidFill>
              <a:srgbClr val="000000"/>
            </a:solidFill>
          </a:ln>
        </p:spPr>
        <p:txBody>
          <a:bodyPr vert="horz" wrap="square" lIns="0" tIns="40640" rIns="0" bIns="0" rtlCol="0">
            <a:spAutoFit/>
          </a:bodyPr>
          <a:lstStyle/>
          <a:p>
            <a:pPr marL="68580" marR="62865" algn="ctr">
              <a:lnSpc>
                <a:spcPct val="86100"/>
              </a:lnSpc>
              <a:spcBef>
                <a:spcPts val="320"/>
              </a:spcBef>
            </a:pPr>
            <a:r>
              <a:rPr sz="800" spc="-50" dirty="0">
                <a:latin typeface="Arial MT"/>
                <a:cs typeface="Arial MT"/>
              </a:rPr>
              <a:t>By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1941,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Hitler and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Germans</a:t>
            </a:r>
            <a:r>
              <a:rPr sz="800" dirty="0">
                <a:latin typeface="Arial MT"/>
                <a:cs typeface="Arial MT"/>
              </a:rPr>
              <a:t> had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spread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through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0" dirty="0">
                <a:latin typeface="Arial MT"/>
                <a:cs typeface="Arial MT"/>
              </a:rPr>
              <a:t>much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Europe,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occupying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France, </a:t>
            </a:r>
            <a:r>
              <a:rPr sz="800" spc="-50" dirty="0">
                <a:latin typeface="Arial MT"/>
                <a:cs typeface="Arial MT"/>
              </a:rPr>
              <a:t>Belgium,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Poland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Greece.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June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1941,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Germany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begins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invade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Russia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an</a:t>
            </a:r>
            <a:r>
              <a:rPr sz="800" spc="-10" dirty="0">
                <a:latin typeface="Arial MT"/>
                <a:cs typeface="Arial MT"/>
              </a:rPr>
              <a:t> attack </a:t>
            </a:r>
            <a:r>
              <a:rPr sz="800" spc="-60" dirty="0">
                <a:latin typeface="Arial MT"/>
                <a:cs typeface="Arial MT"/>
              </a:rPr>
              <a:t>known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‘Operation Barbarossa’.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1317534" y="2348844"/>
            <a:ext cx="1960880" cy="327660"/>
          </a:xfrm>
          <a:custGeom>
            <a:avLst/>
            <a:gdLst/>
            <a:ahLst/>
            <a:cxnLst/>
            <a:rect l="l" t="t" r="r" b="b"/>
            <a:pathLst>
              <a:path w="1960879" h="327660">
                <a:moveTo>
                  <a:pt x="3449" y="243425"/>
                </a:moveTo>
                <a:lnTo>
                  <a:pt x="497" y="245146"/>
                </a:lnTo>
                <a:lnTo>
                  <a:pt x="0" y="247040"/>
                </a:lnTo>
                <a:lnTo>
                  <a:pt x="46842" y="327319"/>
                </a:lnTo>
                <a:lnTo>
                  <a:pt x="50424" y="321181"/>
                </a:lnTo>
                <a:lnTo>
                  <a:pt x="43748" y="321181"/>
                </a:lnTo>
                <a:lnTo>
                  <a:pt x="43748" y="309742"/>
                </a:lnTo>
                <a:lnTo>
                  <a:pt x="5344" y="243923"/>
                </a:lnTo>
                <a:lnTo>
                  <a:pt x="3449" y="243425"/>
                </a:lnTo>
                <a:close/>
              </a:path>
              <a:path w="1960879" h="327660">
                <a:moveTo>
                  <a:pt x="43749" y="309742"/>
                </a:moveTo>
                <a:lnTo>
                  <a:pt x="43748" y="321181"/>
                </a:lnTo>
                <a:lnTo>
                  <a:pt x="49936" y="321181"/>
                </a:lnTo>
                <a:lnTo>
                  <a:pt x="49936" y="319623"/>
                </a:lnTo>
                <a:lnTo>
                  <a:pt x="44170" y="319623"/>
                </a:lnTo>
                <a:lnTo>
                  <a:pt x="46842" y="315044"/>
                </a:lnTo>
                <a:lnTo>
                  <a:pt x="43749" y="309742"/>
                </a:lnTo>
                <a:close/>
              </a:path>
              <a:path w="1960879" h="327660">
                <a:moveTo>
                  <a:pt x="90236" y="243425"/>
                </a:moveTo>
                <a:lnTo>
                  <a:pt x="88342" y="243923"/>
                </a:lnTo>
                <a:lnTo>
                  <a:pt x="49936" y="309742"/>
                </a:lnTo>
                <a:lnTo>
                  <a:pt x="49936" y="321181"/>
                </a:lnTo>
                <a:lnTo>
                  <a:pt x="50424" y="321181"/>
                </a:lnTo>
                <a:lnTo>
                  <a:pt x="93686" y="247040"/>
                </a:lnTo>
                <a:lnTo>
                  <a:pt x="93187" y="245146"/>
                </a:lnTo>
                <a:lnTo>
                  <a:pt x="90236" y="243425"/>
                </a:lnTo>
                <a:close/>
              </a:path>
              <a:path w="1960879" h="327660">
                <a:moveTo>
                  <a:pt x="46842" y="315044"/>
                </a:moveTo>
                <a:lnTo>
                  <a:pt x="44170" y="319623"/>
                </a:lnTo>
                <a:lnTo>
                  <a:pt x="49514" y="319623"/>
                </a:lnTo>
                <a:lnTo>
                  <a:pt x="46842" y="315044"/>
                </a:lnTo>
                <a:close/>
              </a:path>
              <a:path w="1960879" h="327660">
                <a:moveTo>
                  <a:pt x="49936" y="309742"/>
                </a:moveTo>
                <a:lnTo>
                  <a:pt x="46842" y="315044"/>
                </a:lnTo>
                <a:lnTo>
                  <a:pt x="49514" y="319623"/>
                </a:lnTo>
                <a:lnTo>
                  <a:pt x="49936" y="319623"/>
                </a:lnTo>
                <a:lnTo>
                  <a:pt x="49936" y="309742"/>
                </a:lnTo>
                <a:close/>
              </a:path>
              <a:path w="1960879" h="327660">
                <a:moveTo>
                  <a:pt x="1954088" y="177217"/>
                </a:moveTo>
                <a:lnTo>
                  <a:pt x="43748" y="177217"/>
                </a:lnTo>
                <a:lnTo>
                  <a:pt x="43749" y="309742"/>
                </a:lnTo>
                <a:lnTo>
                  <a:pt x="46842" y="315044"/>
                </a:lnTo>
                <a:lnTo>
                  <a:pt x="49936" y="309742"/>
                </a:lnTo>
                <a:lnTo>
                  <a:pt x="49936" y="183401"/>
                </a:lnTo>
                <a:lnTo>
                  <a:pt x="46842" y="183401"/>
                </a:lnTo>
                <a:lnTo>
                  <a:pt x="49936" y="180309"/>
                </a:lnTo>
                <a:lnTo>
                  <a:pt x="1954088" y="180309"/>
                </a:lnTo>
                <a:lnTo>
                  <a:pt x="1954088" y="177217"/>
                </a:lnTo>
                <a:close/>
              </a:path>
              <a:path w="1960879" h="327660">
                <a:moveTo>
                  <a:pt x="49936" y="180309"/>
                </a:moveTo>
                <a:lnTo>
                  <a:pt x="46842" y="183401"/>
                </a:lnTo>
                <a:lnTo>
                  <a:pt x="49936" y="183401"/>
                </a:lnTo>
                <a:lnTo>
                  <a:pt x="49936" y="180309"/>
                </a:lnTo>
                <a:close/>
              </a:path>
              <a:path w="1960879" h="327660">
                <a:moveTo>
                  <a:pt x="1960274" y="177217"/>
                </a:moveTo>
                <a:lnTo>
                  <a:pt x="1957180" y="177217"/>
                </a:lnTo>
                <a:lnTo>
                  <a:pt x="1954088" y="180309"/>
                </a:lnTo>
                <a:lnTo>
                  <a:pt x="49936" y="180309"/>
                </a:lnTo>
                <a:lnTo>
                  <a:pt x="49936" y="183401"/>
                </a:lnTo>
                <a:lnTo>
                  <a:pt x="1960274" y="183401"/>
                </a:lnTo>
                <a:lnTo>
                  <a:pt x="1960274" y="177217"/>
                </a:lnTo>
                <a:close/>
              </a:path>
              <a:path w="1960879" h="327660">
                <a:moveTo>
                  <a:pt x="1960274" y="0"/>
                </a:moveTo>
                <a:lnTo>
                  <a:pt x="1954088" y="0"/>
                </a:lnTo>
                <a:lnTo>
                  <a:pt x="1954088" y="180309"/>
                </a:lnTo>
                <a:lnTo>
                  <a:pt x="1957180" y="177217"/>
                </a:lnTo>
                <a:lnTo>
                  <a:pt x="1960274" y="177217"/>
                </a:lnTo>
                <a:lnTo>
                  <a:pt x="19602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498156" y="1418996"/>
            <a:ext cx="1553210" cy="932180"/>
          </a:xfrm>
          <a:prstGeom prst="rect">
            <a:avLst/>
          </a:prstGeom>
          <a:solidFill>
            <a:srgbClr val="92D050"/>
          </a:solidFill>
          <a:ln w="12371">
            <a:solidFill>
              <a:srgbClr val="000000"/>
            </a:solidFill>
          </a:ln>
        </p:spPr>
        <p:txBody>
          <a:bodyPr vert="horz" wrap="square" lIns="0" tIns="40640" rIns="0" bIns="0" rtlCol="0">
            <a:spAutoFit/>
          </a:bodyPr>
          <a:lstStyle/>
          <a:p>
            <a:pPr marL="69215" marR="60325" indent="-3175" algn="ctr">
              <a:lnSpc>
                <a:spcPct val="86100"/>
              </a:lnSpc>
              <a:spcBef>
                <a:spcPts val="320"/>
              </a:spcBef>
            </a:pPr>
            <a:r>
              <a:rPr sz="800" spc="-50" dirty="0">
                <a:latin typeface="Arial MT"/>
                <a:cs typeface="Arial MT"/>
              </a:rPr>
              <a:t>By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1940,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nearly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half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 </a:t>
            </a:r>
            <a:r>
              <a:rPr sz="800" spc="-30" dirty="0">
                <a:latin typeface="Arial MT"/>
                <a:cs typeface="Arial MT"/>
              </a:rPr>
              <a:t>million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British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French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troops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been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trapped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between </a:t>
            </a:r>
            <a:r>
              <a:rPr sz="800" spc="-50" dirty="0">
                <a:latin typeface="Arial MT"/>
                <a:cs typeface="Arial MT"/>
              </a:rPr>
              <a:t>France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Belgium.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Britain </a:t>
            </a:r>
            <a:r>
              <a:rPr sz="800" spc="-25" dirty="0">
                <a:latin typeface="Arial MT"/>
                <a:cs typeface="Arial MT"/>
              </a:rPr>
              <a:t>organised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rescue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mission,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using </a:t>
            </a:r>
            <a:r>
              <a:rPr sz="800" spc="-45" dirty="0">
                <a:latin typeface="Arial MT"/>
                <a:cs typeface="Arial MT"/>
              </a:rPr>
              <a:t>commercial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fishing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ships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 </a:t>
            </a:r>
            <a:r>
              <a:rPr sz="800" spc="-10" dirty="0">
                <a:latin typeface="Arial MT"/>
                <a:cs typeface="Arial MT"/>
              </a:rPr>
              <a:t>rowed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channel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rescued </a:t>
            </a:r>
            <a:r>
              <a:rPr sz="800" dirty="0">
                <a:latin typeface="Arial MT"/>
                <a:cs typeface="Arial MT"/>
              </a:rPr>
              <a:t>340,000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troops.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139184" y="3126681"/>
            <a:ext cx="327660" cy="93980"/>
          </a:xfrm>
          <a:custGeom>
            <a:avLst/>
            <a:gdLst/>
            <a:ahLst/>
            <a:cxnLst/>
            <a:rect l="l" t="t" r="r" b="b"/>
            <a:pathLst>
              <a:path w="327660" h="93980">
                <a:moveTo>
                  <a:pt x="315137" y="46829"/>
                </a:moveTo>
                <a:lnTo>
                  <a:pt x="243996" y="88315"/>
                </a:lnTo>
                <a:lnTo>
                  <a:pt x="243497" y="90209"/>
                </a:lnTo>
                <a:lnTo>
                  <a:pt x="245219" y="93160"/>
                </a:lnTo>
                <a:lnTo>
                  <a:pt x="247114" y="93658"/>
                </a:lnTo>
                <a:lnTo>
                  <a:pt x="322113" y="49921"/>
                </a:lnTo>
                <a:lnTo>
                  <a:pt x="321276" y="49921"/>
                </a:lnTo>
                <a:lnTo>
                  <a:pt x="321276" y="49500"/>
                </a:lnTo>
                <a:lnTo>
                  <a:pt x="319718" y="49500"/>
                </a:lnTo>
                <a:lnTo>
                  <a:pt x="315137" y="46829"/>
                </a:lnTo>
                <a:close/>
              </a:path>
              <a:path w="327660" h="93980">
                <a:moveTo>
                  <a:pt x="309833" y="43736"/>
                </a:moveTo>
                <a:lnTo>
                  <a:pt x="0" y="43736"/>
                </a:lnTo>
                <a:lnTo>
                  <a:pt x="0" y="49921"/>
                </a:lnTo>
                <a:lnTo>
                  <a:pt x="309835" y="49921"/>
                </a:lnTo>
                <a:lnTo>
                  <a:pt x="315137" y="46829"/>
                </a:lnTo>
                <a:lnTo>
                  <a:pt x="309833" y="43736"/>
                </a:lnTo>
                <a:close/>
              </a:path>
              <a:path w="327660" h="93980">
                <a:moveTo>
                  <a:pt x="322113" y="43736"/>
                </a:moveTo>
                <a:lnTo>
                  <a:pt x="321276" y="43736"/>
                </a:lnTo>
                <a:lnTo>
                  <a:pt x="321276" y="49921"/>
                </a:lnTo>
                <a:lnTo>
                  <a:pt x="322113" y="49921"/>
                </a:lnTo>
                <a:lnTo>
                  <a:pt x="327415" y="46829"/>
                </a:lnTo>
                <a:lnTo>
                  <a:pt x="322113" y="43736"/>
                </a:lnTo>
                <a:close/>
              </a:path>
              <a:path w="327660" h="93980">
                <a:moveTo>
                  <a:pt x="319718" y="44157"/>
                </a:moveTo>
                <a:lnTo>
                  <a:pt x="315137" y="46829"/>
                </a:lnTo>
                <a:lnTo>
                  <a:pt x="319718" y="49500"/>
                </a:lnTo>
                <a:lnTo>
                  <a:pt x="319718" y="44157"/>
                </a:lnTo>
                <a:close/>
              </a:path>
              <a:path w="327660" h="93980">
                <a:moveTo>
                  <a:pt x="321276" y="44157"/>
                </a:moveTo>
                <a:lnTo>
                  <a:pt x="319718" y="44157"/>
                </a:lnTo>
                <a:lnTo>
                  <a:pt x="319718" y="49500"/>
                </a:lnTo>
                <a:lnTo>
                  <a:pt x="321276" y="49500"/>
                </a:lnTo>
                <a:lnTo>
                  <a:pt x="321276" y="44157"/>
                </a:lnTo>
                <a:close/>
              </a:path>
              <a:path w="327660" h="93980">
                <a:moveTo>
                  <a:pt x="247114" y="0"/>
                </a:moveTo>
                <a:lnTo>
                  <a:pt x="245219" y="497"/>
                </a:lnTo>
                <a:lnTo>
                  <a:pt x="243497" y="3448"/>
                </a:lnTo>
                <a:lnTo>
                  <a:pt x="243996" y="5341"/>
                </a:lnTo>
                <a:lnTo>
                  <a:pt x="315137" y="46829"/>
                </a:lnTo>
                <a:lnTo>
                  <a:pt x="319718" y="44157"/>
                </a:lnTo>
                <a:lnTo>
                  <a:pt x="321276" y="44157"/>
                </a:lnTo>
                <a:lnTo>
                  <a:pt x="321276" y="43736"/>
                </a:lnTo>
                <a:lnTo>
                  <a:pt x="322113" y="43736"/>
                </a:lnTo>
                <a:lnTo>
                  <a:pt x="24711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87816" y="2707709"/>
            <a:ext cx="1553210" cy="932180"/>
          </a:xfrm>
          <a:prstGeom prst="rect">
            <a:avLst/>
          </a:prstGeom>
          <a:solidFill>
            <a:srgbClr val="FF9900"/>
          </a:solidFill>
          <a:ln w="12371">
            <a:solidFill>
              <a:srgbClr val="000000"/>
            </a:solidFill>
          </a:ln>
        </p:spPr>
        <p:txBody>
          <a:bodyPr vert="horz" wrap="square" lIns="0" tIns="41275" rIns="0" bIns="0" rtlCol="0">
            <a:spAutoFit/>
          </a:bodyPr>
          <a:lstStyle/>
          <a:p>
            <a:pPr marL="66040" marR="59055" indent="-1270" algn="ctr">
              <a:lnSpc>
                <a:spcPct val="86100"/>
              </a:lnSpc>
              <a:spcBef>
                <a:spcPts val="325"/>
              </a:spcBef>
            </a:pPr>
            <a:r>
              <a:rPr sz="800" spc="-50" dirty="0">
                <a:latin typeface="Arial MT"/>
                <a:cs typeface="Arial MT"/>
              </a:rPr>
              <a:t>By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August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1940,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20" dirty="0">
                <a:latin typeface="Arial MT"/>
                <a:cs typeface="Arial MT"/>
              </a:rPr>
              <a:t>RAF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spc="-20" dirty="0">
                <a:latin typeface="Arial MT"/>
                <a:cs typeface="Arial MT"/>
              </a:rPr>
              <a:t> only </a:t>
            </a:r>
            <a:r>
              <a:rPr sz="800" spc="-10" dirty="0">
                <a:latin typeface="Arial MT"/>
                <a:cs typeface="Arial MT"/>
              </a:rPr>
              <a:t>days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away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defeat. </a:t>
            </a:r>
            <a:r>
              <a:rPr sz="800" spc="-30" dirty="0">
                <a:latin typeface="Arial MT"/>
                <a:cs typeface="Arial MT"/>
              </a:rPr>
              <a:t>However </a:t>
            </a:r>
            <a:r>
              <a:rPr sz="800" dirty="0">
                <a:latin typeface="Arial MT"/>
                <a:cs typeface="Arial MT"/>
              </a:rPr>
              <a:t>brand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new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radar </a:t>
            </a:r>
            <a:r>
              <a:rPr sz="800" spc="-35" dirty="0">
                <a:latin typeface="Arial MT"/>
                <a:cs typeface="Arial MT"/>
              </a:rPr>
              <a:t>technology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meant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British </a:t>
            </a:r>
            <a:r>
              <a:rPr sz="800" spc="-35" dirty="0">
                <a:latin typeface="Arial MT"/>
                <a:cs typeface="Arial MT"/>
              </a:rPr>
              <a:t>could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detect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German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planes.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Battle</a:t>
            </a:r>
            <a:r>
              <a:rPr sz="800" dirty="0">
                <a:latin typeface="Arial MT"/>
                <a:cs typeface="Arial MT"/>
              </a:rPr>
              <a:t> of </a:t>
            </a:r>
            <a:r>
              <a:rPr sz="800" spc="-25" dirty="0">
                <a:latin typeface="Arial MT"/>
                <a:cs typeface="Arial MT"/>
              </a:rPr>
              <a:t>Britain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Germany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lost</a:t>
            </a:r>
            <a:r>
              <a:rPr sz="800" dirty="0">
                <a:latin typeface="Arial MT"/>
                <a:cs typeface="Arial MT"/>
              </a:rPr>
              <a:t> 60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fighter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planes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 </a:t>
            </a:r>
            <a:r>
              <a:rPr sz="800" spc="-35" dirty="0">
                <a:latin typeface="Arial MT"/>
                <a:cs typeface="Arial MT"/>
              </a:rPr>
              <a:t>Britain's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25,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so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Hitler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abandoned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plans.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317534" y="3637558"/>
            <a:ext cx="1960880" cy="327660"/>
          </a:xfrm>
          <a:custGeom>
            <a:avLst/>
            <a:gdLst/>
            <a:ahLst/>
            <a:cxnLst/>
            <a:rect l="l" t="t" r="r" b="b"/>
            <a:pathLst>
              <a:path w="1960879" h="327660">
                <a:moveTo>
                  <a:pt x="3449" y="243425"/>
                </a:moveTo>
                <a:lnTo>
                  <a:pt x="497" y="245146"/>
                </a:lnTo>
                <a:lnTo>
                  <a:pt x="0" y="247040"/>
                </a:lnTo>
                <a:lnTo>
                  <a:pt x="46842" y="327320"/>
                </a:lnTo>
                <a:lnTo>
                  <a:pt x="50424" y="321183"/>
                </a:lnTo>
                <a:lnTo>
                  <a:pt x="43748" y="321183"/>
                </a:lnTo>
                <a:lnTo>
                  <a:pt x="43748" y="309743"/>
                </a:lnTo>
                <a:lnTo>
                  <a:pt x="5344" y="243923"/>
                </a:lnTo>
                <a:lnTo>
                  <a:pt x="3449" y="243425"/>
                </a:lnTo>
                <a:close/>
              </a:path>
              <a:path w="1960879" h="327660">
                <a:moveTo>
                  <a:pt x="43749" y="309743"/>
                </a:moveTo>
                <a:lnTo>
                  <a:pt x="43748" y="321183"/>
                </a:lnTo>
                <a:lnTo>
                  <a:pt x="49936" y="321183"/>
                </a:lnTo>
                <a:lnTo>
                  <a:pt x="49936" y="319624"/>
                </a:lnTo>
                <a:lnTo>
                  <a:pt x="44170" y="319624"/>
                </a:lnTo>
                <a:lnTo>
                  <a:pt x="46842" y="315045"/>
                </a:lnTo>
                <a:lnTo>
                  <a:pt x="43749" y="309743"/>
                </a:lnTo>
                <a:close/>
              </a:path>
              <a:path w="1960879" h="327660">
                <a:moveTo>
                  <a:pt x="90236" y="243425"/>
                </a:moveTo>
                <a:lnTo>
                  <a:pt x="88342" y="243923"/>
                </a:lnTo>
                <a:lnTo>
                  <a:pt x="49936" y="309743"/>
                </a:lnTo>
                <a:lnTo>
                  <a:pt x="49936" y="321183"/>
                </a:lnTo>
                <a:lnTo>
                  <a:pt x="50424" y="321183"/>
                </a:lnTo>
                <a:lnTo>
                  <a:pt x="93686" y="247040"/>
                </a:lnTo>
                <a:lnTo>
                  <a:pt x="93187" y="245146"/>
                </a:lnTo>
                <a:lnTo>
                  <a:pt x="90236" y="243425"/>
                </a:lnTo>
                <a:close/>
              </a:path>
              <a:path w="1960879" h="327660">
                <a:moveTo>
                  <a:pt x="46842" y="315045"/>
                </a:moveTo>
                <a:lnTo>
                  <a:pt x="44170" y="319624"/>
                </a:lnTo>
                <a:lnTo>
                  <a:pt x="49514" y="319624"/>
                </a:lnTo>
                <a:lnTo>
                  <a:pt x="46842" y="315045"/>
                </a:lnTo>
                <a:close/>
              </a:path>
              <a:path w="1960879" h="327660">
                <a:moveTo>
                  <a:pt x="49936" y="309743"/>
                </a:moveTo>
                <a:lnTo>
                  <a:pt x="46842" y="315045"/>
                </a:lnTo>
                <a:lnTo>
                  <a:pt x="49514" y="319624"/>
                </a:lnTo>
                <a:lnTo>
                  <a:pt x="49936" y="319624"/>
                </a:lnTo>
                <a:lnTo>
                  <a:pt x="49936" y="309743"/>
                </a:lnTo>
                <a:close/>
              </a:path>
              <a:path w="1960879" h="327660">
                <a:moveTo>
                  <a:pt x="1954088" y="177217"/>
                </a:moveTo>
                <a:lnTo>
                  <a:pt x="43748" y="177217"/>
                </a:lnTo>
                <a:lnTo>
                  <a:pt x="43749" y="309743"/>
                </a:lnTo>
                <a:lnTo>
                  <a:pt x="46842" y="315045"/>
                </a:lnTo>
                <a:lnTo>
                  <a:pt x="49936" y="309743"/>
                </a:lnTo>
                <a:lnTo>
                  <a:pt x="49936" y="183401"/>
                </a:lnTo>
                <a:lnTo>
                  <a:pt x="46842" y="183401"/>
                </a:lnTo>
                <a:lnTo>
                  <a:pt x="49936" y="180309"/>
                </a:lnTo>
                <a:lnTo>
                  <a:pt x="1954088" y="180309"/>
                </a:lnTo>
                <a:lnTo>
                  <a:pt x="1954088" y="177217"/>
                </a:lnTo>
                <a:close/>
              </a:path>
              <a:path w="1960879" h="327660">
                <a:moveTo>
                  <a:pt x="49936" y="180309"/>
                </a:moveTo>
                <a:lnTo>
                  <a:pt x="46842" y="183401"/>
                </a:lnTo>
                <a:lnTo>
                  <a:pt x="49936" y="183401"/>
                </a:lnTo>
                <a:lnTo>
                  <a:pt x="49936" y="180309"/>
                </a:lnTo>
                <a:close/>
              </a:path>
              <a:path w="1960879" h="327660">
                <a:moveTo>
                  <a:pt x="1960274" y="177217"/>
                </a:moveTo>
                <a:lnTo>
                  <a:pt x="1957180" y="177217"/>
                </a:lnTo>
                <a:lnTo>
                  <a:pt x="1954088" y="180309"/>
                </a:lnTo>
                <a:lnTo>
                  <a:pt x="49936" y="180309"/>
                </a:lnTo>
                <a:lnTo>
                  <a:pt x="49936" y="183401"/>
                </a:lnTo>
                <a:lnTo>
                  <a:pt x="1960274" y="183401"/>
                </a:lnTo>
                <a:lnTo>
                  <a:pt x="1960274" y="177217"/>
                </a:lnTo>
                <a:close/>
              </a:path>
              <a:path w="1960879" h="327660">
                <a:moveTo>
                  <a:pt x="1960274" y="0"/>
                </a:moveTo>
                <a:lnTo>
                  <a:pt x="1954088" y="0"/>
                </a:lnTo>
                <a:lnTo>
                  <a:pt x="1954088" y="180309"/>
                </a:lnTo>
                <a:lnTo>
                  <a:pt x="1957180" y="177217"/>
                </a:lnTo>
                <a:lnTo>
                  <a:pt x="1960274" y="177217"/>
                </a:lnTo>
                <a:lnTo>
                  <a:pt x="1960274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498156" y="2707709"/>
            <a:ext cx="1553210" cy="932180"/>
          </a:xfrm>
          <a:prstGeom prst="rect">
            <a:avLst/>
          </a:prstGeom>
          <a:solidFill>
            <a:srgbClr val="FFFF00"/>
          </a:solidFill>
          <a:ln w="12371">
            <a:solidFill>
              <a:srgbClr val="000000"/>
            </a:solidFill>
          </a:ln>
        </p:spPr>
        <p:txBody>
          <a:bodyPr vert="horz" wrap="square" lIns="0" tIns="93980" rIns="0" bIns="0" rtlCol="0">
            <a:spAutoFit/>
          </a:bodyPr>
          <a:lstStyle/>
          <a:p>
            <a:pPr marL="78105" marR="73025" indent="1270" algn="ctr">
              <a:lnSpc>
                <a:spcPct val="85000"/>
              </a:lnSpc>
              <a:spcBef>
                <a:spcPts val="740"/>
              </a:spcBef>
            </a:pPr>
            <a:r>
              <a:rPr sz="800" spc="-35" dirty="0">
                <a:latin typeface="Arial MT"/>
                <a:cs typeface="Arial MT"/>
              </a:rPr>
              <a:t>America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had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remained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neutral </a:t>
            </a:r>
            <a:r>
              <a:rPr sz="800" dirty="0">
                <a:latin typeface="Arial MT"/>
                <a:cs typeface="Arial MT"/>
              </a:rPr>
              <a:t>party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until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Japan </a:t>
            </a:r>
            <a:r>
              <a:rPr sz="800" spc="-20" dirty="0">
                <a:latin typeface="Arial MT"/>
                <a:cs typeface="Arial MT"/>
              </a:rPr>
              <a:t>joined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side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Germany and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attacked</a:t>
            </a:r>
            <a:r>
              <a:rPr sz="800" spc="-20" dirty="0">
                <a:latin typeface="Arial MT"/>
                <a:cs typeface="Arial MT"/>
              </a:rPr>
              <a:t> Pearl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Harbour</a:t>
            </a:r>
            <a:r>
              <a:rPr sz="800" spc="-25" dirty="0">
                <a:latin typeface="Arial MT"/>
                <a:cs typeface="Arial MT"/>
              </a:rPr>
              <a:t> in</a:t>
            </a:r>
            <a:r>
              <a:rPr sz="800" spc="-10" dirty="0">
                <a:latin typeface="Arial MT"/>
                <a:cs typeface="Arial MT"/>
              </a:rPr>
              <a:t> Hawaii.</a:t>
            </a:r>
            <a:r>
              <a:rPr sz="800" spc="-5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attack </a:t>
            </a:r>
            <a:r>
              <a:rPr sz="800" spc="-20" dirty="0">
                <a:latin typeface="Arial MT"/>
                <a:cs typeface="Arial MT"/>
              </a:rPr>
              <a:t>destroyed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20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American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ships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300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aircraft, </a:t>
            </a:r>
            <a:r>
              <a:rPr sz="800" spc="-20" dirty="0">
                <a:latin typeface="Arial MT"/>
                <a:cs typeface="Arial MT"/>
              </a:rPr>
              <a:t>forcing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America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join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war.</a:t>
            </a:r>
            <a:endParaRPr sz="800">
              <a:latin typeface="Arial MT"/>
              <a:cs typeface="Arial MT"/>
            </a:endParaRPr>
          </a:p>
        </p:txBody>
      </p:sp>
      <p:graphicFrame>
        <p:nvGraphicFramePr>
          <p:cNvPr id="9" name="object 9"/>
          <p:cNvGraphicFramePr>
            <a:graphicFrameLocks noGrp="1"/>
          </p:cNvGraphicFramePr>
          <p:nvPr/>
        </p:nvGraphicFramePr>
        <p:xfrm>
          <a:off x="583596" y="3990238"/>
          <a:ext cx="6191882" cy="306006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029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89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03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1384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148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31544">
                <a:tc gridSpan="2">
                  <a:txBody>
                    <a:bodyPr/>
                    <a:lstStyle/>
                    <a:p>
                      <a:pPr marL="60325" marR="55880" algn="ctr">
                        <a:lnSpc>
                          <a:spcPct val="86400"/>
                        </a:lnSpc>
                        <a:spcBef>
                          <a:spcPts val="300"/>
                        </a:spcBef>
                      </a:pPr>
                      <a:r>
                        <a:rPr sz="800" spc="-40" dirty="0">
                          <a:latin typeface="Arial MT"/>
                          <a:cs typeface="Arial MT"/>
                        </a:rPr>
                        <a:t>Codenamed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Operation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Overlord,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D-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Day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Landings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began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on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beaches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France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liberate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them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from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German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rule.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By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late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1944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all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Northern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France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had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been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liberated,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by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following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Spring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allies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had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defeated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Germans.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81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00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9875">
                <a:tc gridSpan="5">
                  <a:txBody>
                    <a:bodyPr/>
                    <a:lstStyle/>
                    <a:p>
                      <a:pPr marR="33655" algn="ctr">
                        <a:lnSpc>
                          <a:spcPct val="100000"/>
                        </a:lnSpc>
                        <a:spcBef>
                          <a:spcPts val="670"/>
                        </a:spcBef>
                      </a:pP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K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Y</a:t>
                      </a:r>
                      <a:r>
                        <a:rPr sz="750" b="1" spc="19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T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R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12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M</a:t>
                      </a:r>
                      <a:r>
                        <a:rPr sz="750" b="1" spc="7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-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S</a:t>
                      </a:r>
                      <a:endParaRPr sz="750">
                        <a:latin typeface="Verdana"/>
                        <a:cs typeface="Verdana"/>
                      </a:endParaRPr>
                    </a:p>
                  </a:txBody>
                  <a:tcPr marL="0" marR="0" marT="850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907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C8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CCC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7C8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71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85" dirty="0">
                          <a:latin typeface="Arial"/>
                          <a:cs typeface="Arial"/>
                        </a:rPr>
                        <a:t>Home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Front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69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88900" marR="127635" algn="just">
                        <a:lnSpc>
                          <a:spcPct val="105000"/>
                        </a:lnSpc>
                        <a:spcBef>
                          <a:spcPts val="280"/>
                        </a:spcBef>
                      </a:pPr>
                      <a:r>
                        <a:rPr sz="800" spc="-10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civilian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population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activities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nation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0" dirty="0">
                          <a:latin typeface="Arial MT"/>
                          <a:cs typeface="Arial MT"/>
                        </a:rPr>
                        <a:t>whose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armed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forces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are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engaged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War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abroad.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80" dirty="0">
                          <a:latin typeface="Arial"/>
                          <a:cs typeface="Arial"/>
                        </a:rPr>
                        <a:t>Turning</a:t>
                      </a:r>
                      <a:r>
                        <a:rPr sz="800" b="1" spc="1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Point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69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3185" algn="just">
                        <a:lnSpc>
                          <a:spcPct val="105000"/>
                        </a:lnSpc>
                        <a:spcBef>
                          <a:spcPts val="28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This</a:t>
                      </a:r>
                      <a:r>
                        <a:rPr sz="800" spc="2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is</a:t>
                      </a:r>
                      <a:r>
                        <a:rPr sz="800" spc="2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2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moment</a:t>
                      </a:r>
                      <a:r>
                        <a:rPr sz="800" spc="2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where</a:t>
                      </a:r>
                      <a:r>
                        <a:rPr sz="800" spc="2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war</a:t>
                      </a:r>
                      <a:r>
                        <a:rPr sz="800" spc="2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changes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direction.</a:t>
                      </a:r>
                      <a:r>
                        <a:rPr sz="800" spc="29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Germany</a:t>
                      </a:r>
                      <a:r>
                        <a:rPr sz="800" spc="3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were</a:t>
                      </a:r>
                      <a:r>
                        <a:rPr sz="800" spc="29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winning,</a:t>
                      </a:r>
                      <a:r>
                        <a:rPr sz="800" spc="29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then</a:t>
                      </a:r>
                      <a:r>
                        <a:rPr sz="800" spc="29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number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of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events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turned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that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away.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4798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Appeasement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03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88900" marR="83185">
                        <a:lnSpc>
                          <a:spcPct val="105000"/>
                        </a:lnSpc>
                        <a:spcBef>
                          <a:spcPts val="309"/>
                        </a:spcBef>
                      </a:pPr>
                      <a:r>
                        <a:rPr sz="800" spc="-6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act</a:t>
                      </a:r>
                      <a:r>
                        <a:rPr sz="800" spc="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making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sure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peace</a:t>
                      </a:r>
                      <a:r>
                        <a:rPr sz="800" spc="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is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reached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peacefully.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936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790"/>
                        </a:spcBef>
                      </a:pPr>
                      <a:r>
                        <a:rPr sz="800" b="1" spc="-85" dirty="0">
                          <a:latin typeface="Arial"/>
                          <a:cs typeface="Arial"/>
                        </a:rPr>
                        <a:t>Cold</a:t>
                      </a:r>
                      <a:r>
                        <a:rPr sz="800" b="1" spc="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5" dirty="0">
                          <a:latin typeface="Arial"/>
                          <a:cs typeface="Arial"/>
                        </a:rPr>
                        <a:t>War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03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507365">
                        <a:lnSpc>
                          <a:spcPct val="105000"/>
                        </a:lnSpc>
                        <a:spcBef>
                          <a:spcPts val="309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war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with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80" dirty="0">
                          <a:latin typeface="Arial MT"/>
                          <a:cs typeface="Arial MT"/>
                        </a:rPr>
                        <a:t>no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actual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fighting,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but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with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increasing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tensions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other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ways.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936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1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65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Blitzkrieg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635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88900" marR="81915" algn="just">
                        <a:lnSpc>
                          <a:spcPct val="103800"/>
                        </a:lnSpc>
                        <a:spcBef>
                          <a:spcPts val="31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114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German</a:t>
                      </a:r>
                      <a:r>
                        <a:rPr sz="800" spc="1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tactic</a:t>
                      </a:r>
                      <a:r>
                        <a:rPr sz="800" spc="1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1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‘lightening</a:t>
                      </a:r>
                      <a:r>
                        <a:rPr sz="800" spc="1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war’,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hitting</a:t>
                      </a:r>
                      <a:r>
                        <a:rPr sz="800" spc="8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targets</a:t>
                      </a:r>
                      <a:r>
                        <a:rPr sz="800" spc="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at</a:t>
                      </a:r>
                      <a:r>
                        <a:rPr sz="800" spc="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random</a:t>
                      </a:r>
                      <a:r>
                        <a:rPr sz="800" spc="8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8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doing</a:t>
                      </a:r>
                      <a:r>
                        <a:rPr sz="800" spc="8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so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quickly.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09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40" dirty="0">
                          <a:latin typeface="Arial"/>
                          <a:cs typeface="Arial"/>
                        </a:rPr>
                        <a:t>Nuclear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 Bomb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5206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1280" algn="just">
                        <a:lnSpc>
                          <a:spcPct val="103800"/>
                        </a:lnSpc>
                        <a:spcBef>
                          <a:spcPts val="31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bomb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that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splits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atom,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it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detonates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above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ground</a:t>
                      </a:r>
                      <a:r>
                        <a:rPr sz="800" spc="1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16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causes</a:t>
                      </a:r>
                      <a:r>
                        <a:rPr sz="800" spc="1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more</a:t>
                      </a:r>
                      <a:r>
                        <a:rPr sz="800" spc="1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damage</a:t>
                      </a:r>
                      <a:r>
                        <a:rPr sz="800" spc="1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than</a:t>
                      </a:r>
                      <a:r>
                        <a:rPr sz="800" spc="1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average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bomb.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937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798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78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Evacuation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96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88900" marR="83820">
                        <a:lnSpc>
                          <a:spcPct val="105000"/>
                        </a:lnSpc>
                        <a:spcBef>
                          <a:spcPts val="305"/>
                        </a:spcBef>
                      </a:pPr>
                      <a:r>
                        <a:rPr sz="800" spc="-35" dirty="0">
                          <a:latin typeface="Arial MT"/>
                          <a:cs typeface="Arial MT"/>
                        </a:rPr>
                        <a:t>Removing</a:t>
                      </a:r>
                      <a:r>
                        <a:rPr sz="800" spc="3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3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children</a:t>
                      </a:r>
                      <a:r>
                        <a:rPr sz="800" spc="3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3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pregnant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women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from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cities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at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risk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from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Blitz.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55"/>
                        </a:spcBef>
                      </a:pPr>
                      <a:r>
                        <a:rPr sz="800" b="1" spc="-40" dirty="0">
                          <a:latin typeface="Arial"/>
                          <a:cs typeface="Arial"/>
                        </a:rPr>
                        <a:t>United</a:t>
                      </a:r>
                      <a:r>
                        <a:rPr sz="800" b="1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Nations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85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3820">
                        <a:lnSpc>
                          <a:spcPct val="105000"/>
                        </a:lnSpc>
                        <a:spcBef>
                          <a:spcPts val="305"/>
                        </a:spcBef>
                      </a:pPr>
                      <a:r>
                        <a:rPr sz="800" spc="-25" dirty="0">
                          <a:latin typeface="Arial MT"/>
                          <a:cs typeface="Arial MT"/>
                        </a:rPr>
                        <a:t>An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organisation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set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up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after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war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prevent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any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more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war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Europe.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87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0" name="object 10"/>
          <p:cNvSpPr txBox="1"/>
          <p:nvPr/>
        </p:nvSpPr>
        <p:spPr>
          <a:xfrm>
            <a:off x="6148843" y="460808"/>
            <a:ext cx="206756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70" dirty="0">
                <a:latin typeface="Trebuchet MS"/>
                <a:cs typeface="Trebuchet MS"/>
              </a:rPr>
              <a:t>Contributions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70" dirty="0">
                <a:latin typeface="Trebuchet MS"/>
                <a:cs typeface="Trebuchet MS"/>
              </a:rPr>
              <a:t>from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40" dirty="0">
                <a:latin typeface="Trebuchet MS"/>
                <a:cs typeface="Trebuchet MS"/>
              </a:rPr>
              <a:t>empire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6844892" y="4923080"/>
            <a:ext cx="3277235" cy="213804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12395">
              <a:lnSpc>
                <a:spcPct val="100000"/>
              </a:lnSpc>
              <a:spcBef>
                <a:spcPts val="100"/>
              </a:spcBef>
            </a:pPr>
            <a:r>
              <a:rPr sz="1400" spc="-100" dirty="0">
                <a:latin typeface="Trebuchet MS"/>
                <a:cs typeface="Trebuchet MS"/>
              </a:rPr>
              <a:t>Tensions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in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45" dirty="0">
                <a:latin typeface="Trebuchet MS"/>
                <a:cs typeface="Trebuchet MS"/>
              </a:rPr>
              <a:t>Europe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65" dirty="0">
                <a:latin typeface="Trebuchet MS"/>
                <a:cs typeface="Trebuchet MS"/>
              </a:rPr>
              <a:t>since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90" dirty="0">
                <a:latin typeface="Trebuchet MS"/>
                <a:cs typeface="Trebuchet MS"/>
              </a:rPr>
              <a:t>end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0" dirty="0">
                <a:latin typeface="Trebuchet MS"/>
                <a:cs typeface="Trebuchet MS"/>
              </a:rPr>
              <a:t>warÅ</a:t>
            </a:r>
            <a:endParaRPr sz="1400">
              <a:latin typeface="Trebuchet MS"/>
              <a:cs typeface="Trebuchet MS"/>
            </a:endParaRPr>
          </a:p>
          <a:p>
            <a:pPr marL="12700" algn="just">
              <a:lnSpc>
                <a:spcPct val="100000"/>
              </a:lnSpc>
            </a:pPr>
            <a:r>
              <a:rPr sz="800" spc="-25" dirty="0">
                <a:latin typeface="Arial MT"/>
                <a:cs typeface="Arial MT"/>
              </a:rPr>
              <a:t>During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Second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World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War,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USA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114" dirty="0">
                <a:latin typeface="Arial MT"/>
                <a:cs typeface="Arial MT"/>
              </a:rPr>
              <a:t>USSR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fought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together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endParaRPr sz="800">
              <a:latin typeface="Arial MT"/>
              <a:cs typeface="Arial MT"/>
            </a:endParaRPr>
          </a:p>
          <a:p>
            <a:pPr marL="12700" marR="5080" algn="just">
              <a:lnSpc>
                <a:spcPct val="111900"/>
              </a:lnSpc>
              <a:spcBef>
                <a:spcPts val="30"/>
              </a:spcBef>
            </a:pPr>
            <a:r>
              <a:rPr sz="800" dirty="0">
                <a:latin typeface="Arial MT"/>
                <a:cs typeface="Arial MT"/>
              </a:rPr>
              <a:t>defeat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Nazi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Germany.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As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came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close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however,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differences </a:t>
            </a:r>
            <a:r>
              <a:rPr sz="800" spc="-30" dirty="0">
                <a:latin typeface="Arial MT"/>
                <a:cs typeface="Arial MT"/>
              </a:rPr>
              <a:t>between America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 </a:t>
            </a:r>
            <a:r>
              <a:rPr sz="800" spc="-90" dirty="0">
                <a:latin typeface="Arial MT"/>
                <a:cs typeface="Arial MT"/>
              </a:rPr>
              <a:t>Russia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became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clear.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end</a:t>
            </a:r>
            <a:r>
              <a:rPr sz="800" dirty="0">
                <a:latin typeface="Arial MT"/>
                <a:cs typeface="Arial MT"/>
              </a:rPr>
              <a:t> of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war,</a:t>
            </a:r>
            <a:r>
              <a:rPr sz="800" spc="-10" dirty="0">
                <a:latin typeface="Arial MT"/>
                <a:cs typeface="Arial MT"/>
              </a:rPr>
              <a:t> Germany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split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four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different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sections,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Eastern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Germany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given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Russia,</a:t>
            </a:r>
            <a:r>
              <a:rPr sz="800" dirty="0">
                <a:latin typeface="Arial MT"/>
                <a:cs typeface="Arial MT"/>
              </a:rPr>
              <a:t> and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Western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Germany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split</a:t>
            </a:r>
            <a:r>
              <a:rPr sz="800" spc="-20" dirty="0">
                <a:latin typeface="Arial MT"/>
                <a:cs typeface="Arial MT"/>
              </a:rPr>
              <a:t> between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France,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Britain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America.</a:t>
            </a:r>
            <a:r>
              <a:rPr sz="800" spc="17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By</a:t>
            </a:r>
            <a:r>
              <a:rPr sz="800" dirty="0">
                <a:latin typeface="Arial MT"/>
                <a:cs typeface="Arial MT"/>
              </a:rPr>
              <a:t> 1948, </a:t>
            </a:r>
            <a:r>
              <a:rPr sz="800" spc="-10" dirty="0">
                <a:latin typeface="Arial MT"/>
                <a:cs typeface="Arial MT"/>
              </a:rPr>
              <a:t>Western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Germany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merged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single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zone,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putting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East</a:t>
            </a:r>
            <a:r>
              <a:rPr sz="800" dirty="0">
                <a:latin typeface="Arial MT"/>
                <a:cs typeface="Arial MT"/>
              </a:rPr>
              <a:t> and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West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against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each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other.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This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angered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USSR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because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 </a:t>
            </a:r>
            <a:r>
              <a:rPr sz="800" dirty="0">
                <a:latin typeface="Arial MT"/>
                <a:cs typeface="Arial MT"/>
              </a:rPr>
              <a:t>weren’t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told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about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this,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so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tensions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increased.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This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made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worse </a:t>
            </a:r>
            <a:r>
              <a:rPr sz="800" dirty="0">
                <a:latin typeface="Arial MT"/>
                <a:cs typeface="Arial MT"/>
              </a:rPr>
              <a:t>when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NATO,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North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Atlantic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Treaty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Organisation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set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up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which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included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12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biggest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Western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powers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again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excluded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Russia.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retaliate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against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this,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Russia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set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up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own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military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alliance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including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Eastern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European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Communist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States.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Tensions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continued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rise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between </a:t>
            </a:r>
            <a:r>
              <a:rPr sz="800" spc="-30" dirty="0">
                <a:latin typeface="Arial MT"/>
                <a:cs typeface="Arial MT"/>
              </a:rPr>
              <a:t>America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35" dirty="0">
                <a:latin typeface="Arial MT"/>
                <a:cs typeface="Arial MT"/>
              </a:rPr>
              <a:t>USSR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concluded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‘Cold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War’,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which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means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dirty="0">
                <a:latin typeface="Arial MT"/>
                <a:cs typeface="Arial MT"/>
              </a:rPr>
              <a:t> war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no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actual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fighting.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551478" y="1167944"/>
            <a:ext cx="180784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95" dirty="0">
                <a:latin typeface="Trebuchet MS"/>
                <a:cs typeface="Trebuchet MS"/>
              </a:rPr>
              <a:t>Turning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points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in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90" dirty="0">
                <a:latin typeface="Trebuchet MS"/>
                <a:cs typeface="Trebuchet MS"/>
              </a:rPr>
              <a:t>warÅ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2790696" y="3911121"/>
            <a:ext cx="109220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b="1" spc="-85" dirty="0">
                <a:latin typeface="Arial"/>
                <a:cs typeface="Arial"/>
              </a:rPr>
              <a:t>HEALTH</a:t>
            </a:r>
            <a:r>
              <a:rPr sz="800" b="1" spc="25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AND </a:t>
            </a:r>
            <a:r>
              <a:rPr sz="800" b="1" spc="-50" dirty="0">
                <a:latin typeface="Arial"/>
                <a:cs typeface="Arial"/>
              </a:rPr>
              <a:t>MEDICINE</a:t>
            </a:r>
            <a:endParaRPr sz="8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790696" y="4033006"/>
            <a:ext cx="1818639" cy="7874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 algn="just">
              <a:lnSpc>
                <a:spcPct val="104000"/>
              </a:lnSpc>
              <a:spcBef>
                <a:spcPts val="110"/>
              </a:spcBef>
            </a:pPr>
            <a:r>
              <a:rPr sz="800" dirty="0">
                <a:latin typeface="Arial MT"/>
                <a:cs typeface="Arial MT"/>
              </a:rPr>
              <a:t>Doctors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surgeons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worked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hard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develop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new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medicines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help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injured </a:t>
            </a:r>
            <a:r>
              <a:rPr sz="800" dirty="0">
                <a:latin typeface="Arial MT"/>
                <a:cs typeface="Arial MT"/>
              </a:rPr>
              <a:t>soldiers.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Penicillin</a:t>
            </a:r>
            <a:r>
              <a:rPr sz="800" spc="2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prevented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infection,</a:t>
            </a:r>
            <a:r>
              <a:rPr sz="800" dirty="0">
                <a:latin typeface="Arial MT"/>
                <a:cs typeface="Arial MT"/>
              </a:rPr>
              <a:t> plastic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surgery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corrected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injuries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face,</a:t>
            </a:r>
            <a:r>
              <a:rPr sz="800" spc="4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4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posters</a:t>
            </a:r>
            <a:r>
              <a:rPr sz="800" spc="4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4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created</a:t>
            </a:r>
            <a:r>
              <a:rPr sz="800" spc="4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encourage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more</a:t>
            </a:r>
            <a:r>
              <a:rPr sz="800" spc="-10" dirty="0">
                <a:latin typeface="Arial MT"/>
                <a:cs typeface="Arial MT"/>
              </a:rPr>
              <a:t> hygienic.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06994" y="480653"/>
            <a:ext cx="2739390" cy="375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dirty="0">
                <a:latin typeface="Verdana"/>
                <a:cs typeface="Verdana"/>
              </a:rPr>
              <a:t>WORLD</a:t>
            </a:r>
            <a:r>
              <a:rPr sz="2300" spc="20" dirty="0">
                <a:latin typeface="Verdana"/>
                <a:cs typeface="Verdana"/>
              </a:rPr>
              <a:t> </a:t>
            </a:r>
            <a:r>
              <a:rPr sz="2300" dirty="0">
                <a:latin typeface="Verdana"/>
                <a:cs typeface="Verdana"/>
              </a:rPr>
              <a:t>WAR</a:t>
            </a:r>
            <a:r>
              <a:rPr sz="2300" spc="10" dirty="0">
                <a:latin typeface="Verdana"/>
                <a:cs typeface="Verdana"/>
              </a:rPr>
              <a:t> </a:t>
            </a:r>
            <a:r>
              <a:rPr sz="2300" spc="-25" dirty="0">
                <a:latin typeface="Verdana"/>
                <a:cs typeface="Verdana"/>
              </a:rPr>
              <a:t>TWO</a:t>
            </a:r>
            <a:endParaRPr sz="2300">
              <a:latin typeface="Verdana"/>
              <a:cs typeface="Verdana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449485" y="773766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spc="-310" dirty="0">
                <a:latin typeface="Trebuchet MS"/>
                <a:cs typeface="Trebuchet MS"/>
              </a:rPr>
              <a:t>Knowledge</a:t>
            </a:r>
            <a:r>
              <a:rPr sz="2200" b="1" spc="-125" dirty="0">
                <a:latin typeface="Trebuchet MS"/>
                <a:cs typeface="Trebuchet MS"/>
              </a:rPr>
              <a:t> </a:t>
            </a:r>
            <a:r>
              <a:rPr sz="2200" b="1" spc="-135" dirty="0">
                <a:latin typeface="Trebuchet MS"/>
                <a:cs typeface="Trebuchet MS"/>
              </a:rPr>
              <a:t>organiser</a:t>
            </a:r>
            <a:endParaRPr sz="2200">
              <a:latin typeface="Trebuchet MS"/>
              <a:cs typeface="Trebuchet MS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3087408" y="1075473"/>
            <a:ext cx="492759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dirty="0">
                <a:latin typeface="Arial"/>
                <a:cs typeface="Arial"/>
              </a:rPr>
              <a:t>Ye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345" dirty="0">
                <a:latin typeface="Arial"/>
                <a:cs typeface="Arial"/>
              </a:rPr>
              <a:t> </a:t>
            </a:r>
            <a:r>
              <a:rPr sz="1000" b="1" spc="-50" dirty="0">
                <a:latin typeface="Arial"/>
                <a:cs typeface="Arial"/>
              </a:rPr>
              <a:t>9</a:t>
            </a:r>
            <a:endParaRPr sz="1000">
              <a:latin typeface="Arial"/>
              <a:cs typeface="Arial"/>
            </a:endParaRPr>
          </a:p>
        </p:txBody>
      </p:sp>
      <p:grpSp>
        <p:nvGrpSpPr>
          <p:cNvPr id="18" name="object 18"/>
          <p:cNvGrpSpPr/>
          <p:nvPr/>
        </p:nvGrpSpPr>
        <p:grpSpPr>
          <a:xfrm>
            <a:off x="5781547" y="700023"/>
            <a:ext cx="2691765" cy="2261870"/>
            <a:chOff x="5781547" y="700023"/>
            <a:chExt cx="2691765" cy="2261870"/>
          </a:xfrm>
        </p:grpSpPr>
        <p:pic>
          <p:nvPicPr>
            <p:cNvPr id="19" name="object 19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781547" y="700023"/>
              <a:ext cx="2691383" cy="2261616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66891" y="782319"/>
              <a:ext cx="2517648" cy="2093976"/>
            </a:xfrm>
            <a:prstGeom prst="rect">
              <a:avLst/>
            </a:prstGeom>
          </p:spPr>
        </p:pic>
      </p:grpSp>
      <p:sp>
        <p:nvSpPr>
          <p:cNvPr id="21" name="object 21"/>
          <p:cNvSpPr txBox="1"/>
          <p:nvPr/>
        </p:nvSpPr>
        <p:spPr>
          <a:xfrm>
            <a:off x="4130093" y="457702"/>
            <a:ext cx="1662430" cy="142494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45"/>
              </a:spcBef>
            </a:pPr>
            <a:r>
              <a:rPr sz="800" b="1" spc="-10" dirty="0">
                <a:latin typeface="Arial"/>
                <a:cs typeface="Arial"/>
              </a:rPr>
              <a:t>CANADA</a:t>
            </a:r>
            <a:endParaRPr sz="800">
              <a:latin typeface="Arial"/>
              <a:cs typeface="Arial"/>
            </a:endParaRPr>
          </a:p>
          <a:p>
            <a:pPr marL="12700" marR="5080" algn="just">
              <a:lnSpc>
                <a:spcPct val="104200"/>
              </a:lnSpc>
              <a:spcBef>
                <a:spcPts val="10"/>
              </a:spcBef>
            </a:pPr>
            <a:r>
              <a:rPr sz="800" spc="-20" dirty="0">
                <a:latin typeface="Arial MT"/>
                <a:cs typeface="Arial MT"/>
              </a:rPr>
              <a:t>Just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over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million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Canadians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fought </a:t>
            </a:r>
            <a:r>
              <a:rPr sz="800" spc="-10" dirty="0">
                <a:latin typeface="Arial MT"/>
                <a:cs typeface="Arial MT"/>
              </a:rPr>
              <a:t>against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Italy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Germany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Europe</a:t>
            </a:r>
            <a:r>
              <a:rPr sz="800" dirty="0">
                <a:latin typeface="Arial MT"/>
                <a:cs typeface="Arial MT"/>
              </a:rPr>
              <a:t> and</a:t>
            </a:r>
            <a:r>
              <a:rPr sz="800" spc="3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Japan</a:t>
            </a:r>
            <a:r>
              <a:rPr sz="800" spc="3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3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3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Pacific</a:t>
            </a:r>
            <a:r>
              <a:rPr sz="800" spc="34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region.</a:t>
            </a:r>
            <a:r>
              <a:rPr sz="800" spc="-20" dirty="0">
                <a:latin typeface="Arial MT"/>
                <a:cs typeface="Arial MT"/>
              </a:rPr>
              <a:t> Canadian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troops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played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key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role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the</a:t>
            </a:r>
            <a:r>
              <a:rPr sz="800" spc="250" dirty="0">
                <a:latin typeface="Arial MT"/>
                <a:cs typeface="Arial MT"/>
              </a:rPr>
              <a:t>  </a:t>
            </a:r>
            <a:r>
              <a:rPr sz="800" spc="-35" dirty="0">
                <a:latin typeface="Arial MT"/>
                <a:cs typeface="Arial MT"/>
              </a:rPr>
              <a:t>D-</a:t>
            </a:r>
            <a:r>
              <a:rPr sz="800" dirty="0">
                <a:latin typeface="Arial MT"/>
                <a:cs typeface="Arial MT"/>
              </a:rPr>
              <a:t>Day</a:t>
            </a:r>
            <a:r>
              <a:rPr sz="800" spc="254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landings</a:t>
            </a:r>
            <a:r>
              <a:rPr sz="800" spc="250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54" dirty="0">
                <a:latin typeface="Arial MT"/>
                <a:cs typeface="Arial MT"/>
              </a:rPr>
              <a:t>  </a:t>
            </a:r>
            <a:r>
              <a:rPr sz="800" spc="-10" dirty="0">
                <a:latin typeface="Arial MT"/>
                <a:cs typeface="Arial MT"/>
              </a:rPr>
              <a:t>1944. </a:t>
            </a:r>
            <a:r>
              <a:rPr sz="800" dirty="0">
                <a:latin typeface="Arial MT"/>
                <a:cs typeface="Arial MT"/>
              </a:rPr>
              <a:t>Canadian</a:t>
            </a:r>
            <a:r>
              <a:rPr sz="800" spc="2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sailors</a:t>
            </a:r>
            <a:r>
              <a:rPr sz="800" spc="2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fought</a:t>
            </a:r>
            <a:r>
              <a:rPr sz="800" spc="2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protect </a:t>
            </a:r>
            <a:r>
              <a:rPr sz="800" spc="-55" dirty="0">
                <a:latin typeface="Arial MT"/>
                <a:cs typeface="Arial MT"/>
              </a:rPr>
              <a:t>ships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carrying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vital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supplies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across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Atlantic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Ocean.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total,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more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than</a:t>
            </a:r>
            <a:r>
              <a:rPr sz="800" dirty="0">
                <a:latin typeface="Arial MT"/>
                <a:cs typeface="Arial MT"/>
              </a:rPr>
              <a:t> 45,000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Canadians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lost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their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lives,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55,000</a:t>
            </a:r>
            <a:r>
              <a:rPr sz="800" spc="-10" dirty="0">
                <a:latin typeface="Arial MT"/>
                <a:cs typeface="Arial MT"/>
              </a:rPr>
              <a:t> were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wounded.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2" name="object 22"/>
          <p:cNvSpPr/>
          <p:nvPr/>
        </p:nvSpPr>
        <p:spPr>
          <a:xfrm>
            <a:off x="5869203" y="1144038"/>
            <a:ext cx="515620" cy="83820"/>
          </a:xfrm>
          <a:custGeom>
            <a:avLst/>
            <a:gdLst/>
            <a:ahLst/>
            <a:cxnLst/>
            <a:rect l="l" t="t" r="r" b="b"/>
            <a:pathLst>
              <a:path w="515620" h="83819">
                <a:moveTo>
                  <a:pt x="431689" y="0"/>
                </a:moveTo>
                <a:lnTo>
                  <a:pt x="431689" y="83502"/>
                </a:lnTo>
                <a:lnTo>
                  <a:pt x="487373" y="55669"/>
                </a:lnTo>
                <a:lnTo>
                  <a:pt x="445609" y="55669"/>
                </a:lnTo>
                <a:lnTo>
                  <a:pt x="445609" y="27834"/>
                </a:lnTo>
                <a:lnTo>
                  <a:pt x="487373" y="27834"/>
                </a:lnTo>
                <a:lnTo>
                  <a:pt x="431689" y="0"/>
                </a:lnTo>
                <a:close/>
              </a:path>
              <a:path w="515620" h="83819">
                <a:moveTo>
                  <a:pt x="431689" y="27834"/>
                </a:moveTo>
                <a:lnTo>
                  <a:pt x="0" y="27834"/>
                </a:lnTo>
                <a:lnTo>
                  <a:pt x="0" y="55669"/>
                </a:lnTo>
                <a:lnTo>
                  <a:pt x="431689" y="55669"/>
                </a:lnTo>
                <a:lnTo>
                  <a:pt x="431689" y="27834"/>
                </a:lnTo>
                <a:close/>
              </a:path>
              <a:path w="515620" h="83819">
                <a:moveTo>
                  <a:pt x="487373" y="27834"/>
                </a:moveTo>
                <a:lnTo>
                  <a:pt x="445609" y="27834"/>
                </a:lnTo>
                <a:lnTo>
                  <a:pt x="445609" y="55669"/>
                </a:lnTo>
                <a:lnTo>
                  <a:pt x="487373" y="55669"/>
                </a:lnTo>
                <a:lnTo>
                  <a:pt x="515216" y="41752"/>
                </a:lnTo>
                <a:lnTo>
                  <a:pt x="487373" y="27834"/>
                </a:lnTo>
                <a:close/>
              </a:path>
            </a:pathLst>
          </a:custGeom>
          <a:solidFill>
            <a:srgbClr val="CC009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object 23"/>
          <p:cNvSpPr txBox="1"/>
          <p:nvPr/>
        </p:nvSpPr>
        <p:spPr>
          <a:xfrm>
            <a:off x="4670942" y="2027457"/>
            <a:ext cx="58610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b="1" spc="-130" dirty="0">
                <a:latin typeface="Arial"/>
                <a:cs typeface="Arial"/>
              </a:rPr>
              <a:t>WEST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INDIES</a:t>
            </a:r>
            <a:endParaRPr sz="8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4138103" y="2155473"/>
            <a:ext cx="1655445" cy="1543685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algn="just">
              <a:lnSpc>
                <a:spcPct val="104099"/>
              </a:lnSpc>
              <a:spcBef>
                <a:spcPts val="60"/>
              </a:spcBef>
            </a:pPr>
            <a:r>
              <a:rPr sz="800" dirty="0">
                <a:latin typeface="Arial MT"/>
                <a:cs typeface="Arial MT"/>
              </a:rPr>
              <a:t>About</a:t>
            </a:r>
            <a:r>
              <a:rPr sz="800" spc="45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16,000</a:t>
            </a:r>
            <a:r>
              <a:rPr sz="800" spc="46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West</a:t>
            </a:r>
            <a:r>
              <a:rPr sz="800" spc="455" dirty="0">
                <a:latin typeface="Arial MT"/>
                <a:cs typeface="Arial MT"/>
              </a:rPr>
              <a:t>  </a:t>
            </a:r>
            <a:r>
              <a:rPr sz="800" spc="-55" dirty="0">
                <a:latin typeface="Arial MT"/>
                <a:cs typeface="Arial MT"/>
              </a:rPr>
              <a:t>Indians</a:t>
            </a:r>
            <a:r>
              <a:rPr sz="800" dirty="0">
                <a:latin typeface="Arial MT"/>
                <a:cs typeface="Arial MT"/>
              </a:rPr>
              <a:t> volunteered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serve.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Around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6000 </a:t>
            </a:r>
            <a:r>
              <a:rPr sz="800" dirty="0">
                <a:latin typeface="Arial MT"/>
                <a:cs typeface="Arial MT"/>
              </a:rPr>
              <a:t>served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RAF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ground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staff, </a:t>
            </a:r>
            <a:r>
              <a:rPr sz="800" dirty="0">
                <a:latin typeface="Arial MT"/>
                <a:cs typeface="Arial MT"/>
              </a:rPr>
              <a:t>fighter</a:t>
            </a:r>
            <a:r>
              <a:rPr sz="800" spc="4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pilots,</a:t>
            </a:r>
            <a:r>
              <a:rPr sz="800" spc="4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bomb</a:t>
            </a:r>
            <a:r>
              <a:rPr sz="800" spc="45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aimers</a:t>
            </a:r>
            <a:r>
              <a:rPr sz="800" spc="4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machine-</a:t>
            </a:r>
            <a:r>
              <a:rPr sz="800" dirty="0">
                <a:latin typeface="Arial MT"/>
                <a:cs typeface="Arial MT"/>
              </a:rPr>
              <a:t>gunners.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Around</a:t>
            </a:r>
            <a:r>
              <a:rPr sz="800" spc="2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90</a:t>
            </a:r>
            <a:r>
              <a:rPr sz="800" spc="27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West </a:t>
            </a:r>
            <a:r>
              <a:rPr sz="800" spc="-10" dirty="0">
                <a:latin typeface="Arial MT"/>
                <a:cs typeface="Arial MT"/>
              </a:rPr>
              <a:t>Indians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won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medals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bravery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or</a:t>
            </a:r>
            <a:r>
              <a:rPr sz="800" spc="-10" dirty="0">
                <a:latin typeface="Arial MT"/>
                <a:cs typeface="Arial MT"/>
              </a:rPr>
              <a:t> leadership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skills,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including</a:t>
            </a:r>
            <a:r>
              <a:rPr sz="800" dirty="0">
                <a:latin typeface="Arial MT"/>
                <a:cs typeface="Arial MT"/>
              </a:rPr>
              <a:t> Ulric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Cross.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flew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over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80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bombing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missions,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20</a:t>
            </a:r>
            <a:r>
              <a:rPr sz="800" dirty="0">
                <a:latin typeface="Arial MT"/>
                <a:cs typeface="Arial MT"/>
              </a:rPr>
              <a:t> of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them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over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Germany.</a:t>
            </a:r>
            <a:r>
              <a:rPr sz="800" spc="4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His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plane </a:t>
            </a:r>
            <a:r>
              <a:rPr sz="800" dirty="0">
                <a:latin typeface="Arial MT"/>
                <a:cs typeface="Arial MT"/>
              </a:rPr>
              <a:t>landed</a:t>
            </a:r>
            <a:r>
              <a:rPr sz="800" spc="25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7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times</a:t>
            </a:r>
            <a:r>
              <a:rPr sz="800" spc="25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without</a:t>
            </a:r>
            <a:r>
              <a:rPr sz="800" spc="25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its</a:t>
            </a:r>
            <a:r>
              <a:rPr sz="800" spc="25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wheels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because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been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shot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away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or</a:t>
            </a:r>
            <a:r>
              <a:rPr sz="800" spc="-20" dirty="0">
                <a:latin typeface="Arial MT"/>
                <a:cs typeface="Arial MT"/>
              </a:rPr>
              <a:t> would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lower.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5" name="object 25"/>
          <p:cNvSpPr txBox="1"/>
          <p:nvPr/>
        </p:nvSpPr>
        <p:spPr>
          <a:xfrm>
            <a:off x="8453051" y="469894"/>
            <a:ext cx="1701800" cy="3006725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577850">
              <a:lnSpc>
                <a:spcPct val="100000"/>
              </a:lnSpc>
              <a:spcBef>
                <a:spcPts val="145"/>
              </a:spcBef>
            </a:pPr>
            <a:r>
              <a:rPr sz="800" b="1" spc="-130" dirty="0">
                <a:latin typeface="Arial"/>
                <a:cs typeface="Arial"/>
              </a:rPr>
              <a:t>WEST</a:t>
            </a:r>
            <a:r>
              <a:rPr sz="800" b="1" spc="35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AFRICA</a:t>
            </a:r>
            <a:endParaRPr sz="800">
              <a:latin typeface="Arial"/>
              <a:cs typeface="Arial"/>
            </a:endParaRPr>
          </a:p>
          <a:p>
            <a:pPr marL="12700" marR="5080">
              <a:lnSpc>
                <a:spcPct val="104099"/>
              </a:lnSpc>
              <a:spcBef>
                <a:spcPts val="10"/>
              </a:spcBef>
            </a:pPr>
            <a:r>
              <a:rPr sz="800" spc="-45" dirty="0">
                <a:latin typeface="Arial MT"/>
                <a:cs typeface="Arial MT"/>
              </a:rPr>
              <a:t>British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colonies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West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Africa </a:t>
            </a:r>
            <a:r>
              <a:rPr sz="800" spc="-10" dirty="0">
                <a:latin typeface="Arial MT"/>
                <a:cs typeface="Arial MT"/>
              </a:rPr>
              <a:t>(Gambia, </a:t>
            </a:r>
            <a:r>
              <a:rPr sz="800" spc="-20" dirty="0">
                <a:latin typeface="Arial MT"/>
                <a:cs typeface="Arial MT"/>
              </a:rPr>
              <a:t>Sierra </a:t>
            </a:r>
            <a:r>
              <a:rPr sz="800" spc="-75" dirty="0">
                <a:latin typeface="Arial MT"/>
                <a:cs typeface="Arial MT"/>
              </a:rPr>
              <a:t>Leone,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Ghana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Nigeria) </a:t>
            </a:r>
            <a:r>
              <a:rPr sz="800" spc="-35" dirty="0">
                <a:latin typeface="Arial MT"/>
                <a:cs typeface="Arial MT"/>
              </a:rPr>
              <a:t>served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military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bases.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Thousands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people</a:t>
            </a:r>
            <a:r>
              <a:rPr sz="800" spc="-5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British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East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Africa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(Kenya, </a:t>
            </a:r>
            <a:r>
              <a:rPr sz="800" spc="-20" dirty="0">
                <a:latin typeface="Arial MT"/>
                <a:cs typeface="Arial MT"/>
              </a:rPr>
              <a:t>Uganda)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joined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armed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forces,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as</a:t>
            </a:r>
            <a:r>
              <a:rPr sz="800" dirty="0">
                <a:latin typeface="Arial MT"/>
                <a:cs typeface="Arial MT"/>
              </a:rPr>
              <a:t> well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60,000</a:t>
            </a:r>
            <a:r>
              <a:rPr sz="800" spc="-10" dirty="0">
                <a:latin typeface="Arial MT"/>
                <a:cs typeface="Arial MT"/>
              </a:rPr>
              <a:t> from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northern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Southern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Rhodesia.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Many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served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support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troops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military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hospitals, airfields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naval</a:t>
            </a:r>
            <a:r>
              <a:rPr sz="800" spc="-10" dirty="0">
                <a:latin typeface="Arial MT"/>
                <a:cs typeface="Arial MT"/>
              </a:rPr>
              <a:t> bases.</a:t>
            </a:r>
            <a:endParaRPr sz="800">
              <a:latin typeface="Arial MT"/>
              <a:cs typeface="Arial MT"/>
            </a:endParaRPr>
          </a:p>
          <a:p>
            <a:pPr marR="20320" algn="ctr">
              <a:lnSpc>
                <a:spcPct val="100000"/>
              </a:lnSpc>
              <a:spcBef>
                <a:spcPts val="505"/>
              </a:spcBef>
            </a:pPr>
            <a:r>
              <a:rPr sz="800" b="1" spc="-10" dirty="0">
                <a:latin typeface="Arial"/>
                <a:cs typeface="Arial"/>
              </a:rPr>
              <a:t>INDIA</a:t>
            </a:r>
            <a:endParaRPr sz="800">
              <a:latin typeface="Arial"/>
              <a:cs typeface="Arial"/>
            </a:endParaRPr>
          </a:p>
          <a:p>
            <a:pPr marL="19050" marR="38100" algn="just">
              <a:lnSpc>
                <a:spcPct val="104099"/>
              </a:lnSpc>
              <a:spcBef>
                <a:spcPts val="10"/>
              </a:spcBef>
            </a:pPr>
            <a:r>
              <a:rPr sz="800" spc="-10" dirty="0">
                <a:latin typeface="Arial MT"/>
                <a:cs typeface="Arial MT"/>
              </a:rPr>
              <a:t>Two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half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million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Indians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fought</a:t>
            </a:r>
            <a:r>
              <a:rPr sz="800" dirty="0">
                <a:latin typeface="Arial MT"/>
                <a:cs typeface="Arial MT"/>
              </a:rPr>
              <a:t> in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–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largest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volunteer</a:t>
            </a:r>
            <a:r>
              <a:rPr sz="800" spc="-10" dirty="0">
                <a:latin typeface="Arial MT"/>
                <a:cs typeface="Arial MT"/>
              </a:rPr>
              <a:t> army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History.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fought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Europe,</a:t>
            </a:r>
            <a:r>
              <a:rPr sz="800" dirty="0">
                <a:latin typeface="Arial MT"/>
                <a:cs typeface="Arial MT"/>
              </a:rPr>
              <a:t> as</a:t>
            </a:r>
            <a:r>
              <a:rPr sz="800" spc="3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well</a:t>
            </a:r>
            <a:r>
              <a:rPr sz="800" spc="3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as</a:t>
            </a:r>
            <a:r>
              <a:rPr sz="800" spc="3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3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Sudan</a:t>
            </a:r>
            <a:r>
              <a:rPr sz="800" spc="3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against</a:t>
            </a:r>
            <a:r>
              <a:rPr sz="800" spc="3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Italians,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Libya</a:t>
            </a:r>
            <a:r>
              <a:rPr sz="800" spc="-10" dirty="0">
                <a:latin typeface="Arial MT"/>
                <a:cs typeface="Arial MT"/>
              </a:rPr>
              <a:t> against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Germans</a:t>
            </a:r>
            <a:r>
              <a:rPr sz="800" dirty="0">
                <a:latin typeface="Arial MT"/>
                <a:cs typeface="Arial MT"/>
              </a:rPr>
              <a:t> and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Burma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against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Japanese.</a:t>
            </a:r>
            <a:r>
              <a:rPr sz="800" spc="-20" dirty="0">
                <a:latin typeface="Arial MT"/>
                <a:cs typeface="Arial MT"/>
              </a:rPr>
              <a:t> Around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90,000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people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lost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their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lives</a:t>
            </a:r>
            <a:r>
              <a:rPr sz="800" dirty="0">
                <a:latin typeface="Arial MT"/>
                <a:cs typeface="Arial MT"/>
              </a:rPr>
              <a:t> while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serving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Indian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forces.</a:t>
            </a:r>
            <a:r>
              <a:rPr sz="800" dirty="0">
                <a:latin typeface="Arial MT"/>
                <a:cs typeface="Arial MT"/>
              </a:rPr>
              <a:t> Indian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soldiers,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sailors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aircrew </a:t>
            </a:r>
            <a:r>
              <a:rPr sz="800" dirty="0">
                <a:latin typeface="Arial MT"/>
                <a:cs typeface="Arial MT"/>
              </a:rPr>
              <a:t>received</a:t>
            </a:r>
            <a:r>
              <a:rPr sz="800" spc="204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over</a:t>
            </a:r>
            <a:r>
              <a:rPr sz="800" spc="200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4000</a:t>
            </a:r>
            <a:r>
              <a:rPr sz="800" spc="210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medals</a:t>
            </a:r>
            <a:r>
              <a:rPr sz="800" spc="200" dirty="0">
                <a:latin typeface="Arial MT"/>
                <a:cs typeface="Arial MT"/>
              </a:rPr>
              <a:t>  </a:t>
            </a:r>
            <a:r>
              <a:rPr sz="800" spc="-50" dirty="0">
                <a:latin typeface="Arial MT"/>
                <a:cs typeface="Arial MT"/>
              </a:rPr>
              <a:t>–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Including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31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Victoria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Crosses,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Britain's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highest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bravery</a:t>
            </a:r>
            <a:r>
              <a:rPr sz="800" spc="-10" dirty="0">
                <a:latin typeface="Arial MT"/>
                <a:cs typeface="Arial MT"/>
              </a:rPr>
              <a:t> medal.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6" name="object 26"/>
          <p:cNvSpPr txBox="1"/>
          <p:nvPr/>
        </p:nvSpPr>
        <p:spPr>
          <a:xfrm>
            <a:off x="5890045" y="2960110"/>
            <a:ext cx="2471420" cy="90043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45"/>
              </a:spcBef>
            </a:pPr>
            <a:r>
              <a:rPr sz="800" b="1" spc="-95" dirty="0">
                <a:latin typeface="Arial"/>
                <a:cs typeface="Arial"/>
              </a:rPr>
              <a:t>NEW</a:t>
            </a:r>
            <a:r>
              <a:rPr sz="800" b="1" spc="30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ZEALAND</a:t>
            </a:r>
            <a:endParaRPr sz="800">
              <a:latin typeface="Arial"/>
              <a:cs typeface="Arial"/>
            </a:endParaRPr>
          </a:p>
          <a:p>
            <a:pPr marL="12700" marR="5080" algn="just">
              <a:lnSpc>
                <a:spcPct val="104200"/>
              </a:lnSpc>
              <a:spcBef>
                <a:spcPts val="10"/>
              </a:spcBef>
            </a:pPr>
            <a:r>
              <a:rPr sz="800" dirty="0">
                <a:latin typeface="Arial MT"/>
                <a:cs typeface="Arial MT"/>
              </a:rPr>
              <a:t>Around</a:t>
            </a:r>
            <a:r>
              <a:rPr sz="800" spc="1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160,000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New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Zealanders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(about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9%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population)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fought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Britain's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side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many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key</a:t>
            </a:r>
            <a:r>
              <a:rPr sz="800" dirty="0">
                <a:latin typeface="Arial MT"/>
                <a:cs typeface="Arial MT"/>
              </a:rPr>
              <a:t> campaigns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Europe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Pacific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region.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Around</a:t>
            </a:r>
            <a:r>
              <a:rPr sz="800" dirty="0">
                <a:latin typeface="Arial MT"/>
                <a:cs typeface="Arial MT"/>
              </a:rPr>
              <a:t> 12,000 </a:t>
            </a:r>
            <a:r>
              <a:rPr sz="800" spc="-10" dirty="0">
                <a:latin typeface="Arial MT"/>
                <a:cs typeface="Arial MT"/>
              </a:rPr>
              <a:t>New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Zealanders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died.</a:t>
            </a:r>
            <a:endParaRPr sz="800">
              <a:latin typeface="Arial MT"/>
              <a:cs typeface="Arial MT"/>
            </a:endParaRPr>
          </a:p>
          <a:p>
            <a:pPr marL="1270" algn="ctr">
              <a:lnSpc>
                <a:spcPct val="100000"/>
              </a:lnSpc>
              <a:spcBef>
                <a:spcPts val="190"/>
              </a:spcBef>
            </a:pPr>
            <a:r>
              <a:rPr sz="1400" spc="-245" dirty="0">
                <a:latin typeface="Trebuchet MS"/>
                <a:cs typeface="Trebuchet MS"/>
              </a:rPr>
              <a:t>CONSEQUENCES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60" dirty="0">
                <a:latin typeface="Trebuchet MS"/>
                <a:cs typeface="Trebuchet MS"/>
              </a:rPr>
              <a:t>OF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325" dirty="0">
                <a:latin typeface="Trebuchet MS"/>
                <a:cs typeface="Trebuchet MS"/>
              </a:rPr>
              <a:t>WORLD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360" dirty="0">
                <a:latin typeface="Trebuchet MS"/>
                <a:cs typeface="Trebuchet MS"/>
              </a:rPr>
              <a:t>WAR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430" dirty="0">
                <a:latin typeface="Trebuchet MS"/>
                <a:cs typeface="Trebuchet MS"/>
              </a:rPr>
              <a:t>TWO</a:t>
            </a:r>
            <a:endParaRPr sz="1400">
              <a:latin typeface="Trebuchet MS"/>
              <a:cs typeface="Trebuchet MS"/>
            </a:endParaRPr>
          </a:p>
        </p:txBody>
      </p:sp>
      <p:grpSp>
        <p:nvGrpSpPr>
          <p:cNvPr id="27" name="object 27"/>
          <p:cNvGrpSpPr/>
          <p:nvPr/>
        </p:nvGrpSpPr>
        <p:grpSpPr>
          <a:xfrm>
            <a:off x="5801956" y="889571"/>
            <a:ext cx="2590165" cy="2059939"/>
            <a:chOff x="5801956" y="889571"/>
            <a:chExt cx="2590165" cy="2059939"/>
          </a:xfrm>
        </p:grpSpPr>
        <p:sp>
          <p:nvSpPr>
            <p:cNvPr id="28" name="object 28"/>
            <p:cNvSpPr/>
            <p:nvPr/>
          </p:nvSpPr>
          <p:spPr>
            <a:xfrm>
              <a:off x="5801956" y="1688917"/>
              <a:ext cx="668020" cy="1022985"/>
            </a:xfrm>
            <a:custGeom>
              <a:avLst/>
              <a:gdLst/>
              <a:ahLst/>
              <a:cxnLst/>
              <a:rect l="l" t="t" r="r" b="b"/>
              <a:pathLst>
                <a:path w="668020" h="1022985">
                  <a:moveTo>
                    <a:pt x="610810" y="62583"/>
                  </a:moveTo>
                  <a:lnTo>
                    <a:pt x="0" y="1007631"/>
                  </a:lnTo>
                  <a:lnTo>
                    <a:pt x="23385" y="1022738"/>
                  </a:lnTo>
                  <a:lnTo>
                    <a:pt x="634196" y="77689"/>
                  </a:lnTo>
                  <a:lnTo>
                    <a:pt x="610810" y="62583"/>
                  </a:lnTo>
                  <a:close/>
                </a:path>
                <a:path w="668020" h="1022985">
                  <a:moveTo>
                    <a:pt x="662211" y="50893"/>
                  </a:moveTo>
                  <a:lnTo>
                    <a:pt x="618365" y="50893"/>
                  </a:lnTo>
                  <a:lnTo>
                    <a:pt x="641751" y="66000"/>
                  </a:lnTo>
                  <a:lnTo>
                    <a:pt x="634196" y="77689"/>
                  </a:lnTo>
                  <a:lnTo>
                    <a:pt x="657581" y="92795"/>
                  </a:lnTo>
                  <a:lnTo>
                    <a:pt x="662211" y="50893"/>
                  </a:lnTo>
                  <a:close/>
                </a:path>
                <a:path w="668020" h="1022985">
                  <a:moveTo>
                    <a:pt x="618365" y="50893"/>
                  </a:moveTo>
                  <a:lnTo>
                    <a:pt x="610810" y="62583"/>
                  </a:lnTo>
                  <a:lnTo>
                    <a:pt x="634196" y="77689"/>
                  </a:lnTo>
                  <a:lnTo>
                    <a:pt x="641751" y="66000"/>
                  </a:lnTo>
                  <a:lnTo>
                    <a:pt x="618365" y="50893"/>
                  </a:lnTo>
                  <a:close/>
                </a:path>
                <a:path w="668020" h="1022985">
                  <a:moveTo>
                    <a:pt x="667834" y="0"/>
                  </a:moveTo>
                  <a:lnTo>
                    <a:pt x="587425" y="47477"/>
                  </a:lnTo>
                  <a:lnTo>
                    <a:pt x="610810" y="62583"/>
                  </a:lnTo>
                  <a:lnTo>
                    <a:pt x="618365" y="50893"/>
                  </a:lnTo>
                  <a:lnTo>
                    <a:pt x="662211" y="50893"/>
                  </a:lnTo>
                  <a:lnTo>
                    <a:pt x="667834" y="0"/>
                  </a:lnTo>
                  <a:close/>
                </a:path>
              </a:pathLst>
            </a:custGeom>
            <a:solidFill>
              <a:srgbClr val="FF00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9" name="object 29"/>
            <p:cNvSpPr/>
            <p:nvPr/>
          </p:nvSpPr>
          <p:spPr>
            <a:xfrm>
              <a:off x="7178955" y="2684504"/>
              <a:ext cx="903605" cy="265430"/>
            </a:xfrm>
            <a:custGeom>
              <a:avLst/>
              <a:gdLst/>
              <a:ahLst/>
              <a:cxnLst/>
              <a:rect l="l" t="t" r="r" b="b"/>
              <a:pathLst>
                <a:path w="903604" h="265430">
                  <a:moveTo>
                    <a:pt x="819215" y="26954"/>
                  </a:moveTo>
                  <a:lnTo>
                    <a:pt x="0" y="237957"/>
                  </a:lnTo>
                  <a:lnTo>
                    <a:pt x="6945" y="264911"/>
                  </a:lnTo>
                  <a:lnTo>
                    <a:pt x="826162" y="53908"/>
                  </a:lnTo>
                  <a:lnTo>
                    <a:pt x="819215" y="26954"/>
                  </a:lnTo>
                  <a:close/>
                </a:path>
                <a:path w="903604" h="265430">
                  <a:moveTo>
                    <a:pt x="899104" y="23482"/>
                  </a:moveTo>
                  <a:lnTo>
                    <a:pt x="832697" y="23482"/>
                  </a:lnTo>
                  <a:lnTo>
                    <a:pt x="839643" y="50435"/>
                  </a:lnTo>
                  <a:lnTo>
                    <a:pt x="826162" y="53908"/>
                  </a:lnTo>
                  <a:lnTo>
                    <a:pt x="833108" y="80862"/>
                  </a:lnTo>
                  <a:lnTo>
                    <a:pt x="899104" y="23482"/>
                  </a:lnTo>
                  <a:close/>
                </a:path>
                <a:path w="903604" h="265430">
                  <a:moveTo>
                    <a:pt x="832697" y="23482"/>
                  </a:moveTo>
                  <a:lnTo>
                    <a:pt x="819215" y="26954"/>
                  </a:lnTo>
                  <a:lnTo>
                    <a:pt x="826162" y="53908"/>
                  </a:lnTo>
                  <a:lnTo>
                    <a:pt x="839643" y="50435"/>
                  </a:lnTo>
                  <a:lnTo>
                    <a:pt x="832697" y="23482"/>
                  </a:lnTo>
                  <a:close/>
                </a:path>
                <a:path w="903604" h="265430">
                  <a:moveTo>
                    <a:pt x="812269" y="0"/>
                  </a:moveTo>
                  <a:lnTo>
                    <a:pt x="819215" y="26954"/>
                  </a:lnTo>
                  <a:lnTo>
                    <a:pt x="832697" y="23482"/>
                  </a:lnTo>
                  <a:lnTo>
                    <a:pt x="899104" y="23482"/>
                  </a:lnTo>
                  <a:lnTo>
                    <a:pt x="903573" y="19597"/>
                  </a:lnTo>
                  <a:lnTo>
                    <a:pt x="812269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0" name="object 30"/>
            <p:cNvSpPr/>
            <p:nvPr/>
          </p:nvSpPr>
          <p:spPr>
            <a:xfrm>
              <a:off x="7575025" y="1763398"/>
              <a:ext cx="813435" cy="328295"/>
            </a:xfrm>
            <a:custGeom>
              <a:avLst/>
              <a:gdLst/>
              <a:ahLst/>
              <a:cxnLst/>
              <a:rect l="l" t="t" r="r" b="b"/>
              <a:pathLst>
                <a:path w="813434" h="328294">
                  <a:moveTo>
                    <a:pt x="83053" y="26035"/>
                  </a:moveTo>
                  <a:lnTo>
                    <a:pt x="73208" y="52072"/>
                  </a:lnTo>
                  <a:lnTo>
                    <a:pt x="803328" y="327981"/>
                  </a:lnTo>
                  <a:lnTo>
                    <a:pt x="813173" y="301945"/>
                  </a:lnTo>
                  <a:lnTo>
                    <a:pt x="83053" y="26035"/>
                  </a:lnTo>
                  <a:close/>
                </a:path>
                <a:path w="813434" h="328294">
                  <a:moveTo>
                    <a:pt x="92897" y="0"/>
                  </a:moveTo>
                  <a:lnTo>
                    <a:pt x="0" y="9528"/>
                  </a:lnTo>
                  <a:lnTo>
                    <a:pt x="63364" y="78108"/>
                  </a:lnTo>
                  <a:lnTo>
                    <a:pt x="73208" y="52072"/>
                  </a:lnTo>
                  <a:lnTo>
                    <a:pt x="60186" y="47151"/>
                  </a:lnTo>
                  <a:lnTo>
                    <a:pt x="70031" y="21115"/>
                  </a:lnTo>
                  <a:lnTo>
                    <a:pt x="84914" y="21115"/>
                  </a:lnTo>
                  <a:lnTo>
                    <a:pt x="92897" y="0"/>
                  </a:lnTo>
                  <a:close/>
                </a:path>
                <a:path w="813434" h="328294">
                  <a:moveTo>
                    <a:pt x="70031" y="21115"/>
                  </a:moveTo>
                  <a:lnTo>
                    <a:pt x="60186" y="47151"/>
                  </a:lnTo>
                  <a:lnTo>
                    <a:pt x="73208" y="52072"/>
                  </a:lnTo>
                  <a:lnTo>
                    <a:pt x="83053" y="26035"/>
                  </a:lnTo>
                  <a:lnTo>
                    <a:pt x="70031" y="21115"/>
                  </a:lnTo>
                  <a:close/>
                </a:path>
                <a:path w="813434" h="328294">
                  <a:moveTo>
                    <a:pt x="84914" y="21115"/>
                  </a:moveTo>
                  <a:lnTo>
                    <a:pt x="70031" y="21115"/>
                  </a:lnTo>
                  <a:lnTo>
                    <a:pt x="83053" y="26035"/>
                  </a:lnTo>
                  <a:lnTo>
                    <a:pt x="84914" y="21115"/>
                  </a:lnTo>
                  <a:close/>
                </a:path>
              </a:pathLst>
            </a:custGeom>
            <a:solidFill>
              <a:srgbClr val="FF9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7050602" y="889571"/>
              <a:ext cx="1341120" cy="1012825"/>
            </a:xfrm>
            <a:custGeom>
              <a:avLst/>
              <a:gdLst/>
              <a:ahLst/>
              <a:cxnLst/>
              <a:rect l="l" t="t" r="r" b="b"/>
              <a:pathLst>
                <a:path w="1341120" h="1012825">
                  <a:moveTo>
                    <a:pt x="41685" y="928728"/>
                  </a:moveTo>
                  <a:lnTo>
                    <a:pt x="0" y="1012268"/>
                  </a:lnTo>
                  <a:lnTo>
                    <a:pt x="91864" y="995483"/>
                  </a:lnTo>
                  <a:lnTo>
                    <a:pt x="81422" y="981591"/>
                  </a:lnTo>
                  <a:lnTo>
                    <a:pt x="64007" y="981591"/>
                  </a:lnTo>
                  <a:lnTo>
                    <a:pt x="47282" y="959340"/>
                  </a:lnTo>
                  <a:lnTo>
                    <a:pt x="58411" y="950979"/>
                  </a:lnTo>
                  <a:lnTo>
                    <a:pt x="41685" y="928728"/>
                  </a:lnTo>
                  <a:close/>
                </a:path>
                <a:path w="1341120" h="1012825">
                  <a:moveTo>
                    <a:pt x="58411" y="950979"/>
                  </a:moveTo>
                  <a:lnTo>
                    <a:pt x="47282" y="959340"/>
                  </a:lnTo>
                  <a:lnTo>
                    <a:pt x="64007" y="981591"/>
                  </a:lnTo>
                  <a:lnTo>
                    <a:pt x="75137" y="973231"/>
                  </a:lnTo>
                  <a:lnTo>
                    <a:pt x="58411" y="950979"/>
                  </a:lnTo>
                  <a:close/>
                </a:path>
                <a:path w="1341120" h="1012825">
                  <a:moveTo>
                    <a:pt x="75137" y="973231"/>
                  </a:moveTo>
                  <a:lnTo>
                    <a:pt x="64007" y="981591"/>
                  </a:lnTo>
                  <a:lnTo>
                    <a:pt x="81422" y="981591"/>
                  </a:lnTo>
                  <a:lnTo>
                    <a:pt x="75137" y="973231"/>
                  </a:lnTo>
                  <a:close/>
                </a:path>
                <a:path w="1341120" h="1012825">
                  <a:moveTo>
                    <a:pt x="1324310" y="0"/>
                  </a:moveTo>
                  <a:lnTo>
                    <a:pt x="58411" y="950979"/>
                  </a:lnTo>
                  <a:lnTo>
                    <a:pt x="75137" y="973231"/>
                  </a:lnTo>
                  <a:lnTo>
                    <a:pt x="1341036" y="22251"/>
                  </a:lnTo>
                  <a:lnTo>
                    <a:pt x="1324310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32" name="object 32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056892" y="3903471"/>
            <a:ext cx="893063" cy="1063752"/>
          </a:xfrm>
          <a:prstGeom prst="rect">
            <a:avLst/>
          </a:prstGeom>
        </p:spPr>
      </p:pic>
      <p:sp>
        <p:nvSpPr>
          <p:cNvPr id="33" name="object 33"/>
          <p:cNvSpPr txBox="1"/>
          <p:nvPr/>
        </p:nvSpPr>
        <p:spPr>
          <a:xfrm>
            <a:off x="5512555" y="3905025"/>
            <a:ext cx="70231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b="1" spc="-85" dirty="0">
                <a:latin typeface="Arial"/>
                <a:cs typeface="Arial"/>
              </a:rPr>
              <a:t>NUCLEAR</a:t>
            </a:r>
            <a:r>
              <a:rPr sz="800" b="1" spc="75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WAR</a:t>
            </a:r>
            <a:endParaRPr sz="800">
              <a:latin typeface="Arial"/>
              <a:cs typeface="Arial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5487155" y="4023862"/>
            <a:ext cx="1869439" cy="79057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8100" marR="30480" algn="just">
              <a:lnSpc>
                <a:spcPct val="104500"/>
              </a:lnSpc>
              <a:spcBef>
                <a:spcPts val="105"/>
              </a:spcBef>
            </a:pPr>
            <a:r>
              <a:rPr sz="800" spc="-10" dirty="0">
                <a:latin typeface="Arial MT"/>
                <a:cs typeface="Arial MT"/>
              </a:rPr>
              <a:t>Japan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refused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stop</a:t>
            </a:r>
            <a:r>
              <a:rPr sz="800" dirty="0">
                <a:latin typeface="Arial MT"/>
                <a:cs typeface="Arial MT"/>
              </a:rPr>
              <a:t> fighting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end</a:t>
            </a:r>
            <a:r>
              <a:rPr sz="800" dirty="0">
                <a:latin typeface="Arial MT"/>
                <a:cs typeface="Arial MT"/>
              </a:rPr>
              <a:t> of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war,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so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America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resorted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using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its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nuclear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weapons.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6</a:t>
            </a:r>
            <a:r>
              <a:rPr sz="900" spc="-37" baseline="27777" dirty="0">
                <a:latin typeface="Arial MT"/>
                <a:cs typeface="Arial MT"/>
              </a:rPr>
              <a:t>th</a:t>
            </a:r>
            <a:r>
              <a:rPr sz="900" spc="750" baseline="27777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August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1945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first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bomb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dropped </a:t>
            </a:r>
            <a:r>
              <a:rPr sz="800" spc="-30" dirty="0">
                <a:latin typeface="Arial MT"/>
                <a:cs typeface="Arial MT"/>
              </a:rPr>
              <a:t>on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Hiroshima,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second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on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9</a:t>
            </a:r>
            <a:r>
              <a:rPr sz="900" baseline="27777" dirty="0">
                <a:latin typeface="Arial MT"/>
                <a:cs typeface="Arial MT"/>
              </a:rPr>
              <a:t>th</a:t>
            </a:r>
            <a:r>
              <a:rPr sz="900" spc="22" baseline="27777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Nagasaki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2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240,000</a:t>
            </a:r>
            <a:r>
              <a:rPr sz="800" spc="2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civilians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being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5512555" y="4791993"/>
            <a:ext cx="27559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spc="-10" dirty="0">
                <a:latin typeface="Arial MT"/>
                <a:cs typeface="Arial MT"/>
              </a:rPr>
              <a:t>killed.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36" name="object 3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4626355" y="3930903"/>
            <a:ext cx="890015" cy="893064"/>
          </a:xfrm>
          <a:prstGeom prst="rect">
            <a:avLst/>
          </a:prstGeom>
        </p:spPr>
      </p:pic>
      <p:sp>
        <p:nvSpPr>
          <p:cNvPr id="37" name="object 37"/>
          <p:cNvSpPr txBox="1"/>
          <p:nvPr/>
        </p:nvSpPr>
        <p:spPr>
          <a:xfrm>
            <a:off x="8264998" y="3904989"/>
            <a:ext cx="1818639" cy="915669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45"/>
              </a:spcBef>
            </a:pPr>
            <a:r>
              <a:rPr sz="800" b="1" spc="-65" dirty="0">
                <a:latin typeface="Arial"/>
                <a:cs typeface="Arial"/>
              </a:rPr>
              <a:t>UNITED</a:t>
            </a:r>
            <a:r>
              <a:rPr sz="800" b="1" spc="55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NATIONS</a:t>
            </a:r>
            <a:endParaRPr sz="800">
              <a:latin typeface="Arial"/>
              <a:cs typeface="Arial"/>
            </a:endParaRPr>
          </a:p>
          <a:p>
            <a:pPr marL="12700" marR="5080" algn="just">
              <a:lnSpc>
                <a:spcPct val="104000"/>
              </a:lnSpc>
              <a:spcBef>
                <a:spcPts val="10"/>
              </a:spcBef>
            </a:pPr>
            <a:r>
              <a:rPr sz="800" spc="-10" dirty="0">
                <a:latin typeface="Arial MT"/>
                <a:cs typeface="Arial MT"/>
              </a:rPr>
              <a:t>Britain,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0" dirty="0">
                <a:latin typeface="Arial MT"/>
                <a:cs typeface="Arial MT"/>
              </a:rPr>
              <a:t>USSR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USA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realised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 </a:t>
            </a:r>
            <a:r>
              <a:rPr sz="800" dirty="0">
                <a:latin typeface="Arial MT"/>
                <a:cs typeface="Arial MT"/>
              </a:rPr>
              <a:t>needed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do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something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prevent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war</a:t>
            </a:r>
            <a:r>
              <a:rPr sz="800" spc="-20" dirty="0">
                <a:latin typeface="Arial MT"/>
                <a:cs typeface="Arial MT"/>
              </a:rPr>
              <a:t> happening</a:t>
            </a:r>
            <a:r>
              <a:rPr sz="800" dirty="0">
                <a:latin typeface="Arial MT"/>
                <a:cs typeface="Arial MT"/>
              </a:rPr>
              <a:t> again.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set up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United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Nations,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where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 </a:t>
            </a:r>
            <a:r>
              <a:rPr sz="800" spc="-50" dirty="0">
                <a:latin typeface="Arial MT"/>
                <a:cs typeface="Arial MT"/>
              </a:rPr>
              <a:t>countries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could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join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 </a:t>
            </a:r>
            <a:r>
              <a:rPr sz="800" dirty="0">
                <a:latin typeface="Arial MT"/>
                <a:cs typeface="Arial MT"/>
              </a:rPr>
              <a:t>the </a:t>
            </a:r>
            <a:r>
              <a:rPr sz="800" spc="-20" dirty="0">
                <a:latin typeface="Arial MT"/>
                <a:cs typeface="Arial MT"/>
              </a:rPr>
              <a:t>purpose</a:t>
            </a:r>
            <a:r>
              <a:rPr sz="800" dirty="0">
                <a:latin typeface="Arial MT"/>
                <a:cs typeface="Arial MT"/>
              </a:rPr>
              <a:t> being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 </a:t>
            </a:r>
            <a:r>
              <a:rPr sz="800" spc="-10" dirty="0">
                <a:latin typeface="Arial MT"/>
                <a:cs typeface="Arial MT"/>
              </a:rPr>
              <a:t>promote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peace.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By</a:t>
            </a:r>
            <a:r>
              <a:rPr sz="800" dirty="0">
                <a:latin typeface="Arial MT"/>
                <a:cs typeface="Arial MT"/>
              </a:rPr>
              <a:t> 2011,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193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countries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members.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38" name="object 3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363459" y="4034535"/>
            <a:ext cx="896111" cy="89306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06994" y="480653"/>
            <a:ext cx="2496820" cy="375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b="0" spc="-40" dirty="0">
                <a:latin typeface="Verdana"/>
                <a:cs typeface="Verdana"/>
              </a:rPr>
              <a:t>THE</a:t>
            </a:r>
            <a:r>
              <a:rPr sz="2300" b="0" spc="-155" dirty="0">
                <a:latin typeface="Verdana"/>
                <a:cs typeface="Verdana"/>
              </a:rPr>
              <a:t> </a:t>
            </a:r>
            <a:r>
              <a:rPr sz="2300" b="0" spc="-20" dirty="0">
                <a:latin typeface="Verdana"/>
                <a:cs typeface="Verdana"/>
              </a:rPr>
              <a:t>HOLOCAUST</a:t>
            </a:r>
            <a:endParaRPr sz="23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49485" y="773766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spc="-310" dirty="0">
                <a:latin typeface="Trebuchet MS"/>
                <a:cs typeface="Trebuchet MS"/>
              </a:rPr>
              <a:t>Knowledge</a:t>
            </a:r>
            <a:r>
              <a:rPr sz="2200" b="1" spc="-125" dirty="0">
                <a:latin typeface="Trebuchet MS"/>
                <a:cs typeface="Trebuchet MS"/>
              </a:rPr>
              <a:t> </a:t>
            </a:r>
            <a:r>
              <a:rPr sz="2200" b="1" spc="-135" dirty="0">
                <a:latin typeface="Trebuchet MS"/>
                <a:cs typeface="Trebuchet MS"/>
              </a:rPr>
              <a:t>organiser</a:t>
            </a:r>
            <a:endParaRPr sz="2200">
              <a:latin typeface="Trebuchet MS"/>
              <a:cs typeface="Trebuchet MS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520700" y="742695"/>
            <a:ext cx="822960" cy="4770120"/>
            <a:chOff x="520700" y="742695"/>
            <a:chExt cx="822960" cy="4770120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0700" y="742695"/>
              <a:ext cx="822960" cy="4770120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0644" y="1257024"/>
              <a:ext cx="421465" cy="4125988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680644" y="1257024"/>
              <a:ext cx="421640" cy="4126229"/>
            </a:xfrm>
            <a:custGeom>
              <a:avLst/>
              <a:gdLst/>
              <a:ahLst/>
              <a:cxnLst/>
              <a:rect l="l" t="t" r="r" b="b"/>
              <a:pathLst>
                <a:path w="421640" h="4126229">
                  <a:moveTo>
                    <a:pt x="0" y="3915321"/>
                  </a:moveTo>
                  <a:lnTo>
                    <a:pt x="105365" y="3915321"/>
                  </a:lnTo>
                  <a:lnTo>
                    <a:pt x="105365" y="0"/>
                  </a:lnTo>
                  <a:lnTo>
                    <a:pt x="316100" y="0"/>
                  </a:lnTo>
                  <a:lnTo>
                    <a:pt x="316100" y="3915321"/>
                  </a:lnTo>
                  <a:lnTo>
                    <a:pt x="421465" y="3915321"/>
                  </a:lnTo>
                  <a:lnTo>
                    <a:pt x="210735" y="4125989"/>
                  </a:lnTo>
                  <a:lnTo>
                    <a:pt x="0" y="3915321"/>
                  </a:lnTo>
                  <a:close/>
                </a:path>
              </a:pathLst>
            </a:custGeom>
            <a:ln w="2784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40274" y="859048"/>
              <a:ext cx="726440" cy="782320"/>
            </a:xfrm>
            <a:custGeom>
              <a:avLst/>
              <a:gdLst/>
              <a:ahLst/>
              <a:cxnLst/>
              <a:rect l="l" t="t" r="r" b="b"/>
              <a:pathLst>
                <a:path w="726440" h="782319">
                  <a:moveTo>
                    <a:pt x="363169" y="0"/>
                  </a:moveTo>
                  <a:lnTo>
                    <a:pt x="317614" y="3046"/>
                  </a:lnTo>
                  <a:lnTo>
                    <a:pt x="273747" y="11943"/>
                  </a:lnTo>
                  <a:lnTo>
                    <a:pt x="231909" y="26322"/>
                  </a:lnTo>
                  <a:lnTo>
                    <a:pt x="192441" y="45817"/>
                  </a:lnTo>
                  <a:lnTo>
                    <a:pt x="155682" y="70063"/>
                  </a:lnTo>
                  <a:lnTo>
                    <a:pt x="121974" y="98692"/>
                  </a:lnTo>
                  <a:lnTo>
                    <a:pt x="91655" y="131338"/>
                  </a:lnTo>
                  <a:lnTo>
                    <a:pt x="65067" y="167635"/>
                  </a:lnTo>
                  <a:lnTo>
                    <a:pt x="42550" y="207216"/>
                  </a:lnTo>
                  <a:lnTo>
                    <a:pt x="24445" y="249714"/>
                  </a:lnTo>
                  <a:lnTo>
                    <a:pt x="11091" y="294764"/>
                  </a:lnTo>
                  <a:lnTo>
                    <a:pt x="2829" y="341999"/>
                  </a:lnTo>
                  <a:lnTo>
                    <a:pt x="0" y="391052"/>
                  </a:lnTo>
                  <a:lnTo>
                    <a:pt x="2829" y="440104"/>
                  </a:lnTo>
                  <a:lnTo>
                    <a:pt x="11091" y="487339"/>
                  </a:lnTo>
                  <a:lnTo>
                    <a:pt x="24445" y="532389"/>
                  </a:lnTo>
                  <a:lnTo>
                    <a:pt x="42550" y="574887"/>
                  </a:lnTo>
                  <a:lnTo>
                    <a:pt x="65067" y="614468"/>
                  </a:lnTo>
                  <a:lnTo>
                    <a:pt x="91655" y="650765"/>
                  </a:lnTo>
                  <a:lnTo>
                    <a:pt x="121974" y="683411"/>
                  </a:lnTo>
                  <a:lnTo>
                    <a:pt x="155682" y="712040"/>
                  </a:lnTo>
                  <a:lnTo>
                    <a:pt x="192441" y="736286"/>
                  </a:lnTo>
                  <a:lnTo>
                    <a:pt x="231909" y="755781"/>
                  </a:lnTo>
                  <a:lnTo>
                    <a:pt x="273747" y="770161"/>
                  </a:lnTo>
                  <a:lnTo>
                    <a:pt x="317614" y="779057"/>
                  </a:lnTo>
                  <a:lnTo>
                    <a:pt x="363169" y="782104"/>
                  </a:lnTo>
                  <a:lnTo>
                    <a:pt x="408724" y="779057"/>
                  </a:lnTo>
                  <a:lnTo>
                    <a:pt x="452591" y="770161"/>
                  </a:lnTo>
                  <a:lnTo>
                    <a:pt x="494428" y="755781"/>
                  </a:lnTo>
                  <a:lnTo>
                    <a:pt x="533897" y="736286"/>
                  </a:lnTo>
                  <a:lnTo>
                    <a:pt x="570655" y="712040"/>
                  </a:lnTo>
                  <a:lnTo>
                    <a:pt x="604364" y="683411"/>
                  </a:lnTo>
                  <a:lnTo>
                    <a:pt x="634683" y="650765"/>
                  </a:lnTo>
                  <a:lnTo>
                    <a:pt x="661270" y="614468"/>
                  </a:lnTo>
                  <a:lnTo>
                    <a:pt x="683787" y="574887"/>
                  </a:lnTo>
                  <a:lnTo>
                    <a:pt x="701893" y="532389"/>
                  </a:lnTo>
                  <a:lnTo>
                    <a:pt x="715247" y="487339"/>
                  </a:lnTo>
                  <a:lnTo>
                    <a:pt x="723509" y="440104"/>
                  </a:lnTo>
                  <a:lnTo>
                    <a:pt x="726338" y="391052"/>
                  </a:lnTo>
                  <a:lnTo>
                    <a:pt x="723509" y="341999"/>
                  </a:lnTo>
                  <a:lnTo>
                    <a:pt x="715247" y="294764"/>
                  </a:lnTo>
                  <a:lnTo>
                    <a:pt x="701893" y="249714"/>
                  </a:lnTo>
                  <a:lnTo>
                    <a:pt x="683787" y="207216"/>
                  </a:lnTo>
                  <a:lnTo>
                    <a:pt x="661270" y="167635"/>
                  </a:lnTo>
                  <a:lnTo>
                    <a:pt x="634683" y="131338"/>
                  </a:lnTo>
                  <a:lnTo>
                    <a:pt x="604364" y="98692"/>
                  </a:lnTo>
                  <a:lnTo>
                    <a:pt x="570655" y="70063"/>
                  </a:lnTo>
                  <a:lnTo>
                    <a:pt x="533897" y="45817"/>
                  </a:lnTo>
                  <a:lnTo>
                    <a:pt x="494428" y="26322"/>
                  </a:lnTo>
                  <a:lnTo>
                    <a:pt x="452591" y="11943"/>
                  </a:lnTo>
                  <a:lnTo>
                    <a:pt x="408724" y="3046"/>
                  </a:lnTo>
                  <a:lnTo>
                    <a:pt x="36316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540274" y="859048"/>
              <a:ext cx="726440" cy="782320"/>
            </a:xfrm>
            <a:custGeom>
              <a:avLst/>
              <a:gdLst/>
              <a:ahLst/>
              <a:cxnLst/>
              <a:rect l="l" t="t" r="r" b="b"/>
              <a:pathLst>
                <a:path w="726440" h="782319">
                  <a:moveTo>
                    <a:pt x="0" y="391052"/>
                  </a:moveTo>
                  <a:lnTo>
                    <a:pt x="2829" y="341999"/>
                  </a:lnTo>
                  <a:lnTo>
                    <a:pt x="11091" y="294764"/>
                  </a:lnTo>
                  <a:lnTo>
                    <a:pt x="24445" y="249715"/>
                  </a:lnTo>
                  <a:lnTo>
                    <a:pt x="42550" y="207216"/>
                  </a:lnTo>
                  <a:lnTo>
                    <a:pt x="65067" y="167635"/>
                  </a:lnTo>
                  <a:lnTo>
                    <a:pt x="91655" y="131338"/>
                  </a:lnTo>
                  <a:lnTo>
                    <a:pt x="121974" y="98692"/>
                  </a:lnTo>
                  <a:lnTo>
                    <a:pt x="155682" y="70063"/>
                  </a:lnTo>
                  <a:lnTo>
                    <a:pt x="192441" y="45817"/>
                  </a:lnTo>
                  <a:lnTo>
                    <a:pt x="231909" y="26322"/>
                  </a:lnTo>
                  <a:lnTo>
                    <a:pt x="273747" y="11943"/>
                  </a:lnTo>
                  <a:lnTo>
                    <a:pt x="317614" y="3046"/>
                  </a:lnTo>
                  <a:lnTo>
                    <a:pt x="363169" y="0"/>
                  </a:lnTo>
                  <a:lnTo>
                    <a:pt x="408724" y="3046"/>
                  </a:lnTo>
                  <a:lnTo>
                    <a:pt x="452591" y="11943"/>
                  </a:lnTo>
                  <a:lnTo>
                    <a:pt x="494428" y="26322"/>
                  </a:lnTo>
                  <a:lnTo>
                    <a:pt x="533897" y="45817"/>
                  </a:lnTo>
                  <a:lnTo>
                    <a:pt x="570655" y="70063"/>
                  </a:lnTo>
                  <a:lnTo>
                    <a:pt x="604364" y="98692"/>
                  </a:lnTo>
                  <a:lnTo>
                    <a:pt x="634683" y="131338"/>
                  </a:lnTo>
                  <a:lnTo>
                    <a:pt x="661271" y="167635"/>
                  </a:lnTo>
                  <a:lnTo>
                    <a:pt x="683787" y="207216"/>
                  </a:lnTo>
                  <a:lnTo>
                    <a:pt x="701893" y="249715"/>
                  </a:lnTo>
                  <a:lnTo>
                    <a:pt x="715247" y="294764"/>
                  </a:lnTo>
                  <a:lnTo>
                    <a:pt x="723509" y="341999"/>
                  </a:lnTo>
                  <a:lnTo>
                    <a:pt x="726338" y="391052"/>
                  </a:lnTo>
                  <a:lnTo>
                    <a:pt x="723509" y="440105"/>
                  </a:lnTo>
                  <a:lnTo>
                    <a:pt x="715247" y="487339"/>
                  </a:lnTo>
                  <a:lnTo>
                    <a:pt x="701893" y="532389"/>
                  </a:lnTo>
                  <a:lnTo>
                    <a:pt x="683787" y="574887"/>
                  </a:lnTo>
                  <a:lnTo>
                    <a:pt x="661271" y="614468"/>
                  </a:lnTo>
                  <a:lnTo>
                    <a:pt x="634683" y="650765"/>
                  </a:lnTo>
                  <a:lnTo>
                    <a:pt x="604364" y="683411"/>
                  </a:lnTo>
                  <a:lnTo>
                    <a:pt x="570655" y="712040"/>
                  </a:lnTo>
                  <a:lnTo>
                    <a:pt x="533897" y="736286"/>
                  </a:lnTo>
                  <a:lnTo>
                    <a:pt x="494428" y="755782"/>
                  </a:lnTo>
                  <a:lnTo>
                    <a:pt x="452591" y="770161"/>
                  </a:lnTo>
                  <a:lnTo>
                    <a:pt x="408724" y="779057"/>
                  </a:lnTo>
                  <a:lnTo>
                    <a:pt x="363169" y="782104"/>
                  </a:lnTo>
                  <a:lnTo>
                    <a:pt x="317614" y="779057"/>
                  </a:lnTo>
                  <a:lnTo>
                    <a:pt x="273747" y="770161"/>
                  </a:lnTo>
                  <a:lnTo>
                    <a:pt x="231909" y="755782"/>
                  </a:lnTo>
                  <a:lnTo>
                    <a:pt x="192441" y="736286"/>
                  </a:lnTo>
                  <a:lnTo>
                    <a:pt x="155682" y="712040"/>
                  </a:lnTo>
                  <a:lnTo>
                    <a:pt x="121974" y="683411"/>
                  </a:lnTo>
                  <a:lnTo>
                    <a:pt x="91655" y="650765"/>
                  </a:lnTo>
                  <a:lnTo>
                    <a:pt x="65067" y="614468"/>
                  </a:lnTo>
                  <a:lnTo>
                    <a:pt x="42550" y="574887"/>
                  </a:lnTo>
                  <a:lnTo>
                    <a:pt x="24445" y="532389"/>
                  </a:lnTo>
                  <a:lnTo>
                    <a:pt x="11091" y="487339"/>
                  </a:lnTo>
                  <a:lnTo>
                    <a:pt x="2829" y="440105"/>
                  </a:lnTo>
                  <a:lnTo>
                    <a:pt x="0" y="391052"/>
                  </a:lnTo>
                  <a:close/>
                </a:path>
              </a:pathLst>
            </a:custGeom>
            <a:ln w="123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732197" y="1146081"/>
            <a:ext cx="34353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-150" dirty="0">
                <a:solidFill>
                  <a:srgbClr val="FFFFFF"/>
                </a:solidFill>
                <a:latin typeface="Trebuchet MS"/>
                <a:cs typeface="Trebuchet MS"/>
              </a:rPr>
              <a:t>Timeline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111944" y="1009391"/>
            <a:ext cx="2877820" cy="4183379"/>
          </a:xfrm>
          <a:prstGeom prst="rect">
            <a:avLst/>
          </a:prstGeom>
        </p:spPr>
        <p:txBody>
          <a:bodyPr vert="horz" wrap="square" lIns="0" tIns="78740" rIns="0" bIns="0" rtlCol="0">
            <a:spAutoFit/>
          </a:bodyPr>
          <a:lstStyle/>
          <a:p>
            <a:pPr marR="414020" algn="r">
              <a:lnSpc>
                <a:spcPct val="100000"/>
              </a:lnSpc>
              <a:spcBef>
                <a:spcPts val="620"/>
              </a:spcBef>
            </a:pPr>
            <a:r>
              <a:rPr sz="1000" b="1" dirty="0">
                <a:latin typeface="Arial"/>
                <a:cs typeface="Arial"/>
              </a:rPr>
              <a:t>Ye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345" dirty="0">
                <a:latin typeface="Arial"/>
                <a:cs typeface="Arial"/>
              </a:rPr>
              <a:t> </a:t>
            </a:r>
            <a:r>
              <a:rPr sz="1000" b="1" spc="-50" dirty="0">
                <a:latin typeface="Arial"/>
                <a:cs typeface="Arial"/>
              </a:rPr>
              <a:t>9</a:t>
            </a:r>
            <a:endParaRPr sz="1000">
              <a:latin typeface="Arial"/>
              <a:cs typeface="Arial"/>
            </a:endParaRPr>
          </a:p>
          <a:p>
            <a:pPr marL="465455">
              <a:lnSpc>
                <a:spcPct val="100000"/>
              </a:lnSpc>
              <a:spcBef>
                <a:spcPts val="725"/>
              </a:spcBef>
            </a:pPr>
            <a:r>
              <a:rPr sz="1400" spc="-110" dirty="0">
                <a:latin typeface="Trebuchet MS"/>
                <a:cs typeface="Trebuchet MS"/>
              </a:rPr>
              <a:t>Events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65" dirty="0">
                <a:latin typeface="Trebuchet MS"/>
                <a:cs typeface="Trebuchet MS"/>
              </a:rPr>
              <a:t>first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35" dirty="0">
                <a:latin typeface="Trebuchet MS"/>
                <a:cs typeface="Trebuchet MS"/>
              </a:rPr>
              <a:t>world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25" dirty="0">
                <a:latin typeface="Trebuchet MS"/>
                <a:cs typeface="Trebuchet MS"/>
              </a:rPr>
              <a:t>war</a:t>
            </a:r>
            <a:endParaRPr sz="1400">
              <a:latin typeface="Trebuchet MS"/>
              <a:cs typeface="Trebuchet MS"/>
            </a:endParaRPr>
          </a:p>
          <a:p>
            <a:pPr marL="38100" marR="5080" algn="just">
              <a:lnSpc>
                <a:spcPct val="105000"/>
              </a:lnSpc>
              <a:spcBef>
                <a:spcPts val="195"/>
              </a:spcBef>
            </a:pPr>
            <a:r>
              <a:rPr sz="800" spc="-50" dirty="0">
                <a:latin typeface="Verdana"/>
                <a:cs typeface="Verdana"/>
              </a:rPr>
              <a:t>1933:</a:t>
            </a:r>
            <a:r>
              <a:rPr sz="800" spc="-25" dirty="0">
                <a:latin typeface="Verdana"/>
                <a:cs typeface="Verdana"/>
              </a:rPr>
              <a:t> </a:t>
            </a:r>
            <a:r>
              <a:rPr sz="800" spc="-30" dirty="0">
                <a:latin typeface="Arial MT"/>
                <a:cs typeface="Arial MT"/>
              </a:rPr>
              <a:t>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Nazis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came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power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Germany,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Hitler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being </a:t>
            </a:r>
            <a:r>
              <a:rPr sz="800" spc="-10" dirty="0">
                <a:latin typeface="Arial MT"/>
                <a:cs typeface="Arial MT"/>
              </a:rPr>
              <a:t>appointed</a:t>
            </a:r>
            <a:r>
              <a:rPr sz="800" spc="-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Chancellor..</a:t>
            </a:r>
            <a:endParaRPr sz="800">
              <a:latin typeface="Arial MT"/>
              <a:cs typeface="Arial MT"/>
            </a:endParaRPr>
          </a:p>
          <a:p>
            <a:pPr marL="28575" marR="12700" algn="just">
              <a:lnSpc>
                <a:spcPct val="105000"/>
              </a:lnSpc>
              <a:spcBef>
                <a:spcPts val="45"/>
              </a:spcBef>
            </a:pPr>
            <a:r>
              <a:rPr sz="800" spc="-70" dirty="0">
                <a:latin typeface="Verdana"/>
                <a:cs typeface="Verdana"/>
              </a:rPr>
              <a:t>1935:</a:t>
            </a:r>
            <a:r>
              <a:rPr sz="800" spc="-5" dirty="0">
                <a:latin typeface="Verdana"/>
                <a:cs typeface="Verdana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Nuremberg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Laws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reduced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Jews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second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class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citizens.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stopped</a:t>
            </a:r>
            <a:r>
              <a:rPr sz="800" spc="-10" dirty="0">
                <a:latin typeface="Arial MT"/>
                <a:cs typeface="Arial MT"/>
              </a:rPr>
              <a:t> from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working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certain</a:t>
            </a:r>
            <a:r>
              <a:rPr sz="800" spc="-20" dirty="0">
                <a:latin typeface="Arial MT"/>
                <a:cs typeface="Arial MT"/>
              </a:rPr>
              <a:t> jobs.</a:t>
            </a:r>
            <a:endParaRPr sz="800">
              <a:latin typeface="Arial MT"/>
              <a:cs typeface="Arial MT"/>
            </a:endParaRPr>
          </a:p>
          <a:p>
            <a:pPr marL="27940" marR="14604" algn="just">
              <a:lnSpc>
                <a:spcPct val="105000"/>
              </a:lnSpc>
              <a:spcBef>
                <a:spcPts val="340"/>
              </a:spcBef>
            </a:pPr>
            <a:r>
              <a:rPr sz="800" spc="-40" dirty="0">
                <a:latin typeface="Verdana"/>
                <a:cs typeface="Verdana"/>
              </a:rPr>
              <a:t>1936:</a:t>
            </a:r>
            <a:r>
              <a:rPr sz="800" spc="-30" dirty="0">
                <a:latin typeface="Verdana"/>
                <a:cs typeface="Verdana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Berlin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Olympics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began,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Nazis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used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spc="-10" dirty="0">
                <a:latin typeface="Arial MT"/>
                <a:cs typeface="Arial MT"/>
              </a:rPr>
              <a:t> platform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show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how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good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they</a:t>
            </a:r>
            <a:r>
              <a:rPr sz="800" spc="-20" dirty="0">
                <a:latin typeface="Arial MT"/>
                <a:cs typeface="Arial MT"/>
              </a:rPr>
              <a:t> were.</a:t>
            </a:r>
            <a:endParaRPr sz="800">
              <a:latin typeface="Arial MT"/>
              <a:cs typeface="Arial MT"/>
            </a:endParaRPr>
          </a:p>
          <a:p>
            <a:pPr marL="31750" marR="9525" algn="just">
              <a:lnSpc>
                <a:spcPct val="102499"/>
              </a:lnSpc>
              <a:spcBef>
                <a:spcPts val="165"/>
              </a:spcBef>
            </a:pPr>
            <a:r>
              <a:rPr sz="800" dirty="0">
                <a:latin typeface="Verdana"/>
                <a:cs typeface="Verdana"/>
              </a:rPr>
              <a:t>1937:</a:t>
            </a:r>
            <a:r>
              <a:rPr sz="800" spc="85" dirty="0">
                <a:latin typeface="Verdana"/>
                <a:cs typeface="Verdana"/>
              </a:rPr>
              <a:t> </a:t>
            </a:r>
            <a:r>
              <a:rPr sz="800" dirty="0">
                <a:latin typeface="Arial MT"/>
                <a:cs typeface="Arial MT"/>
              </a:rPr>
              <a:t>There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escalation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anti-</a:t>
            </a:r>
            <a:r>
              <a:rPr sz="800" dirty="0">
                <a:latin typeface="Arial MT"/>
                <a:cs typeface="Arial MT"/>
              </a:rPr>
              <a:t>Jewish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propaganda. </a:t>
            </a:r>
            <a:r>
              <a:rPr sz="800" spc="-45" dirty="0">
                <a:latin typeface="Arial MT"/>
                <a:cs typeface="Arial MT"/>
              </a:rPr>
              <a:t>Concentration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camps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starting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used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Jewish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people.</a:t>
            </a:r>
            <a:endParaRPr sz="800">
              <a:latin typeface="Arial MT"/>
              <a:cs typeface="Arial MT"/>
            </a:endParaRPr>
          </a:p>
          <a:p>
            <a:pPr marL="23495" marR="17145" algn="just">
              <a:lnSpc>
                <a:spcPct val="105000"/>
              </a:lnSpc>
              <a:spcBef>
                <a:spcPts val="409"/>
              </a:spcBef>
            </a:pPr>
            <a:r>
              <a:rPr sz="800" spc="-70" dirty="0">
                <a:latin typeface="Verdana"/>
                <a:cs typeface="Verdana"/>
              </a:rPr>
              <a:t>1938:</a:t>
            </a:r>
            <a:r>
              <a:rPr sz="800" spc="-5" dirty="0">
                <a:latin typeface="Verdana"/>
                <a:cs typeface="Verdana"/>
              </a:rPr>
              <a:t> </a:t>
            </a:r>
            <a:r>
              <a:rPr sz="800" spc="-30" dirty="0">
                <a:latin typeface="Arial MT"/>
                <a:cs typeface="Arial MT"/>
              </a:rPr>
              <a:t>Kristallnacht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begins,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attacks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against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Jewish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businesses,</a:t>
            </a:r>
            <a:r>
              <a:rPr sz="800" dirty="0">
                <a:latin typeface="Arial MT"/>
                <a:cs typeface="Arial MT"/>
              </a:rPr>
              <a:t> at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least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91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Jews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267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synagogues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destroyed.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.</a:t>
            </a:r>
            <a:endParaRPr sz="800">
              <a:latin typeface="Arial MT"/>
              <a:cs typeface="Arial MT"/>
            </a:endParaRPr>
          </a:p>
          <a:p>
            <a:pPr marL="19050" marR="23495" algn="just">
              <a:lnSpc>
                <a:spcPct val="105000"/>
              </a:lnSpc>
              <a:spcBef>
                <a:spcPts val="430"/>
              </a:spcBef>
            </a:pPr>
            <a:r>
              <a:rPr sz="800" spc="-65" dirty="0">
                <a:latin typeface="Verdana"/>
                <a:cs typeface="Verdana"/>
              </a:rPr>
              <a:t>1939:</a:t>
            </a:r>
            <a:r>
              <a:rPr sz="800" spc="-10" dirty="0">
                <a:latin typeface="Verdana"/>
                <a:cs typeface="Verdana"/>
              </a:rPr>
              <a:t> </a:t>
            </a:r>
            <a:r>
              <a:rPr sz="800" spc="-100" dirty="0">
                <a:latin typeface="Arial MT"/>
                <a:cs typeface="Arial MT"/>
              </a:rPr>
              <a:t>The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Second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World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begins,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80" dirty="0">
                <a:latin typeface="Arial MT"/>
                <a:cs typeface="Arial MT"/>
              </a:rPr>
              <a:t>SS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develop </a:t>
            </a:r>
            <a:r>
              <a:rPr sz="800" spc="-35" dirty="0">
                <a:latin typeface="Arial MT"/>
                <a:cs typeface="Arial MT"/>
              </a:rPr>
              <a:t>plans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move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Jewish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Poland.</a:t>
            </a:r>
            <a:endParaRPr sz="800">
              <a:latin typeface="Arial MT"/>
              <a:cs typeface="Arial MT"/>
            </a:endParaRPr>
          </a:p>
          <a:p>
            <a:pPr marL="27940" marR="12065" algn="just">
              <a:lnSpc>
                <a:spcPct val="103699"/>
              </a:lnSpc>
              <a:spcBef>
                <a:spcPts val="229"/>
              </a:spcBef>
            </a:pPr>
            <a:r>
              <a:rPr sz="800" spc="-50" dirty="0">
                <a:latin typeface="Verdana"/>
                <a:cs typeface="Verdana"/>
              </a:rPr>
              <a:t>1940:</a:t>
            </a:r>
            <a:r>
              <a:rPr sz="800" spc="-25" dirty="0">
                <a:latin typeface="Verdana"/>
                <a:cs typeface="Verdana"/>
              </a:rPr>
              <a:t> </a:t>
            </a:r>
            <a:r>
              <a:rPr sz="800" spc="-20" dirty="0">
                <a:latin typeface="Arial MT"/>
                <a:cs typeface="Arial MT"/>
              </a:rPr>
              <a:t>German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forces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march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across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Europe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begin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 limit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rights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Jews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here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too,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concentration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camps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created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specifically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Jewish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dirty="0">
                <a:latin typeface="Arial MT"/>
                <a:cs typeface="Arial MT"/>
              </a:rPr>
              <a:t> for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first </a:t>
            </a:r>
            <a:r>
              <a:rPr sz="800" spc="-20" dirty="0">
                <a:latin typeface="Arial MT"/>
                <a:cs typeface="Arial MT"/>
              </a:rPr>
              <a:t>time.</a:t>
            </a:r>
            <a:endParaRPr sz="800">
              <a:latin typeface="Arial MT"/>
              <a:cs typeface="Arial MT"/>
            </a:endParaRPr>
          </a:p>
          <a:p>
            <a:pPr marL="25400" marR="14604" algn="just">
              <a:lnSpc>
                <a:spcPct val="105000"/>
              </a:lnSpc>
              <a:spcBef>
                <a:spcPts val="360"/>
              </a:spcBef>
            </a:pPr>
            <a:r>
              <a:rPr sz="800" spc="-114" dirty="0">
                <a:latin typeface="Verdana"/>
                <a:cs typeface="Verdana"/>
              </a:rPr>
              <a:t>1941:</a:t>
            </a:r>
            <a:r>
              <a:rPr sz="800" spc="40" dirty="0">
                <a:latin typeface="Verdana"/>
                <a:cs typeface="Verdana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Final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Solution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agreed,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meaning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methods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mass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murder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Jewish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Population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began.</a:t>
            </a:r>
            <a:endParaRPr sz="800">
              <a:latin typeface="Arial MT"/>
              <a:cs typeface="Arial MT"/>
            </a:endParaRPr>
          </a:p>
          <a:p>
            <a:pPr marL="19050" marR="22860" algn="just">
              <a:lnSpc>
                <a:spcPct val="105000"/>
              </a:lnSpc>
              <a:spcBef>
                <a:spcPts val="310"/>
              </a:spcBef>
            </a:pPr>
            <a:r>
              <a:rPr sz="800" spc="-65" dirty="0">
                <a:latin typeface="Verdana"/>
                <a:cs typeface="Verdana"/>
              </a:rPr>
              <a:t>1942:</a:t>
            </a:r>
            <a:r>
              <a:rPr sz="800" spc="-10" dirty="0">
                <a:latin typeface="Verdana"/>
                <a:cs typeface="Verdana"/>
              </a:rPr>
              <a:t> </a:t>
            </a:r>
            <a:r>
              <a:rPr sz="800" dirty="0">
                <a:latin typeface="Arial MT"/>
                <a:cs typeface="Arial MT"/>
              </a:rPr>
              <a:t>More</a:t>
            </a:r>
            <a:r>
              <a:rPr sz="800" spc="-5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Jews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 </a:t>
            </a:r>
            <a:r>
              <a:rPr sz="800" spc="-25" dirty="0">
                <a:latin typeface="Arial MT"/>
                <a:cs typeface="Arial MT"/>
              </a:rPr>
              <a:t>murdered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 1942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than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 any </a:t>
            </a:r>
            <a:r>
              <a:rPr sz="800" spc="-20" dirty="0">
                <a:latin typeface="Arial MT"/>
                <a:cs typeface="Arial MT"/>
              </a:rPr>
              <a:t>other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year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Holocaust,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mainly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newly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built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extermination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camps.</a:t>
            </a:r>
            <a:endParaRPr sz="800">
              <a:latin typeface="Arial MT"/>
              <a:cs typeface="Arial MT"/>
            </a:endParaRPr>
          </a:p>
          <a:p>
            <a:pPr marL="12700" marR="27305" algn="just">
              <a:lnSpc>
                <a:spcPct val="102499"/>
              </a:lnSpc>
              <a:spcBef>
                <a:spcPts val="360"/>
              </a:spcBef>
            </a:pPr>
            <a:r>
              <a:rPr sz="800" spc="-10" dirty="0">
                <a:latin typeface="Verdana"/>
                <a:cs typeface="Verdana"/>
              </a:rPr>
              <a:t>1944:</a:t>
            </a:r>
            <a:r>
              <a:rPr sz="800" spc="25" dirty="0">
                <a:latin typeface="Verdana"/>
                <a:cs typeface="Verdana"/>
              </a:rPr>
              <a:t> </a:t>
            </a:r>
            <a:r>
              <a:rPr sz="800" dirty="0">
                <a:latin typeface="Arial MT"/>
                <a:cs typeface="Arial MT"/>
              </a:rPr>
              <a:t>Germany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loosing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war,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so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marched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Jewish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populations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camps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Poland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back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Germany.</a:t>
            </a:r>
            <a:endParaRPr sz="800">
              <a:latin typeface="Arial MT"/>
              <a:cs typeface="Arial MT"/>
            </a:endParaRPr>
          </a:p>
          <a:p>
            <a:pPr marL="19050" marR="22860" algn="just">
              <a:lnSpc>
                <a:spcPct val="105000"/>
              </a:lnSpc>
              <a:spcBef>
                <a:spcPts val="455"/>
              </a:spcBef>
            </a:pPr>
            <a:r>
              <a:rPr sz="800" spc="-45" dirty="0">
                <a:latin typeface="Verdana"/>
                <a:cs typeface="Verdana"/>
              </a:rPr>
              <a:t>1945:</a:t>
            </a:r>
            <a:r>
              <a:rPr sz="800" spc="-30" dirty="0">
                <a:latin typeface="Verdana"/>
                <a:cs typeface="Verdana"/>
              </a:rPr>
              <a:t> </a:t>
            </a:r>
            <a:r>
              <a:rPr sz="800" dirty="0">
                <a:latin typeface="Arial MT"/>
                <a:cs typeface="Arial MT"/>
              </a:rPr>
              <a:t>Germany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lose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war,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concentration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camps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are</a:t>
            </a:r>
            <a:r>
              <a:rPr sz="800" spc="-10" dirty="0">
                <a:latin typeface="Arial MT"/>
                <a:cs typeface="Arial MT"/>
              </a:rPr>
              <a:t> liberated. </a:t>
            </a:r>
            <a:r>
              <a:rPr sz="800" spc="-40" dirty="0">
                <a:latin typeface="Arial MT"/>
                <a:cs typeface="Arial MT"/>
              </a:rPr>
              <a:t>People</a:t>
            </a:r>
            <a:r>
              <a:rPr sz="800" dirty="0">
                <a:latin typeface="Arial MT"/>
                <a:cs typeface="Arial MT"/>
              </a:rPr>
              <a:t> finally </a:t>
            </a:r>
            <a:r>
              <a:rPr sz="800" spc="-10" dirty="0">
                <a:latin typeface="Arial MT"/>
                <a:cs typeface="Arial MT"/>
              </a:rPr>
              <a:t>learn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horrors</a:t>
            </a:r>
            <a:r>
              <a:rPr sz="800" dirty="0">
                <a:latin typeface="Arial MT"/>
                <a:cs typeface="Arial MT"/>
              </a:rPr>
              <a:t> of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Holocaust.</a:t>
            </a:r>
            <a:endParaRPr sz="800">
              <a:latin typeface="Arial MT"/>
              <a:cs typeface="Arial MT"/>
            </a:endParaRPr>
          </a:p>
          <a:p>
            <a:pPr marL="19050" marR="22860" algn="just">
              <a:lnSpc>
                <a:spcPct val="105000"/>
              </a:lnSpc>
              <a:spcBef>
                <a:spcPts val="240"/>
              </a:spcBef>
            </a:pPr>
            <a:r>
              <a:rPr sz="800" spc="-25" dirty="0">
                <a:latin typeface="Verdana"/>
                <a:cs typeface="Verdana"/>
              </a:rPr>
              <a:t>1946</a:t>
            </a:r>
            <a:r>
              <a:rPr sz="800" spc="-25" dirty="0">
                <a:latin typeface="Arial MT"/>
                <a:cs typeface="Arial MT"/>
              </a:rPr>
              <a:t>: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Nuremberg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Trials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begin,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18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Senior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Nazi </a:t>
            </a:r>
            <a:r>
              <a:rPr sz="800" spc="-10" dirty="0">
                <a:latin typeface="Arial MT"/>
                <a:cs typeface="Arial MT"/>
              </a:rPr>
              <a:t>Officials </a:t>
            </a:r>
            <a:r>
              <a:rPr sz="800" spc="-20" dirty="0">
                <a:latin typeface="Arial MT"/>
                <a:cs typeface="Arial MT"/>
              </a:rPr>
              <a:t>being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executed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crimes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war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4245132" y="629724"/>
            <a:ext cx="2105660" cy="853440"/>
            <a:chOff x="4245132" y="629724"/>
            <a:chExt cx="2105660" cy="853440"/>
          </a:xfrm>
        </p:grpSpPr>
        <p:sp>
          <p:nvSpPr>
            <p:cNvPr id="13" name="object 13"/>
            <p:cNvSpPr/>
            <p:nvPr/>
          </p:nvSpPr>
          <p:spPr>
            <a:xfrm>
              <a:off x="4254657" y="639249"/>
              <a:ext cx="2086610" cy="834390"/>
            </a:xfrm>
            <a:custGeom>
              <a:avLst/>
              <a:gdLst/>
              <a:ahLst/>
              <a:cxnLst/>
              <a:rect l="l" t="t" r="r" b="b"/>
              <a:pathLst>
                <a:path w="2086610" h="834390">
                  <a:moveTo>
                    <a:pt x="1669117" y="0"/>
                  </a:moveTo>
                  <a:lnTo>
                    <a:pt x="0" y="0"/>
                  </a:lnTo>
                  <a:lnTo>
                    <a:pt x="417278" y="417158"/>
                  </a:lnTo>
                  <a:lnTo>
                    <a:pt x="0" y="834313"/>
                  </a:lnTo>
                  <a:lnTo>
                    <a:pt x="1669117" y="834313"/>
                  </a:lnTo>
                  <a:lnTo>
                    <a:pt x="2086395" y="417158"/>
                  </a:lnTo>
                  <a:lnTo>
                    <a:pt x="1669117" y="0"/>
                  </a:lnTo>
                  <a:close/>
                </a:path>
              </a:pathLst>
            </a:custGeom>
            <a:solidFill>
              <a:srgbClr val="CC00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4254657" y="639249"/>
              <a:ext cx="2086610" cy="834390"/>
            </a:xfrm>
            <a:custGeom>
              <a:avLst/>
              <a:gdLst/>
              <a:ahLst/>
              <a:cxnLst/>
              <a:rect l="l" t="t" r="r" b="b"/>
              <a:pathLst>
                <a:path w="2086610" h="834390">
                  <a:moveTo>
                    <a:pt x="0" y="0"/>
                  </a:moveTo>
                  <a:lnTo>
                    <a:pt x="1669118" y="0"/>
                  </a:lnTo>
                  <a:lnTo>
                    <a:pt x="2086395" y="417158"/>
                  </a:lnTo>
                  <a:lnTo>
                    <a:pt x="1669118" y="834313"/>
                  </a:lnTo>
                  <a:lnTo>
                    <a:pt x="0" y="834313"/>
                  </a:lnTo>
                  <a:lnTo>
                    <a:pt x="417279" y="417158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4703652" y="652810"/>
            <a:ext cx="1209675" cy="76962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13030" marR="104139" algn="ctr">
              <a:lnSpc>
                <a:spcPts val="819"/>
              </a:lnSpc>
              <a:spcBef>
                <a:spcPts val="240"/>
              </a:spcBef>
            </a:pPr>
            <a:r>
              <a:rPr sz="800" spc="-75" dirty="0">
                <a:latin typeface="Arial MT"/>
                <a:cs typeface="Arial MT"/>
              </a:rPr>
              <a:t>In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January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1933,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Hitler </a:t>
            </a:r>
            <a:r>
              <a:rPr sz="800" spc="-60" dirty="0">
                <a:latin typeface="Arial MT"/>
                <a:cs typeface="Arial MT"/>
              </a:rPr>
              <a:t>becomes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Chancellor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endParaRPr sz="800">
              <a:latin typeface="Arial MT"/>
              <a:cs typeface="Arial MT"/>
            </a:endParaRPr>
          </a:p>
          <a:p>
            <a:pPr marL="12700" marR="5080" algn="ctr">
              <a:lnSpc>
                <a:spcPct val="83100"/>
              </a:lnSpc>
              <a:spcBef>
                <a:spcPts val="85"/>
              </a:spcBef>
            </a:pPr>
            <a:r>
              <a:rPr sz="800" spc="-30" dirty="0">
                <a:latin typeface="Arial MT"/>
                <a:cs typeface="Arial MT"/>
              </a:rPr>
              <a:t>Germany,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meaning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is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second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most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powerful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man</a:t>
            </a:r>
            <a:r>
              <a:rPr sz="800" spc="-20" dirty="0">
                <a:latin typeface="Arial MT"/>
                <a:cs typeface="Arial MT"/>
              </a:rPr>
              <a:t> 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country.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had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antisemitic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policies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could </a:t>
            </a:r>
            <a:r>
              <a:rPr sz="800" spc="-45" dirty="0">
                <a:latin typeface="Arial MT"/>
                <a:cs typeface="Arial MT"/>
              </a:rPr>
              <a:t>now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put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 </a:t>
            </a:r>
            <a:r>
              <a:rPr sz="800" spc="-10" dirty="0">
                <a:latin typeface="Arial MT"/>
                <a:cs typeface="Arial MT"/>
              </a:rPr>
              <a:t>place.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6122888" y="629724"/>
            <a:ext cx="2105660" cy="853440"/>
            <a:chOff x="6122888" y="629724"/>
            <a:chExt cx="2105660" cy="853440"/>
          </a:xfrm>
        </p:grpSpPr>
        <p:sp>
          <p:nvSpPr>
            <p:cNvPr id="17" name="object 17"/>
            <p:cNvSpPr/>
            <p:nvPr/>
          </p:nvSpPr>
          <p:spPr>
            <a:xfrm>
              <a:off x="6132413" y="639249"/>
              <a:ext cx="2086610" cy="834390"/>
            </a:xfrm>
            <a:custGeom>
              <a:avLst/>
              <a:gdLst/>
              <a:ahLst/>
              <a:cxnLst/>
              <a:rect l="l" t="t" r="r" b="b"/>
              <a:pathLst>
                <a:path w="2086609" h="834390">
                  <a:moveTo>
                    <a:pt x="1669119" y="0"/>
                  </a:moveTo>
                  <a:lnTo>
                    <a:pt x="0" y="0"/>
                  </a:lnTo>
                  <a:lnTo>
                    <a:pt x="417278" y="417158"/>
                  </a:lnTo>
                  <a:lnTo>
                    <a:pt x="0" y="834313"/>
                  </a:lnTo>
                  <a:lnTo>
                    <a:pt x="1669119" y="834313"/>
                  </a:lnTo>
                  <a:lnTo>
                    <a:pt x="2086395" y="417158"/>
                  </a:lnTo>
                  <a:lnTo>
                    <a:pt x="1669119" y="0"/>
                  </a:lnTo>
                  <a:close/>
                </a:path>
              </a:pathLst>
            </a:custGeom>
            <a:solidFill>
              <a:srgbClr val="CC99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6132413" y="639249"/>
              <a:ext cx="2086610" cy="834390"/>
            </a:xfrm>
            <a:custGeom>
              <a:avLst/>
              <a:gdLst/>
              <a:ahLst/>
              <a:cxnLst/>
              <a:rect l="l" t="t" r="r" b="b"/>
              <a:pathLst>
                <a:path w="2086609" h="834390">
                  <a:moveTo>
                    <a:pt x="0" y="0"/>
                  </a:moveTo>
                  <a:lnTo>
                    <a:pt x="1669118" y="0"/>
                  </a:lnTo>
                  <a:lnTo>
                    <a:pt x="2086395" y="417158"/>
                  </a:lnTo>
                  <a:lnTo>
                    <a:pt x="1669118" y="834313"/>
                  </a:lnTo>
                  <a:lnTo>
                    <a:pt x="0" y="834313"/>
                  </a:lnTo>
                  <a:lnTo>
                    <a:pt x="417279" y="417158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9" name="object 19"/>
          <p:cNvSpPr txBox="1"/>
          <p:nvPr/>
        </p:nvSpPr>
        <p:spPr>
          <a:xfrm>
            <a:off x="6321031" y="347200"/>
            <a:ext cx="1547495" cy="1075055"/>
          </a:xfrm>
          <a:prstGeom prst="rect">
            <a:avLst/>
          </a:prstGeom>
        </p:spPr>
        <p:txBody>
          <a:bodyPr vert="horz" wrap="square" lIns="0" tIns="711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560"/>
              </a:spcBef>
            </a:pPr>
            <a:r>
              <a:rPr sz="1400" dirty="0">
                <a:latin typeface="Trebuchet MS"/>
                <a:cs typeface="Trebuchet MS"/>
              </a:rPr>
              <a:t>Hitler’s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rise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to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80" dirty="0">
                <a:latin typeface="Trebuchet MS"/>
                <a:cs typeface="Trebuchet MS"/>
              </a:rPr>
              <a:t>power</a:t>
            </a:r>
            <a:endParaRPr sz="1400">
              <a:latin typeface="Trebuchet MS"/>
              <a:cs typeface="Trebuchet MS"/>
            </a:endParaRPr>
          </a:p>
          <a:p>
            <a:pPr marL="273050" marR="81915" indent="-1270" algn="ctr">
              <a:lnSpc>
                <a:spcPct val="85000"/>
              </a:lnSpc>
              <a:spcBef>
                <a:spcPts val="409"/>
              </a:spcBef>
            </a:pPr>
            <a:r>
              <a:rPr sz="800" spc="-75" dirty="0">
                <a:latin typeface="Arial MT"/>
                <a:cs typeface="Arial MT"/>
              </a:rPr>
              <a:t>In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February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1933,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Reichstag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burned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down.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suggested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Communist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did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this,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however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this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would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event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that started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Hitler’s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rise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dictator.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20" name="object 20"/>
          <p:cNvGrpSpPr/>
          <p:nvPr/>
        </p:nvGrpSpPr>
        <p:grpSpPr>
          <a:xfrm>
            <a:off x="8000890" y="629970"/>
            <a:ext cx="2105025" cy="853440"/>
            <a:chOff x="8000890" y="629970"/>
            <a:chExt cx="2105025" cy="853440"/>
          </a:xfrm>
        </p:grpSpPr>
        <p:sp>
          <p:nvSpPr>
            <p:cNvPr id="21" name="object 21"/>
            <p:cNvSpPr/>
            <p:nvPr/>
          </p:nvSpPr>
          <p:spPr>
            <a:xfrm>
              <a:off x="8010169" y="639249"/>
              <a:ext cx="2086610" cy="834390"/>
            </a:xfrm>
            <a:custGeom>
              <a:avLst/>
              <a:gdLst/>
              <a:ahLst/>
              <a:cxnLst/>
              <a:rect l="l" t="t" r="r" b="b"/>
              <a:pathLst>
                <a:path w="2086609" h="834390">
                  <a:moveTo>
                    <a:pt x="1669119" y="0"/>
                  </a:moveTo>
                  <a:lnTo>
                    <a:pt x="0" y="0"/>
                  </a:lnTo>
                  <a:lnTo>
                    <a:pt x="417278" y="417158"/>
                  </a:lnTo>
                  <a:lnTo>
                    <a:pt x="0" y="834313"/>
                  </a:lnTo>
                  <a:lnTo>
                    <a:pt x="1669119" y="834313"/>
                  </a:lnTo>
                  <a:lnTo>
                    <a:pt x="2086395" y="417158"/>
                  </a:lnTo>
                  <a:lnTo>
                    <a:pt x="1669119" y="0"/>
                  </a:lnTo>
                  <a:close/>
                </a:path>
              </a:pathLst>
            </a:custGeom>
            <a:solidFill>
              <a:srgbClr val="CCCC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2" name="object 22"/>
            <p:cNvSpPr/>
            <p:nvPr/>
          </p:nvSpPr>
          <p:spPr>
            <a:xfrm>
              <a:off x="8010169" y="639249"/>
              <a:ext cx="2086610" cy="834390"/>
            </a:xfrm>
            <a:custGeom>
              <a:avLst/>
              <a:gdLst/>
              <a:ahLst/>
              <a:cxnLst/>
              <a:rect l="l" t="t" r="r" b="b"/>
              <a:pathLst>
                <a:path w="2086609" h="834390">
                  <a:moveTo>
                    <a:pt x="0" y="0"/>
                  </a:moveTo>
                  <a:lnTo>
                    <a:pt x="1669118" y="0"/>
                  </a:lnTo>
                  <a:lnTo>
                    <a:pt x="2086395" y="417158"/>
                  </a:lnTo>
                  <a:lnTo>
                    <a:pt x="1669118" y="834313"/>
                  </a:lnTo>
                  <a:lnTo>
                    <a:pt x="0" y="834313"/>
                  </a:lnTo>
                  <a:lnTo>
                    <a:pt x="417279" y="417158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object 23"/>
          <p:cNvSpPr txBox="1"/>
          <p:nvPr/>
        </p:nvSpPr>
        <p:spPr>
          <a:xfrm>
            <a:off x="8483017" y="652810"/>
            <a:ext cx="1162685" cy="76962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065" marR="5080" indent="-1270" algn="ctr">
              <a:lnSpc>
                <a:spcPct val="85000"/>
              </a:lnSpc>
              <a:spcBef>
                <a:spcPts val="240"/>
              </a:spcBef>
            </a:pPr>
            <a:r>
              <a:rPr sz="800" spc="-30" dirty="0">
                <a:latin typeface="Arial MT"/>
                <a:cs typeface="Arial MT"/>
              </a:rPr>
              <a:t>March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1933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Enabling </a:t>
            </a:r>
            <a:r>
              <a:rPr sz="800" spc="-35" dirty="0">
                <a:latin typeface="Arial MT"/>
                <a:cs typeface="Arial MT"/>
              </a:rPr>
              <a:t>Act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is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passed.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This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meant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Hitler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could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now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pass </a:t>
            </a:r>
            <a:r>
              <a:rPr sz="800" spc="-25" dirty="0">
                <a:latin typeface="Arial MT"/>
                <a:cs typeface="Arial MT"/>
              </a:rPr>
              <a:t>laws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without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rest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Government.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president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dies,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Hitler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is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made </a:t>
            </a:r>
            <a:r>
              <a:rPr sz="800" spc="-10" dirty="0">
                <a:latin typeface="Arial MT"/>
                <a:cs typeface="Arial MT"/>
              </a:rPr>
              <a:t>Fuhrer.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570758" y="5474089"/>
            <a:ext cx="898525" cy="1564640"/>
            <a:chOff x="570758" y="5474089"/>
            <a:chExt cx="898525" cy="1564640"/>
          </a:xfrm>
        </p:grpSpPr>
        <p:sp>
          <p:nvSpPr>
            <p:cNvPr id="25" name="object 25"/>
            <p:cNvSpPr/>
            <p:nvPr/>
          </p:nvSpPr>
          <p:spPr>
            <a:xfrm>
              <a:off x="576944" y="5480276"/>
              <a:ext cx="886460" cy="1552575"/>
            </a:xfrm>
            <a:custGeom>
              <a:avLst/>
              <a:gdLst/>
              <a:ahLst/>
              <a:cxnLst/>
              <a:rect l="l" t="t" r="r" b="b"/>
              <a:pathLst>
                <a:path w="886460" h="1552575">
                  <a:moveTo>
                    <a:pt x="797352" y="0"/>
                  </a:moveTo>
                  <a:lnTo>
                    <a:pt x="88595" y="0"/>
                  </a:lnTo>
                  <a:lnTo>
                    <a:pt x="54110" y="6960"/>
                  </a:lnTo>
                  <a:lnTo>
                    <a:pt x="25949" y="25941"/>
                  </a:lnTo>
                  <a:lnTo>
                    <a:pt x="6962" y="54094"/>
                  </a:lnTo>
                  <a:lnTo>
                    <a:pt x="0" y="88569"/>
                  </a:lnTo>
                  <a:lnTo>
                    <a:pt x="0" y="1463667"/>
                  </a:lnTo>
                  <a:lnTo>
                    <a:pt x="25949" y="1526295"/>
                  </a:lnTo>
                  <a:lnTo>
                    <a:pt x="88595" y="1552237"/>
                  </a:lnTo>
                  <a:lnTo>
                    <a:pt x="797351" y="1552238"/>
                  </a:lnTo>
                  <a:lnTo>
                    <a:pt x="831836" y="1545278"/>
                  </a:lnTo>
                  <a:lnTo>
                    <a:pt x="859997" y="1526297"/>
                  </a:lnTo>
                  <a:lnTo>
                    <a:pt x="878984" y="1498144"/>
                  </a:lnTo>
                  <a:lnTo>
                    <a:pt x="885946" y="1463669"/>
                  </a:lnTo>
                  <a:lnTo>
                    <a:pt x="885947" y="88569"/>
                  </a:lnTo>
                  <a:lnTo>
                    <a:pt x="878985" y="54094"/>
                  </a:lnTo>
                  <a:lnTo>
                    <a:pt x="859999" y="25941"/>
                  </a:lnTo>
                  <a:lnTo>
                    <a:pt x="831838" y="6960"/>
                  </a:lnTo>
                  <a:lnTo>
                    <a:pt x="797352" y="0"/>
                  </a:lnTo>
                  <a:close/>
                </a:path>
              </a:pathLst>
            </a:custGeom>
            <a:solidFill>
              <a:srgbClr val="00BFB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6" name="object 26"/>
            <p:cNvSpPr/>
            <p:nvPr/>
          </p:nvSpPr>
          <p:spPr>
            <a:xfrm>
              <a:off x="576944" y="5480276"/>
              <a:ext cx="886460" cy="1552575"/>
            </a:xfrm>
            <a:custGeom>
              <a:avLst/>
              <a:gdLst/>
              <a:ahLst/>
              <a:cxnLst/>
              <a:rect l="l" t="t" r="r" b="b"/>
              <a:pathLst>
                <a:path w="886460" h="1552575">
                  <a:moveTo>
                    <a:pt x="0" y="88569"/>
                  </a:moveTo>
                  <a:lnTo>
                    <a:pt x="6962" y="54094"/>
                  </a:lnTo>
                  <a:lnTo>
                    <a:pt x="25949" y="25941"/>
                  </a:lnTo>
                  <a:lnTo>
                    <a:pt x="54110" y="6960"/>
                  </a:lnTo>
                  <a:lnTo>
                    <a:pt x="88595" y="0"/>
                  </a:lnTo>
                  <a:lnTo>
                    <a:pt x="797352" y="0"/>
                  </a:lnTo>
                  <a:lnTo>
                    <a:pt x="831838" y="6960"/>
                  </a:lnTo>
                  <a:lnTo>
                    <a:pt x="859999" y="25941"/>
                  </a:lnTo>
                  <a:lnTo>
                    <a:pt x="878986" y="54094"/>
                  </a:lnTo>
                  <a:lnTo>
                    <a:pt x="885948" y="88569"/>
                  </a:lnTo>
                  <a:lnTo>
                    <a:pt x="885946" y="1463669"/>
                  </a:lnTo>
                  <a:lnTo>
                    <a:pt x="878984" y="1498145"/>
                  </a:lnTo>
                  <a:lnTo>
                    <a:pt x="859997" y="1526297"/>
                  </a:lnTo>
                  <a:lnTo>
                    <a:pt x="831836" y="1545279"/>
                  </a:lnTo>
                  <a:lnTo>
                    <a:pt x="797351" y="1552239"/>
                  </a:lnTo>
                  <a:lnTo>
                    <a:pt x="88595" y="1552237"/>
                  </a:lnTo>
                  <a:lnTo>
                    <a:pt x="54110" y="1545277"/>
                  </a:lnTo>
                  <a:lnTo>
                    <a:pt x="25949" y="1526296"/>
                  </a:lnTo>
                  <a:lnTo>
                    <a:pt x="6962" y="1498143"/>
                  </a:lnTo>
                  <a:lnTo>
                    <a:pt x="0" y="1463668"/>
                  </a:lnTo>
                  <a:lnTo>
                    <a:pt x="0" y="88569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634192" y="5447313"/>
            <a:ext cx="768985" cy="15830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40" algn="ctr">
              <a:lnSpc>
                <a:spcPts val="875"/>
              </a:lnSpc>
              <a:spcBef>
                <a:spcPts val="100"/>
              </a:spcBef>
            </a:pPr>
            <a:r>
              <a:rPr sz="800" b="1" spc="-20" dirty="0">
                <a:latin typeface="Arial"/>
                <a:cs typeface="Arial"/>
              </a:rPr>
              <a:t>1933</a:t>
            </a:r>
            <a:endParaRPr sz="800">
              <a:latin typeface="Arial"/>
              <a:cs typeface="Arial"/>
            </a:endParaRPr>
          </a:p>
          <a:p>
            <a:pPr algn="ctr">
              <a:lnSpc>
                <a:spcPts val="850"/>
              </a:lnSpc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0" dirty="0">
                <a:latin typeface="Arial MT"/>
                <a:cs typeface="Arial MT"/>
              </a:rPr>
              <a:t>SA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organised</a:t>
            </a:r>
            <a:endParaRPr sz="800">
              <a:latin typeface="Arial MT"/>
              <a:cs typeface="Arial MT"/>
            </a:endParaRPr>
          </a:p>
          <a:p>
            <a:pPr marL="24130" marR="15875" indent="635" algn="ctr">
              <a:lnSpc>
                <a:spcPts val="790"/>
              </a:lnSpc>
              <a:spcBef>
                <a:spcPts val="140"/>
              </a:spcBef>
            </a:pPr>
            <a:r>
              <a:rPr sz="800" dirty="0">
                <a:latin typeface="Arial MT"/>
                <a:cs typeface="Arial MT"/>
              </a:rPr>
              <a:t>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boycott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Jewish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shops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businesses.</a:t>
            </a:r>
            <a:endParaRPr sz="800">
              <a:latin typeface="Arial MT"/>
              <a:cs typeface="Arial MT"/>
            </a:endParaRPr>
          </a:p>
          <a:p>
            <a:pPr marL="14604" marR="6350" algn="ctr">
              <a:lnSpc>
                <a:spcPct val="86700"/>
              </a:lnSpc>
              <a:spcBef>
                <a:spcPts val="280"/>
              </a:spcBef>
            </a:pPr>
            <a:r>
              <a:rPr sz="800" spc="-65" dirty="0">
                <a:latin typeface="Arial MT"/>
                <a:cs typeface="Arial MT"/>
              </a:rPr>
              <a:t>Jewish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Civil </a:t>
            </a:r>
            <a:r>
              <a:rPr sz="800" spc="-50" dirty="0">
                <a:latin typeface="Arial MT"/>
                <a:cs typeface="Arial MT"/>
              </a:rPr>
              <a:t>Servants,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lawyers</a:t>
            </a:r>
            <a:r>
              <a:rPr sz="800" spc="-10" dirty="0">
                <a:latin typeface="Arial MT"/>
                <a:cs typeface="Arial MT"/>
              </a:rPr>
              <a:t> and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teachers were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sacked.</a:t>
            </a:r>
            <a:endParaRPr sz="800">
              <a:latin typeface="Arial MT"/>
              <a:cs typeface="Arial MT"/>
            </a:endParaRPr>
          </a:p>
          <a:p>
            <a:pPr marL="41275" marR="34290" indent="1270" algn="ctr">
              <a:lnSpc>
                <a:spcPct val="86200"/>
              </a:lnSpc>
              <a:spcBef>
                <a:spcPts val="275"/>
              </a:spcBef>
            </a:pPr>
            <a:r>
              <a:rPr sz="800" spc="-65" dirty="0">
                <a:latin typeface="Arial MT"/>
                <a:cs typeface="Arial MT"/>
              </a:rPr>
              <a:t>Science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lessons were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introduced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teaching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that </a:t>
            </a:r>
            <a:r>
              <a:rPr sz="800" spc="-70" dirty="0">
                <a:latin typeface="Arial MT"/>
                <a:cs typeface="Arial MT"/>
              </a:rPr>
              <a:t>Jews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spc="-10" dirty="0">
                <a:latin typeface="Arial MT"/>
                <a:cs typeface="Arial MT"/>
              </a:rPr>
              <a:t>subhuman.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28" name="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51486" y="6146569"/>
            <a:ext cx="187820" cy="219649"/>
          </a:xfrm>
          <a:prstGeom prst="rect">
            <a:avLst/>
          </a:prstGeom>
        </p:spPr>
      </p:pic>
      <p:grpSp>
        <p:nvGrpSpPr>
          <p:cNvPr id="29" name="object 29"/>
          <p:cNvGrpSpPr/>
          <p:nvPr/>
        </p:nvGrpSpPr>
        <p:grpSpPr>
          <a:xfrm>
            <a:off x="1811084" y="5474089"/>
            <a:ext cx="898525" cy="1564640"/>
            <a:chOff x="1811084" y="5474089"/>
            <a:chExt cx="898525" cy="1564640"/>
          </a:xfrm>
        </p:grpSpPr>
        <p:sp>
          <p:nvSpPr>
            <p:cNvPr id="30" name="object 30"/>
            <p:cNvSpPr/>
            <p:nvPr/>
          </p:nvSpPr>
          <p:spPr>
            <a:xfrm>
              <a:off x="1817270" y="5480276"/>
              <a:ext cx="886460" cy="1552575"/>
            </a:xfrm>
            <a:custGeom>
              <a:avLst/>
              <a:gdLst/>
              <a:ahLst/>
              <a:cxnLst/>
              <a:rect l="l" t="t" r="r" b="b"/>
              <a:pathLst>
                <a:path w="886460" h="1552575">
                  <a:moveTo>
                    <a:pt x="797352" y="0"/>
                  </a:moveTo>
                  <a:lnTo>
                    <a:pt x="88595" y="0"/>
                  </a:lnTo>
                  <a:lnTo>
                    <a:pt x="54110" y="6960"/>
                  </a:lnTo>
                  <a:lnTo>
                    <a:pt x="25949" y="25941"/>
                  </a:lnTo>
                  <a:lnTo>
                    <a:pt x="6962" y="54094"/>
                  </a:lnTo>
                  <a:lnTo>
                    <a:pt x="0" y="88569"/>
                  </a:lnTo>
                  <a:lnTo>
                    <a:pt x="0" y="1463667"/>
                  </a:lnTo>
                  <a:lnTo>
                    <a:pt x="25949" y="1526295"/>
                  </a:lnTo>
                  <a:lnTo>
                    <a:pt x="88595" y="1552237"/>
                  </a:lnTo>
                  <a:lnTo>
                    <a:pt x="797350" y="1552238"/>
                  </a:lnTo>
                  <a:lnTo>
                    <a:pt x="831836" y="1545278"/>
                  </a:lnTo>
                  <a:lnTo>
                    <a:pt x="859997" y="1526297"/>
                  </a:lnTo>
                  <a:lnTo>
                    <a:pt x="878984" y="1498144"/>
                  </a:lnTo>
                  <a:lnTo>
                    <a:pt x="885946" y="1463669"/>
                  </a:lnTo>
                  <a:lnTo>
                    <a:pt x="885948" y="88569"/>
                  </a:lnTo>
                  <a:lnTo>
                    <a:pt x="878985" y="54094"/>
                  </a:lnTo>
                  <a:lnTo>
                    <a:pt x="859999" y="25941"/>
                  </a:lnTo>
                  <a:lnTo>
                    <a:pt x="831838" y="6960"/>
                  </a:lnTo>
                  <a:lnTo>
                    <a:pt x="797352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1" name="object 31"/>
            <p:cNvSpPr/>
            <p:nvPr/>
          </p:nvSpPr>
          <p:spPr>
            <a:xfrm>
              <a:off x="1817270" y="5480276"/>
              <a:ext cx="886460" cy="1552575"/>
            </a:xfrm>
            <a:custGeom>
              <a:avLst/>
              <a:gdLst/>
              <a:ahLst/>
              <a:cxnLst/>
              <a:rect l="l" t="t" r="r" b="b"/>
              <a:pathLst>
                <a:path w="886460" h="1552575">
                  <a:moveTo>
                    <a:pt x="0" y="88569"/>
                  </a:moveTo>
                  <a:lnTo>
                    <a:pt x="6962" y="54094"/>
                  </a:lnTo>
                  <a:lnTo>
                    <a:pt x="25949" y="25941"/>
                  </a:lnTo>
                  <a:lnTo>
                    <a:pt x="54110" y="6960"/>
                  </a:lnTo>
                  <a:lnTo>
                    <a:pt x="88595" y="0"/>
                  </a:lnTo>
                  <a:lnTo>
                    <a:pt x="797352" y="0"/>
                  </a:lnTo>
                  <a:lnTo>
                    <a:pt x="831838" y="6960"/>
                  </a:lnTo>
                  <a:lnTo>
                    <a:pt x="859999" y="25941"/>
                  </a:lnTo>
                  <a:lnTo>
                    <a:pt x="878986" y="54094"/>
                  </a:lnTo>
                  <a:lnTo>
                    <a:pt x="885948" y="88569"/>
                  </a:lnTo>
                  <a:lnTo>
                    <a:pt x="885946" y="1463669"/>
                  </a:lnTo>
                  <a:lnTo>
                    <a:pt x="878984" y="1498145"/>
                  </a:lnTo>
                  <a:lnTo>
                    <a:pt x="859997" y="1526297"/>
                  </a:lnTo>
                  <a:lnTo>
                    <a:pt x="831836" y="1545279"/>
                  </a:lnTo>
                  <a:lnTo>
                    <a:pt x="797351" y="1552239"/>
                  </a:lnTo>
                  <a:lnTo>
                    <a:pt x="88595" y="1552237"/>
                  </a:lnTo>
                  <a:lnTo>
                    <a:pt x="54110" y="1545277"/>
                  </a:lnTo>
                  <a:lnTo>
                    <a:pt x="25949" y="1526296"/>
                  </a:lnTo>
                  <a:lnTo>
                    <a:pt x="6962" y="1498143"/>
                  </a:lnTo>
                  <a:lnTo>
                    <a:pt x="0" y="1463668"/>
                  </a:lnTo>
                  <a:lnTo>
                    <a:pt x="0" y="88569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2" name="object 32"/>
          <p:cNvSpPr txBox="1"/>
          <p:nvPr/>
        </p:nvSpPr>
        <p:spPr>
          <a:xfrm>
            <a:off x="1865052" y="5800881"/>
            <a:ext cx="788670" cy="8820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05" algn="ctr">
              <a:lnSpc>
                <a:spcPts val="875"/>
              </a:lnSpc>
              <a:spcBef>
                <a:spcPts val="100"/>
              </a:spcBef>
            </a:pPr>
            <a:r>
              <a:rPr sz="800" b="1" spc="-20" dirty="0">
                <a:latin typeface="Arial"/>
                <a:cs typeface="Arial"/>
              </a:rPr>
              <a:t>1934</a:t>
            </a:r>
            <a:endParaRPr sz="800">
              <a:latin typeface="Arial"/>
              <a:cs typeface="Arial"/>
            </a:endParaRPr>
          </a:p>
          <a:p>
            <a:pPr marL="635" algn="ctr">
              <a:lnSpc>
                <a:spcPts val="850"/>
              </a:lnSpc>
            </a:pPr>
            <a:r>
              <a:rPr sz="800" spc="-65" dirty="0">
                <a:latin typeface="Arial MT"/>
                <a:cs typeface="Arial MT"/>
              </a:rPr>
              <a:t>Jewish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shops</a:t>
            </a:r>
            <a:endParaRPr sz="800">
              <a:latin typeface="Arial MT"/>
              <a:cs typeface="Arial MT"/>
            </a:endParaRPr>
          </a:p>
          <a:p>
            <a:pPr marL="12700" marR="5080" algn="ctr">
              <a:lnSpc>
                <a:spcPct val="85000"/>
              </a:lnSpc>
              <a:spcBef>
                <a:spcPts val="120"/>
              </a:spcBef>
            </a:pP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marked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with</a:t>
            </a:r>
            <a:r>
              <a:rPr sz="800" dirty="0">
                <a:latin typeface="Arial MT"/>
                <a:cs typeface="Arial MT"/>
              </a:rPr>
              <a:t> a </a:t>
            </a:r>
            <a:r>
              <a:rPr sz="800" spc="-10" dirty="0">
                <a:latin typeface="Arial MT"/>
                <a:cs typeface="Arial MT"/>
              </a:rPr>
              <a:t>yellow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star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Jews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had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sit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on</a:t>
            </a:r>
            <a:r>
              <a:rPr sz="800" spc="-20" dirty="0">
                <a:latin typeface="Arial MT"/>
                <a:cs typeface="Arial MT"/>
              </a:rPr>
              <a:t> separate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seats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busses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trains.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33" name="object 33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787171" y="6141928"/>
            <a:ext cx="197099" cy="228929"/>
          </a:xfrm>
          <a:prstGeom prst="rect">
            <a:avLst/>
          </a:prstGeom>
        </p:spPr>
      </p:pic>
      <p:grpSp>
        <p:nvGrpSpPr>
          <p:cNvPr id="34" name="object 34"/>
          <p:cNvGrpSpPr/>
          <p:nvPr/>
        </p:nvGrpSpPr>
        <p:grpSpPr>
          <a:xfrm>
            <a:off x="3051409" y="5474089"/>
            <a:ext cx="898525" cy="1564640"/>
            <a:chOff x="3051409" y="5474089"/>
            <a:chExt cx="898525" cy="1564640"/>
          </a:xfrm>
        </p:grpSpPr>
        <p:sp>
          <p:nvSpPr>
            <p:cNvPr id="35" name="object 35"/>
            <p:cNvSpPr/>
            <p:nvPr/>
          </p:nvSpPr>
          <p:spPr>
            <a:xfrm>
              <a:off x="3057596" y="5480276"/>
              <a:ext cx="886460" cy="1552575"/>
            </a:xfrm>
            <a:custGeom>
              <a:avLst/>
              <a:gdLst/>
              <a:ahLst/>
              <a:cxnLst/>
              <a:rect l="l" t="t" r="r" b="b"/>
              <a:pathLst>
                <a:path w="886460" h="1552575">
                  <a:moveTo>
                    <a:pt x="797352" y="0"/>
                  </a:moveTo>
                  <a:lnTo>
                    <a:pt x="88595" y="0"/>
                  </a:lnTo>
                  <a:lnTo>
                    <a:pt x="54110" y="6960"/>
                  </a:lnTo>
                  <a:lnTo>
                    <a:pt x="25949" y="25941"/>
                  </a:lnTo>
                  <a:lnTo>
                    <a:pt x="6962" y="54094"/>
                  </a:lnTo>
                  <a:lnTo>
                    <a:pt x="0" y="88569"/>
                  </a:lnTo>
                  <a:lnTo>
                    <a:pt x="0" y="1463667"/>
                  </a:lnTo>
                  <a:lnTo>
                    <a:pt x="25949" y="1526295"/>
                  </a:lnTo>
                  <a:lnTo>
                    <a:pt x="88595" y="1552237"/>
                  </a:lnTo>
                  <a:lnTo>
                    <a:pt x="797351" y="1552238"/>
                  </a:lnTo>
                  <a:lnTo>
                    <a:pt x="831836" y="1545278"/>
                  </a:lnTo>
                  <a:lnTo>
                    <a:pt x="859997" y="1526297"/>
                  </a:lnTo>
                  <a:lnTo>
                    <a:pt x="878984" y="1498144"/>
                  </a:lnTo>
                  <a:lnTo>
                    <a:pt x="885946" y="1463669"/>
                  </a:lnTo>
                  <a:lnTo>
                    <a:pt x="885948" y="88569"/>
                  </a:lnTo>
                  <a:lnTo>
                    <a:pt x="878986" y="54094"/>
                  </a:lnTo>
                  <a:lnTo>
                    <a:pt x="859999" y="25941"/>
                  </a:lnTo>
                  <a:lnTo>
                    <a:pt x="831838" y="6960"/>
                  </a:lnTo>
                  <a:lnTo>
                    <a:pt x="797352" y="0"/>
                  </a:lnTo>
                  <a:close/>
                </a:path>
              </a:pathLst>
            </a:custGeom>
            <a:solidFill>
              <a:srgbClr val="FF9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6" name="object 36"/>
            <p:cNvSpPr/>
            <p:nvPr/>
          </p:nvSpPr>
          <p:spPr>
            <a:xfrm>
              <a:off x="3057596" y="5480276"/>
              <a:ext cx="886460" cy="1552575"/>
            </a:xfrm>
            <a:custGeom>
              <a:avLst/>
              <a:gdLst/>
              <a:ahLst/>
              <a:cxnLst/>
              <a:rect l="l" t="t" r="r" b="b"/>
              <a:pathLst>
                <a:path w="886460" h="1552575">
                  <a:moveTo>
                    <a:pt x="0" y="88569"/>
                  </a:moveTo>
                  <a:lnTo>
                    <a:pt x="6962" y="54094"/>
                  </a:lnTo>
                  <a:lnTo>
                    <a:pt x="25949" y="25941"/>
                  </a:lnTo>
                  <a:lnTo>
                    <a:pt x="54110" y="6960"/>
                  </a:lnTo>
                  <a:lnTo>
                    <a:pt x="88595" y="0"/>
                  </a:lnTo>
                  <a:lnTo>
                    <a:pt x="797352" y="0"/>
                  </a:lnTo>
                  <a:lnTo>
                    <a:pt x="831838" y="6960"/>
                  </a:lnTo>
                  <a:lnTo>
                    <a:pt x="859999" y="25941"/>
                  </a:lnTo>
                  <a:lnTo>
                    <a:pt x="878986" y="54094"/>
                  </a:lnTo>
                  <a:lnTo>
                    <a:pt x="885948" y="88569"/>
                  </a:lnTo>
                  <a:lnTo>
                    <a:pt x="885946" y="1463669"/>
                  </a:lnTo>
                  <a:lnTo>
                    <a:pt x="878984" y="1498145"/>
                  </a:lnTo>
                  <a:lnTo>
                    <a:pt x="859997" y="1526297"/>
                  </a:lnTo>
                  <a:lnTo>
                    <a:pt x="831836" y="1545279"/>
                  </a:lnTo>
                  <a:lnTo>
                    <a:pt x="797351" y="1552239"/>
                  </a:lnTo>
                  <a:lnTo>
                    <a:pt x="88595" y="1552237"/>
                  </a:lnTo>
                  <a:lnTo>
                    <a:pt x="54110" y="1545277"/>
                  </a:lnTo>
                  <a:lnTo>
                    <a:pt x="25949" y="1526296"/>
                  </a:lnTo>
                  <a:lnTo>
                    <a:pt x="6962" y="1498143"/>
                  </a:lnTo>
                  <a:lnTo>
                    <a:pt x="0" y="1463668"/>
                  </a:lnTo>
                  <a:lnTo>
                    <a:pt x="0" y="88569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7" name="object 37"/>
          <p:cNvSpPr txBox="1"/>
          <p:nvPr/>
        </p:nvSpPr>
        <p:spPr>
          <a:xfrm>
            <a:off x="3135787" y="5727729"/>
            <a:ext cx="728980" cy="10223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635" algn="ctr">
              <a:lnSpc>
                <a:spcPts val="875"/>
              </a:lnSpc>
              <a:spcBef>
                <a:spcPts val="100"/>
              </a:spcBef>
            </a:pPr>
            <a:r>
              <a:rPr sz="800" b="1" spc="-20" dirty="0">
                <a:latin typeface="Arial"/>
                <a:cs typeface="Arial"/>
              </a:rPr>
              <a:t>1935</a:t>
            </a:r>
            <a:endParaRPr sz="800">
              <a:latin typeface="Arial"/>
              <a:cs typeface="Arial"/>
            </a:endParaRPr>
          </a:p>
          <a:p>
            <a:pPr algn="ctr">
              <a:lnSpc>
                <a:spcPts val="850"/>
              </a:lnSpc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Nuremberg</a:t>
            </a:r>
            <a:endParaRPr sz="800">
              <a:latin typeface="Arial MT"/>
              <a:cs typeface="Arial MT"/>
            </a:endParaRPr>
          </a:p>
          <a:p>
            <a:pPr marL="29209" marR="22225" indent="-1270" algn="ctr">
              <a:lnSpc>
                <a:spcPts val="790"/>
              </a:lnSpc>
              <a:spcBef>
                <a:spcPts val="140"/>
              </a:spcBef>
            </a:pPr>
            <a:r>
              <a:rPr sz="800" spc="-70" dirty="0">
                <a:latin typeface="Arial MT"/>
                <a:cs typeface="Arial MT"/>
              </a:rPr>
              <a:t>Laws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stripped </a:t>
            </a:r>
            <a:r>
              <a:rPr sz="800" spc="-70" dirty="0">
                <a:latin typeface="Arial MT"/>
                <a:cs typeface="Arial MT"/>
              </a:rPr>
              <a:t>Jews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their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rights </a:t>
            </a:r>
            <a:r>
              <a:rPr sz="800" spc="-10" dirty="0">
                <a:latin typeface="Arial MT"/>
                <a:cs typeface="Arial MT"/>
              </a:rPr>
              <a:t>within</a:t>
            </a:r>
            <a:endParaRPr sz="800">
              <a:latin typeface="Arial MT"/>
              <a:cs typeface="Arial MT"/>
            </a:endParaRPr>
          </a:p>
          <a:p>
            <a:pPr algn="ctr">
              <a:lnSpc>
                <a:spcPts val="819"/>
              </a:lnSpc>
            </a:pPr>
            <a:r>
              <a:rPr sz="800" spc="-30" dirty="0">
                <a:latin typeface="Arial MT"/>
                <a:cs typeface="Arial MT"/>
              </a:rPr>
              <a:t>German</a:t>
            </a:r>
            <a:r>
              <a:rPr sz="800" spc="-10" dirty="0">
                <a:latin typeface="Arial MT"/>
                <a:cs typeface="Arial MT"/>
              </a:rPr>
              <a:t> society.</a:t>
            </a:r>
            <a:endParaRPr sz="800">
              <a:latin typeface="Arial MT"/>
              <a:cs typeface="Arial MT"/>
            </a:endParaRPr>
          </a:p>
          <a:p>
            <a:pPr marL="12700" marR="5080" indent="-1905" algn="ctr">
              <a:lnSpc>
                <a:spcPts val="790"/>
              </a:lnSpc>
              <a:spcBef>
                <a:spcPts val="409"/>
              </a:spcBef>
            </a:pPr>
            <a:r>
              <a:rPr sz="800" spc="-70" dirty="0">
                <a:latin typeface="Arial MT"/>
                <a:cs typeface="Arial MT"/>
              </a:rPr>
              <a:t>Jews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also </a:t>
            </a:r>
            <a:r>
              <a:rPr sz="800" spc="-30" dirty="0">
                <a:latin typeface="Arial MT"/>
                <a:cs typeface="Arial MT"/>
              </a:rPr>
              <a:t>banned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from </a:t>
            </a:r>
            <a:r>
              <a:rPr sz="800" spc="-25" dirty="0">
                <a:latin typeface="Arial MT"/>
                <a:cs typeface="Arial MT"/>
              </a:rPr>
              <a:t>joining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army.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38" name="object 3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027498" y="6141928"/>
            <a:ext cx="197099" cy="228929"/>
          </a:xfrm>
          <a:prstGeom prst="rect">
            <a:avLst/>
          </a:prstGeom>
        </p:spPr>
      </p:pic>
      <p:grpSp>
        <p:nvGrpSpPr>
          <p:cNvPr id="39" name="object 39"/>
          <p:cNvGrpSpPr/>
          <p:nvPr/>
        </p:nvGrpSpPr>
        <p:grpSpPr>
          <a:xfrm>
            <a:off x="4291734" y="5474089"/>
            <a:ext cx="898525" cy="1564640"/>
            <a:chOff x="4291734" y="5474089"/>
            <a:chExt cx="898525" cy="1564640"/>
          </a:xfrm>
        </p:grpSpPr>
        <p:sp>
          <p:nvSpPr>
            <p:cNvPr id="40" name="object 40"/>
            <p:cNvSpPr/>
            <p:nvPr/>
          </p:nvSpPr>
          <p:spPr>
            <a:xfrm>
              <a:off x="4297921" y="5480276"/>
              <a:ext cx="886460" cy="1552575"/>
            </a:xfrm>
            <a:custGeom>
              <a:avLst/>
              <a:gdLst/>
              <a:ahLst/>
              <a:cxnLst/>
              <a:rect l="l" t="t" r="r" b="b"/>
              <a:pathLst>
                <a:path w="886460" h="1552575">
                  <a:moveTo>
                    <a:pt x="797352" y="0"/>
                  </a:moveTo>
                  <a:lnTo>
                    <a:pt x="88595" y="0"/>
                  </a:lnTo>
                  <a:lnTo>
                    <a:pt x="54110" y="6960"/>
                  </a:lnTo>
                  <a:lnTo>
                    <a:pt x="25949" y="25941"/>
                  </a:lnTo>
                  <a:lnTo>
                    <a:pt x="6962" y="54094"/>
                  </a:lnTo>
                  <a:lnTo>
                    <a:pt x="0" y="88569"/>
                  </a:lnTo>
                  <a:lnTo>
                    <a:pt x="0" y="1463667"/>
                  </a:lnTo>
                  <a:lnTo>
                    <a:pt x="25949" y="1526295"/>
                  </a:lnTo>
                  <a:lnTo>
                    <a:pt x="88595" y="1552237"/>
                  </a:lnTo>
                  <a:lnTo>
                    <a:pt x="797350" y="1552238"/>
                  </a:lnTo>
                  <a:lnTo>
                    <a:pt x="831836" y="1545278"/>
                  </a:lnTo>
                  <a:lnTo>
                    <a:pt x="859997" y="1526297"/>
                  </a:lnTo>
                  <a:lnTo>
                    <a:pt x="878984" y="1498144"/>
                  </a:lnTo>
                  <a:lnTo>
                    <a:pt x="885946" y="1463669"/>
                  </a:lnTo>
                  <a:lnTo>
                    <a:pt x="885948" y="88569"/>
                  </a:lnTo>
                  <a:lnTo>
                    <a:pt x="878985" y="54094"/>
                  </a:lnTo>
                  <a:lnTo>
                    <a:pt x="859999" y="25941"/>
                  </a:lnTo>
                  <a:lnTo>
                    <a:pt x="831838" y="6960"/>
                  </a:lnTo>
                  <a:lnTo>
                    <a:pt x="797352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1" name="object 41"/>
            <p:cNvSpPr/>
            <p:nvPr/>
          </p:nvSpPr>
          <p:spPr>
            <a:xfrm>
              <a:off x="4297921" y="5480276"/>
              <a:ext cx="886460" cy="1552575"/>
            </a:xfrm>
            <a:custGeom>
              <a:avLst/>
              <a:gdLst/>
              <a:ahLst/>
              <a:cxnLst/>
              <a:rect l="l" t="t" r="r" b="b"/>
              <a:pathLst>
                <a:path w="886460" h="1552575">
                  <a:moveTo>
                    <a:pt x="0" y="88569"/>
                  </a:moveTo>
                  <a:lnTo>
                    <a:pt x="6962" y="54094"/>
                  </a:lnTo>
                  <a:lnTo>
                    <a:pt x="25949" y="25941"/>
                  </a:lnTo>
                  <a:lnTo>
                    <a:pt x="54110" y="6960"/>
                  </a:lnTo>
                  <a:lnTo>
                    <a:pt x="88595" y="0"/>
                  </a:lnTo>
                  <a:lnTo>
                    <a:pt x="797352" y="0"/>
                  </a:lnTo>
                  <a:lnTo>
                    <a:pt x="831838" y="6960"/>
                  </a:lnTo>
                  <a:lnTo>
                    <a:pt x="859999" y="25941"/>
                  </a:lnTo>
                  <a:lnTo>
                    <a:pt x="878986" y="54094"/>
                  </a:lnTo>
                  <a:lnTo>
                    <a:pt x="885948" y="88569"/>
                  </a:lnTo>
                  <a:lnTo>
                    <a:pt x="885946" y="1463669"/>
                  </a:lnTo>
                  <a:lnTo>
                    <a:pt x="878984" y="1498145"/>
                  </a:lnTo>
                  <a:lnTo>
                    <a:pt x="859997" y="1526297"/>
                  </a:lnTo>
                  <a:lnTo>
                    <a:pt x="831836" y="1545279"/>
                  </a:lnTo>
                  <a:lnTo>
                    <a:pt x="797351" y="1552239"/>
                  </a:lnTo>
                  <a:lnTo>
                    <a:pt x="88595" y="1552237"/>
                  </a:lnTo>
                  <a:lnTo>
                    <a:pt x="54110" y="1545277"/>
                  </a:lnTo>
                  <a:lnTo>
                    <a:pt x="25949" y="1526296"/>
                  </a:lnTo>
                  <a:lnTo>
                    <a:pt x="6962" y="1498143"/>
                  </a:lnTo>
                  <a:lnTo>
                    <a:pt x="0" y="1463668"/>
                  </a:lnTo>
                  <a:lnTo>
                    <a:pt x="0" y="88569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2" name="object 42"/>
          <p:cNvSpPr txBox="1"/>
          <p:nvPr/>
        </p:nvSpPr>
        <p:spPr>
          <a:xfrm>
            <a:off x="4357829" y="5590569"/>
            <a:ext cx="764540" cy="1290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05" algn="ctr">
              <a:lnSpc>
                <a:spcPts val="890"/>
              </a:lnSpc>
              <a:spcBef>
                <a:spcPts val="100"/>
              </a:spcBef>
            </a:pPr>
            <a:r>
              <a:rPr sz="800" b="1" spc="-20" dirty="0">
                <a:latin typeface="Arial"/>
                <a:cs typeface="Arial"/>
              </a:rPr>
              <a:t>1936</a:t>
            </a:r>
            <a:endParaRPr sz="800">
              <a:latin typeface="Arial"/>
              <a:cs typeface="Arial"/>
            </a:endParaRPr>
          </a:p>
          <a:p>
            <a:pPr algn="ctr">
              <a:lnSpc>
                <a:spcPts val="850"/>
              </a:lnSpc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Berlin</a:t>
            </a:r>
            <a:endParaRPr sz="800">
              <a:latin typeface="Arial MT"/>
              <a:cs typeface="Arial MT"/>
            </a:endParaRPr>
          </a:p>
          <a:p>
            <a:pPr marL="12065" marR="5080" indent="635" algn="ctr">
              <a:lnSpc>
                <a:spcPct val="83100"/>
              </a:lnSpc>
              <a:spcBef>
                <a:spcPts val="125"/>
              </a:spcBef>
            </a:pPr>
            <a:r>
              <a:rPr sz="800" spc="-30" dirty="0">
                <a:latin typeface="Arial MT"/>
                <a:cs typeface="Arial MT"/>
              </a:rPr>
              <a:t>Olympics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begin, 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Germans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remove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visible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signs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Jewish persecution.</a:t>
            </a:r>
            <a:endParaRPr sz="800">
              <a:latin typeface="Arial MT"/>
              <a:cs typeface="Arial MT"/>
            </a:endParaRPr>
          </a:p>
          <a:p>
            <a:pPr marL="66675" marR="57785" indent="-635" algn="ctr">
              <a:lnSpc>
                <a:spcPct val="83100"/>
              </a:lnSpc>
              <a:spcBef>
                <a:spcPts val="114"/>
              </a:spcBef>
            </a:pPr>
            <a:r>
              <a:rPr sz="800" spc="-10" dirty="0">
                <a:latin typeface="Arial MT"/>
                <a:cs typeface="Arial MT"/>
              </a:rPr>
              <a:t>However, persecution </a:t>
            </a:r>
            <a:r>
              <a:rPr sz="800" spc="-45" dirty="0">
                <a:latin typeface="Arial MT"/>
                <a:cs typeface="Arial MT"/>
              </a:rPr>
              <a:t>continued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all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other</a:t>
            </a:r>
            <a:r>
              <a:rPr sz="800" spc="-20" dirty="0">
                <a:latin typeface="Arial MT"/>
                <a:cs typeface="Arial MT"/>
              </a:rPr>
              <a:t> areas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Germany.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43" name="object 43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267823" y="6141928"/>
            <a:ext cx="197099" cy="228929"/>
          </a:xfrm>
          <a:prstGeom prst="rect">
            <a:avLst/>
          </a:prstGeom>
        </p:spPr>
      </p:pic>
      <p:grpSp>
        <p:nvGrpSpPr>
          <p:cNvPr id="44" name="object 44"/>
          <p:cNvGrpSpPr/>
          <p:nvPr/>
        </p:nvGrpSpPr>
        <p:grpSpPr>
          <a:xfrm>
            <a:off x="5531896" y="5473925"/>
            <a:ext cx="899160" cy="1565275"/>
            <a:chOff x="5531896" y="5473925"/>
            <a:chExt cx="899160" cy="1565275"/>
          </a:xfrm>
        </p:grpSpPr>
        <p:sp>
          <p:nvSpPr>
            <p:cNvPr id="45" name="object 45"/>
            <p:cNvSpPr/>
            <p:nvPr/>
          </p:nvSpPr>
          <p:spPr>
            <a:xfrm>
              <a:off x="5538246" y="5480275"/>
              <a:ext cx="886460" cy="1552575"/>
            </a:xfrm>
            <a:custGeom>
              <a:avLst/>
              <a:gdLst/>
              <a:ahLst/>
              <a:cxnLst/>
              <a:rect l="l" t="t" r="r" b="b"/>
              <a:pathLst>
                <a:path w="886460" h="1552575">
                  <a:moveTo>
                    <a:pt x="797352" y="0"/>
                  </a:moveTo>
                  <a:lnTo>
                    <a:pt x="88596" y="0"/>
                  </a:lnTo>
                  <a:lnTo>
                    <a:pt x="54110" y="6960"/>
                  </a:lnTo>
                  <a:lnTo>
                    <a:pt x="25949" y="25941"/>
                  </a:lnTo>
                  <a:lnTo>
                    <a:pt x="6962" y="54094"/>
                  </a:lnTo>
                  <a:lnTo>
                    <a:pt x="0" y="88569"/>
                  </a:lnTo>
                  <a:lnTo>
                    <a:pt x="0" y="1463667"/>
                  </a:lnTo>
                  <a:lnTo>
                    <a:pt x="25949" y="1526295"/>
                  </a:lnTo>
                  <a:lnTo>
                    <a:pt x="88596" y="1552237"/>
                  </a:lnTo>
                  <a:lnTo>
                    <a:pt x="797351" y="1552238"/>
                  </a:lnTo>
                  <a:lnTo>
                    <a:pt x="831836" y="1545278"/>
                  </a:lnTo>
                  <a:lnTo>
                    <a:pt x="859997" y="1526297"/>
                  </a:lnTo>
                  <a:lnTo>
                    <a:pt x="878984" y="1498144"/>
                  </a:lnTo>
                  <a:lnTo>
                    <a:pt x="885946" y="1463669"/>
                  </a:lnTo>
                  <a:lnTo>
                    <a:pt x="885949" y="88569"/>
                  </a:lnTo>
                  <a:lnTo>
                    <a:pt x="878987" y="54094"/>
                  </a:lnTo>
                  <a:lnTo>
                    <a:pt x="860000" y="25941"/>
                  </a:lnTo>
                  <a:lnTo>
                    <a:pt x="831838" y="6960"/>
                  </a:lnTo>
                  <a:lnTo>
                    <a:pt x="797352" y="0"/>
                  </a:lnTo>
                  <a:close/>
                </a:path>
              </a:pathLst>
            </a:custGeom>
            <a:solidFill>
              <a:srgbClr val="FF006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6" name="object 46"/>
            <p:cNvSpPr/>
            <p:nvPr/>
          </p:nvSpPr>
          <p:spPr>
            <a:xfrm>
              <a:off x="5538246" y="5480275"/>
              <a:ext cx="886460" cy="1552575"/>
            </a:xfrm>
            <a:custGeom>
              <a:avLst/>
              <a:gdLst/>
              <a:ahLst/>
              <a:cxnLst/>
              <a:rect l="l" t="t" r="r" b="b"/>
              <a:pathLst>
                <a:path w="886460" h="1552575">
                  <a:moveTo>
                    <a:pt x="0" y="88569"/>
                  </a:moveTo>
                  <a:lnTo>
                    <a:pt x="6962" y="54094"/>
                  </a:lnTo>
                  <a:lnTo>
                    <a:pt x="25949" y="25941"/>
                  </a:lnTo>
                  <a:lnTo>
                    <a:pt x="54110" y="6960"/>
                  </a:lnTo>
                  <a:lnTo>
                    <a:pt x="88595" y="0"/>
                  </a:lnTo>
                  <a:lnTo>
                    <a:pt x="797352" y="0"/>
                  </a:lnTo>
                  <a:lnTo>
                    <a:pt x="831838" y="6960"/>
                  </a:lnTo>
                  <a:lnTo>
                    <a:pt x="859999" y="25941"/>
                  </a:lnTo>
                  <a:lnTo>
                    <a:pt x="878986" y="54094"/>
                  </a:lnTo>
                  <a:lnTo>
                    <a:pt x="885948" y="88569"/>
                  </a:lnTo>
                  <a:lnTo>
                    <a:pt x="885946" y="1463669"/>
                  </a:lnTo>
                  <a:lnTo>
                    <a:pt x="878984" y="1498145"/>
                  </a:lnTo>
                  <a:lnTo>
                    <a:pt x="859997" y="1526297"/>
                  </a:lnTo>
                  <a:lnTo>
                    <a:pt x="831836" y="1545279"/>
                  </a:lnTo>
                  <a:lnTo>
                    <a:pt x="797351" y="1552239"/>
                  </a:lnTo>
                  <a:lnTo>
                    <a:pt x="88595" y="1552237"/>
                  </a:lnTo>
                  <a:lnTo>
                    <a:pt x="54110" y="1545277"/>
                  </a:lnTo>
                  <a:lnTo>
                    <a:pt x="25949" y="1526296"/>
                  </a:lnTo>
                  <a:lnTo>
                    <a:pt x="6962" y="1498143"/>
                  </a:lnTo>
                  <a:lnTo>
                    <a:pt x="0" y="1463668"/>
                  </a:lnTo>
                  <a:lnTo>
                    <a:pt x="0" y="88569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47" name="object 47"/>
          <p:cNvSpPr txBox="1"/>
          <p:nvPr/>
        </p:nvSpPr>
        <p:spPr>
          <a:xfrm>
            <a:off x="4273332" y="5163039"/>
            <a:ext cx="2735580" cy="520065"/>
          </a:xfrm>
          <a:prstGeom prst="rect">
            <a:avLst/>
          </a:prstGeom>
        </p:spPr>
        <p:txBody>
          <a:bodyPr vert="horz" wrap="square" lIns="0" tIns="501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95"/>
              </a:spcBef>
            </a:pPr>
            <a:r>
              <a:rPr sz="1400" spc="-110" dirty="0">
                <a:latin typeface="Trebuchet MS"/>
                <a:cs typeface="Trebuchet MS"/>
              </a:rPr>
              <a:t>Timeline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25" dirty="0">
                <a:latin typeface="Trebuchet MS"/>
                <a:cs typeface="Trebuchet MS"/>
              </a:rPr>
              <a:t>Jewish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65" dirty="0">
                <a:latin typeface="Trebuchet MS"/>
                <a:cs typeface="Trebuchet MS"/>
              </a:rPr>
              <a:t>Treatment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in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210" dirty="0">
                <a:latin typeface="Trebuchet MS"/>
                <a:cs typeface="Trebuchet MS"/>
              </a:rPr>
              <a:t>Germany</a:t>
            </a:r>
            <a:endParaRPr sz="1400">
              <a:latin typeface="Trebuchet MS"/>
              <a:cs typeface="Trebuchet MS"/>
            </a:endParaRPr>
          </a:p>
          <a:p>
            <a:pPr marL="680085" algn="ctr">
              <a:lnSpc>
                <a:spcPts val="875"/>
              </a:lnSpc>
              <a:spcBef>
                <a:spcPts val="165"/>
              </a:spcBef>
            </a:pPr>
            <a:r>
              <a:rPr sz="800" b="1" spc="-20" dirty="0">
                <a:latin typeface="Arial"/>
                <a:cs typeface="Arial"/>
              </a:rPr>
              <a:t>1938</a:t>
            </a:r>
            <a:endParaRPr sz="800">
              <a:latin typeface="Arial"/>
              <a:cs typeface="Arial"/>
            </a:endParaRPr>
          </a:p>
          <a:p>
            <a:pPr marL="677545" algn="ctr">
              <a:lnSpc>
                <a:spcPts val="875"/>
              </a:lnSpc>
            </a:pPr>
            <a:r>
              <a:rPr sz="800" spc="-70" dirty="0">
                <a:latin typeface="Arial MT"/>
                <a:cs typeface="Arial MT"/>
              </a:rPr>
              <a:t>Jews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48" name="object 48"/>
          <p:cNvSpPr txBox="1"/>
          <p:nvPr/>
        </p:nvSpPr>
        <p:spPr>
          <a:xfrm>
            <a:off x="5586709" y="5651529"/>
            <a:ext cx="787400" cy="1391285"/>
          </a:xfrm>
          <a:prstGeom prst="rect">
            <a:avLst/>
          </a:prstGeom>
        </p:spPr>
        <p:txBody>
          <a:bodyPr vert="horz" wrap="square" lIns="0" tIns="33020" rIns="0" bIns="0" rtlCol="0">
            <a:spAutoFit/>
          </a:bodyPr>
          <a:lstStyle/>
          <a:p>
            <a:pPr marL="103505" marR="94615" indent="60325" algn="just">
              <a:lnSpc>
                <a:spcPct val="83300"/>
              </a:lnSpc>
              <a:spcBef>
                <a:spcPts val="260"/>
              </a:spcBef>
            </a:pPr>
            <a:r>
              <a:rPr sz="800" spc="-10" dirty="0">
                <a:latin typeface="Arial MT"/>
                <a:cs typeface="Arial MT"/>
              </a:rPr>
              <a:t>ordered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register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all</a:t>
            </a:r>
            <a:r>
              <a:rPr sz="800" spc="-20" dirty="0">
                <a:latin typeface="Arial MT"/>
                <a:cs typeface="Arial MT"/>
              </a:rPr>
              <a:t> wealth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property.</a:t>
            </a:r>
            <a:endParaRPr sz="800">
              <a:latin typeface="Arial MT"/>
              <a:cs typeface="Arial MT"/>
            </a:endParaRPr>
          </a:p>
          <a:p>
            <a:pPr marL="635" algn="ctr">
              <a:lnSpc>
                <a:spcPts val="770"/>
              </a:lnSpc>
            </a:pPr>
            <a:r>
              <a:rPr sz="800" spc="-60" dirty="0">
                <a:latin typeface="Arial MT"/>
                <a:cs typeface="Arial MT"/>
              </a:rPr>
              <a:t>They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could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no</a:t>
            </a:r>
            <a:endParaRPr sz="800">
              <a:latin typeface="Arial MT"/>
              <a:cs typeface="Arial MT"/>
            </a:endParaRPr>
          </a:p>
          <a:p>
            <a:pPr marL="12700" marR="5080" algn="ctr">
              <a:lnSpc>
                <a:spcPts val="790"/>
              </a:lnSpc>
              <a:spcBef>
                <a:spcPts val="145"/>
              </a:spcBef>
            </a:pPr>
            <a:r>
              <a:rPr sz="800" spc="-20" dirty="0">
                <a:latin typeface="Arial MT"/>
                <a:cs typeface="Arial MT"/>
              </a:rPr>
              <a:t>longer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practice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as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doctors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lawyers</a:t>
            </a:r>
            <a:endParaRPr sz="800">
              <a:latin typeface="Arial MT"/>
              <a:cs typeface="Arial MT"/>
            </a:endParaRPr>
          </a:p>
          <a:p>
            <a:pPr marL="19685" marR="12700" algn="ctr">
              <a:lnSpc>
                <a:spcPts val="790"/>
              </a:lnSpc>
              <a:spcBef>
                <a:spcPts val="30"/>
              </a:spcBef>
            </a:pPr>
            <a:r>
              <a:rPr sz="800" spc="-70" dirty="0">
                <a:latin typeface="Arial MT"/>
                <a:cs typeface="Arial MT"/>
              </a:rPr>
              <a:t>Jews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forced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change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their</a:t>
            </a:r>
            <a:endParaRPr sz="800">
              <a:latin typeface="Arial MT"/>
              <a:cs typeface="Arial MT"/>
            </a:endParaRPr>
          </a:p>
          <a:p>
            <a:pPr marL="50165" marR="42545" indent="-635" algn="ctr">
              <a:lnSpc>
                <a:spcPct val="83700"/>
              </a:lnSpc>
              <a:spcBef>
                <a:spcPts val="85"/>
              </a:spcBef>
            </a:pPr>
            <a:r>
              <a:rPr sz="800" dirty="0">
                <a:latin typeface="Arial MT"/>
                <a:cs typeface="Arial MT"/>
              </a:rPr>
              <a:t>first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names: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men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Israel,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women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Sarah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49" name="object 49"/>
          <p:cNvGrpSpPr/>
          <p:nvPr/>
        </p:nvGrpSpPr>
        <p:grpSpPr>
          <a:xfrm>
            <a:off x="6442964" y="5474089"/>
            <a:ext cx="1228090" cy="1564640"/>
            <a:chOff x="6442964" y="5474089"/>
            <a:chExt cx="1228090" cy="1564640"/>
          </a:xfrm>
        </p:grpSpPr>
        <p:pic>
          <p:nvPicPr>
            <p:cNvPr id="50" name="object 5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442964" y="6067552"/>
              <a:ext cx="329184" cy="377952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508148" y="6141929"/>
              <a:ext cx="197099" cy="228929"/>
            </a:xfrm>
            <a:prstGeom prst="rect">
              <a:avLst/>
            </a:prstGeom>
          </p:spPr>
        </p:pic>
        <p:sp>
          <p:nvSpPr>
            <p:cNvPr id="52" name="object 52"/>
            <p:cNvSpPr/>
            <p:nvPr/>
          </p:nvSpPr>
          <p:spPr>
            <a:xfrm>
              <a:off x="6778573" y="5480276"/>
              <a:ext cx="886460" cy="1552575"/>
            </a:xfrm>
            <a:custGeom>
              <a:avLst/>
              <a:gdLst/>
              <a:ahLst/>
              <a:cxnLst/>
              <a:rect l="l" t="t" r="r" b="b"/>
              <a:pathLst>
                <a:path w="886459" h="1552575">
                  <a:moveTo>
                    <a:pt x="797352" y="0"/>
                  </a:moveTo>
                  <a:lnTo>
                    <a:pt x="88595" y="0"/>
                  </a:lnTo>
                  <a:lnTo>
                    <a:pt x="54110" y="6960"/>
                  </a:lnTo>
                  <a:lnTo>
                    <a:pt x="25949" y="25941"/>
                  </a:lnTo>
                  <a:lnTo>
                    <a:pt x="6962" y="54094"/>
                  </a:lnTo>
                  <a:lnTo>
                    <a:pt x="0" y="88569"/>
                  </a:lnTo>
                  <a:lnTo>
                    <a:pt x="0" y="1463667"/>
                  </a:lnTo>
                  <a:lnTo>
                    <a:pt x="25949" y="1526295"/>
                  </a:lnTo>
                  <a:lnTo>
                    <a:pt x="88595" y="1552237"/>
                  </a:lnTo>
                  <a:lnTo>
                    <a:pt x="797350" y="1552238"/>
                  </a:lnTo>
                  <a:lnTo>
                    <a:pt x="831836" y="1545278"/>
                  </a:lnTo>
                  <a:lnTo>
                    <a:pt x="859997" y="1526297"/>
                  </a:lnTo>
                  <a:lnTo>
                    <a:pt x="878984" y="1498144"/>
                  </a:lnTo>
                  <a:lnTo>
                    <a:pt x="885946" y="1463669"/>
                  </a:lnTo>
                  <a:lnTo>
                    <a:pt x="885948" y="88569"/>
                  </a:lnTo>
                  <a:lnTo>
                    <a:pt x="878985" y="54094"/>
                  </a:lnTo>
                  <a:lnTo>
                    <a:pt x="859999" y="25941"/>
                  </a:lnTo>
                  <a:lnTo>
                    <a:pt x="831838" y="6960"/>
                  </a:lnTo>
                  <a:lnTo>
                    <a:pt x="797352" y="0"/>
                  </a:lnTo>
                  <a:close/>
                </a:path>
              </a:pathLst>
            </a:custGeom>
            <a:solidFill>
              <a:srgbClr val="00BFB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3" name="object 53"/>
            <p:cNvSpPr/>
            <p:nvPr/>
          </p:nvSpPr>
          <p:spPr>
            <a:xfrm>
              <a:off x="6778573" y="5480276"/>
              <a:ext cx="886460" cy="1552575"/>
            </a:xfrm>
            <a:custGeom>
              <a:avLst/>
              <a:gdLst/>
              <a:ahLst/>
              <a:cxnLst/>
              <a:rect l="l" t="t" r="r" b="b"/>
              <a:pathLst>
                <a:path w="886459" h="1552575">
                  <a:moveTo>
                    <a:pt x="0" y="88569"/>
                  </a:moveTo>
                  <a:lnTo>
                    <a:pt x="6962" y="54094"/>
                  </a:lnTo>
                  <a:lnTo>
                    <a:pt x="25949" y="25941"/>
                  </a:lnTo>
                  <a:lnTo>
                    <a:pt x="54110" y="6960"/>
                  </a:lnTo>
                  <a:lnTo>
                    <a:pt x="88595" y="0"/>
                  </a:lnTo>
                  <a:lnTo>
                    <a:pt x="797352" y="0"/>
                  </a:lnTo>
                  <a:lnTo>
                    <a:pt x="831838" y="6960"/>
                  </a:lnTo>
                  <a:lnTo>
                    <a:pt x="859999" y="25941"/>
                  </a:lnTo>
                  <a:lnTo>
                    <a:pt x="878986" y="54094"/>
                  </a:lnTo>
                  <a:lnTo>
                    <a:pt x="885948" y="88569"/>
                  </a:lnTo>
                  <a:lnTo>
                    <a:pt x="885946" y="1463669"/>
                  </a:lnTo>
                  <a:lnTo>
                    <a:pt x="878984" y="1498145"/>
                  </a:lnTo>
                  <a:lnTo>
                    <a:pt x="859997" y="1526297"/>
                  </a:lnTo>
                  <a:lnTo>
                    <a:pt x="831836" y="1545279"/>
                  </a:lnTo>
                  <a:lnTo>
                    <a:pt x="797351" y="1552239"/>
                  </a:lnTo>
                  <a:lnTo>
                    <a:pt x="88595" y="1552237"/>
                  </a:lnTo>
                  <a:lnTo>
                    <a:pt x="54110" y="1545277"/>
                  </a:lnTo>
                  <a:lnTo>
                    <a:pt x="25949" y="1526296"/>
                  </a:lnTo>
                  <a:lnTo>
                    <a:pt x="6962" y="1498143"/>
                  </a:lnTo>
                  <a:lnTo>
                    <a:pt x="0" y="1463668"/>
                  </a:lnTo>
                  <a:lnTo>
                    <a:pt x="0" y="88569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4" name="object 54"/>
          <p:cNvSpPr txBox="1"/>
          <p:nvPr/>
        </p:nvSpPr>
        <p:spPr>
          <a:xfrm>
            <a:off x="6833407" y="5800881"/>
            <a:ext cx="774700" cy="8820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" algn="ctr">
              <a:lnSpc>
                <a:spcPts val="875"/>
              </a:lnSpc>
              <a:spcBef>
                <a:spcPts val="100"/>
              </a:spcBef>
            </a:pPr>
            <a:r>
              <a:rPr sz="800" b="1" spc="-20" dirty="0">
                <a:latin typeface="Arial"/>
                <a:cs typeface="Arial"/>
              </a:rPr>
              <a:t>1938</a:t>
            </a:r>
            <a:endParaRPr sz="800">
              <a:latin typeface="Arial"/>
              <a:cs typeface="Arial"/>
            </a:endParaRPr>
          </a:p>
          <a:p>
            <a:pPr algn="ctr">
              <a:lnSpc>
                <a:spcPts val="850"/>
              </a:lnSpc>
            </a:pPr>
            <a:r>
              <a:rPr sz="800" spc="-35" dirty="0">
                <a:latin typeface="Arial MT"/>
                <a:cs typeface="Arial MT"/>
              </a:rPr>
              <a:t>Kristallnacht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(The</a:t>
            </a:r>
            <a:endParaRPr sz="800">
              <a:latin typeface="Arial MT"/>
              <a:cs typeface="Arial MT"/>
            </a:endParaRPr>
          </a:p>
          <a:p>
            <a:pPr marL="12700" marR="5080" indent="-635" algn="ctr">
              <a:lnSpc>
                <a:spcPct val="85000"/>
              </a:lnSpc>
              <a:spcBef>
                <a:spcPts val="120"/>
              </a:spcBef>
            </a:pPr>
            <a:r>
              <a:rPr sz="800" spc="-10" dirty="0">
                <a:latin typeface="Arial MT"/>
                <a:cs typeface="Arial MT"/>
              </a:rPr>
              <a:t>Night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Broken </a:t>
            </a:r>
            <a:r>
              <a:rPr sz="800" spc="-40" dirty="0">
                <a:latin typeface="Arial MT"/>
                <a:cs typeface="Arial MT"/>
              </a:rPr>
              <a:t>Glass).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organised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attacks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on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Jewish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homes,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business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synagogues.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55" name="object 5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753113" y="6146569"/>
            <a:ext cx="187820" cy="219649"/>
          </a:xfrm>
          <a:prstGeom prst="rect">
            <a:avLst/>
          </a:prstGeom>
        </p:spPr>
      </p:pic>
      <p:grpSp>
        <p:nvGrpSpPr>
          <p:cNvPr id="56" name="object 56"/>
          <p:cNvGrpSpPr/>
          <p:nvPr/>
        </p:nvGrpSpPr>
        <p:grpSpPr>
          <a:xfrm>
            <a:off x="8012712" y="5474089"/>
            <a:ext cx="898525" cy="1564640"/>
            <a:chOff x="8012712" y="5474089"/>
            <a:chExt cx="898525" cy="1564640"/>
          </a:xfrm>
        </p:grpSpPr>
        <p:sp>
          <p:nvSpPr>
            <p:cNvPr id="57" name="object 57"/>
            <p:cNvSpPr/>
            <p:nvPr/>
          </p:nvSpPr>
          <p:spPr>
            <a:xfrm>
              <a:off x="8018899" y="5480276"/>
              <a:ext cx="886460" cy="1552575"/>
            </a:xfrm>
            <a:custGeom>
              <a:avLst/>
              <a:gdLst/>
              <a:ahLst/>
              <a:cxnLst/>
              <a:rect l="l" t="t" r="r" b="b"/>
              <a:pathLst>
                <a:path w="886459" h="1552575">
                  <a:moveTo>
                    <a:pt x="797351" y="0"/>
                  </a:moveTo>
                  <a:lnTo>
                    <a:pt x="88595" y="0"/>
                  </a:lnTo>
                  <a:lnTo>
                    <a:pt x="54109" y="6960"/>
                  </a:lnTo>
                  <a:lnTo>
                    <a:pt x="25948" y="25941"/>
                  </a:lnTo>
                  <a:lnTo>
                    <a:pt x="6962" y="54094"/>
                  </a:lnTo>
                  <a:lnTo>
                    <a:pt x="0" y="88569"/>
                  </a:lnTo>
                  <a:lnTo>
                    <a:pt x="0" y="1463667"/>
                  </a:lnTo>
                  <a:lnTo>
                    <a:pt x="25948" y="1526295"/>
                  </a:lnTo>
                  <a:lnTo>
                    <a:pt x="88595" y="1552237"/>
                  </a:lnTo>
                  <a:lnTo>
                    <a:pt x="797350" y="1552238"/>
                  </a:lnTo>
                  <a:lnTo>
                    <a:pt x="831836" y="1545278"/>
                  </a:lnTo>
                  <a:lnTo>
                    <a:pt x="859997" y="1526297"/>
                  </a:lnTo>
                  <a:lnTo>
                    <a:pt x="878983" y="1498144"/>
                  </a:lnTo>
                  <a:lnTo>
                    <a:pt x="885945" y="1463669"/>
                  </a:lnTo>
                  <a:lnTo>
                    <a:pt x="885948" y="88569"/>
                  </a:lnTo>
                  <a:lnTo>
                    <a:pt x="878985" y="54094"/>
                  </a:lnTo>
                  <a:lnTo>
                    <a:pt x="859998" y="25941"/>
                  </a:lnTo>
                  <a:lnTo>
                    <a:pt x="831837" y="6960"/>
                  </a:lnTo>
                  <a:lnTo>
                    <a:pt x="797351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8018899" y="5480276"/>
              <a:ext cx="886460" cy="1552575"/>
            </a:xfrm>
            <a:custGeom>
              <a:avLst/>
              <a:gdLst/>
              <a:ahLst/>
              <a:cxnLst/>
              <a:rect l="l" t="t" r="r" b="b"/>
              <a:pathLst>
                <a:path w="886459" h="1552575">
                  <a:moveTo>
                    <a:pt x="0" y="88569"/>
                  </a:moveTo>
                  <a:lnTo>
                    <a:pt x="6962" y="54094"/>
                  </a:lnTo>
                  <a:lnTo>
                    <a:pt x="25949" y="25941"/>
                  </a:lnTo>
                  <a:lnTo>
                    <a:pt x="54110" y="6960"/>
                  </a:lnTo>
                  <a:lnTo>
                    <a:pt x="88595" y="0"/>
                  </a:lnTo>
                  <a:lnTo>
                    <a:pt x="797352" y="0"/>
                  </a:lnTo>
                  <a:lnTo>
                    <a:pt x="831838" y="6960"/>
                  </a:lnTo>
                  <a:lnTo>
                    <a:pt x="859999" y="25941"/>
                  </a:lnTo>
                  <a:lnTo>
                    <a:pt x="878986" y="54094"/>
                  </a:lnTo>
                  <a:lnTo>
                    <a:pt x="885948" y="88569"/>
                  </a:lnTo>
                  <a:lnTo>
                    <a:pt x="885946" y="1463669"/>
                  </a:lnTo>
                  <a:lnTo>
                    <a:pt x="878984" y="1498145"/>
                  </a:lnTo>
                  <a:lnTo>
                    <a:pt x="859997" y="1526297"/>
                  </a:lnTo>
                  <a:lnTo>
                    <a:pt x="831836" y="1545279"/>
                  </a:lnTo>
                  <a:lnTo>
                    <a:pt x="797351" y="1552239"/>
                  </a:lnTo>
                  <a:lnTo>
                    <a:pt x="88595" y="1552237"/>
                  </a:lnTo>
                  <a:lnTo>
                    <a:pt x="54110" y="1545277"/>
                  </a:lnTo>
                  <a:lnTo>
                    <a:pt x="25949" y="1526296"/>
                  </a:lnTo>
                  <a:lnTo>
                    <a:pt x="6962" y="1498143"/>
                  </a:lnTo>
                  <a:lnTo>
                    <a:pt x="0" y="1463668"/>
                  </a:lnTo>
                  <a:lnTo>
                    <a:pt x="0" y="88569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9" name="object 59"/>
          <p:cNvSpPr txBox="1"/>
          <p:nvPr/>
        </p:nvSpPr>
        <p:spPr>
          <a:xfrm>
            <a:off x="8073145" y="5486937"/>
            <a:ext cx="775970" cy="150685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" algn="ctr">
              <a:lnSpc>
                <a:spcPts val="875"/>
              </a:lnSpc>
              <a:spcBef>
                <a:spcPts val="100"/>
              </a:spcBef>
            </a:pPr>
            <a:r>
              <a:rPr sz="800" b="1" spc="-20" dirty="0">
                <a:latin typeface="Arial"/>
                <a:cs typeface="Arial"/>
              </a:rPr>
              <a:t>1939</a:t>
            </a:r>
            <a:endParaRPr sz="800">
              <a:latin typeface="Arial"/>
              <a:cs typeface="Arial"/>
            </a:endParaRPr>
          </a:p>
          <a:p>
            <a:pPr marL="1270" algn="ctr">
              <a:lnSpc>
                <a:spcPts val="850"/>
              </a:lnSpc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Nasi’s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who</a:t>
            </a:r>
            <a:endParaRPr sz="800">
              <a:latin typeface="Arial MT"/>
              <a:cs typeface="Arial MT"/>
            </a:endParaRPr>
          </a:p>
          <a:p>
            <a:pPr marL="12700" marR="5080" indent="-635" algn="ctr">
              <a:lnSpc>
                <a:spcPct val="85500"/>
              </a:lnSpc>
              <a:spcBef>
                <a:spcPts val="115"/>
              </a:spcBef>
            </a:pPr>
            <a:r>
              <a:rPr sz="800" dirty="0">
                <a:latin typeface="Arial MT"/>
                <a:cs typeface="Arial MT"/>
              </a:rPr>
              <a:t>had</a:t>
            </a:r>
            <a:r>
              <a:rPr sz="800" spc="-5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been </a:t>
            </a:r>
            <a:r>
              <a:rPr sz="800" spc="-35" dirty="0">
                <a:latin typeface="Arial MT"/>
                <a:cs typeface="Arial MT"/>
              </a:rPr>
              <a:t>encouraging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Jews</a:t>
            </a:r>
            <a:r>
              <a:rPr sz="800" dirty="0">
                <a:latin typeface="Arial MT"/>
                <a:cs typeface="Arial MT"/>
              </a:rPr>
              <a:t> to </a:t>
            </a:r>
            <a:r>
              <a:rPr sz="800" spc="-20" dirty="0">
                <a:latin typeface="Arial MT"/>
                <a:cs typeface="Arial MT"/>
              </a:rPr>
              <a:t>emigrate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from </a:t>
            </a:r>
            <a:r>
              <a:rPr sz="800" dirty="0">
                <a:latin typeface="Arial MT"/>
                <a:cs typeface="Arial MT"/>
              </a:rPr>
              <a:t>1933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onwards, </a:t>
            </a:r>
            <a:r>
              <a:rPr sz="800" spc="-45" dirty="0">
                <a:latin typeface="Arial MT"/>
                <a:cs typeface="Arial MT"/>
              </a:rPr>
              <a:t>now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started ‘forced’</a:t>
            </a:r>
            <a:endParaRPr sz="800">
              <a:latin typeface="Arial MT"/>
              <a:cs typeface="Arial MT"/>
            </a:endParaRPr>
          </a:p>
          <a:p>
            <a:pPr marL="85725" marR="78105" indent="64769">
              <a:lnSpc>
                <a:spcPts val="790"/>
              </a:lnSpc>
            </a:pPr>
            <a:r>
              <a:rPr sz="800" spc="-10" dirty="0">
                <a:latin typeface="Arial MT"/>
                <a:cs typeface="Arial MT"/>
              </a:rPr>
              <a:t>emigration. </a:t>
            </a:r>
            <a:r>
              <a:rPr sz="800" dirty="0">
                <a:latin typeface="Arial MT"/>
                <a:cs typeface="Arial MT"/>
              </a:rPr>
              <a:t>150,000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Jews</a:t>
            </a:r>
            <a:endParaRPr sz="800">
              <a:latin typeface="Arial MT"/>
              <a:cs typeface="Arial MT"/>
            </a:endParaRPr>
          </a:p>
          <a:p>
            <a:pPr marL="63500" marR="56515" indent="3810">
              <a:lnSpc>
                <a:spcPts val="790"/>
              </a:lnSpc>
              <a:spcBef>
                <a:spcPts val="25"/>
              </a:spcBef>
            </a:pP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deported but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had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to</a:t>
            </a:r>
            <a:endParaRPr sz="800">
              <a:latin typeface="Arial MT"/>
              <a:cs typeface="Arial MT"/>
            </a:endParaRPr>
          </a:p>
          <a:p>
            <a:pPr marL="41275" marR="33020" indent="2540">
              <a:lnSpc>
                <a:spcPts val="790"/>
              </a:lnSpc>
              <a:spcBef>
                <a:spcPts val="125"/>
              </a:spcBef>
            </a:pPr>
            <a:r>
              <a:rPr sz="800" dirty="0">
                <a:latin typeface="Arial MT"/>
                <a:cs typeface="Arial MT"/>
              </a:rPr>
              <a:t>pay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large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tax</a:t>
            </a:r>
            <a:r>
              <a:rPr sz="800" dirty="0">
                <a:latin typeface="Arial MT"/>
                <a:cs typeface="Arial MT"/>
              </a:rPr>
              <a:t> before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left.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60" name="object 60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8993440" y="6146569"/>
            <a:ext cx="187820" cy="219649"/>
          </a:xfrm>
          <a:prstGeom prst="rect">
            <a:avLst/>
          </a:prstGeom>
        </p:spPr>
      </p:pic>
      <p:grpSp>
        <p:nvGrpSpPr>
          <p:cNvPr id="61" name="object 61"/>
          <p:cNvGrpSpPr/>
          <p:nvPr/>
        </p:nvGrpSpPr>
        <p:grpSpPr>
          <a:xfrm>
            <a:off x="9253037" y="5474089"/>
            <a:ext cx="898525" cy="1564640"/>
            <a:chOff x="9253037" y="5474089"/>
            <a:chExt cx="898525" cy="1564640"/>
          </a:xfrm>
        </p:grpSpPr>
        <p:sp>
          <p:nvSpPr>
            <p:cNvPr id="62" name="object 62"/>
            <p:cNvSpPr/>
            <p:nvPr/>
          </p:nvSpPr>
          <p:spPr>
            <a:xfrm>
              <a:off x="9259224" y="5480276"/>
              <a:ext cx="886460" cy="1552575"/>
            </a:xfrm>
            <a:custGeom>
              <a:avLst/>
              <a:gdLst/>
              <a:ahLst/>
              <a:cxnLst/>
              <a:rect l="l" t="t" r="r" b="b"/>
              <a:pathLst>
                <a:path w="886459" h="1552575">
                  <a:moveTo>
                    <a:pt x="797352" y="0"/>
                  </a:moveTo>
                  <a:lnTo>
                    <a:pt x="88595" y="0"/>
                  </a:lnTo>
                  <a:lnTo>
                    <a:pt x="54110" y="6960"/>
                  </a:lnTo>
                  <a:lnTo>
                    <a:pt x="25949" y="25941"/>
                  </a:lnTo>
                  <a:lnTo>
                    <a:pt x="6962" y="54094"/>
                  </a:lnTo>
                  <a:lnTo>
                    <a:pt x="0" y="88569"/>
                  </a:lnTo>
                  <a:lnTo>
                    <a:pt x="0" y="1463667"/>
                  </a:lnTo>
                  <a:lnTo>
                    <a:pt x="25949" y="1526295"/>
                  </a:lnTo>
                  <a:lnTo>
                    <a:pt x="88595" y="1552237"/>
                  </a:lnTo>
                  <a:lnTo>
                    <a:pt x="797350" y="1552238"/>
                  </a:lnTo>
                  <a:lnTo>
                    <a:pt x="831836" y="1545278"/>
                  </a:lnTo>
                  <a:lnTo>
                    <a:pt x="859997" y="1526297"/>
                  </a:lnTo>
                  <a:lnTo>
                    <a:pt x="878984" y="1498144"/>
                  </a:lnTo>
                  <a:lnTo>
                    <a:pt x="885946" y="1463669"/>
                  </a:lnTo>
                  <a:lnTo>
                    <a:pt x="885948" y="88569"/>
                  </a:lnTo>
                  <a:lnTo>
                    <a:pt x="878985" y="54094"/>
                  </a:lnTo>
                  <a:lnTo>
                    <a:pt x="859999" y="25941"/>
                  </a:lnTo>
                  <a:lnTo>
                    <a:pt x="831838" y="6960"/>
                  </a:lnTo>
                  <a:lnTo>
                    <a:pt x="797352" y="0"/>
                  </a:lnTo>
                  <a:close/>
                </a:path>
              </a:pathLst>
            </a:custGeom>
            <a:solidFill>
              <a:srgbClr val="FF9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3" name="object 63"/>
            <p:cNvSpPr/>
            <p:nvPr/>
          </p:nvSpPr>
          <p:spPr>
            <a:xfrm>
              <a:off x="9259224" y="5480276"/>
              <a:ext cx="886460" cy="1552575"/>
            </a:xfrm>
            <a:custGeom>
              <a:avLst/>
              <a:gdLst/>
              <a:ahLst/>
              <a:cxnLst/>
              <a:rect l="l" t="t" r="r" b="b"/>
              <a:pathLst>
                <a:path w="886459" h="1552575">
                  <a:moveTo>
                    <a:pt x="0" y="88569"/>
                  </a:moveTo>
                  <a:lnTo>
                    <a:pt x="6962" y="54094"/>
                  </a:lnTo>
                  <a:lnTo>
                    <a:pt x="25949" y="25941"/>
                  </a:lnTo>
                  <a:lnTo>
                    <a:pt x="54110" y="6960"/>
                  </a:lnTo>
                  <a:lnTo>
                    <a:pt x="88595" y="0"/>
                  </a:lnTo>
                  <a:lnTo>
                    <a:pt x="797352" y="0"/>
                  </a:lnTo>
                  <a:lnTo>
                    <a:pt x="831838" y="6960"/>
                  </a:lnTo>
                  <a:lnTo>
                    <a:pt x="859999" y="25941"/>
                  </a:lnTo>
                  <a:lnTo>
                    <a:pt x="878986" y="54094"/>
                  </a:lnTo>
                  <a:lnTo>
                    <a:pt x="885948" y="88569"/>
                  </a:lnTo>
                  <a:lnTo>
                    <a:pt x="885946" y="1463669"/>
                  </a:lnTo>
                  <a:lnTo>
                    <a:pt x="878984" y="1498145"/>
                  </a:lnTo>
                  <a:lnTo>
                    <a:pt x="859997" y="1526297"/>
                  </a:lnTo>
                  <a:lnTo>
                    <a:pt x="831836" y="1545279"/>
                  </a:lnTo>
                  <a:lnTo>
                    <a:pt x="797351" y="1552239"/>
                  </a:lnTo>
                  <a:lnTo>
                    <a:pt x="88595" y="1552237"/>
                  </a:lnTo>
                  <a:lnTo>
                    <a:pt x="54110" y="1545277"/>
                  </a:lnTo>
                  <a:lnTo>
                    <a:pt x="25949" y="1526296"/>
                  </a:lnTo>
                  <a:lnTo>
                    <a:pt x="6962" y="1498143"/>
                  </a:lnTo>
                  <a:lnTo>
                    <a:pt x="0" y="1463668"/>
                  </a:lnTo>
                  <a:lnTo>
                    <a:pt x="0" y="88569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4" name="object 64"/>
          <p:cNvSpPr txBox="1"/>
          <p:nvPr/>
        </p:nvSpPr>
        <p:spPr>
          <a:xfrm>
            <a:off x="9315636" y="5852697"/>
            <a:ext cx="770890" cy="7696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905" algn="ctr">
              <a:lnSpc>
                <a:spcPts val="875"/>
              </a:lnSpc>
              <a:spcBef>
                <a:spcPts val="100"/>
              </a:spcBef>
            </a:pPr>
            <a:r>
              <a:rPr sz="800" b="1" spc="-20" dirty="0">
                <a:latin typeface="Arial"/>
                <a:cs typeface="Arial"/>
              </a:rPr>
              <a:t>1939</a:t>
            </a:r>
            <a:endParaRPr sz="800">
              <a:latin typeface="Arial"/>
              <a:cs typeface="Arial"/>
            </a:endParaRPr>
          </a:p>
          <a:p>
            <a:pPr algn="ctr">
              <a:lnSpc>
                <a:spcPts val="850"/>
              </a:lnSpc>
            </a:pPr>
            <a:r>
              <a:rPr sz="800" spc="-75" dirty="0">
                <a:latin typeface="Arial MT"/>
                <a:cs typeface="Arial MT"/>
              </a:rPr>
              <a:t>In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March,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there</a:t>
            </a:r>
            <a:endParaRPr sz="800">
              <a:latin typeface="Arial MT"/>
              <a:cs typeface="Arial MT"/>
            </a:endParaRPr>
          </a:p>
          <a:p>
            <a:pPr marL="12700" marR="5080" algn="ctr">
              <a:lnSpc>
                <a:spcPct val="83100"/>
              </a:lnSpc>
              <a:spcBef>
                <a:spcPts val="135"/>
              </a:spcBef>
            </a:pP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mass </a:t>
            </a:r>
            <a:r>
              <a:rPr sz="800" spc="-35" dirty="0">
                <a:latin typeface="Arial MT"/>
                <a:cs typeface="Arial MT"/>
              </a:rPr>
              <a:t>arrests.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30,000 </a:t>
            </a:r>
            <a:r>
              <a:rPr sz="800" spc="-70" dirty="0">
                <a:latin typeface="Arial MT"/>
                <a:cs typeface="Arial MT"/>
              </a:rPr>
              <a:t>Jews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sent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concentration camps.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65" name="object 65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6122923" y="1742439"/>
            <a:ext cx="1307592" cy="1975103"/>
          </a:xfrm>
          <a:prstGeom prst="rect">
            <a:avLst/>
          </a:prstGeom>
        </p:spPr>
      </p:pic>
      <p:sp>
        <p:nvSpPr>
          <p:cNvPr id="66" name="object 66"/>
          <p:cNvSpPr txBox="1"/>
          <p:nvPr/>
        </p:nvSpPr>
        <p:spPr>
          <a:xfrm>
            <a:off x="4036597" y="1380472"/>
            <a:ext cx="3178810" cy="2562225"/>
          </a:xfrm>
          <a:prstGeom prst="rect">
            <a:avLst/>
          </a:prstGeom>
        </p:spPr>
        <p:txBody>
          <a:bodyPr vert="horz" wrap="square" lIns="0" tIns="113664" rIns="0" bIns="0" rtlCol="0">
            <a:spAutoFit/>
          </a:bodyPr>
          <a:lstStyle/>
          <a:p>
            <a:pPr marL="895350">
              <a:lnSpc>
                <a:spcPct val="100000"/>
              </a:lnSpc>
              <a:spcBef>
                <a:spcPts val="894"/>
              </a:spcBef>
            </a:pPr>
            <a:r>
              <a:rPr sz="1400" spc="-360" dirty="0">
                <a:latin typeface="Trebuchet MS"/>
                <a:cs typeface="Trebuchet MS"/>
              </a:rPr>
              <a:t>WHAT</a:t>
            </a:r>
            <a:r>
              <a:rPr sz="1400" spc="-114" dirty="0">
                <a:latin typeface="Trebuchet MS"/>
                <a:cs typeface="Trebuchet MS"/>
              </a:rPr>
              <a:t> </a:t>
            </a:r>
            <a:r>
              <a:rPr sz="1400" spc="-300" dirty="0">
                <a:latin typeface="Trebuchet MS"/>
                <a:cs typeface="Trebuchet MS"/>
              </a:rPr>
              <a:t>WERE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54" dirty="0">
                <a:latin typeface="Trebuchet MS"/>
                <a:cs typeface="Trebuchet MS"/>
              </a:rPr>
              <a:t>THE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75" dirty="0">
                <a:latin typeface="Trebuchet MS"/>
                <a:cs typeface="Trebuchet MS"/>
              </a:rPr>
              <a:t>NUREMBERG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95" dirty="0">
                <a:latin typeface="Trebuchet MS"/>
                <a:cs typeface="Trebuchet MS"/>
              </a:rPr>
              <a:t>LAWS</a:t>
            </a:r>
            <a:endParaRPr sz="1400">
              <a:latin typeface="Trebuchet MS"/>
              <a:cs typeface="Trebuchet MS"/>
            </a:endParaRPr>
          </a:p>
          <a:p>
            <a:pPr marL="243204" marR="1129665" indent="-167640" algn="just">
              <a:lnSpc>
                <a:spcPct val="104200"/>
              </a:lnSpc>
              <a:spcBef>
                <a:spcPts val="415"/>
              </a:spcBef>
              <a:buChar char="•"/>
              <a:tabLst>
                <a:tab pos="243204" algn="l"/>
              </a:tabLst>
            </a:pPr>
            <a:r>
              <a:rPr sz="800" dirty="0">
                <a:latin typeface="Arial MT"/>
                <a:cs typeface="Arial MT"/>
              </a:rPr>
              <a:t>On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15</a:t>
            </a:r>
            <a:r>
              <a:rPr sz="900" baseline="27777" dirty="0">
                <a:latin typeface="Arial MT"/>
                <a:cs typeface="Arial MT"/>
              </a:rPr>
              <a:t>th</a:t>
            </a:r>
            <a:r>
              <a:rPr sz="900" spc="135" baseline="27777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September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1935,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Nazis</a:t>
            </a:r>
            <a:r>
              <a:rPr sz="800" dirty="0">
                <a:latin typeface="Arial MT"/>
                <a:cs typeface="Arial MT"/>
              </a:rPr>
              <a:t> introduced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Nuremberg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Race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Laws.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These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took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away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civil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rights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all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Jewish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10" dirty="0">
                <a:latin typeface="Arial MT"/>
                <a:cs typeface="Arial MT"/>
              </a:rPr>
              <a:t> Germany.</a:t>
            </a:r>
            <a:endParaRPr sz="800">
              <a:latin typeface="Arial MT"/>
              <a:cs typeface="Arial MT"/>
            </a:endParaRPr>
          </a:p>
          <a:p>
            <a:pPr marL="243204" marR="1128395" indent="-167640" algn="just">
              <a:lnSpc>
                <a:spcPct val="104200"/>
              </a:lnSpc>
              <a:spcBef>
                <a:spcPts val="10"/>
              </a:spcBef>
              <a:buChar char="•"/>
              <a:tabLst>
                <a:tab pos="243204" algn="l"/>
              </a:tabLst>
            </a:pPr>
            <a:r>
              <a:rPr sz="800" spc="-60" dirty="0">
                <a:latin typeface="Arial MT"/>
                <a:cs typeface="Arial MT"/>
              </a:rPr>
              <a:t>This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law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based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family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lineage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determine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who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Jewish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who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not.</a:t>
            </a:r>
            <a:r>
              <a:rPr sz="800" spc="2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People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three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or</a:t>
            </a:r>
            <a:r>
              <a:rPr sz="800" spc="22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four</a:t>
            </a:r>
            <a:r>
              <a:rPr sz="800" spc="23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Jewish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grandparents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considered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Jewish.</a:t>
            </a:r>
            <a:endParaRPr sz="800">
              <a:latin typeface="Arial MT"/>
              <a:cs typeface="Arial MT"/>
            </a:endParaRPr>
          </a:p>
          <a:p>
            <a:pPr marL="243204" marR="1130300" indent="-167640" algn="just">
              <a:lnSpc>
                <a:spcPts val="1010"/>
              </a:lnSpc>
              <a:spcBef>
                <a:spcPts val="15"/>
              </a:spcBef>
              <a:buChar char="•"/>
              <a:tabLst>
                <a:tab pos="243204" algn="l"/>
              </a:tabLst>
            </a:pPr>
            <a:r>
              <a:rPr sz="800" dirty="0">
                <a:latin typeface="Arial MT"/>
                <a:cs typeface="Arial MT"/>
              </a:rPr>
              <a:t>If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you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classed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Jew,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you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could</a:t>
            </a:r>
            <a:r>
              <a:rPr sz="800" dirty="0">
                <a:latin typeface="Arial MT"/>
                <a:cs typeface="Arial MT"/>
              </a:rPr>
              <a:t> no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longer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class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yourself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as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German</a:t>
            </a:r>
            <a:endParaRPr sz="800">
              <a:latin typeface="Arial MT"/>
              <a:cs typeface="Arial MT"/>
            </a:endParaRPr>
          </a:p>
          <a:p>
            <a:pPr marL="243204" marR="1130300" algn="just">
              <a:lnSpc>
                <a:spcPts val="980"/>
              </a:lnSpc>
              <a:spcBef>
                <a:spcPts val="20"/>
              </a:spcBef>
            </a:pPr>
            <a:r>
              <a:rPr sz="800" spc="-30" dirty="0">
                <a:latin typeface="Arial MT"/>
                <a:cs typeface="Arial MT"/>
              </a:rPr>
              <a:t>Citizen,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they</a:t>
            </a:r>
            <a:r>
              <a:rPr sz="800" spc="-25" dirty="0">
                <a:latin typeface="Arial MT"/>
                <a:cs typeface="Arial MT"/>
              </a:rPr>
              <a:t> could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not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vote,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could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not</a:t>
            </a:r>
            <a:r>
              <a:rPr sz="800" spc="-10" dirty="0">
                <a:latin typeface="Arial MT"/>
                <a:cs typeface="Arial MT"/>
              </a:rPr>
              <a:t> work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government.</a:t>
            </a:r>
            <a:endParaRPr sz="800">
              <a:latin typeface="Arial MT"/>
              <a:cs typeface="Arial MT"/>
            </a:endParaRPr>
          </a:p>
          <a:p>
            <a:pPr marL="243204" indent="-167640" algn="just">
              <a:lnSpc>
                <a:spcPct val="100000"/>
              </a:lnSpc>
              <a:spcBef>
                <a:spcPts val="15"/>
              </a:spcBef>
              <a:buChar char="•"/>
              <a:tabLst>
                <a:tab pos="243204" algn="l"/>
              </a:tabLst>
            </a:pPr>
            <a:r>
              <a:rPr sz="800" spc="-25" dirty="0">
                <a:latin typeface="Arial MT"/>
                <a:cs typeface="Arial MT"/>
              </a:rPr>
              <a:t>Another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section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Law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banned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endParaRPr sz="800">
              <a:latin typeface="Arial MT"/>
              <a:cs typeface="Arial MT"/>
            </a:endParaRPr>
          </a:p>
          <a:p>
            <a:pPr marL="243204" marR="1130300" algn="just">
              <a:lnSpc>
                <a:spcPct val="102499"/>
              </a:lnSpc>
              <a:spcBef>
                <a:spcPts val="25"/>
              </a:spcBef>
            </a:pPr>
            <a:r>
              <a:rPr sz="800" dirty="0">
                <a:latin typeface="Arial MT"/>
                <a:cs typeface="Arial MT"/>
              </a:rPr>
              <a:t>marriage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between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Jewish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non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Jewish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people.</a:t>
            </a:r>
            <a:endParaRPr sz="800">
              <a:latin typeface="Arial MT"/>
              <a:cs typeface="Arial MT"/>
            </a:endParaRPr>
          </a:p>
          <a:p>
            <a:pPr marL="565150">
              <a:lnSpc>
                <a:spcPct val="100000"/>
              </a:lnSpc>
              <a:spcBef>
                <a:spcPts val="409"/>
              </a:spcBef>
            </a:pPr>
            <a:r>
              <a:rPr sz="1400" spc="-40" dirty="0">
                <a:latin typeface="Trebuchet MS"/>
                <a:cs typeface="Trebuchet MS"/>
              </a:rPr>
              <a:t>Identifying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125" dirty="0">
                <a:latin typeface="Trebuchet MS"/>
                <a:cs typeface="Trebuchet MS"/>
              </a:rPr>
              <a:t>Jewish</a:t>
            </a:r>
            <a:r>
              <a:rPr sz="1400" spc="-80" dirty="0">
                <a:latin typeface="Trebuchet MS"/>
                <a:cs typeface="Trebuchet MS"/>
              </a:rPr>
              <a:t> </a:t>
            </a:r>
            <a:r>
              <a:rPr sz="1400" spc="-135" dirty="0">
                <a:latin typeface="Trebuchet MS"/>
                <a:cs typeface="Trebuchet MS"/>
              </a:rPr>
              <a:t>People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in</a:t>
            </a:r>
            <a:r>
              <a:rPr sz="1400" spc="-80" dirty="0">
                <a:latin typeface="Trebuchet MS"/>
                <a:cs typeface="Trebuchet MS"/>
              </a:rPr>
              <a:t> </a:t>
            </a:r>
            <a:r>
              <a:rPr sz="1400" spc="-114" dirty="0">
                <a:latin typeface="Trebuchet MS"/>
                <a:cs typeface="Trebuchet MS"/>
              </a:rPr>
              <a:t>Germany</a:t>
            </a:r>
            <a:endParaRPr sz="1400">
              <a:latin typeface="Trebuchet MS"/>
              <a:cs typeface="Trebuchet MS"/>
            </a:endParaRPr>
          </a:p>
        </p:txBody>
      </p:sp>
      <p:pic>
        <p:nvPicPr>
          <p:cNvPr id="67" name="object 67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4086859" y="3894328"/>
            <a:ext cx="1478280" cy="1408176"/>
          </a:xfrm>
          <a:prstGeom prst="rect">
            <a:avLst/>
          </a:prstGeom>
        </p:spPr>
      </p:pic>
      <p:sp>
        <p:nvSpPr>
          <p:cNvPr id="68" name="object 68"/>
          <p:cNvSpPr txBox="1"/>
          <p:nvPr/>
        </p:nvSpPr>
        <p:spPr>
          <a:xfrm>
            <a:off x="5540941" y="3965985"/>
            <a:ext cx="1992630" cy="1162685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79705" marR="5080" indent="-167640" algn="just">
              <a:lnSpc>
                <a:spcPct val="104200"/>
              </a:lnSpc>
              <a:spcBef>
                <a:spcPts val="60"/>
              </a:spcBef>
              <a:buChar char="•"/>
              <a:tabLst>
                <a:tab pos="179705" algn="l"/>
              </a:tabLst>
            </a:pPr>
            <a:r>
              <a:rPr sz="800" spc="-10" dirty="0">
                <a:latin typeface="Arial MT"/>
                <a:cs typeface="Arial MT"/>
              </a:rPr>
              <a:t>Part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Nuremberg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Laws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made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 </a:t>
            </a:r>
            <a:r>
              <a:rPr sz="800" spc="-10" dirty="0">
                <a:latin typeface="Arial MT"/>
                <a:cs typeface="Arial MT"/>
              </a:rPr>
              <a:t>clear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Jewish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people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must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wear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Star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David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their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clothes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can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be</a:t>
            </a:r>
            <a:r>
              <a:rPr sz="800" spc="-10" dirty="0">
                <a:latin typeface="Arial MT"/>
                <a:cs typeface="Arial MT"/>
              </a:rPr>
              <a:t> identified.</a:t>
            </a:r>
            <a:endParaRPr sz="800">
              <a:latin typeface="Arial MT"/>
              <a:cs typeface="Arial MT"/>
            </a:endParaRPr>
          </a:p>
          <a:p>
            <a:pPr marL="179705" marR="5715" indent="-167640" algn="just">
              <a:lnSpc>
                <a:spcPts val="1010"/>
              </a:lnSpc>
              <a:spcBef>
                <a:spcPts val="15"/>
              </a:spcBef>
              <a:buChar char="•"/>
              <a:tabLst>
                <a:tab pos="179705" algn="l"/>
              </a:tabLst>
            </a:pPr>
            <a:r>
              <a:rPr sz="800" dirty="0">
                <a:latin typeface="Arial MT"/>
                <a:cs typeface="Arial MT"/>
              </a:rPr>
              <a:t>This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meant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German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owned</a:t>
            </a:r>
            <a:r>
              <a:rPr sz="800" spc="16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shops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could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refuse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serve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Jewish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people,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</a:t>
            </a:r>
            <a:endParaRPr sz="800">
              <a:latin typeface="Arial MT"/>
              <a:cs typeface="Arial MT"/>
            </a:endParaRPr>
          </a:p>
          <a:p>
            <a:pPr marL="179705" marR="5715" algn="just">
              <a:lnSpc>
                <a:spcPts val="980"/>
              </a:lnSpc>
              <a:spcBef>
                <a:spcPts val="20"/>
              </a:spcBef>
            </a:pPr>
            <a:r>
              <a:rPr sz="800" dirty="0">
                <a:latin typeface="Arial MT"/>
                <a:cs typeface="Arial MT"/>
              </a:rPr>
              <a:t>made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easier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SS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soldiers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dirty="0">
                <a:latin typeface="Arial MT"/>
                <a:cs typeface="Arial MT"/>
              </a:rPr>
              <a:t> identify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who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should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adhering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endParaRPr sz="800">
              <a:latin typeface="Arial MT"/>
              <a:cs typeface="Arial MT"/>
            </a:endParaRPr>
          </a:p>
          <a:p>
            <a:pPr marL="179705" algn="just">
              <a:lnSpc>
                <a:spcPct val="100000"/>
              </a:lnSpc>
              <a:spcBef>
                <a:spcPts val="15"/>
              </a:spcBef>
            </a:pPr>
            <a:r>
              <a:rPr sz="800" spc="-45" dirty="0">
                <a:latin typeface="Arial MT"/>
                <a:cs typeface="Arial MT"/>
              </a:rPr>
              <a:t>new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laws.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69" name="object 69"/>
          <p:cNvSpPr txBox="1"/>
          <p:nvPr/>
        </p:nvSpPr>
        <p:spPr>
          <a:xfrm>
            <a:off x="7343104" y="1400284"/>
            <a:ext cx="2835275" cy="2280285"/>
          </a:xfrm>
          <a:prstGeom prst="rect">
            <a:avLst/>
          </a:prstGeom>
        </p:spPr>
        <p:txBody>
          <a:bodyPr vert="horz" wrap="square" lIns="0" tIns="103505" rIns="0" bIns="0" rtlCol="0">
            <a:spAutoFit/>
          </a:bodyPr>
          <a:lstStyle/>
          <a:p>
            <a:pPr marL="219710" algn="just">
              <a:lnSpc>
                <a:spcPct val="100000"/>
              </a:lnSpc>
              <a:spcBef>
                <a:spcPts val="815"/>
              </a:spcBef>
            </a:pPr>
            <a:r>
              <a:rPr sz="1400" spc="-235" dirty="0">
                <a:latin typeface="Trebuchet MS"/>
                <a:cs typeface="Trebuchet MS"/>
              </a:rPr>
              <a:t>What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90" dirty="0">
                <a:latin typeface="Trebuchet MS"/>
                <a:cs typeface="Trebuchet MS"/>
              </a:rPr>
              <a:t>happened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85" dirty="0">
                <a:latin typeface="Trebuchet MS"/>
                <a:cs typeface="Trebuchet MS"/>
              </a:rPr>
              <a:t>during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Kristallnacht?</a:t>
            </a:r>
            <a:endParaRPr sz="1400">
              <a:latin typeface="Trebuchet MS"/>
              <a:cs typeface="Trebuchet MS"/>
            </a:endParaRPr>
          </a:p>
          <a:p>
            <a:pPr marL="243204" marR="83185" indent="-167640" algn="just">
              <a:lnSpc>
                <a:spcPct val="104200"/>
              </a:lnSpc>
              <a:spcBef>
                <a:spcPts val="365"/>
              </a:spcBef>
              <a:buChar char="•"/>
              <a:tabLst>
                <a:tab pos="243204" algn="l"/>
              </a:tabLst>
            </a:pPr>
            <a:r>
              <a:rPr sz="800" dirty="0">
                <a:latin typeface="Arial MT"/>
                <a:cs typeface="Arial MT"/>
              </a:rPr>
              <a:t>On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9</a:t>
            </a:r>
            <a:r>
              <a:rPr sz="900" baseline="27777" dirty="0">
                <a:latin typeface="Arial MT"/>
                <a:cs typeface="Arial MT"/>
              </a:rPr>
              <a:t>th</a:t>
            </a:r>
            <a:r>
              <a:rPr sz="900" spc="37" baseline="27777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November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1938,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Kristallnacht</a:t>
            </a:r>
            <a:r>
              <a:rPr sz="800" dirty="0">
                <a:latin typeface="Arial MT"/>
                <a:cs typeface="Arial MT"/>
              </a:rPr>
              <a:t> – </a:t>
            </a:r>
            <a:r>
              <a:rPr sz="800" spc="-35" dirty="0">
                <a:latin typeface="Arial MT"/>
                <a:cs typeface="Arial MT"/>
              </a:rPr>
              <a:t>meaning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Night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Broken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Glass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–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began.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Nazis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Germany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burned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down </a:t>
            </a:r>
            <a:r>
              <a:rPr sz="800" dirty="0">
                <a:latin typeface="Arial MT"/>
                <a:cs typeface="Arial MT"/>
              </a:rPr>
              <a:t>synagogues,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vandalized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Jewish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homes,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schools</a:t>
            </a:r>
            <a:r>
              <a:rPr sz="800" spc="19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businesses,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killed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around</a:t>
            </a:r>
            <a:r>
              <a:rPr sz="800" dirty="0">
                <a:latin typeface="Arial MT"/>
                <a:cs typeface="Arial MT"/>
              </a:rPr>
              <a:t> 100 </a:t>
            </a:r>
            <a:r>
              <a:rPr sz="800" spc="-10" dirty="0">
                <a:latin typeface="Arial MT"/>
                <a:cs typeface="Arial MT"/>
              </a:rPr>
              <a:t>Jews.</a:t>
            </a:r>
            <a:endParaRPr sz="800">
              <a:latin typeface="Arial MT"/>
              <a:cs typeface="Arial MT"/>
            </a:endParaRPr>
          </a:p>
          <a:p>
            <a:pPr marL="243204" marR="81280" indent="-167640" algn="just">
              <a:lnSpc>
                <a:spcPct val="105000"/>
              </a:lnSpc>
              <a:buChar char="•"/>
              <a:tabLst>
                <a:tab pos="243204" algn="l"/>
              </a:tabLst>
            </a:pPr>
            <a:r>
              <a:rPr sz="800" dirty="0">
                <a:latin typeface="Arial MT"/>
                <a:cs typeface="Arial MT"/>
              </a:rPr>
              <a:t>30,000</a:t>
            </a:r>
            <a:r>
              <a:rPr sz="800" spc="4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Jewish</a:t>
            </a:r>
            <a:r>
              <a:rPr sz="800" spc="4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men</a:t>
            </a:r>
            <a:r>
              <a:rPr sz="800" spc="4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4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arrested</a:t>
            </a:r>
            <a:r>
              <a:rPr sz="800" spc="4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48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sent</a:t>
            </a:r>
            <a:r>
              <a:rPr sz="800" spc="47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Concentration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Camps.</a:t>
            </a:r>
            <a:endParaRPr sz="800">
              <a:latin typeface="Arial MT"/>
              <a:cs typeface="Arial MT"/>
            </a:endParaRPr>
          </a:p>
          <a:p>
            <a:pPr marL="243204" marR="81280" indent="-167640" algn="just">
              <a:lnSpc>
                <a:spcPts val="1010"/>
              </a:lnSpc>
              <a:spcBef>
                <a:spcPts val="15"/>
              </a:spcBef>
              <a:buChar char="•"/>
              <a:tabLst>
                <a:tab pos="243204" algn="l"/>
              </a:tabLst>
            </a:pPr>
            <a:r>
              <a:rPr sz="800" spc="-95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event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was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done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retaliation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 a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Polish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Jew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killing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German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diplomat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Paris.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The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Germans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used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this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endParaRPr sz="800">
              <a:latin typeface="Arial MT"/>
              <a:cs typeface="Arial MT"/>
            </a:endParaRPr>
          </a:p>
          <a:p>
            <a:pPr marL="243204" marR="81915" algn="just">
              <a:lnSpc>
                <a:spcPts val="980"/>
              </a:lnSpc>
              <a:spcBef>
                <a:spcPts val="20"/>
              </a:spcBef>
            </a:pPr>
            <a:r>
              <a:rPr sz="800" dirty="0">
                <a:latin typeface="Arial MT"/>
                <a:cs typeface="Arial MT"/>
              </a:rPr>
              <a:t>excuse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begin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more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violent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attacks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2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Jewish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population,</a:t>
            </a:r>
            <a:r>
              <a:rPr sz="800" dirty="0">
                <a:latin typeface="Arial MT"/>
                <a:cs typeface="Arial MT"/>
              </a:rPr>
              <a:t> 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many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now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claim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this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first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event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endParaRPr sz="800">
              <a:latin typeface="Arial MT"/>
              <a:cs typeface="Arial MT"/>
            </a:endParaRPr>
          </a:p>
          <a:p>
            <a:pPr marL="243204" algn="just">
              <a:lnSpc>
                <a:spcPct val="100000"/>
              </a:lnSpc>
              <a:spcBef>
                <a:spcPts val="15"/>
              </a:spcBef>
            </a:pP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Holocaust.</a:t>
            </a:r>
            <a:endParaRPr sz="800">
              <a:latin typeface="Arial MT"/>
              <a:cs typeface="Arial MT"/>
            </a:endParaRPr>
          </a:p>
          <a:p>
            <a:pPr marL="243204" marR="81280" indent="-167640" algn="just">
              <a:lnSpc>
                <a:spcPts val="1010"/>
              </a:lnSpc>
              <a:spcBef>
                <a:spcPts val="20"/>
              </a:spcBef>
              <a:buChar char="•"/>
              <a:tabLst>
                <a:tab pos="243204" algn="l"/>
              </a:tabLst>
            </a:pPr>
            <a:r>
              <a:rPr sz="800" dirty="0">
                <a:latin typeface="Arial MT"/>
                <a:cs typeface="Arial MT"/>
              </a:rPr>
              <a:t>The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Nazis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held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German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Jews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responsible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damage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done,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made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clean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streets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on</a:t>
            </a:r>
            <a:endParaRPr sz="800">
              <a:latin typeface="Arial MT"/>
              <a:cs typeface="Arial MT"/>
            </a:endParaRPr>
          </a:p>
          <a:p>
            <a:pPr marL="243204" marR="81280" algn="just">
              <a:lnSpc>
                <a:spcPts val="980"/>
              </a:lnSpc>
              <a:spcBef>
                <a:spcPts val="20"/>
              </a:spcBef>
            </a:pPr>
            <a:r>
              <a:rPr sz="800" spc="-10" dirty="0">
                <a:latin typeface="Arial MT"/>
                <a:cs typeface="Arial MT"/>
              </a:rPr>
              <a:t>their </a:t>
            </a:r>
            <a:r>
              <a:rPr sz="800" spc="-55" dirty="0">
                <a:latin typeface="Arial MT"/>
                <a:cs typeface="Arial MT"/>
              </a:rPr>
              <a:t>hands</a:t>
            </a:r>
            <a:r>
              <a:rPr sz="800" dirty="0">
                <a:latin typeface="Arial MT"/>
                <a:cs typeface="Arial MT"/>
              </a:rPr>
              <a:t> 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knees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pay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fine for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vandalism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-20" dirty="0">
                <a:latin typeface="Arial MT"/>
                <a:cs typeface="Arial MT"/>
              </a:rPr>
              <a:t> their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own</a:t>
            </a:r>
            <a:r>
              <a:rPr sz="800" spc="-10" dirty="0">
                <a:latin typeface="Arial MT"/>
                <a:cs typeface="Arial MT"/>
              </a:rPr>
              <a:t> shops.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70" name="object 70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7607300" y="3693159"/>
            <a:ext cx="2526792" cy="1691639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06994" y="480653"/>
            <a:ext cx="2496820" cy="375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b="0" spc="-40" dirty="0">
                <a:latin typeface="Verdana"/>
                <a:cs typeface="Verdana"/>
              </a:rPr>
              <a:t>THE</a:t>
            </a:r>
            <a:r>
              <a:rPr sz="2300" b="0" spc="-155" dirty="0">
                <a:latin typeface="Verdana"/>
                <a:cs typeface="Verdana"/>
              </a:rPr>
              <a:t> </a:t>
            </a:r>
            <a:r>
              <a:rPr sz="2300" b="0" spc="-20" dirty="0">
                <a:latin typeface="Verdana"/>
                <a:cs typeface="Verdana"/>
              </a:rPr>
              <a:t>HOLOCAUST</a:t>
            </a:r>
            <a:endParaRPr sz="2300">
              <a:latin typeface="Verdana"/>
              <a:cs typeface="Verdana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1449485" y="773766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spc="-310" dirty="0">
                <a:latin typeface="Trebuchet MS"/>
                <a:cs typeface="Trebuchet MS"/>
              </a:rPr>
              <a:t>Knowledge</a:t>
            </a:r>
            <a:r>
              <a:rPr sz="2200" b="1" spc="-125" dirty="0">
                <a:latin typeface="Trebuchet MS"/>
                <a:cs typeface="Trebuchet MS"/>
              </a:rPr>
              <a:t> </a:t>
            </a:r>
            <a:r>
              <a:rPr sz="2200" b="1" spc="-135" dirty="0">
                <a:latin typeface="Trebuchet MS"/>
                <a:cs typeface="Trebuchet MS"/>
              </a:rPr>
              <a:t>organiser</a:t>
            </a:r>
            <a:endParaRPr sz="2200">
              <a:latin typeface="Trebuchet MS"/>
              <a:cs typeface="Trebuchet M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087408" y="1075473"/>
            <a:ext cx="492759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000" b="1" dirty="0">
                <a:latin typeface="Arial"/>
                <a:cs typeface="Arial"/>
              </a:rPr>
              <a:t>Ye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345" dirty="0">
                <a:latin typeface="Arial"/>
                <a:cs typeface="Arial"/>
              </a:rPr>
              <a:t> </a:t>
            </a:r>
            <a:r>
              <a:rPr sz="1000" b="1" spc="-50" dirty="0">
                <a:latin typeface="Arial"/>
                <a:cs typeface="Arial"/>
              </a:rPr>
              <a:t>9</a:t>
            </a:r>
            <a:endParaRPr sz="1000">
              <a:latin typeface="Arial"/>
              <a:cs typeface="Arial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139010" y="1836708"/>
            <a:ext cx="328295" cy="93980"/>
          </a:xfrm>
          <a:custGeom>
            <a:avLst/>
            <a:gdLst/>
            <a:ahLst/>
            <a:cxnLst/>
            <a:rect l="l" t="t" r="r" b="b"/>
            <a:pathLst>
              <a:path w="328294" h="93980">
                <a:moveTo>
                  <a:pt x="315485" y="46829"/>
                </a:moveTo>
                <a:lnTo>
                  <a:pt x="244344" y="88315"/>
                </a:lnTo>
                <a:lnTo>
                  <a:pt x="243846" y="90209"/>
                </a:lnTo>
                <a:lnTo>
                  <a:pt x="245568" y="93160"/>
                </a:lnTo>
                <a:lnTo>
                  <a:pt x="247462" y="93658"/>
                </a:lnTo>
                <a:lnTo>
                  <a:pt x="322460" y="49922"/>
                </a:lnTo>
                <a:lnTo>
                  <a:pt x="321624" y="49922"/>
                </a:lnTo>
                <a:lnTo>
                  <a:pt x="321624" y="49500"/>
                </a:lnTo>
                <a:lnTo>
                  <a:pt x="320066" y="49500"/>
                </a:lnTo>
                <a:lnTo>
                  <a:pt x="315485" y="46829"/>
                </a:lnTo>
                <a:close/>
              </a:path>
              <a:path w="328294" h="93980">
                <a:moveTo>
                  <a:pt x="310181" y="43736"/>
                </a:moveTo>
                <a:lnTo>
                  <a:pt x="0" y="43736"/>
                </a:lnTo>
                <a:lnTo>
                  <a:pt x="0" y="49922"/>
                </a:lnTo>
                <a:lnTo>
                  <a:pt x="310181" y="49922"/>
                </a:lnTo>
                <a:lnTo>
                  <a:pt x="315485" y="46829"/>
                </a:lnTo>
                <a:lnTo>
                  <a:pt x="310181" y="43736"/>
                </a:lnTo>
                <a:close/>
              </a:path>
              <a:path w="328294" h="93980">
                <a:moveTo>
                  <a:pt x="322462" y="43736"/>
                </a:moveTo>
                <a:lnTo>
                  <a:pt x="321624" y="43736"/>
                </a:lnTo>
                <a:lnTo>
                  <a:pt x="321624" y="49922"/>
                </a:lnTo>
                <a:lnTo>
                  <a:pt x="322460" y="49922"/>
                </a:lnTo>
                <a:lnTo>
                  <a:pt x="327764" y="46829"/>
                </a:lnTo>
                <a:lnTo>
                  <a:pt x="322462" y="43736"/>
                </a:lnTo>
                <a:close/>
              </a:path>
              <a:path w="328294" h="93980">
                <a:moveTo>
                  <a:pt x="320066" y="44157"/>
                </a:moveTo>
                <a:lnTo>
                  <a:pt x="315485" y="46829"/>
                </a:lnTo>
                <a:lnTo>
                  <a:pt x="320066" y="49500"/>
                </a:lnTo>
                <a:lnTo>
                  <a:pt x="320066" y="44157"/>
                </a:lnTo>
                <a:close/>
              </a:path>
              <a:path w="328294" h="93980">
                <a:moveTo>
                  <a:pt x="321624" y="44157"/>
                </a:moveTo>
                <a:lnTo>
                  <a:pt x="320066" y="44157"/>
                </a:lnTo>
                <a:lnTo>
                  <a:pt x="320066" y="49500"/>
                </a:lnTo>
                <a:lnTo>
                  <a:pt x="321624" y="49500"/>
                </a:lnTo>
                <a:lnTo>
                  <a:pt x="321624" y="44157"/>
                </a:lnTo>
                <a:close/>
              </a:path>
              <a:path w="328294" h="93980">
                <a:moveTo>
                  <a:pt x="247462" y="0"/>
                </a:moveTo>
                <a:lnTo>
                  <a:pt x="245568" y="497"/>
                </a:lnTo>
                <a:lnTo>
                  <a:pt x="243846" y="3449"/>
                </a:lnTo>
                <a:lnTo>
                  <a:pt x="244344" y="5342"/>
                </a:lnTo>
                <a:lnTo>
                  <a:pt x="315485" y="46829"/>
                </a:lnTo>
                <a:lnTo>
                  <a:pt x="320066" y="44157"/>
                </a:lnTo>
                <a:lnTo>
                  <a:pt x="321624" y="44157"/>
                </a:lnTo>
                <a:lnTo>
                  <a:pt x="321624" y="43736"/>
                </a:lnTo>
                <a:lnTo>
                  <a:pt x="322462" y="43736"/>
                </a:lnTo>
                <a:lnTo>
                  <a:pt x="24746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586124" y="1417281"/>
            <a:ext cx="1555115" cy="932815"/>
          </a:xfrm>
          <a:prstGeom prst="rect">
            <a:avLst/>
          </a:prstGeom>
          <a:solidFill>
            <a:srgbClr val="00BFBF"/>
          </a:solidFill>
          <a:ln w="12371">
            <a:solidFill>
              <a:srgbClr val="000000"/>
            </a:solidFill>
          </a:ln>
        </p:spPr>
        <p:txBody>
          <a:bodyPr vert="horz" wrap="square" lIns="0" tIns="95250" rIns="0" bIns="0" rtlCol="0">
            <a:spAutoFit/>
          </a:bodyPr>
          <a:lstStyle/>
          <a:p>
            <a:pPr marL="63500" marR="57150" indent="-1270" algn="ctr">
              <a:lnSpc>
                <a:spcPct val="85000"/>
              </a:lnSpc>
              <a:spcBef>
                <a:spcPts val="750"/>
              </a:spcBef>
            </a:pP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first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concentration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camps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set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up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detention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centers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enemies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German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state. </a:t>
            </a:r>
            <a:r>
              <a:rPr sz="800" spc="-90" dirty="0">
                <a:latin typeface="Arial MT"/>
                <a:cs typeface="Arial MT"/>
              </a:rPr>
              <a:t>These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could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have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been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political </a:t>
            </a:r>
            <a:r>
              <a:rPr sz="800" spc="-40" dirty="0">
                <a:latin typeface="Arial MT"/>
                <a:cs typeface="Arial MT"/>
              </a:rPr>
              <a:t>prisoners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10" dirty="0">
                <a:latin typeface="Arial MT"/>
                <a:cs typeface="Arial MT"/>
              </a:rPr>
              <a:t>such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communists,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or</a:t>
            </a:r>
            <a:r>
              <a:rPr sz="800" spc="-10" dirty="0">
                <a:latin typeface="Arial MT"/>
                <a:cs typeface="Arial MT"/>
              </a:rPr>
              <a:t> people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who</a:t>
            </a:r>
            <a:r>
              <a:rPr sz="800" spc="-10" dirty="0">
                <a:latin typeface="Arial MT"/>
                <a:cs typeface="Arial MT"/>
              </a:rPr>
              <a:t> actively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went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against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Nazi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leadership.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1316600" y="2348039"/>
            <a:ext cx="1962150" cy="328295"/>
          </a:xfrm>
          <a:custGeom>
            <a:avLst/>
            <a:gdLst/>
            <a:ahLst/>
            <a:cxnLst/>
            <a:rect l="l" t="t" r="r" b="b"/>
            <a:pathLst>
              <a:path w="1962150" h="328294">
                <a:moveTo>
                  <a:pt x="3450" y="243775"/>
                </a:moveTo>
                <a:lnTo>
                  <a:pt x="499" y="245496"/>
                </a:lnTo>
                <a:lnTo>
                  <a:pt x="0" y="247389"/>
                </a:lnTo>
                <a:lnTo>
                  <a:pt x="46843" y="327668"/>
                </a:lnTo>
                <a:lnTo>
                  <a:pt x="50425" y="321530"/>
                </a:lnTo>
                <a:lnTo>
                  <a:pt x="43750" y="321530"/>
                </a:lnTo>
                <a:lnTo>
                  <a:pt x="43750" y="310091"/>
                </a:lnTo>
                <a:lnTo>
                  <a:pt x="5344" y="244273"/>
                </a:lnTo>
                <a:lnTo>
                  <a:pt x="3450" y="243775"/>
                </a:lnTo>
                <a:close/>
              </a:path>
              <a:path w="1962150" h="328294">
                <a:moveTo>
                  <a:pt x="43750" y="310091"/>
                </a:moveTo>
                <a:lnTo>
                  <a:pt x="43750" y="321530"/>
                </a:lnTo>
                <a:lnTo>
                  <a:pt x="49936" y="321530"/>
                </a:lnTo>
                <a:lnTo>
                  <a:pt x="49936" y="319972"/>
                </a:lnTo>
                <a:lnTo>
                  <a:pt x="44170" y="319972"/>
                </a:lnTo>
                <a:lnTo>
                  <a:pt x="46843" y="315392"/>
                </a:lnTo>
                <a:lnTo>
                  <a:pt x="43750" y="310091"/>
                </a:lnTo>
                <a:close/>
              </a:path>
              <a:path w="1962150" h="328294">
                <a:moveTo>
                  <a:pt x="90236" y="243775"/>
                </a:moveTo>
                <a:lnTo>
                  <a:pt x="88342" y="244273"/>
                </a:lnTo>
                <a:lnTo>
                  <a:pt x="49936" y="310091"/>
                </a:lnTo>
                <a:lnTo>
                  <a:pt x="49936" y="321530"/>
                </a:lnTo>
                <a:lnTo>
                  <a:pt x="50425" y="321530"/>
                </a:lnTo>
                <a:lnTo>
                  <a:pt x="93686" y="247389"/>
                </a:lnTo>
                <a:lnTo>
                  <a:pt x="93188" y="245496"/>
                </a:lnTo>
                <a:lnTo>
                  <a:pt x="90236" y="243775"/>
                </a:lnTo>
                <a:close/>
              </a:path>
              <a:path w="1962150" h="328294">
                <a:moveTo>
                  <a:pt x="46843" y="315392"/>
                </a:moveTo>
                <a:lnTo>
                  <a:pt x="44170" y="319972"/>
                </a:lnTo>
                <a:lnTo>
                  <a:pt x="49516" y="319972"/>
                </a:lnTo>
                <a:lnTo>
                  <a:pt x="46843" y="315392"/>
                </a:lnTo>
                <a:close/>
              </a:path>
              <a:path w="1962150" h="328294">
                <a:moveTo>
                  <a:pt x="49936" y="310091"/>
                </a:moveTo>
                <a:lnTo>
                  <a:pt x="46843" y="315392"/>
                </a:lnTo>
                <a:lnTo>
                  <a:pt x="49516" y="319972"/>
                </a:lnTo>
                <a:lnTo>
                  <a:pt x="49936" y="319972"/>
                </a:lnTo>
                <a:lnTo>
                  <a:pt x="49936" y="310091"/>
                </a:lnTo>
                <a:close/>
              </a:path>
              <a:path w="1962150" h="328294">
                <a:moveTo>
                  <a:pt x="1955956" y="177391"/>
                </a:moveTo>
                <a:lnTo>
                  <a:pt x="43750" y="177391"/>
                </a:lnTo>
                <a:lnTo>
                  <a:pt x="43750" y="310091"/>
                </a:lnTo>
                <a:lnTo>
                  <a:pt x="46843" y="315392"/>
                </a:lnTo>
                <a:lnTo>
                  <a:pt x="49936" y="310091"/>
                </a:lnTo>
                <a:lnTo>
                  <a:pt x="49936" y="183577"/>
                </a:lnTo>
                <a:lnTo>
                  <a:pt x="46843" y="183577"/>
                </a:lnTo>
                <a:lnTo>
                  <a:pt x="49936" y="180484"/>
                </a:lnTo>
                <a:lnTo>
                  <a:pt x="1955956" y="180484"/>
                </a:lnTo>
                <a:lnTo>
                  <a:pt x="1955956" y="177391"/>
                </a:lnTo>
                <a:close/>
              </a:path>
              <a:path w="1962150" h="328294">
                <a:moveTo>
                  <a:pt x="49936" y="180484"/>
                </a:moveTo>
                <a:lnTo>
                  <a:pt x="46843" y="183577"/>
                </a:lnTo>
                <a:lnTo>
                  <a:pt x="49936" y="183577"/>
                </a:lnTo>
                <a:lnTo>
                  <a:pt x="49936" y="180484"/>
                </a:lnTo>
                <a:close/>
              </a:path>
              <a:path w="1962150" h="328294">
                <a:moveTo>
                  <a:pt x="1962142" y="177391"/>
                </a:moveTo>
                <a:lnTo>
                  <a:pt x="1959048" y="177391"/>
                </a:lnTo>
                <a:lnTo>
                  <a:pt x="1955956" y="180484"/>
                </a:lnTo>
                <a:lnTo>
                  <a:pt x="49936" y="180484"/>
                </a:lnTo>
                <a:lnTo>
                  <a:pt x="49936" y="183577"/>
                </a:lnTo>
                <a:lnTo>
                  <a:pt x="1962142" y="183577"/>
                </a:lnTo>
                <a:lnTo>
                  <a:pt x="1962142" y="177391"/>
                </a:lnTo>
                <a:close/>
              </a:path>
              <a:path w="1962150" h="328294">
                <a:moveTo>
                  <a:pt x="1962142" y="0"/>
                </a:moveTo>
                <a:lnTo>
                  <a:pt x="1955956" y="0"/>
                </a:lnTo>
                <a:lnTo>
                  <a:pt x="1955956" y="180484"/>
                </a:lnTo>
                <a:lnTo>
                  <a:pt x="1959048" y="177391"/>
                </a:lnTo>
                <a:lnTo>
                  <a:pt x="1962142" y="177391"/>
                </a:lnTo>
                <a:lnTo>
                  <a:pt x="196214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2498330" y="1417281"/>
            <a:ext cx="1555115" cy="932815"/>
          </a:xfrm>
          <a:prstGeom prst="rect">
            <a:avLst/>
          </a:prstGeom>
          <a:solidFill>
            <a:srgbClr val="92D050"/>
          </a:solidFill>
          <a:ln w="12371">
            <a:solidFill>
              <a:srgbClr val="000000"/>
            </a:solidFill>
          </a:ln>
        </p:spPr>
        <p:txBody>
          <a:bodyPr vert="horz" wrap="square" lIns="0" tIns="95250" rIns="0" bIns="0" rtlCol="0">
            <a:spAutoFit/>
          </a:bodyPr>
          <a:lstStyle/>
          <a:p>
            <a:pPr marL="64769" marR="60325" indent="635" algn="ctr">
              <a:lnSpc>
                <a:spcPct val="85000"/>
              </a:lnSpc>
              <a:spcBef>
                <a:spcPts val="750"/>
              </a:spcBef>
            </a:pPr>
            <a:r>
              <a:rPr sz="800" spc="-25" dirty="0">
                <a:latin typeface="Arial MT"/>
                <a:cs typeface="Arial MT"/>
              </a:rPr>
              <a:t>Later</a:t>
            </a:r>
            <a:r>
              <a:rPr sz="800" spc="-20" dirty="0">
                <a:latin typeface="Arial MT"/>
                <a:cs typeface="Arial MT"/>
              </a:rPr>
              <a:t> during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Nazi</a:t>
            </a:r>
            <a:r>
              <a:rPr sz="800" spc="-25" dirty="0">
                <a:latin typeface="Arial MT"/>
                <a:cs typeface="Arial MT"/>
              </a:rPr>
              <a:t> rule,</a:t>
            </a:r>
            <a:r>
              <a:rPr sz="800" spc="-20" dirty="0">
                <a:latin typeface="Arial MT"/>
                <a:cs typeface="Arial MT"/>
              </a:rPr>
              <a:t> these </a:t>
            </a:r>
            <a:r>
              <a:rPr sz="800" spc="-30" dirty="0">
                <a:latin typeface="Arial MT"/>
                <a:cs typeface="Arial MT"/>
              </a:rPr>
              <a:t>‘detention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centres’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expanded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include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Jehovah’s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Witnesses, </a:t>
            </a:r>
            <a:r>
              <a:rPr sz="800" spc="-55" dirty="0">
                <a:latin typeface="Arial MT"/>
                <a:cs typeface="Arial MT"/>
              </a:rPr>
              <a:t>homosexuals,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Roma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Gypsies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‘a-</a:t>
            </a:r>
            <a:r>
              <a:rPr sz="800" spc="-45" dirty="0">
                <a:latin typeface="Arial MT"/>
                <a:cs typeface="Arial MT"/>
              </a:rPr>
              <a:t>socials’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(these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who</a:t>
            </a:r>
            <a:r>
              <a:rPr sz="800" spc="-10" dirty="0">
                <a:latin typeface="Arial MT"/>
                <a:cs typeface="Arial MT"/>
              </a:rPr>
              <a:t> were </a:t>
            </a:r>
            <a:r>
              <a:rPr sz="800" spc="-30" dirty="0">
                <a:latin typeface="Arial MT"/>
                <a:cs typeface="Arial MT"/>
              </a:rPr>
              <a:t>deemed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undesirable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German</a:t>
            </a:r>
            <a:r>
              <a:rPr sz="800" spc="-10" dirty="0">
                <a:latin typeface="Arial MT"/>
                <a:cs typeface="Arial MT"/>
              </a:rPr>
              <a:t> population)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139010" y="3126681"/>
            <a:ext cx="328295" cy="93980"/>
          </a:xfrm>
          <a:custGeom>
            <a:avLst/>
            <a:gdLst/>
            <a:ahLst/>
            <a:cxnLst/>
            <a:rect l="l" t="t" r="r" b="b"/>
            <a:pathLst>
              <a:path w="328294" h="93980">
                <a:moveTo>
                  <a:pt x="315485" y="46829"/>
                </a:moveTo>
                <a:lnTo>
                  <a:pt x="244344" y="88315"/>
                </a:lnTo>
                <a:lnTo>
                  <a:pt x="243846" y="90209"/>
                </a:lnTo>
                <a:lnTo>
                  <a:pt x="245568" y="93160"/>
                </a:lnTo>
                <a:lnTo>
                  <a:pt x="247462" y="93658"/>
                </a:lnTo>
                <a:lnTo>
                  <a:pt x="322462" y="49921"/>
                </a:lnTo>
                <a:lnTo>
                  <a:pt x="321624" y="49921"/>
                </a:lnTo>
                <a:lnTo>
                  <a:pt x="321624" y="49500"/>
                </a:lnTo>
                <a:lnTo>
                  <a:pt x="320066" y="49500"/>
                </a:lnTo>
                <a:lnTo>
                  <a:pt x="315485" y="46829"/>
                </a:lnTo>
                <a:close/>
              </a:path>
              <a:path w="328294" h="93980">
                <a:moveTo>
                  <a:pt x="310181" y="43736"/>
                </a:moveTo>
                <a:lnTo>
                  <a:pt x="0" y="43736"/>
                </a:lnTo>
                <a:lnTo>
                  <a:pt x="0" y="49921"/>
                </a:lnTo>
                <a:lnTo>
                  <a:pt x="310183" y="49921"/>
                </a:lnTo>
                <a:lnTo>
                  <a:pt x="315485" y="46829"/>
                </a:lnTo>
                <a:lnTo>
                  <a:pt x="310181" y="43736"/>
                </a:lnTo>
                <a:close/>
              </a:path>
              <a:path w="328294" h="93980">
                <a:moveTo>
                  <a:pt x="322462" y="43736"/>
                </a:moveTo>
                <a:lnTo>
                  <a:pt x="321624" y="43736"/>
                </a:lnTo>
                <a:lnTo>
                  <a:pt x="321624" y="49921"/>
                </a:lnTo>
                <a:lnTo>
                  <a:pt x="322462" y="49921"/>
                </a:lnTo>
                <a:lnTo>
                  <a:pt x="327764" y="46829"/>
                </a:lnTo>
                <a:lnTo>
                  <a:pt x="322462" y="43736"/>
                </a:lnTo>
                <a:close/>
              </a:path>
              <a:path w="328294" h="93980">
                <a:moveTo>
                  <a:pt x="320066" y="44157"/>
                </a:moveTo>
                <a:lnTo>
                  <a:pt x="315485" y="46829"/>
                </a:lnTo>
                <a:lnTo>
                  <a:pt x="320066" y="49500"/>
                </a:lnTo>
                <a:lnTo>
                  <a:pt x="320066" y="44157"/>
                </a:lnTo>
                <a:close/>
              </a:path>
              <a:path w="328294" h="93980">
                <a:moveTo>
                  <a:pt x="321624" y="44157"/>
                </a:moveTo>
                <a:lnTo>
                  <a:pt x="320066" y="44157"/>
                </a:lnTo>
                <a:lnTo>
                  <a:pt x="320066" y="49500"/>
                </a:lnTo>
                <a:lnTo>
                  <a:pt x="321624" y="49500"/>
                </a:lnTo>
                <a:lnTo>
                  <a:pt x="321624" y="44157"/>
                </a:lnTo>
                <a:close/>
              </a:path>
              <a:path w="328294" h="93980">
                <a:moveTo>
                  <a:pt x="247462" y="0"/>
                </a:moveTo>
                <a:lnTo>
                  <a:pt x="245568" y="497"/>
                </a:lnTo>
                <a:lnTo>
                  <a:pt x="243846" y="3448"/>
                </a:lnTo>
                <a:lnTo>
                  <a:pt x="244344" y="5341"/>
                </a:lnTo>
                <a:lnTo>
                  <a:pt x="315485" y="46829"/>
                </a:lnTo>
                <a:lnTo>
                  <a:pt x="320066" y="44157"/>
                </a:lnTo>
                <a:lnTo>
                  <a:pt x="321624" y="44157"/>
                </a:lnTo>
                <a:lnTo>
                  <a:pt x="321624" y="43736"/>
                </a:lnTo>
                <a:lnTo>
                  <a:pt x="322462" y="43736"/>
                </a:lnTo>
                <a:lnTo>
                  <a:pt x="24746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586124" y="2707255"/>
            <a:ext cx="1555115" cy="932815"/>
          </a:xfrm>
          <a:prstGeom prst="rect">
            <a:avLst/>
          </a:prstGeom>
          <a:solidFill>
            <a:srgbClr val="FF9900"/>
          </a:solidFill>
          <a:ln w="12371">
            <a:solidFill>
              <a:srgbClr val="000000"/>
            </a:solidFill>
          </a:ln>
        </p:spPr>
        <p:txBody>
          <a:bodyPr vert="horz" wrap="square" lIns="0" tIns="97790" rIns="0" bIns="0" rtlCol="0">
            <a:spAutoFit/>
          </a:bodyPr>
          <a:lstStyle/>
          <a:p>
            <a:pPr marL="236854" marR="231775" algn="ctr">
              <a:lnSpc>
                <a:spcPts val="790"/>
              </a:lnSpc>
              <a:spcBef>
                <a:spcPts val="770"/>
              </a:spcBef>
            </a:pPr>
            <a:r>
              <a:rPr sz="800" spc="-75" dirty="0">
                <a:latin typeface="Arial MT"/>
                <a:cs typeface="Arial MT"/>
              </a:rPr>
              <a:t>In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March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1938, </a:t>
            </a:r>
            <a:r>
              <a:rPr sz="800" spc="-30" dirty="0">
                <a:latin typeface="Arial MT"/>
                <a:cs typeface="Arial MT"/>
              </a:rPr>
              <a:t>Germany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brought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Austria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back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into</a:t>
            </a:r>
            <a:endParaRPr sz="800">
              <a:latin typeface="Arial MT"/>
              <a:cs typeface="Arial MT"/>
            </a:endParaRPr>
          </a:p>
          <a:p>
            <a:pPr marL="76835" marR="71120" algn="ctr">
              <a:lnSpc>
                <a:spcPct val="83300"/>
              </a:lnSpc>
              <a:spcBef>
                <a:spcPts val="90"/>
              </a:spcBef>
            </a:pPr>
            <a:r>
              <a:rPr sz="800" spc="-30" dirty="0">
                <a:latin typeface="Arial MT"/>
                <a:cs typeface="Arial MT"/>
              </a:rPr>
              <a:t>German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control.</a:t>
            </a:r>
            <a:r>
              <a:rPr sz="800" dirty="0">
                <a:latin typeface="Arial MT"/>
                <a:cs typeface="Arial MT"/>
              </a:rPr>
              <a:t> At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this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point, </a:t>
            </a:r>
            <a:r>
              <a:rPr sz="800" spc="-60" dirty="0">
                <a:latin typeface="Arial MT"/>
                <a:cs typeface="Arial MT"/>
              </a:rPr>
              <a:t>thousands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Jewish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arrested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sent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different </a:t>
            </a:r>
            <a:r>
              <a:rPr sz="800" spc="-40" dirty="0">
                <a:latin typeface="Arial MT"/>
                <a:cs typeface="Arial MT"/>
              </a:rPr>
              <a:t>concentration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camps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around</a:t>
            </a:r>
            <a:endParaRPr sz="800">
              <a:latin typeface="Arial MT"/>
              <a:cs typeface="Arial MT"/>
            </a:endParaRPr>
          </a:p>
          <a:p>
            <a:pPr algn="ctr">
              <a:lnSpc>
                <a:spcPts val="815"/>
              </a:lnSpc>
            </a:pPr>
            <a:r>
              <a:rPr sz="800" spc="-10" dirty="0">
                <a:latin typeface="Arial MT"/>
                <a:cs typeface="Arial MT"/>
              </a:rPr>
              <a:t>Germany.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1316600" y="3638012"/>
            <a:ext cx="1962150" cy="328295"/>
          </a:xfrm>
          <a:custGeom>
            <a:avLst/>
            <a:gdLst/>
            <a:ahLst/>
            <a:cxnLst/>
            <a:rect l="l" t="t" r="r" b="b"/>
            <a:pathLst>
              <a:path w="1962150" h="328295">
                <a:moveTo>
                  <a:pt x="3450" y="243775"/>
                </a:moveTo>
                <a:lnTo>
                  <a:pt x="499" y="245496"/>
                </a:lnTo>
                <a:lnTo>
                  <a:pt x="0" y="247389"/>
                </a:lnTo>
                <a:lnTo>
                  <a:pt x="46843" y="327668"/>
                </a:lnTo>
                <a:lnTo>
                  <a:pt x="50425" y="321530"/>
                </a:lnTo>
                <a:lnTo>
                  <a:pt x="43750" y="321530"/>
                </a:lnTo>
                <a:lnTo>
                  <a:pt x="43750" y="310091"/>
                </a:lnTo>
                <a:lnTo>
                  <a:pt x="5344" y="244273"/>
                </a:lnTo>
                <a:lnTo>
                  <a:pt x="3450" y="243775"/>
                </a:lnTo>
                <a:close/>
              </a:path>
              <a:path w="1962150" h="328295">
                <a:moveTo>
                  <a:pt x="43750" y="310091"/>
                </a:moveTo>
                <a:lnTo>
                  <a:pt x="43750" y="321530"/>
                </a:lnTo>
                <a:lnTo>
                  <a:pt x="49936" y="321530"/>
                </a:lnTo>
                <a:lnTo>
                  <a:pt x="49936" y="319972"/>
                </a:lnTo>
                <a:lnTo>
                  <a:pt x="44170" y="319972"/>
                </a:lnTo>
                <a:lnTo>
                  <a:pt x="46843" y="315392"/>
                </a:lnTo>
                <a:lnTo>
                  <a:pt x="43750" y="310091"/>
                </a:lnTo>
                <a:close/>
              </a:path>
              <a:path w="1962150" h="328295">
                <a:moveTo>
                  <a:pt x="90236" y="243775"/>
                </a:moveTo>
                <a:lnTo>
                  <a:pt x="88342" y="244273"/>
                </a:lnTo>
                <a:lnTo>
                  <a:pt x="49936" y="310091"/>
                </a:lnTo>
                <a:lnTo>
                  <a:pt x="49936" y="321530"/>
                </a:lnTo>
                <a:lnTo>
                  <a:pt x="50425" y="321530"/>
                </a:lnTo>
                <a:lnTo>
                  <a:pt x="93686" y="247389"/>
                </a:lnTo>
                <a:lnTo>
                  <a:pt x="93188" y="245496"/>
                </a:lnTo>
                <a:lnTo>
                  <a:pt x="90236" y="243775"/>
                </a:lnTo>
                <a:close/>
              </a:path>
              <a:path w="1962150" h="328295">
                <a:moveTo>
                  <a:pt x="46843" y="315392"/>
                </a:moveTo>
                <a:lnTo>
                  <a:pt x="44170" y="319972"/>
                </a:lnTo>
                <a:lnTo>
                  <a:pt x="49516" y="319972"/>
                </a:lnTo>
                <a:lnTo>
                  <a:pt x="46843" y="315392"/>
                </a:lnTo>
                <a:close/>
              </a:path>
              <a:path w="1962150" h="328295">
                <a:moveTo>
                  <a:pt x="49936" y="310091"/>
                </a:moveTo>
                <a:lnTo>
                  <a:pt x="46843" y="315392"/>
                </a:lnTo>
                <a:lnTo>
                  <a:pt x="49516" y="319972"/>
                </a:lnTo>
                <a:lnTo>
                  <a:pt x="49936" y="319972"/>
                </a:lnTo>
                <a:lnTo>
                  <a:pt x="49936" y="310091"/>
                </a:lnTo>
                <a:close/>
              </a:path>
              <a:path w="1962150" h="328295">
                <a:moveTo>
                  <a:pt x="1955956" y="177391"/>
                </a:moveTo>
                <a:lnTo>
                  <a:pt x="43750" y="177391"/>
                </a:lnTo>
                <a:lnTo>
                  <a:pt x="43750" y="310091"/>
                </a:lnTo>
                <a:lnTo>
                  <a:pt x="46843" y="315392"/>
                </a:lnTo>
                <a:lnTo>
                  <a:pt x="49936" y="310091"/>
                </a:lnTo>
                <a:lnTo>
                  <a:pt x="49936" y="183575"/>
                </a:lnTo>
                <a:lnTo>
                  <a:pt x="46843" y="183575"/>
                </a:lnTo>
                <a:lnTo>
                  <a:pt x="49936" y="180483"/>
                </a:lnTo>
                <a:lnTo>
                  <a:pt x="1955956" y="180483"/>
                </a:lnTo>
                <a:lnTo>
                  <a:pt x="1955956" y="177391"/>
                </a:lnTo>
                <a:close/>
              </a:path>
              <a:path w="1962150" h="328295">
                <a:moveTo>
                  <a:pt x="49936" y="180483"/>
                </a:moveTo>
                <a:lnTo>
                  <a:pt x="46843" y="183575"/>
                </a:lnTo>
                <a:lnTo>
                  <a:pt x="49936" y="183575"/>
                </a:lnTo>
                <a:lnTo>
                  <a:pt x="49936" y="180483"/>
                </a:lnTo>
                <a:close/>
              </a:path>
              <a:path w="1962150" h="328295">
                <a:moveTo>
                  <a:pt x="1962142" y="177391"/>
                </a:moveTo>
                <a:lnTo>
                  <a:pt x="1959048" y="177391"/>
                </a:lnTo>
                <a:lnTo>
                  <a:pt x="1955956" y="180483"/>
                </a:lnTo>
                <a:lnTo>
                  <a:pt x="49936" y="180483"/>
                </a:lnTo>
                <a:lnTo>
                  <a:pt x="49936" y="183575"/>
                </a:lnTo>
                <a:lnTo>
                  <a:pt x="1962142" y="183575"/>
                </a:lnTo>
                <a:lnTo>
                  <a:pt x="1962142" y="177391"/>
                </a:lnTo>
                <a:close/>
              </a:path>
              <a:path w="1962150" h="328295">
                <a:moveTo>
                  <a:pt x="1962142" y="0"/>
                </a:moveTo>
                <a:lnTo>
                  <a:pt x="1955956" y="0"/>
                </a:lnTo>
                <a:lnTo>
                  <a:pt x="1955956" y="180483"/>
                </a:lnTo>
                <a:lnTo>
                  <a:pt x="1959048" y="177391"/>
                </a:lnTo>
                <a:lnTo>
                  <a:pt x="1962142" y="177391"/>
                </a:lnTo>
                <a:lnTo>
                  <a:pt x="1962142" y="0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2498330" y="2707255"/>
            <a:ext cx="1555115" cy="932815"/>
          </a:xfrm>
          <a:prstGeom prst="rect">
            <a:avLst/>
          </a:prstGeom>
          <a:solidFill>
            <a:srgbClr val="FFFF00"/>
          </a:solidFill>
          <a:ln w="12371">
            <a:solidFill>
              <a:srgbClr val="000000"/>
            </a:solidFill>
          </a:ln>
        </p:spPr>
        <p:txBody>
          <a:bodyPr vert="horz" wrap="square" lIns="0" tIns="29209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229"/>
              </a:spcBef>
            </a:pPr>
            <a:endParaRPr sz="800">
              <a:latin typeface="Times New Roman"/>
              <a:cs typeface="Times New Roman"/>
            </a:endParaRPr>
          </a:p>
          <a:p>
            <a:pPr marL="76200" marR="71120" indent="-635" algn="ctr">
              <a:lnSpc>
                <a:spcPct val="85500"/>
              </a:lnSpc>
            </a:pPr>
            <a:r>
              <a:rPr sz="800" dirty="0">
                <a:latin typeface="Arial MT"/>
                <a:cs typeface="Arial MT"/>
              </a:rPr>
              <a:t>After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Kristallnacht,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more </a:t>
            </a:r>
            <a:r>
              <a:rPr sz="800" spc="-65" dirty="0">
                <a:latin typeface="Arial MT"/>
                <a:cs typeface="Arial MT"/>
              </a:rPr>
              <a:t>Jewish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sent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into </a:t>
            </a:r>
            <a:r>
              <a:rPr sz="800" spc="-40" dirty="0">
                <a:latin typeface="Arial MT"/>
                <a:cs typeface="Arial MT"/>
              </a:rPr>
              <a:t>concentration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camps,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instead</a:t>
            </a:r>
            <a:r>
              <a:rPr sz="800" dirty="0">
                <a:latin typeface="Arial MT"/>
                <a:cs typeface="Arial MT"/>
              </a:rPr>
              <a:t> 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short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periods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time,</a:t>
            </a:r>
            <a:r>
              <a:rPr sz="800" spc="-20" dirty="0">
                <a:latin typeface="Arial MT"/>
                <a:cs typeface="Arial MT"/>
              </a:rPr>
              <a:t> they</a:t>
            </a:r>
            <a:r>
              <a:rPr sz="800" spc="-10" dirty="0">
                <a:latin typeface="Arial MT"/>
                <a:cs typeface="Arial MT"/>
              </a:rPr>
              <a:t> were </a:t>
            </a:r>
            <a:r>
              <a:rPr sz="800" spc="-45" dirty="0">
                <a:latin typeface="Arial MT"/>
                <a:cs typeface="Arial MT"/>
              </a:rPr>
              <a:t>now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there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for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months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years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lives.</a:t>
            </a:r>
            <a:endParaRPr sz="800">
              <a:latin typeface="Arial MT"/>
              <a:cs typeface="Arial MT"/>
            </a:endParaRPr>
          </a:p>
        </p:txBody>
      </p:sp>
      <p:graphicFrame>
        <p:nvGraphicFramePr>
          <p:cNvPr id="13" name="object 13"/>
          <p:cNvGraphicFramePr>
            <a:graphicFrameLocks noGrp="1"/>
          </p:cNvGraphicFramePr>
          <p:nvPr/>
        </p:nvGraphicFramePr>
        <p:xfrm>
          <a:off x="583596" y="3991042"/>
          <a:ext cx="6189978" cy="306704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029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483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03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2075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214244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932180">
                <a:tc gridSpan="2">
                  <a:txBody>
                    <a:bodyPr/>
                    <a:lstStyle/>
                    <a:p>
                      <a:pPr marL="105410" marR="104139" indent="30480" algn="just">
                        <a:lnSpc>
                          <a:spcPct val="85500"/>
                        </a:lnSpc>
                        <a:spcBef>
                          <a:spcPts val="735"/>
                        </a:spcBef>
                      </a:pPr>
                      <a:r>
                        <a:rPr sz="800" spc="-35" dirty="0">
                          <a:latin typeface="Arial MT"/>
                          <a:cs typeface="Arial MT"/>
                        </a:rPr>
                        <a:t>People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concentration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camps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were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subject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forced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labour,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they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had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very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little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food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were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forced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work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incredibly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hard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manual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labour,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those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who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were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doing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this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were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often</a:t>
                      </a:r>
                      <a:endParaRPr sz="800">
                        <a:latin typeface="Arial MT"/>
                        <a:cs typeface="Arial MT"/>
                      </a:endParaRPr>
                    </a:p>
                    <a:p>
                      <a:pPr marL="408940" algn="just">
                        <a:lnSpc>
                          <a:spcPts val="790"/>
                        </a:lnSpc>
                      </a:pPr>
                      <a:r>
                        <a:rPr sz="800" spc="-10" dirty="0">
                          <a:latin typeface="Arial MT"/>
                          <a:cs typeface="Arial MT"/>
                        </a:rPr>
                        <a:t>worked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death.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933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0066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2700">
                      <a:solidFill>
                        <a:srgbClr val="000000"/>
                      </a:solidFill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079">
                <a:tc gridSpan="5">
                  <a:txBody>
                    <a:bodyPr/>
                    <a:lstStyle/>
                    <a:p>
                      <a:pPr marR="33655" algn="ctr">
                        <a:lnSpc>
                          <a:spcPct val="100000"/>
                        </a:lnSpc>
                        <a:spcBef>
                          <a:spcPts val="660"/>
                        </a:spcBef>
                      </a:pP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K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Y</a:t>
                      </a:r>
                      <a:r>
                        <a:rPr sz="750" b="1" spc="19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T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R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12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M</a:t>
                      </a:r>
                      <a:r>
                        <a:rPr sz="750" b="1" spc="7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-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S</a:t>
                      </a:r>
                      <a:endParaRPr sz="750">
                        <a:latin typeface="Verdana"/>
                        <a:cs typeface="Verdana"/>
                      </a:endParaRPr>
                    </a:p>
                  </a:txBody>
                  <a:tcPr marL="0" marR="0" marT="838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0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018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00FF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00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284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3619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CCCC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782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0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Kristallnacht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149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88900" marR="255270">
                        <a:lnSpc>
                          <a:spcPct val="105000"/>
                        </a:lnSpc>
                        <a:spcBef>
                          <a:spcPts val="425"/>
                        </a:spcBef>
                      </a:pPr>
                      <a:r>
                        <a:rPr sz="800" spc="-95" dirty="0">
                          <a:latin typeface="Arial MT"/>
                          <a:cs typeface="Arial MT"/>
                        </a:rPr>
                        <a:t>This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was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when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Nazis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burned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down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synagogues,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and broke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into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shops.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539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90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Liberation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1493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3185">
                        <a:lnSpc>
                          <a:spcPct val="105000"/>
                        </a:lnSpc>
                        <a:spcBef>
                          <a:spcPts val="425"/>
                        </a:spcBef>
                      </a:pPr>
                      <a:r>
                        <a:rPr sz="800" spc="-1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3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action</a:t>
                      </a:r>
                      <a:r>
                        <a:rPr sz="800" spc="3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3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setting</a:t>
                      </a:r>
                      <a:r>
                        <a:rPr sz="800" spc="3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someone</a:t>
                      </a:r>
                      <a:r>
                        <a:rPr sz="800" spc="3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free</a:t>
                      </a:r>
                      <a:r>
                        <a:rPr sz="800" spc="3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from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imprisonment.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539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71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b="1" spc="-80" dirty="0">
                          <a:latin typeface="Arial"/>
                          <a:cs typeface="Arial"/>
                        </a:rPr>
                        <a:t>Concentration</a:t>
                      </a:r>
                      <a:r>
                        <a:rPr sz="800" b="1" spc="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camp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69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88900" marR="81915" algn="just">
                        <a:lnSpc>
                          <a:spcPct val="105000"/>
                        </a:lnSpc>
                        <a:spcBef>
                          <a:spcPts val="28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4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detention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centre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for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anyone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4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Nazis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didn’t</a:t>
                      </a:r>
                      <a:r>
                        <a:rPr sz="800" spc="6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like,</a:t>
                      </a:r>
                      <a:r>
                        <a:rPr sz="800" spc="6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they</a:t>
                      </a:r>
                      <a:r>
                        <a:rPr sz="800" spc="7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were</a:t>
                      </a:r>
                      <a:r>
                        <a:rPr sz="800" spc="6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difficult</a:t>
                      </a:r>
                      <a:r>
                        <a:rPr sz="800" spc="6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places</a:t>
                      </a:r>
                      <a:r>
                        <a:rPr sz="800" spc="7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be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in.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55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7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Antisemitism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69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142875">
                        <a:lnSpc>
                          <a:spcPct val="105000"/>
                        </a:lnSpc>
                        <a:spcBef>
                          <a:spcPts val="785"/>
                        </a:spcBef>
                      </a:pPr>
                      <a:r>
                        <a:rPr sz="800" spc="-9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strong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dislike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or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cruel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unfair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treatment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of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Jewish</a:t>
                      </a:r>
                      <a:r>
                        <a:rPr sz="800" spc="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people.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9969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7180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5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1270" algn="ctr">
                        <a:lnSpc>
                          <a:spcPct val="100000"/>
                        </a:lnSpc>
                      </a:pPr>
                      <a:r>
                        <a:rPr sz="800" b="1" spc="-65" dirty="0">
                          <a:latin typeface="Arial"/>
                          <a:cs typeface="Arial"/>
                        </a:rPr>
                        <a:t>Final</a:t>
                      </a:r>
                      <a:r>
                        <a:rPr sz="800" b="1" spc="20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Solution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445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88900" marR="83820" algn="just">
                        <a:lnSpc>
                          <a:spcPct val="103699"/>
                        </a:lnSpc>
                        <a:spcBef>
                          <a:spcPts val="295"/>
                        </a:spcBef>
                      </a:pPr>
                      <a:r>
                        <a:rPr sz="800" spc="-80" dirty="0">
                          <a:latin typeface="Arial MT"/>
                          <a:cs typeface="Arial MT"/>
                        </a:rPr>
                        <a:t>This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was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decision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made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by Hitler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the</a:t>
                      </a:r>
                      <a:r>
                        <a:rPr sz="800" spc="2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Nazis</a:t>
                      </a:r>
                      <a:r>
                        <a:rPr sz="800" spc="2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2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kill</a:t>
                      </a:r>
                      <a:r>
                        <a:rPr sz="800" spc="2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all</a:t>
                      </a:r>
                      <a:r>
                        <a:rPr sz="800" spc="2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Jews</a:t>
                      </a:r>
                      <a:r>
                        <a:rPr sz="800" spc="2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across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Europe.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Persecution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0645" algn="just">
                        <a:lnSpc>
                          <a:spcPct val="103699"/>
                        </a:lnSpc>
                        <a:spcBef>
                          <a:spcPts val="295"/>
                        </a:spcBef>
                      </a:pPr>
                      <a:r>
                        <a:rPr sz="800" spc="-9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unfair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or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cruel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treatment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5" dirty="0">
                          <a:latin typeface="Arial MT"/>
                          <a:cs typeface="Arial MT"/>
                        </a:rPr>
                        <a:t>someone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over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long</a:t>
                      </a:r>
                      <a:r>
                        <a:rPr sz="800" spc="2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period</a:t>
                      </a:r>
                      <a:r>
                        <a:rPr sz="800" spc="2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27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time</a:t>
                      </a:r>
                      <a:r>
                        <a:rPr sz="800" spc="2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because</a:t>
                      </a:r>
                      <a:r>
                        <a:rPr sz="800" spc="27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27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race,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religion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or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political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beliefs.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74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44170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77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Extermination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977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 marL="88900">
                        <a:lnSpc>
                          <a:spcPct val="100000"/>
                        </a:lnSpc>
                        <a:spcBef>
                          <a:spcPts val="840"/>
                        </a:spcBef>
                      </a:pPr>
                      <a:r>
                        <a:rPr sz="800" spc="-9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killing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 a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whole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group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people.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066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4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Holocaust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66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3185">
                        <a:lnSpc>
                          <a:spcPct val="105000"/>
                        </a:lnSpc>
                        <a:spcBef>
                          <a:spcPts val="290"/>
                        </a:spcBef>
                      </a:pPr>
                      <a:r>
                        <a:rPr sz="800" spc="-2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7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commonly</a:t>
                      </a:r>
                      <a:r>
                        <a:rPr sz="800" spc="28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known</a:t>
                      </a:r>
                      <a:r>
                        <a:rPr sz="800" spc="2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name</a:t>
                      </a:r>
                      <a:r>
                        <a:rPr sz="800" spc="2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for</a:t>
                      </a:r>
                      <a:r>
                        <a:rPr sz="800" spc="2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Nazi’s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attempt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wipe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out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5" dirty="0">
                          <a:latin typeface="Arial MT"/>
                          <a:cs typeface="Arial MT"/>
                        </a:rPr>
                        <a:t>Jewish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race.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368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14" name="object 14"/>
          <p:cNvSpPr txBox="1"/>
          <p:nvPr/>
        </p:nvSpPr>
        <p:spPr>
          <a:xfrm>
            <a:off x="6804737" y="5163814"/>
            <a:ext cx="1867535" cy="186372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63500" marR="55880" algn="just">
              <a:lnSpc>
                <a:spcPct val="110800"/>
              </a:lnSpc>
              <a:spcBef>
                <a:spcPts val="114"/>
              </a:spcBef>
            </a:pPr>
            <a:r>
              <a:rPr sz="800" spc="-95" dirty="0">
                <a:latin typeface="Arial MT"/>
                <a:cs typeface="Arial MT"/>
              </a:rPr>
              <a:t>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Holocaust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is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remembered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every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year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Holocaust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memorial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Day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27</a:t>
            </a:r>
            <a:r>
              <a:rPr sz="900" spc="-30" baseline="27777" dirty="0">
                <a:latin typeface="Arial MT"/>
                <a:cs typeface="Arial MT"/>
              </a:rPr>
              <a:t>th</a:t>
            </a:r>
            <a:r>
              <a:rPr sz="900" spc="750" baseline="27777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April.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Around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world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pay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 </a:t>
            </a:r>
            <a:r>
              <a:rPr sz="800" spc="-50" dirty="0">
                <a:latin typeface="Arial MT"/>
                <a:cs typeface="Arial MT"/>
              </a:rPr>
              <a:t>respects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lives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lost.</a:t>
            </a:r>
            <a:endParaRPr sz="800">
              <a:latin typeface="Arial MT"/>
              <a:cs typeface="Arial MT"/>
            </a:endParaRPr>
          </a:p>
          <a:p>
            <a:pPr marL="63500" marR="55880" algn="just">
              <a:lnSpc>
                <a:spcPct val="110800"/>
              </a:lnSpc>
              <a:spcBef>
                <a:spcPts val="830"/>
              </a:spcBef>
            </a:pPr>
            <a:r>
              <a:rPr sz="800" dirty="0">
                <a:latin typeface="Arial MT"/>
                <a:cs typeface="Arial MT"/>
              </a:rPr>
              <a:t>We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still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lucky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enough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have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stories</a:t>
            </a:r>
            <a:r>
              <a:rPr sz="800" dirty="0">
                <a:latin typeface="Arial MT"/>
                <a:cs typeface="Arial MT"/>
              </a:rPr>
              <a:t> from </a:t>
            </a:r>
            <a:r>
              <a:rPr sz="800" spc="-40" dirty="0">
                <a:latin typeface="Arial MT"/>
                <a:cs typeface="Arial MT"/>
              </a:rPr>
              <a:t>survivors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holocaust,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who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give </a:t>
            </a:r>
            <a:r>
              <a:rPr sz="800" dirty="0">
                <a:latin typeface="Arial MT"/>
                <a:cs typeface="Arial MT"/>
              </a:rPr>
              <a:t>us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many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good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first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hand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accounts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-20" dirty="0">
                <a:latin typeface="Arial MT"/>
                <a:cs typeface="Arial MT"/>
              </a:rPr>
              <a:t> what</a:t>
            </a:r>
            <a:r>
              <a:rPr sz="800" spc="-10" dirty="0">
                <a:latin typeface="Arial MT"/>
                <a:cs typeface="Arial MT"/>
              </a:rPr>
              <a:t> happened.</a:t>
            </a:r>
            <a:endParaRPr sz="800">
              <a:latin typeface="Arial MT"/>
              <a:cs typeface="Arial MT"/>
            </a:endParaRPr>
          </a:p>
          <a:p>
            <a:pPr marL="63500" marR="55880" algn="just">
              <a:lnSpc>
                <a:spcPct val="114999"/>
              </a:lnSpc>
              <a:spcBef>
                <a:spcPts val="700"/>
              </a:spcBef>
            </a:pPr>
            <a:r>
              <a:rPr sz="800" dirty="0">
                <a:latin typeface="Arial MT"/>
                <a:cs typeface="Arial MT"/>
              </a:rPr>
              <a:t>We</a:t>
            </a:r>
            <a:r>
              <a:rPr sz="800" spc="3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also</a:t>
            </a:r>
            <a:r>
              <a:rPr sz="800" spc="3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have</a:t>
            </a:r>
            <a:r>
              <a:rPr sz="800" spc="3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3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remains</a:t>
            </a:r>
            <a:r>
              <a:rPr sz="800" spc="3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37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concentration</a:t>
            </a:r>
            <a:r>
              <a:rPr sz="800" spc="2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camps</a:t>
            </a:r>
            <a:r>
              <a:rPr sz="800" spc="2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2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have</a:t>
            </a:r>
            <a:r>
              <a:rPr sz="800" spc="2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been</a:t>
            </a:r>
            <a:r>
              <a:rPr sz="800" dirty="0">
                <a:latin typeface="Arial MT"/>
                <a:cs typeface="Arial MT"/>
              </a:rPr>
              <a:t> turned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into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museums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teach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 </a:t>
            </a:r>
            <a:r>
              <a:rPr sz="800" spc="-20" dirty="0">
                <a:latin typeface="Arial MT"/>
                <a:cs typeface="Arial MT"/>
              </a:rPr>
              <a:t>about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horrors</a:t>
            </a:r>
            <a:r>
              <a:rPr sz="800" dirty="0">
                <a:latin typeface="Arial MT"/>
                <a:cs typeface="Arial MT"/>
              </a:rPr>
              <a:t> of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event.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597302" y="1158800"/>
            <a:ext cx="243840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80" dirty="0">
                <a:latin typeface="Trebuchet MS"/>
                <a:cs typeface="Trebuchet MS"/>
              </a:rPr>
              <a:t>Development</a:t>
            </a:r>
            <a:r>
              <a:rPr sz="1400" spc="-65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 </a:t>
            </a:r>
            <a:r>
              <a:rPr sz="1400" spc="-95" dirty="0">
                <a:latin typeface="Trebuchet MS"/>
                <a:cs typeface="Trebuchet MS"/>
              </a:rPr>
              <a:t>concentration</a:t>
            </a:r>
            <a:r>
              <a:rPr sz="1400" spc="-65" dirty="0">
                <a:latin typeface="Trebuchet MS"/>
                <a:cs typeface="Trebuchet MS"/>
              </a:rPr>
              <a:t> </a:t>
            </a:r>
            <a:r>
              <a:rPr sz="1400" spc="-180" dirty="0">
                <a:latin typeface="Trebuchet MS"/>
                <a:cs typeface="Trebuchet MS"/>
              </a:rPr>
              <a:t>camps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2784521" y="3892833"/>
            <a:ext cx="81216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b="1" spc="-70" dirty="0">
                <a:latin typeface="Arial"/>
                <a:cs typeface="Arial"/>
              </a:rPr>
              <a:t>DEATH</a:t>
            </a:r>
            <a:r>
              <a:rPr sz="800" b="1" spc="20" dirty="0">
                <a:latin typeface="Arial"/>
                <a:cs typeface="Arial"/>
              </a:rPr>
              <a:t> </a:t>
            </a:r>
            <a:r>
              <a:rPr sz="800" b="1" spc="-70" dirty="0">
                <a:latin typeface="Arial"/>
                <a:cs typeface="Arial"/>
              </a:rPr>
              <a:t>MARCHES</a:t>
            </a:r>
            <a:endParaRPr sz="800">
              <a:latin typeface="Arial"/>
              <a:cs typeface="Arial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2784521" y="4020849"/>
            <a:ext cx="1969770" cy="909319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algn="just">
              <a:lnSpc>
                <a:spcPct val="104200"/>
              </a:lnSpc>
              <a:spcBef>
                <a:spcPts val="60"/>
              </a:spcBef>
            </a:pPr>
            <a:r>
              <a:rPr sz="800" spc="-20" dirty="0">
                <a:latin typeface="Arial MT"/>
                <a:cs typeface="Arial MT"/>
              </a:rPr>
              <a:t>Soviet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troops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reached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border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Poland,</a:t>
            </a:r>
            <a:r>
              <a:rPr sz="800" dirty="0">
                <a:latin typeface="Arial MT"/>
                <a:cs typeface="Arial MT"/>
              </a:rPr>
              <a:t> and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so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instead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standing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their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ground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Germans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marched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healthiest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Jews</a:t>
            </a:r>
            <a:r>
              <a:rPr sz="800" dirty="0">
                <a:latin typeface="Arial MT"/>
                <a:cs typeface="Arial MT"/>
              </a:rPr>
              <a:t> back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into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central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Germany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so</a:t>
            </a:r>
            <a:r>
              <a:rPr sz="800" spc="1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17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could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continue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maintain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concentration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camps.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women,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children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sick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left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die</a:t>
            </a:r>
            <a:r>
              <a:rPr sz="800" spc="-20" dirty="0">
                <a:latin typeface="Arial MT"/>
                <a:cs typeface="Arial MT"/>
              </a:rPr>
              <a:t> in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remaining</a:t>
            </a:r>
            <a:r>
              <a:rPr sz="800" spc="-10" dirty="0">
                <a:latin typeface="Arial MT"/>
                <a:cs typeface="Arial MT"/>
              </a:rPr>
              <a:t> camps.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138103" y="430259"/>
            <a:ext cx="2618740" cy="2043430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661670">
              <a:lnSpc>
                <a:spcPct val="100000"/>
              </a:lnSpc>
              <a:spcBef>
                <a:spcPts val="265"/>
              </a:spcBef>
            </a:pPr>
            <a:r>
              <a:rPr sz="1400" spc="-210" dirty="0">
                <a:latin typeface="Trebuchet MS"/>
                <a:cs typeface="Trebuchet MS"/>
              </a:rPr>
              <a:t>The</a:t>
            </a:r>
            <a:r>
              <a:rPr sz="1400" spc="-80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final</a:t>
            </a:r>
            <a:r>
              <a:rPr sz="1400" spc="-7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solution</a:t>
            </a:r>
            <a:endParaRPr sz="1400">
              <a:latin typeface="Trebuchet MS"/>
              <a:cs typeface="Trebuchet MS"/>
            </a:endParaRPr>
          </a:p>
          <a:p>
            <a:pPr marL="12700" marR="6350" algn="just">
              <a:lnSpc>
                <a:spcPct val="103800"/>
              </a:lnSpc>
              <a:spcBef>
                <a:spcPts val="60"/>
              </a:spcBef>
            </a:pPr>
            <a:r>
              <a:rPr sz="800" spc="-20" dirty="0">
                <a:latin typeface="Arial MT"/>
                <a:cs typeface="Arial MT"/>
              </a:rPr>
              <a:t>There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official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documentation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tells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when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Hitler </a:t>
            </a:r>
            <a:r>
              <a:rPr sz="800" dirty="0">
                <a:latin typeface="Arial MT"/>
                <a:cs typeface="Arial MT"/>
              </a:rPr>
              <a:t>decided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enact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Final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Solution,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just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know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happened.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Final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Solution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decision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exterminate </a:t>
            </a:r>
            <a:r>
              <a:rPr sz="800" dirty="0">
                <a:latin typeface="Arial MT"/>
                <a:cs typeface="Arial MT"/>
              </a:rPr>
              <a:t>11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million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Jewish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living</a:t>
            </a:r>
            <a:r>
              <a:rPr sz="800" dirty="0">
                <a:latin typeface="Arial MT"/>
                <a:cs typeface="Arial MT"/>
              </a:rPr>
              <a:t> in </a:t>
            </a:r>
            <a:r>
              <a:rPr sz="800" spc="-20" dirty="0">
                <a:latin typeface="Arial MT"/>
                <a:cs typeface="Arial MT"/>
              </a:rPr>
              <a:t>Germany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countries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they </a:t>
            </a:r>
            <a:r>
              <a:rPr sz="800" spc="-40" dirty="0">
                <a:latin typeface="Arial MT"/>
                <a:cs typeface="Arial MT"/>
              </a:rPr>
              <a:t>occupied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 1942.</a:t>
            </a:r>
            <a:endParaRPr sz="800">
              <a:latin typeface="Arial MT"/>
              <a:cs typeface="Arial MT"/>
            </a:endParaRPr>
          </a:p>
          <a:p>
            <a:pPr marL="12700" marR="8255" algn="just">
              <a:lnSpc>
                <a:spcPct val="104200"/>
              </a:lnSpc>
              <a:spcBef>
                <a:spcPts val="10"/>
              </a:spcBef>
            </a:pPr>
            <a:r>
              <a:rPr sz="800" spc="-45" dirty="0">
                <a:latin typeface="Arial MT"/>
                <a:cs typeface="Arial MT"/>
              </a:rPr>
              <a:t>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1941,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there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already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cases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mass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murder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occurring</a:t>
            </a:r>
            <a:r>
              <a:rPr sz="800" dirty="0">
                <a:latin typeface="Arial MT"/>
                <a:cs typeface="Arial MT"/>
              </a:rPr>
              <a:t> in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Concentration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camps.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Auschwitz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1941,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575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sick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-10" dirty="0">
                <a:latin typeface="Arial MT"/>
                <a:cs typeface="Arial MT"/>
              </a:rPr>
              <a:t> disabled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prisoners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sent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their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deaths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euthanasia</a:t>
            </a:r>
            <a:r>
              <a:rPr sz="800" spc="-10" dirty="0">
                <a:latin typeface="Arial MT"/>
                <a:cs typeface="Arial MT"/>
              </a:rPr>
              <a:t> centre.</a:t>
            </a:r>
            <a:endParaRPr sz="800">
              <a:latin typeface="Arial MT"/>
              <a:cs typeface="Arial MT"/>
            </a:endParaRPr>
          </a:p>
          <a:p>
            <a:pPr marL="12700" marR="5080" algn="just">
              <a:lnSpc>
                <a:spcPct val="103699"/>
              </a:lnSpc>
              <a:spcBef>
                <a:spcPts val="10"/>
              </a:spcBef>
            </a:pPr>
            <a:r>
              <a:rPr sz="800" dirty="0">
                <a:latin typeface="Arial MT"/>
                <a:cs typeface="Arial MT"/>
              </a:rPr>
              <a:t>The</a:t>
            </a:r>
            <a:r>
              <a:rPr sz="800" spc="3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success</a:t>
            </a:r>
            <a:r>
              <a:rPr sz="800" spc="3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3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these</a:t>
            </a:r>
            <a:r>
              <a:rPr sz="800" spc="3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previous</a:t>
            </a:r>
            <a:r>
              <a:rPr sz="800" spc="3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mass</a:t>
            </a:r>
            <a:r>
              <a:rPr sz="800" spc="38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exterminations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encouraged</a:t>
            </a:r>
            <a:r>
              <a:rPr sz="800" dirty="0">
                <a:latin typeface="Arial MT"/>
                <a:cs typeface="Arial MT"/>
              </a:rPr>
              <a:t> 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Final </a:t>
            </a:r>
            <a:r>
              <a:rPr sz="800" spc="-35" dirty="0">
                <a:latin typeface="Arial MT"/>
                <a:cs typeface="Arial MT"/>
              </a:rPr>
              <a:t>Solution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become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more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widespread, </a:t>
            </a:r>
            <a:r>
              <a:rPr sz="800" dirty="0">
                <a:latin typeface="Arial MT"/>
                <a:cs typeface="Arial MT"/>
              </a:rPr>
              <a:t>with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eventual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result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this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being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creation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gas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chambers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across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many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concentration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camps,</a:t>
            </a:r>
            <a:r>
              <a:rPr sz="800" dirty="0">
                <a:latin typeface="Arial MT"/>
                <a:cs typeface="Arial MT"/>
              </a:rPr>
              <a:t> 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eventual </a:t>
            </a:r>
            <a:r>
              <a:rPr sz="800" spc="-45" dirty="0">
                <a:latin typeface="Arial MT"/>
                <a:cs typeface="Arial MT"/>
              </a:rPr>
              <a:t>deaths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6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million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Jewish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4976449" y="3652063"/>
            <a:ext cx="2438400" cy="4432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65" dirty="0">
                <a:latin typeface="Trebuchet MS"/>
                <a:cs typeface="Trebuchet MS"/>
              </a:rPr>
              <a:t>Liberating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60" dirty="0">
                <a:latin typeface="Trebuchet MS"/>
                <a:cs typeface="Trebuchet MS"/>
              </a:rPr>
              <a:t> </a:t>
            </a:r>
            <a:r>
              <a:rPr sz="1400" spc="-95" dirty="0">
                <a:latin typeface="Trebuchet MS"/>
                <a:cs typeface="Trebuchet MS"/>
              </a:rPr>
              <a:t>concentration</a:t>
            </a:r>
            <a:r>
              <a:rPr sz="1400" spc="-60" dirty="0">
                <a:latin typeface="Trebuchet MS"/>
                <a:cs typeface="Trebuchet MS"/>
              </a:rPr>
              <a:t> </a:t>
            </a:r>
            <a:r>
              <a:rPr sz="1400" spc="-180" dirty="0">
                <a:latin typeface="Trebuchet MS"/>
                <a:cs typeface="Trebuchet MS"/>
              </a:rPr>
              <a:t>camps</a:t>
            </a:r>
            <a:endParaRPr sz="1400">
              <a:latin typeface="Trebuchet MS"/>
              <a:cs typeface="Trebuchet MS"/>
            </a:endParaRPr>
          </a:p>
          <a:p>
            <a:pPr marL="555625">
              <a:lnSpc>
                <a:spcPct val="100000"/>
              </a:lnSpc>
              <a:spcBef>
                <a:spcPts val="645"/>
              </a:spcBef>
            </a:pPr>
            <a:r>
              <a:rPr sz="800" b="1" spc="-10" dirty="0">
                <a:latin typeface="Arial"/>
                <a:cs typeface="Arial"/>
              </a:rPr>
              <a:t>LIBERATION</a:t>
            </a:r>
            <a:endParaRPr sz="800">
              <a:latin typeface="Arial"/>
              <a:cs typeface="Arial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6924450" y="2021325"/>
            <a:ext cx="3157855" cy="154940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algn="just">
              <a:lnSpc>
                <a:spcPct val="104400"/>
              </a:lnSpc>
              <a:spcBef>
                <a:spcPts val="105"/>
              </a:spcBef>
            </a:pPr>
            <a:r>
              <a:rPr sz="800" dirty="0">
                <a:latin typeface="Arial MT"/>
                <a:cs typeface="Arial MT"/>
              </a:rPr>
              <a:t>In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1940,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Auschwitz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built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Poland,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house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mass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numbers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Jewish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spc="-45" dirty="0">
                <a:latin typeface="Arial MT"/>
                <a:cs typeface="Arial MT"/>
              </a:rPr>
              <a:t> who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been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deported </a:t>
            </a:r>
            <a:r>
              <a:rPr sz="800" spc="-40" dirty="0">
                <a:latin typeface="Arial MT"/>
                <a:cs typeface="Arial MT"/>
              </a:rPr>
              <a:t>here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Germany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1930s.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begin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with,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remained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labour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camp,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forcing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people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work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dirty="0">
                <a:latin typeface="Arial MT"/>
                <a:cs typeface="Arial MT"/>
              </a:rPr>
              <a:t> build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new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camp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–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Auschwitz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II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Birkenau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–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increase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capacity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people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here.</a:t>
            </a:r>
            <a:endParaRPr sz="800">
              <a:latin typeface="Arial MT"/>
              <a:cs typeface="Arial MT"/>
            </a:endParaRPr>
          </a:p>
          <a:p>
            <a:pPr marL="12700" marR="5715">
              <a:lnSpc>
                <a:spcPts val="1010"/>
              </a:lnSpc>
              <a:spcBef>
                <a:spcPts val="15"/>
              </a:spcBef>
            </a:pPr>
            <a:r>
              <a:rPr sz="800" spc="-30" dirty="0">
                <a:latin typeface="Arial MT"/>
                <a:cs typeface="Arial MT"/>
              </a:rPr>
              <a:t>However,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when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final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solution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began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Birkenau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became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death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camp, specifically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mass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extermination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Jewish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populations.</a:t>
            </a:r>
            <a:endParaRPr sz="800">
              <a:latin typeface="Arial MT"/>
              <a:cs typeface="Arial MT"/>
            </a:endParaRPr>
          </a:p>
          <a:p>
            <a:pPr marL="12700" marR="5715">
              <a:lnSpc>
                <a:spcPts val="980"/>
              </a:lnSpc>
              <a:spcBef>
                <a:spcPts val="20"/>
              </a:spcBef>
            </a:pPr>
            <a:r>
              <a:rPr sz="800" spc="-50" dirty="0">
                <a:latin typeface="Arial MT"/>
                <a:cs typeface="Arial MT"/>
              </a:rPr>
              <a:t>Throughout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existence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camp,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authorities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treated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Jews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with </a:t>
            </a:r>
            <a:r>
              <a:rPr sz="800" dirty="0">
                <a:latin typeface="Arial MT"/>
                <a:cs typeface="Arial MT"/>
              </a:rPr>
              <a:t>utter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contempt.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Many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Jews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fell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victim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starvation,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cold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hard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labour,</a:t>
            </a:r>
            <a:endParaRPr sz="800">
              <a:latin typeface="Arial MT"/>
              <a:cs typeface="Arial MT"/>
            </a:endParaRPr>
          </a:p>
          <a:p>
            <a:pPr marL="12700" marR="6350">
              <a:lnSpc>
                <a:spcPts val="980"/>
              </a:lnSpc>
              <a:spcBef>
                <a:spcPts val="30"/>
              </a:spcBef>
            </a:pPr>
            <a:r>
              <a:rPr sz="800" spc="-35" dirty="0">
                <a:latin typeface="Arial MT"/>
                <a:cs typeface="Arial MT"/>
              </a:rPr>
              <a:t>constant</a:t>
            </a:r>
            <a:r>
              <a:rPr sz="800" spc="27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harassment</a:t>
            </a:r>
            <a:r>
              <a:rPr sz="800" spc="2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7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abuse,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7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various</a:t>
            </a:r>
            <a:r>
              <a:rPr sz="800" spc="27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experimentations</a:t>
            </a:r>
            <a:r>
              <a:rPr sz="800" spc="26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extermination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operations.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is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estimated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around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1.1</a:t>
            </a:r>
            <a:r>
              <a:rPr sz="800" spc="15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million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Jews</a:t>
            </a:r>
            <a:endParaRPr sz="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20"/>
              </a:spcBef>
            </a:pP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-30" dirty="0">
                <a:latin typeface="Arial MT"/>
                <a:cs typeface="Arial MT"/>
              </a:rPr>
              <a:t> murdered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 </a:t>
            </a:r>
            <a:r>
              <a:rPr sz="800" spc="-45" dirty="0">
                <a:latin typeface="Arial MT"/>
                <a:cs typeface="Arial MT"/>
              </a:rPr>
              <a:t>Birkenau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before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liberated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 </a:t>
            </a:r>
            <a:r>
              <a:rPr sz="800" spc="-10" dirty="0">
                <a:latin typeface="Arial MT"/>
                <a:cs typeface="Arial MT"/>
              </a:rPr>
              <a:t>1945.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5519866" y="4069581"/>
            <a:ext cx="1818005" cy="787400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 algn="just">
              <a:lnSpc>
                <a:spcPct val="104000"/>
              </a:lnSpc>
              <a:spcBef>
                <a:spcPts val="110"/>
              </a:spcBef>
            </a:pPr>
            <a:r>
              <a:rPr sz="800" dirty="0">
                <a:latin typeface="Arial MT"/>
                <a:cs typeface="Arial MT"/>
              </a:rPr>
              <a:t>The</a:t>
            </a:r>
            <a:r>
              <a:rPr sz="800" spc="3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first</a:t>
            </a:r>
            <a:r>
              <a:rPr sz="800" spc="3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camp</a:t>
            </a:r>
            <a:r>
              <a:rPr sz="800" spc="3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3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3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liberated</a:t>
            </a:r>
            <a:r>
              <a:rPr sz="800" spc="35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was</a:t>
            </a:r>
            <a:r>
              <a:rPr sz="800" dirty="0">
                <a:latin typeface="Arial MT"/>
                <a:cs typeface="Arial MT"/>
              </a:rPr>
              <a:t> Majdanek</a:t>
            </a:r>
            <a:r>
              <a:rPr sz="800" spc="220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22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1944.</a:t>
            </a:r>
            <a:r>
              <a:rPr sz="800" spc="220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25" dirty="0">
                <a:latin typeface="Arial MT"/>
                <a:cs typeface="Arial MT"/>
              </a:rPr>
              <a:t>  </a:t>
            </a:r>
            <a:r>
              <a:rPr sz="800" spc="-55" dirty="0">
                <a:latin typeface="Arial MT"/>
                <a:cs typeface="Arial MT"/>
              </a:rPr>
              <a:t>Germans</a:t>
            </a:r>
            <a:r>
              <a:rPr sz="800" spc="-10" dirty="0">
                <a:latin typeface="Arial MT"/>
                <a:cs typeface="Arial MT"/>
              </a:rPr>
              <a:t> demolished</a:t>
            </a:r>
            <a:r>
              <a:rPr sz="800" spc="1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gas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chambers</a:t>
            </a:r>
            <a:r>
              <a:rPr sz="800" spc="1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6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hide </a:t>
            </a:r>
            <a:r>
              <a:rPr sz="800" spc="-10" dirty="0">
                <a:latin typeface="Arial MT"/>
                <a:cs typeface="Arial MT"/>
              </a:rPr>
              <a:t>evidence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their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crimes.</a:t>
            </a:r>
            <a:r>
              <a:rPr sz="800" spc="8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Those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soldiers</a:t>
            </a:r>
            <a:r>
              <a:rPr sz="800" dirty="0">
                <a:latin typeface="Arial MT"/>
                <a:cs typeface="Arial MT"/>
              </a:rPr>
              <a:t> who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helped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liberate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camps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spc="-60" dirty="0">
                <a:latin typeface="Arial MT"/>
                <a:cs typeface="Arial MT"/>
              </a:rPr>
              <a:t>shocked</a:t>
            </a:r>
            <a:r>
              <a:rPr sz="800" dirty="0">
                <a:latin typeface="Arial MT"/>
                <a:cs typeface="Arial MT"/>
              </a:rPr>
              <a:t> by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what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 </a:t>
            </a:r>
            <a:r>
              <a:rPr sz="800" spc="-20" dirty="0">
                <a:latin typeface="Arial MT"/>
                <a:cs typeface="Arial MT"/>
              </a:rPr>
              <a:t>seen.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7538793" y="3886701"/>
            <a:ext cx="2544445" cy="127508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681990" algn="just">
              <a:lnSpc>
                <a:spcPct val="100000"/>
              </a:lnSpc>
              <a:spcBef>
                <a:spcPts val="145"/>
              </a:spcBef>
            </a:pPr>
            <a:r>
              <a:rPr sz="800" b="1" spc="-90" dirty="0">
                <a:latin typeface="Arial"/>
                <a:cs typeface="Arial"/>
              </a:rPr>
              <a:t>NUREMBERG</a:t>
            </a:r>
            <a:r>
              <a:rPr sz="800" b="1" spc="85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TRIALS</a:t>
            </a:r>
            <a:endParaRPr sz="800">
              <a:latin typeface="Arial"/>
              <a:cs typeface="Arial"/>
            </a:endParaRPr>
          </a:p>
          <a:p>
            <a:pPr marL="681990" marR="5080" algn="just">
              <a:lnSpc>
                <a:spcPct val="104200"/>
              </a:lnSpc>
              <a:spcBef>
                <a:spcPts val="10"/>
              </a:spcBef>
            </a:pPr>
            <a:r>
              <a:rPr sz="800" spc="-30" dirty="0">
                <a:latin typeface="Arial MT"/>
                <a:cs typeface="Arial MT"/>
              </a:rPr>
              <a:t>Between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1945-1939,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leading</a:t>
            </a:r>
            <a:r>
              <a:rPr sz="800" spc="8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Nazis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spc="-10" dirty="0">
                <a:latin typeface="Arial MT"/>
                <a:cs typeface="Arial MT"/>
              </a:rPr>
              <a:t>put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trial </a:t>
            </a:r>
            <a:r>
              <a:rPr sz="800" spc="-20" dirty="0">
                <a:latin typeface="Arial MT"/>
                <a:cs typeface="Arial MT"/>
              </a:rPr>
              <a:t>publicly.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0" dirty="0">
                <a:latin typeface="Arial MT"/>
                <a:cs typeface="Arial MT"/>
              </a:rPr>
              <a:t>The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trials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held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by</a:t>
            </a:r>
            <a:r>
              <a:rPr sz="800" dirty="0">
                <a:latin typeface="Arial MT"/>
                <a:cs typeface="Arial MT"/>
              </a:rPr>
              <a:t> a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mix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four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main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powers,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end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but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three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men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trial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spc="-25" dirty="0">
                <a:latin typeface="Arial MT"/>
                <a:cs typeface="Arial MT"/>
              </a:rPr>
              <a:t>found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guilty.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These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0" dirty="0">
                <a:latin typeface="Arial MT"/>
                <a:cs typeface="Arial MT"/>
              </a:rPr>
              <a:t>men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executed</a:t>
            </a:r>
            <a:r>
              <a:rPr sz="800" dirty="0">
                <a:latin typeface="Arial MT"/>
                <a:cs typeface="Arial MT"/>
              </a:rPr>
              <a:t> by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hanging.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Since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then,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there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have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been</a:t>
            </a:r>
            <a:r>
              <a:rPr sz="800" spc="-10" dirty="0">
                <a:latin typeface="Arial MT"/>
                <a:cs typeface="Arial MT"/>
              </a:rPr>
              <a:t> trials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held</a:t>
            </a:r>
            <a:r>
              <a:rPr sz="800" dirty="0">
                <a:latin typeface="Arial MT"/>
                <a:cs typeface="Arial MT"/>
              </a:rPr>
              <a:t> for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Nazis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found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since.</a:t>
            </a:r>
            <a:endParaRPr sz="80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45"/>
              </a:spcBef>
            </a:pPr>
            <a:r>
              <a:rPr sz="1400" spc="-210" dirty="0">
                <a:latin typeface="Trebuchet MS"/>
                <a:cs typeface="Trebuchet MS"/>
              </a:rPr>
              <a:t>Remembering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80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holocaust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8006621" y="457760"/>
            <a:ext cx="132524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400" spc="-120" dirty="0">
                <a:latin typeface="Trebuchet MS"/>
                <a:cs typeface="Trebuchet MS"/>
              </a:rPr>
              <a:t>Auschwitz</a:t>
            </a:r>
            <a:r>
              <a:rPr sz="1400" spc="-50" dirty="0">
                <a:latin typeface="Trebuchet MS"/>
                <a:cs typeface="Trebuchet MS"/>
              </a:rPr>
              <a:t> </a:t>
            </a:r>
            <a:r>
              <a:rPr sz="1400" spc="-100" dirty="0">
                <a:latin typeface="Trebuchet MS"/>
                <a:cs typeface="Trebuchet MS"/>
              </a:rPr>
              <a:t>Birkenau</a:t>
            </a:r>
            <a:endParaRPr sz="1400">
              <a:latin typeface="Trebuchet MS"/>
              <a:cs typeface="Trebuchet MS"/>
            </a:endParaRPr>
          </a:p>
        </p:txBody>
      </p:sp>
      <p:pic>
        <p:nvPicPr>
          <p:cNvPr id="24" name="object 2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053332" y="2361183"/>
            <a:ext cx="2782823" cy="1301496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790435" y="687831"/>
            <a:ext cx="3316224" cy="1319784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695435" y="5147055"/>
            <a:ext cx="1475231" cy="1938527"/>
          </a:xfrm>
          <a:prstGeom prst="rect">
            <a:avLst/>
          </a:prstGeom>
        </p:spPr>
      </p:pic>
      <p:pic>
        <p:nvPicPr>
          <p:cNvPr id="27" name="object 2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056892" y="3915664"/>
            <a:ext cx="896112" cy="1051560"/>
          </a:xfrm>
          <a:prstGeom prst="rect">
            <a:avLst/>
          </a:prstGeom>
        </p:spPr>
      </p:pic>
      <p:pic>
        <p:nvPicPr>
          <p:cNvPr id="28" name="object 2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4665037" y="3918091"/>
            <a:ext cx="918459" cy="1084646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7360411" y="3900423"/>
            <a:ext cx="896111" cy="893063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4309595" y="1955568"/>
            <a:ext cx="4107179" cy="1832610"/>
            <a:chOff x="4309595" y="1955568"/>
            <a:chExt cx="4107179" cy="1832610"/>
          </a:xfrm>
        </p:grpSpPr>
        <p:sp>
          <p:nvSpPr>
            <p:cNvPr id="3" name="object 3"/>
            <p:cNvSpPr/>
            <p:nvPr/>
          </p:nvSpPr>
          <p:spPr>
            <a:xfrm>
              <a:off x="4321980" y="1973473"/>
              <a:ext cx="4083685" cy="1802764"/>
            </a:xfrm>
            <a:custGeom>
              <a:avLst/>
              <a:gdLst/>
              <a:ahLst/>
              <a:cxnLst/>
              <a:rect l="l" t="t" r="r" b="b"/>
              <a:pathLst>
                <a:path w="4083684" h="1802764">
                  <a:moveTo>
                    <a:pt x="2943442" y="0"/>
                  </a:moveTo>
                  <a:lnTo>
                    <a:pt x="2885645" y="443"/>
                  </a:lnTo>
                  <a:lnTo>
                    <a:pt x="2826919" y="2958"/>
                  </a:lnTo>
                  <a:lnTo>
                    <a:pt x="2767591" y="7991"/>
                  </a:lnTo>
                  <a:lnTo>
                    <a:pt x="2707984" y="15985"/>
                  </a:lnTo>
                  <a:lnTo>
                    <a:pt x="2645728" y="24669"/>
                  </a:lnTo>
                  <a:lnTo>
                    <a:pt x="2587813" y="30191"/>
                  </a:lnTo>
                  <a:lnTo>
                    <a:pt x="2533702" y="33026"/>
                  </a:lnTo>
                  <a:lnTo>
                    <a:pt x="2482853" y="33649"/>
                  </a:lnTo>
                  <a:lnTo>
                    <a:pt x="2434728" y="32534"/>
                  </a:lnTo>
                  <a:lnTo>
                    <a:pt x="2388787" y="30157"/>
                  </a:lnTo>
                  <a:lnTo>
                    <a:pt x="2344491" y="26993"/>
                  </a:lnTo>
                  <a:lnTo>
                    <a:pt x="2258678" y="20202"/>
                  </a:lnTo>
                  <a:lnTo>
                    <a:pt x="2216081" y="17526"/>
                  </a:lnTo>
                  <a:lnTo>
                    <a:pt x="2172971" y="15961"/>
                  </a:lnTo>
                  <a:lnTo>
                    <a:pt x="2080208" y="16090"/>
                  </a:lnTo>
                  <a:lnTo>
                    <a:pt x="2040114" y="14485"/>
                  </a:lnTo>
                  <a:lnTo>
                    <a:pt x="2005576" y="11805"/>
                  </a:lnTo>
                  <a:lnTo>
                    <a:pt x="1941351" y="5741"/>
                  </a:lnTo>
                  <a:lnTo>
                    <a:pt x="1905757" y="3622"/>
                  </a:lnTo>
                  <a:lnTo>
                    <a:pt x="1863905" y="2955"/>
                  </a:lnTo>
                  <a:lnTo>
                    <a:pt x="1812840" y="4371"/>
                  </a:lnTo>
                  <a:lnTo>
                    <a:pt x="1749611" y="8504"/>
                  </a:lnTo>
                  <a:lnTo>
                    <a:pt x="1671262" y="15985"/>
                  </a:lnTo>
                  <a:lnTo>
                    <a:pt x="1607221" y="21471"/>
                  </a:lnTo>
                  <a:lnTo>
                    <a:pt x="1548258" y="23909"/>
                  </a:lnTo>
                  <a:lnTo>
                    <a:pt x="1493591" y="23880"/>
                  </a:lnTo>
                  <a:lnTo>
                    <a:pt x="1442437" y="21968"/>
                  </a:lnTo>
                  <a:lnTo>
                    <a:pt x="1394013" y="18754"/>
                  </a:lnTo>
                  <a:lnTo>
                    <a:pt x="1302226" y="10745"/>
                  </a:lnTo>
                  <a:lnTo>
                    <a:pt x="1257297" y="7115"/>
                  </a:lnTo>
                  <a:lnTo>
                    <a:pt x="1211969" y="4511"/>
                  </a:lnTo>
                  <a:lnTo>
                    <a:pt x="1165457" y="3514"/>
                  </a:lnTo>
                  <a:lnTo>
                    <a:pt x="1116981" y="4706"/>
                  </a:lnTo>
                  <a:lnTo>
                    <a:pt x="1065756" y="8669"/>
                  </a:lnTo>
                  <a:lnTo>
                    <a:pt x="942143" y="24991"/>
                  </a:lnTo>
                  <a:lnTo>
                    <a:pt x="882062" y="28899"/>
                  </a:lnTo>
                  <a:lnTo>
                    <a:pt x="829055" y="28871"/>
                  </a:lnTo>
                  <a:lnTo>
                    <a:pt x="781417" y="26068"/>
                  </a:lnTo>
                  <a:lnTo>
                    <a:pt x="737445" y="21650"/>
                  </a:lnTo>
                  <a:lnTo>
                    <a:pt x="695433" y="16779"/>
                  </a:lnTo>
                  <a:lnTo>
                    <a:pt x="653678" y="12616"/>
                  </a:lnTo>
                  <a:lnTo>
                    <a:pt x="610475" y="10322"/>
                  </a:lnTo>
                  <a:lnTo>
                    <a:pt x="564121" y="11058"/>
                  </a:lnTo>
                  <a:lnTo>
                    <a:pt x="512911" y="15985"/>
                  </a:lnTo>
                  <a:lnTo>
                    <a:pt x="458041" y="20724"/>
                  </a:lnTo>
                  <a:lnTo>
                    <a:pt x="402333" y="20981"/>
                  </a:lnTo>
                  <a:lnTo>
                    <a:pt x="346524" y="18041"/>
                  </a:lnTo>
                  <a:lnTo>
                    <a:pt x="291349" y="13191"/>
                  </a:lnTo>
                  <a:lnTo>
                    <a:pt x="237543" y="7716"/>
                  </a:lnTo>
                  <a:lnTo>
                    <a:pt x="185844" y="2902"/>
                  </a:lnTo>
                  <a:lnTo>
                    <a:pt x="136986" y="36"/>
                  </a:lnTo>
                  <a:lnTo>
                    <a:pt x="91706" y="404"/>
                  </a:lnTo>
                  <a:lnTo>
                    <a:pt x="50739" y="5292"/>
                  </a:lnTo>
                  <a:lnTo>
                    <a:pt x="14821" y="15985"/>
                  </a:lnTo>
                  <a:lnTo>
                    <a:pt x="20628" y="56149"/>
                  </a:lnTo>
                  <a:lnTo>
                    <a:pt x="22192" y="99808"/>
                  </a:lnTo>
                  <a:lnTo>
                    <a:pt x="20541" y="146331"/>
                  </a:lnTo>
                  <a:lnTo>
                    <a:pt x="16701" y="195084"/>
                  </a:lnTo>
                  <a:lnTo>
                    <a:pt x="6565" y="296756"/>
                  </a:lnTo>
                  <a:lnTo>
                    <a:pt x="2322" y="348410"/>
                  </a:lnTo>
                  <a:lnTo>
                    <a:pt x="0" y="399766"/>
                  </a:lnTo>
                  <a:lnTo>
                    <a:pt x="624" y="450192"/>
                  </a:lnTo>
                  <a:lnTo>
                    <a:pt x="5222" y="499056"/>
                  </a:lnTo>
                  <a:lnTo>
                    <a:pt x="27227" y="605975"/>
                  </a:lnTo>
                  <a:lnTo>
                    <a:pt x="31694" y="662202"/>
                  </a:lnTo>
                  <a:lnTo>
                    <a:pt x="30419" y="714749"/>
                  </a:lnTo>
                  <a:lnTo>
                    <a:pt x="25600" y="763957"/>
                  </a:lnTo>
                  <a:lnTo>
                    <a:pt x="19433" y="810165"/>
                  </a:lnTo>
                  <a:lnTo>
                    <a:pt x="14116" y="853715"/>
                  </a:lnTo>
                  <a:lnTo>
                    <a:pt x="11847" y="894947"/>
                  </a:lnTo>
                  <a:lnTo>
                    <a:pt x="14821" y="934202"/>
                  </a:lnTo>
                  <a:lnTo>
                    <a:pt x="18988" y="973511"/>
                  </a:lnTo>
                  <a:lnTo>
                    <a:pt x="20656" y="1021437"/>
                  </a:lnTo>
                  <a:lnTo>
                    <a:pt x="20449" y="1075332"/>
                  </a:lnTo>
                  <a:lnTo>
                    <a:pt x="18991" y="1132545"/>
                  </a:lnTo>
                  <a:lnTo>
                    <a:pt x="14825" y="1246329"/>
                  </a:lnTo>
                  <a:lnTo>
                    <a:pt x="13366" y="1297600"/>
                  </a:lnTo>
                  <a:lnTo>
                    <a:pt x="13156" y="1341592"/>
                  </a:lnTo>
                  <a:lnTo>
                    <a:pt x="14821" y="1375654"/>
                  </a:lnTo>
                  <a:lnTo>
                    <a:pt x="15909" y="1410385"/>
                  </a:lnTo>
                  <a:lnTo>
                    <a:pt x="13811" y="1450746"/>
                  </a:lnTo>
                  <a:lnTo>
                    <a:pt x="5805" y="1546262"/>
                  </a:lnTo>
                  <a:lnTo>
                    <a:pt x="2773" y="1600368"/>
                  </a:lnTo>
                  <a:lnTo>
                    <a:pt x="2307" y="1658008"/>
                  </a:lnTo>
                  <a:lnTo>
                    <a:pt x="5843" y="1718657"/>
                  </a:lnTo>
                  <a:lnTo>
                    <a:pt x="14821" y="1781790"/>
                  </a:lnTo>
                  <a:lnTo>
                    <a:pt x="53371" y="1777914"/>
                  </a:lnTo>
                  <a:lnTo>
                    <a:pt x="96876" y="1778351"/>
                  </a:lnTo>
                  <a:lnTo>
                    <a:pt x="144415" y="1781805"/>
                  </a:lnTo>
                  <a:lnTo>
                    <a:pt x="247918" y="1792590"/>
                  </a:lnTo>
                  <a:lnTo>
                    <a:pt x="302043" y="1797334"/>
                  </a:lnTo>
                  <a:lnTo>
                    <a:pt x="356525" y="1799920"/>
                  </a:lnTo>
                  <a:lnTo>
                    <a:pt x="410443" y="1799054"/>
                  </a:lnTo>
                  <a:lnTo>
                    <a:pt x="462878" y="1793442"/>
                  </a:lnTo>
                  <a:lnTo>
                    <a:pt x="512911" y="1781790"/>
                  </a:lnTo>
                  <a:lnTo>
                    <a:pt x="553677" y="1771895"/>
                  </a:lnTo>
                  <a:lnTo>
                    <a:pt x="600520" y="1765169"/>
                  </a:lnTo>
                  <a:lnTo>
                    <a:pt x="652237" y="1761198"/>
                  </a:lnTo>
                  <a:lnTo>
                    <a:pt x="707628" y="1759568"/>
                  </a:lnTo>
                  <a:lnTo>
                    <a:pt x="765490" y="1759862"/>
                  </a:lnTo>
                  <a:lnTo>
                    <a:pt x="824622" y="1761668"/>
                  </a:lnTo>
                  <a:lnTo>
                    <a:pt x="883823" y="1764570"/>
                  </a:lnTo>
                  <a:lnTo>
                    <a:pt x="941890" y="1768154"/>
                  </a:lnTo>
                  <a:lnTo>
                    <a:pt x="1097276" y="1778851"/>
                  </a:lnTo>
                  <a:lnTo>
                    <a:pt x="1138794" y="1781016"/>
                  </a:lnTo>
                  <a:lnTo>
                    <a:pt x="1173172" y="1781790"/>
                  </a:lnTo>
                  <a:lnTo>
                    <a:pt x="1209354" y="1782219"/>
                  </a:lnTo>
                  <a:lnTo>
                    <a:pt x="1246543" y="1783450"/>
                  </a:lnTo>
                  <a:lnTo>
                    <a:pt x="1371771" y="1788996"/>
                  </a:lnTo>
                  <a:lnTo>
                    <a:pt x="1420610" y="1790476"/>
                  </a:lnTo>
                  <a:lnTo>
                    <a:pt x="1474269" y="1791278"/>
                  </a:lnTo>
                  <a:lnTo>
                    <a:pt x="1533509" y="1791107"/>
                  </a:lnTo>
                  <a:lnTo>
                    <a:pt x="1599093" y="1789665"/>
                  </a:lnTo>
                  <a:lnTo>
                    <a:pt x="1671785" y="1786659"/>
                  </a:lnTo>
                  <a:lnTo>
                    <a:pt x="1752346" y="1781790"/>
                  </a:lnTo>
                  <a:lnTo>
                    <a:pt x="1815863" y="1778596"/>
                  </a:lnTo>
                  <a:lnTo>
                    <a:pt x="1873752" y="1777942"/>
                  </a:lnTo>
                  <a:lnTo>
                    <a:pt x="1926791" y="1779315"/>
                  </a:lnTo>
                  <a:lnTo>
                    <a:pt x="1975759" y="1782204"/>
                  </a:lnTo>
                  <a:lnTo>
                    <a:pt x="2021434" y="1786095"/>
                  </a:lnTo>
                  <a:lnTo>
                    <a:pt x="2106011" y="1794841"/>
                  </a:lnTo>
                  <a:lnTo>
                    <a:pt x="2146470" y="1798671"/>
                  </a:lnTo>
                  <a:lnTo>
                    <a:pt x="2186746" y="1801456"/>
                  </a:lnTo>
                  <a:lnTo>
                    <a:pt x="2227617" y="1802685"/>
                  </a:lnTo>
                  <a:lnTo>
                    <a:pt x="2269861" y="1801844"/>
                  </a:lnTo>
                  <a:lnTo>
                    <a:pt x="2314255" y="1798423"/>
                  </a:lnTo>
                  <a:lnTo>
                    <a:pt x="2361577" y="1791909"/>
                  </a:lnTo>
                  <a:lnTo>
                    <a:pt x="2412605" y="1781790"/>
                  </a:lnTo>
                  <a:lnTo>
                    <a:pt x="2475855" y="1770166"/>
                  </a:lnTo>
                  <a:lnTo>
                    <a:pt x="2531277" y="1765127"/>
                  </a:lnTo>
                  <a:lnTo>
                    <a:pt x="2580284" y="1765252"/>
                  </a:lnTo>
                  <a:lnTo>
                    <a:pt x="2624286" y="1769123"/>
                  </a:lnTo>
                  <a:lnTo>
                    <a:pt x="2664695" y="1775319"/>
                  </a:lnTo>
                  <a:lnTo>
                    <a:pt x="2702920" y="1782419"/>
                  </a:lnTo>
                  <a:lnTo>
                    <a:pt x="2740374" y="1789004"/>
                  </a:lnTo>
                  <a:lnTo>
                    <a:pt x="2778468" y="1793654"/>
                  </a:lnTo>
                  <a:lnTo>
                    <a:pt x="2818612" y="1794948"/>
                  </a:lnTo>
                  <a:lnTo>
                    <a:pt x="2862217" y="1791467"/>
                  </a:lnTo>
                  <a:lnTo>
                    <a:pt x="2910695" y="1781790"/>
                  </a:lnTo>
                  <a:lnTo>
                    <a:pt x="2953877" y="1772789"/>
                  </a:lnTo>
                  <a:lnTo>
                    <a:pt x="2996671" y="1767756"/>
                  </a:lnTo>
                  <a:lnTo>
                    <a:pt x="3039386" y="1766019"/>
                  </a:lnTo>
                  <a:lnTo>
                    <a:pt x="3082332" y="1766905"/>
                  </a:lnTo>
                  <a:lnTo>
                    <a:pt x="3125820" y="1769739"/>
                  </a:lnTo>
                  <a:lnTo>
                    <a:pt x="3170160" y="1773850"/>
                  </a:lnTo>
                  <a:lnTo>
                    <a:pt x="3262633" y="1783205"/>
                  </a:lnTo>
                  <a:lnTo>
                    <a:pt x="3311386" y="1787103"/>
                  </a:lnTo>
                  <a:lnTo>
                    <a:pt x="3362231" y="1789584"/>
                  </a:lnTo>
                  <a:lnTo>
                    <a:pt x="3415477" y="1789974"/>
                  </a:lnTo>
                  <a:lnTo>
                    <a:pt x="3471435" y="1787601"/>
                  </a:lnTo>
                  <a:lnTo>
                    <a:pt x="3591504" y="1775648"/>
                  </a:lnTo>
                  <a:lnTo>
                    <a:pt x="3644517" y="1773456"/>
                  </a:lnTo>
                  <a:lnTo>
                    <a:pt x="3690993" y="1774364"/>
                  </a:lnTo>
                  <a:lnTo>
                    <a:pt x="3732471" y="1777521"/>
                  </a:lnTo>
                  <a:lnTo>
                    <a:pt x="3770489" y="1782078"/>
                  </a:lnTo>
                  <a:lnTo>
                    <a:pt x="3842304" y="1791993"/>
                  </a:lnTo>
                  <a:lnTo>
                    <a:pt x="3879179" y="1795651"/>
                  </a:lnTo>
                  <a:lnTo>
                    <a:pt x="3918752" y="1797309"/>
                  </a:lnTo>
                  <a:lnTo>
                    <a:pt x="3962561" y="1796119"/>
                  </a:lnTo>
                  <a:lnTo>
                    <a:pt x="4012146" y="1791229"/>
                  </a:lnTo>
                  <a:lnTo>
                    <a:pt x="4069046" y="1781790"/>
                  </a:lnTo>
                  <a:lnTo>
                    <a:pt x="4063275" y="1724157"/>
                  </a:lnTo>
                  <a:lnTo>
                    <a:pt x="4062421" y="1673787"/>
                  </a:lnTo>
                  <a:lnTo>
                    <a:pt x="4064995" y="1628699"/>
                  </a:lnTo>
                  <a:lnTo>
                    <a:pt x="4069508" y="1586907"/>
                  </a:lnTo>
                  <a:lnTo>
                    <a:pt x="4074472" y="1546430"/>
                  </a:lnTo>
                  <a:lnTo>
                    <a:pt x="4078396" y="1505284"/>
                  </a:lnTo>
                  <a:lnTo>
                    <a:pt x="4079793" y="1461485"/>
                  </a:lnTo>
                  <a:lnTo>
                    <a:pt x="4077172" y="1413050"/>
                  </a:lnTo>
                  <a:lnTo>
                    <a:pt x="4061984" y="1308539"/>
                  </a:lnTo>
                  <a:lnTo>
                    <a:pt x="4060318" y="1265182"/>
                  </a:lnTo>
                  <a:lnTo>
                    <a:pt x="4062612" y="1226080"/>
                  </a:lnTo>
                  <a:lnTo>
                    <a:pt x="4067433" y="1189389"/>
                  </a:lnTo>
                  <a:lnTo>
                    <a:pt x="4073345" y="1153262"/>
                  </a:lnTo>
                  <a:lnTo>
                    <a:pt x="4078913" y="1115857"/>
                  </a:lnTo>
                  <a:lnTo>
                    <a:pt x="4082702" y="1075327"/>
                  </a:lnTo>
                  <a:lnTo>
                    <a:pt x="4083277" y="1029829"/>
                  </a:lnTo>
                  <a:lnTo>
                    <a:pt x="4079203" y="977517"/>
                  </a:lnTo>
                  <a:lnTo>
                    <a:pt x="4058683" y="853524"/>
                  </a:lnTo>
                  <a:lnTo>
                    <a:pt x="4054086" y="795892"/>
                  </a:lnTo>
                  <a:lnTo>
                    <a:pt x="4053955" y="743055"/>
                  </a:lnTo>
                  <a:lnTo>
                    <a:pt x="4056992" y="694418"/>
                  </a:lnTo>
                  <a:lnTo>
                    <a:pt x="4061900" y="649384"/>
                  </a:lnTo>
                  <a:lnTo>
                    <a:pt x="4067379" y="607359"/>
                  </a:lnTo>
                  <a:lnTo>
                    <a:pt x="4072131" y="567748"/>
                  </a:lnTo>
                  <a:lnTo>
                    <a:pt x="4074859" y="529953"/>
                  </a:lnTo>
                  <a:lnTo>
                    <a:pt x="4074263" y="493381"/>
                  </a:lnTo>
                  <a:lnTo>
                    <a:pt x="4062522" y="413781"/>
                  </a:lnTo>
                  <a:lnTo>
                    <a:pt x="4059971" y="363850"/>
                  </a:lnTo>
                  <a:lnTo>
                    <a:pt x="4060390" y="309754"/>
                  </a:lnTo>
                  <a:lnTo>
                    <a:pt x="4062774" y="253605"/>
                  </a:lnTo>
                  <a:lnTo>
                    <a:pt x="4069423" y="143596"/>
                  </a:lnTo>
                  <a:lnTo>
                    <a:pt x="4071682" y="93960"/>
                  </a:lnTo>
                  <a:lnTo>
                    <a:pt x="4071890" y="50719"/>
                  </a:lnTo>
                  <a:lnTo>
                    <a:pt x="4069046" y="15985"/>
                  </a:lnTo>
                  <a:lnTo>
                    <a:pt x="4023267" y="29858"/>
                  </a:lnTo>
                  <a:lnTo>
                    <a:pt x="3973636" y="39272"/>
                  </a:lnTo>
                  <a:lnTo>
                    <a:pt x="3920951" y="44809"/>
                  </a:lnTo>
                  <a:lnTo>
                    <a:pt x="3866012" y="47050"/>
                  </a:lnTo>
                  <a:lnTo>
                    <a:pt x="3809616" y="46576"/>
                  </a:lnTo>
                  <a:lnTo>
                    <a:pt x="3752563" y="43968"/>
                  </a:lnTo>
                  <a:lnTo>
                    <a:pt x="3695649" y="39806"/>
                  </a:lnTo>
                  <a:lnTo>
                    <a:pt x="3639674" y="34672"/>
                  </a:lnTo>
                  <a:lnTo>
                    <a:pt x="3533733" y="23811"/>
                  </a:lnTo>
                  <a:lnTo>
                    <a:pt x="3485364" y="19246"/>
                  </a:lnTo>
                  <a:lnTo>
                    <a:pt x="3441127" y="16032"/>
                  </a:lnTo>
                  <a:lnTo>
                    <a:pt x="3401821" y="14752"/>
                  </a:lnTo>
                  <a:lnTo>
                    <a:pt x="3368243" y="15985"/>
                  </a:lnTo>
                  <a:lnTo>
                    <a:pt x="3333420" y="17764"/>
                  </a:lnTo>
                  <a:lnTo>
                    <a:pt x="3294745" y="17617"/>
                  </a:lnTo>
                  <a:lnTo>
                    <a:pt x="3252542" y="15990"/>
                  </a:lnTo>
                  <a:lnTo>
                    <a:pt x="3207136" y="13326"/>
                  </a:lnTo>
                  <a:lnTo>
                    <a:pt x="3108017" y="6664"/>
                  </a:lnTo>
                  <a:lnTo>
                    <a:pt x="3054953" y="3554"/>
                  </a:lnTo>
                  <a:lnTo>
                    <a:pt x="2999987" y="1185"/>
                  </a:lnTo>
                  <a:lnTo>
                    <a:pt x="2943442" y="0"/>
                  </a:lnTo>
                  <a:close/>
                </a:path>
              </a:pathLst>
            </a:custGeom>
            <a:solidFill>
              <a:srgbClr val="FFAFCA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4319120" y="1965093"/>
              <a:ext cx="4088129" cy="1813560"/>
            </a:xfrm>
            <a:custGeom>
              <a:avLst/>
              <a:gdLst/>
              <a:ahLst/>
              <a:cxnLst/>
              <a:rect l="l" t="t" r="r" b="b"/>
              <a:pathLst>
                <a:path w="4088129" h="1813560">
                  <a:moveTo>
                    <a:pt x="17681" y="24365"/>
                  </a:moveTo>
                  <a:lnTo>
                    <a:pt x="56142" y="25145"/>
                  </a:lnTo>
                  <a:lnTo>
                    <a:pt x="95587" y="28199"/>
                  </a:lnTo>
                  <a:lnTo>
                    <a:pt x="136389" y="32717"/>
                  </a:lnTo>
                  <a:lnTo>
                    <a:pt x="178921" y="37888"/>
                  </a:lnTo>
                  <a:lnTo>
                    <a:pt x="223553" y="42904"/>
                  </a:lnTo>
                  <a:lnTo>
                    <a:pt x="270659" y="46953"/>
                  </a:lnTo>
                  <a:lnTo>
                    <a:pt x="320610" y="49227"/>
                  </a:lnTo>
                  <a:lnTo>
                    <a:pt x="373779" y="48915"/>
                  </a:lnTo>
                  <a:lnTo>
                    <a:pt x="430538" y="45207"/>
                  </a:lnTo>
                  <a:lnTo>
                    <a:pt x="491259" y="37294"/>
                  </a:lnTo>
                  <a:lnTo>
                    <a:pt x="556314" y="24365"/>
                  </a:lnTo>
                  <a:lnTo>
                    <a:pt x="610756" y="13134"/>
                  </a:lnTo>
                  <a:lnTo>
                    <a:pt x="660721" y="5675"/>
                  </a:lnTo>
                  <a:lnTo>
                    <a:pt x="707123" y="1469"/>
                  </a:lnTo>
                  <a:lnTo>
                    <a:pt x="750874" y="0"/>
                  </a:lnTo>
                  <a:lnTo>
                    <a:pt x="792888" y="747"/>
                  </a:lnTo>
                  <a:lnTo>
                    <a:pt x="834078" y="3194"/>
                  </a:lnTo>
                  <a:lnTo>
                    <a:pt x="875356" y="6822"/>
                  </a:lnTo>
                  <a:lnTo>
                    <a:pt x="917637" y="11112"/>
                  </a:lnTo>
                  <a:lnTo>
                    <a:pt x="961833" y="15547"/>
                  </a:lnTo>
                  <a:lnTo>
                    <a:pt x="1008857" y="19607"/>
                  </a:lnTo>
                  <a:lnTo>
                    <a:pt x="1059623" y="22776"/>
                  </a:lnTo>
                  <a:lnTo>
                    <a:pt x="1115043" y="24535"/>
                  </a:lnTo>
                  <a:lnTo>
                    <a:pt x="1176031" y="24365"/>
                  </a:lnTo>
                  <a:lnTo>
                    <a:pt x="1244780" y="24230"/>
                  </a:lnTo>
                  <a:lnTo>
                    <a:pt x="1301259" y="26405"/>
                  </a:lnTo>
                  <a:lnTo>
                    <a:pt x="1347992" y="30130"/>
                  </a:lnTo>
                  <a:lnTo>
                    <a:pt x="1387506" y="34643"/>
                  </a:lnTo>
                  <a:lnTo>
                    <a:pt x="1422326" y="39183"/>
                  </a:lnTo>
                  <a:lnTo>
                    <a:pt x="1454979" y="42990"/>
                  </a:lnTo>
                  <a:lnTo>
                    <a:pt x="1487989" y="45300"/>
                  </a:lnTo>
                  <a:lnTo>
                    <a:pt x="1523882" y="45355"/>
                  </a:lnTo>
                  <a:lnTo>
                    <a:pt x="1565185" y="42391"/>
                  </a:lnTo>
                  <a:lnTo>
                    <a:pt x="1614423" y="35648"/>
                  </a:lnTo>
                  <a:lnTo>
                    <a:pt x="1674122" y="24365"/>
                  </a:lnTo>
                  <a:lnTo>
                    <a:pt x="1732061" y="14835"/>
                  </a:lnTo>
                  <a:lnTo>
                    <a:pt x="1785686" y="10805"/>
                  </a:lnTo>
                  <a:lnTo>
                    <a:pt x="1835579" y="11145"/>
                  </a:lnTo>
                  <a:lnTo>
                    <a:pt x="1882323" y="14725"/>
                  </a:lnTo>
                  <a:lnTo>
                    <a:pt x="1926500" y="20413"/>
                  </a:lnTo>
                  <a:lnTo>
                    <a:pt x="1968692" y="27081"/>
                  </a:lnTo>
                  <a:lnTo>
                    <a:pt x="2009480" y="33598"/>
                  </a:lnTo>
                  <a:lnTo>
                    <a:pt x="2049448" y="38834"/>
                  </a:lnTo>
                  <a:lnTo>
                    <a:pt x="2089177" y="41659"/>
                  </a:lnTo>
                  <a:lnTo>
                    <a:pt x="2129250" y="40943"/>
                  </a:lnTo>
                  <a:lnTo>
                    <a:pt x="2170248" y="35555"/>
                  </a:lnTo>
                  <a:lnTo>
                    <a:pt x="2212754" y="24365"/>
                  </a:lnTo>
                  <a:lnTo>
                    <a:pt x="2259054" y="12295"/>
                  </a:lnTo>
                  <a:lnTo>
                    <a:pt x="2303511" y="6740"/>
                  </a:lnTo>
                  <a:lnTo>
                    <a:pt x="2346671" y="6332"/>
                  </a:lnTo>
                  <a:lnTo>
                    <a:pt x="2389081" y="9705"/>
                  </a:lnTo>
                  <a:lnTo>
                    <a:pt x="2431286" y="15492"/>
                  </a:lnTo>
                  <a:lnTo>
                    <a:pt x="2473835" y="22326"/>
                  </a:lnTo>
                  <a:lnTo>
                    <a:pt x="2517272" y="28841"/>
                  </a:lnTo>
                  <a:lnTo>
                    <a:pt x="2562145" y="33669"/>
                  </a:lnTo>
                  <a:lnTo>
                    <a:pt x="2609001" y="35443"/>
                  </a:lnTo>
                  <a:lnTo>
                    <a:pt x="2658385" y="32798"/>
                  </a:lnTo>
                  <a:lnTo>
                    <a:pt x="2710844" y="24365"/>
                  </a:lnTo>
                  <a:lnTo>
                    <a:pt x="2765417" y="14912"/>
                  </a:lnTo>
                  <a:lnTo>
                    <a:pt x="2820428" y="9615"/>
                  </a:lnTo>
                  <a:lnTo>
                    <a:pt x="2875358" y="7717"/>
                  </a:lnTo>
                  <a:lnTo>
                    <a:pt x="2929687" y="8465"/>
                  </a:lnTo>
                  <a:lnTo>
                    <a:pt x="2982895" y="11103"/>
                  </a:lnTo>
                  <a:lnTo>
                    <a:pt x="3034462" y="14877"/>
                  </a:lnTo>
                  <a:lnTo>
                    <a:pt x="3083868" y="19032"/>
                  </a:lnTo>
                  <a:lnTo>
                    <a:pt x="3130592" y="22813"/>
                  </a:lnTo>
                  <a:lnTo>
                    <a:pt x="3174115" y="25465"/>
                  </a:lnTo>
                  <a:lnTo>
                    <a:pt x="3213917" y="26234"/>
                  </a:lnTo>
                  <a:lnTo>
                    <a:pt x="3249478" y="24365"/>
                  </a:lnTo>
                  <a:lnTo>
                    <a:pt x="3272828" y="23288"/>
                  </a:lnTo>
                  <a:lnTo>
                    <a:pt x="3330202" y="26879"/>
                  </a:lnTo>
                  <a:lnTo>
                    <a:pt x="3401194" y="35587"/>
                  </a:lnTo>
                  <a:lnTo>
                    <a:pt x="3441566" y="40907"/>
                  </a:lnTo>
                  <a:lnTo>
                    <a:pt x="3485067" y="46361"/>
                  </a:lnTo>
                  <a:lnTo>
                    <a:pt x="3531604" y="51568"/>
                  </a:lnTo>
                  <a:lnTo>
                    <a:pt x="3581086" y="56147"/>
                  </a:lnTo>
                  <a:lnTo>
                    <a:pt x="3633421" y="59716"/>
                  </a:lnTo>
                  <a:lnTo>
                    <a:pt x="3688516" y="61893"/>
                  </a:lnTo>
                  <a:lnTo>
                    <a:pt x="3746279" y="62297"/>
                  </a:lnTo>
                  <a:lnTo>
                    <a:pt x="3806619" y="60547"/>
                  </a:lnTo>
                  <a:lnTo>
                    <a:pt x="3869444" y="56260"/>
                  </a:lnTo>
                  <a:lnTo>
                    <a:pt x="3934661" y="49055"/>
                  </a:lnTo>
                  <a:lnTo>
                    <a:pt x="4002179" y="38550"/>
                  </a:lnTo>
                  <a:lnTo>
                    <a:pt x="4071906" y="24365"/>
                  </a:lnTo>
                  <a:lnTo>
                    <a:pt x="4078809" y="63631"/>
                  </a:lnTo>
                  <a:lnTo>
                    <a:pt x="4081918" y="108129"/>
                  </a:lnTo>
                  <a:lnTo>
                    <a:pt x="4082080" y="156597"/>
                  </a:lnTo>
                  <a:lnTo>
                    <a:pt x="4080143" y="207774"/>
                  </a:lnTo>
                  <a:lnTo>
                    <a:pt x="4076954" y="260400"/>
                  </a:lnTo>
                  <a:lnTo>
                    <a:pt x="4073361" y="313214"/>
                  </a:lnTo>
                  <a:lnTo>
                    <a:pt x="4070213" y="364955"/>
                  </a:lnTo>
                  <a:lnTo>
                    <a:pt x="4068355" y="414362"/>
                  </a:lnTo>
                  <a:lnTo>
                    <a:pt x="4068637" y="460175"/>
                  </a:lnTo>
                  <a:lnTo>
                    <a:pt x="4071906" y="501132"/>
                  </a:lnTo>
                  <a:lnTo>
                    <a:pt x="4076315" y="545232"/>
                  </a:lnTo>
                  <a:lnTo>
                    <a:pt x="4078618" y="592339"/>
                  </a:lnTo>
                  <a:lnTo>
                    <a:pt x="4079246" y="641694"/>
                  </a:lnTo>
                  <a:lnTo>
                    <a:pt x="4078628" y="692540"/>
                  </a:lnTo>
                  <a:lnTo>
                    <a:pt x="4077195" y="744117"/>
                  </a:lnTo>
                  <a:lnTo>
                    <a:pt x="4075376" y="795668"/>
                  </a:lnTo>
                  <a:lnTo>
                    <a:pt x="4073601" y="846435"/>
                  </a:lnTo>
                  <a:lnTo>
                    <a:pt x="4072301" y="895660"/>
                  </a:lnTo>
                  <a:lnTo>
                    <a:pt x="4071906" y="942584"/>
                  </a:lnTo>
                  <a:lnTo>
                    <a:pt x="4070729" y="987873"/>
                  </a:lnTo>
                  <a:lnTo>
                    <a:pt x="4067474" y="1033122"/>
                  </a:lnTo>
                  <a:lnTo>
                    <a:pt x="4063158" y="1078959"/>
                  </a:lnTo>
                  <a:lnTo>
                    <a:pt x="4058798" y="1126018"/>
                  </a:lnTo>
                  <a:lnTo>
                    <a:pt x="4055409" y="1174927"/>
                  </a:lnTo>
                  <a:lnTo>
                    <a:pt x="4054009" y="1226318"/>
                  </a:lnTo>
                  <a:lnTo>
                    <a:pt x="4055614" y="1280822"/>
                  </a:lnTo>
                  <a:lnTo>
                    <a:pt x="4061241" y="1339070"/>
                  </a:lnTo>
                  <a:lnTo>
                    <a:pt x="4071906" y="1401693"/>
                  </a:lnTo>
                  <a:lnTo>
                    <a:pt x="4083221" y="1470643"/>
                  </a:lnTo>
                  <a:lnTo>
                    <a:pt x="4087880" y="1531840"/>
                  </a:lnTo>
                  <a:lnTo>
                    <a:pt x="4087596" y="1586248"/>
                  </a:lnTo>
                  <a:lnTo>
                    <a:pt x="4084078" y="1634829"/>
                  </a:lnTo>
                  <a:lnTo>
                    <a:pt x="4079039" y="1678549"/>
                  </a:lnTo>
                  <a:lnTo>
                    <a:pt x="4074189" y="1718370"/>
                  </a:lnTo>
                  <a:lnTo>
                    <a:pt x="4071241" y="1755256"/>
                  </a:lnTo>
                  <a:lnTo>
                    <a:pt x="4071906" y="1790170"/>
                  </a:lnTo>
                  <a:lnTo>
                    <a:pt x="4023523" y="1791490"/>
                  </a:lnTo>
                  <a:lnTo>
                    <a:pt x="3971380" y="1791735"/>
                  </a:lnTo>
                  <a:lnTo>
                    <a:pt x="3916426" y="1791156"/>
                  </a:lnTo>
                  <a:lnTo>
                    <a:pt x="3859613" y="1790002"/>
                  </a:lnTo>
                  <a:lnTo>
                    <a:pt x="3801891" y="1788526"/>
                  </a:lnTo>
                  <a:lnTo>
                    <a:pt x="3744209" y="1786976"/>
                  </a:lnTo>
                  <a:lnTo>
                    <a:pt x="3687518" y="1785604"/>
                  </a:lnTo>
                  <a:lnTo>
                    <a:pt x="3632768" y="1784660"/>
                  </a:lnTo>
                  <a:lnTo>
                    <a:pt x="3580910" y="1784394"/>
                  </a:lnTo>
                  <a:lnTo>
                    <a:pt x="3532894" y="1785057"/>
                  </a:lnTo>
                  <a:lnTo>
                    <a:pt x="3489670" y="1786899"/>
                  </a:lnTo>
                  <a:lnTo>
                    <a:pt x="3452188" y="1790170"/>
                  </a:lnTo>
                  <a:lnTo>
                    <a:pt x="3418663" y="1792220"/>
                  </a:lnTo>
                  <a:lnTo>
                    <a:pt x="3381612" y="1791328"/>
                  </a:lnTo>
                  <a:lnTo>
                    <a:pt x="3341353" y="1788203"/>
                  </a:lnTo>
                  <a:lnTo>
                    <a:pt x="3298205" y="1783555"/>
                  </a:lnTo>
                  <a:lnTo>
                    <a:pt x="3252488" y="1778092"/>
                  </a:lnTo>
                  <a:lnTo>
                    <a:pt x="3204519" y="1772525"/>
                  </a:lnTo>
                  <a:lnTo>
                    <a:pt x="3154617" y="1767561"/>
                  </a:lnTo>
                  <a:lnTo>
                    <a:pt x="3103102" y="1763910"/>
                  </a:lnTo>
                  <a:lnTo>
                    <a:pt x="3050291" y="1762282"/>
                  </a:lnTo>
                  <a:lnTo>
                    <a:pt x="2996504" y="1763384"/>
                  </a:lnTo>
                  <a:lnTo>
                    <a:pt x="2942059" y="1767927"/>
                  </a:lnTo>
                  <a:lnTo>
                    <a:pt x="2887276" y="1776619"/>
                  </a:lnTo>
                  <a:lnTo>
                    <a:pt x="2832472" y="1790170"/>
                  </a:lnTo>
                  <a:lnTo>
                    <a:pt x="2778061" y="1803212"/>
                  </a:lnTo>
                  <a:lnTo>
                    <a:pt x="2724325" y="1810548"/>
                  </a:lnTo>
                  <a:lnTo>
                    <a:pt x="2671387" y="1813140"/>
                  </a:lnTo>
                  <a:lnTo>
                    <a:pt x="2619369" y="1811952"/>
                  </a:lnTo>
                  <a:lnTo>
                    <a:pt x="2568392" y="1807949"/>
                  </a:lnTo>
                  <a:lnTo>
                    <a:pt x="2518580" y="1802093"/>
                  </a:lnTo>
                  <a:lnTo>
                    <a:pt x="2470054" y="1795348"/>
                  </a:lnTo>
                  <a:lnTo>
                    <a:pt x="2422936" y="1788678"/>
                  </a:lnTo>
                  <a:lnTo>
                    <a:pt x="2377350" y="1783045"/>
                  </a:lnTo>
                  <a:lnTo>
                    <a:pt x="2333416" y="1779415"/>
                  </a:lnTo>
                  <a:lnTo>
                    <a:pt x="2291257" y="1778750"/>
                  </a:lnTo>
                  <a:lnTo>
                    <a:pt x="2250996" y="1782014"/>
                  </a:lnTo>
                  <a:lnTo>
                    <a:pt x="2212754" y="1790170"/>
                  </a:lnTo>
                  <a:lnTo>
                    <a:pt x="2165357" y="1800634"/>
                  </a:lnTo>
                  <a:lnTo>
                    <a:pt x="2119556" y="1804654"/>
                  </a:lnTo>
                  <a:lnTo>
                    <a:pt x="2074889" y="1803773"/>
                  </a:lnTo>
                  <a:lnTo>
                    <a:pt x="2030895" y="1799538"/>
                  </a:lnTo>
                  <a:lnTo>
                    <a:pt x="1987111" y="1793492"/>
                  </a:lnTo>
                  <a:lnTo>
                    <a:pt x="1943077" y="1787181"/>
                  </a:lnTo>
                  <a:lnTo>
                    <a:pt x="1898332" y="1782148"/>
                  </a:lnTo>
                  <a:lnTo>
                    <a:pt x="1852412" y="1779939"/>
                  </a:lnTo>
                  <a:lnTo>
                    <a:pt x="1804857" y="1782098"/>
                  </a:lnTo>
                  <a:lnTo>
                    <a:pt x="1755206" y="1790170"/>
                  </a:lnTo>
                  <a:lnTo>
                    <a:pt x="1711903" y="1797390"/>
                  </a:lnTo>
                  <a:lnTo>
                    <a:pt x="1666907" y="1800393"/>
                  </a:lnTo>
                  <a:lnTo>
                    <a:pt x="1620457" y="1800049"/>
                  </a:lnTo>
                  <a:lnTo>
                    <a:pt x="1572789" y="1797230"/>
                  </a:lnTo>
                  <a:lnTo>
                    <a:pt x="1524139" y="1792809"/>
                  </a:lnTo>
                  <a:lnTo>
                    <a:pt x="1474745" y="1787655"/>
                  </a:lnTo>
                  <a:lnTo>
                    <a:pt x="1424845" y="1782641"/>
                  </a:lnTo>
                  <a:lnTo>
                    <a:pt x="1374674" y="1778639"/>
                  </a:lnTo>
                  <a:lnTo>
                    <a:pt x="1324470" y="1776519"/>
                  </a:lnTo>
                  <a:lnTo>
                    <a:pt x="1274471" y="1777153"/>
                  </a:lnTo>
                  <a:lnTo>
                    <a:pt x="1224912" y="1781413"/>
                  </a:lnTo>
                  <a:lnTo>
                    <a:pt x="1176031" y="1790170"/>
                  </a:lnTo>
                  <a:lnTo>
                    <a:pt x="1122555" y="1800277"/>
                  </a:lnTo>
                  <a:lnTo>
                    <a:pt x="1068247" y="1806389"/>
                  </a:lnTo>
                  <a:lnTo>
                    <a:pt x="1013686" y="1809163"/>
                  </a:lnTo>
                  <a:lnTo>
                    <a:pt x="959450" y="1809259"/>
                  </a:lnTo>
                  <a:lnTo>
                    <a:pt x="906115" y="1807333"/>
                  </a:lnTo>
                  <a:lnTo>
                    <a:pt x="854260" y="1804043"/>
                  </a:lnTo>
                  <a:lnTo>
                    <a:pt x="804462" y="1800049"/>
                  </a:lnTo>
                  <a:lnTo>
                    <a:pt x="757300" y="1796006"/>
                  </a:lnTo>
                  <a:lnTo>
                    <a:pt x="713350" y="1792573"/>
                  </a:lnTo>
                  <a:lnTo>
                    <a:pt x="673190" y="1790409"/>
                  </a:lnTo>
                  <a:lnTo>
                    <a:pt x="637399" y="1790170"/>
                  </a:lnTo>
                  <a:lnTo>
                    <a:pt x="602175" y="1789989"/>
                  </a:lnTo>
                  <a:lnTo>
                    <a:pt x="558799" y="1788069"/>
                  </a:lnTo>
                  <a:lnTo>
                    <a:pt x="508821" y="1784943"/>
                  </a:lnTo>
                  <a:lnTo>
                    <a:pt x="453790" y="1781140"/>
                  </a:lnTo>
                  <a:lnTo>
                    <a:pt x="395256" y="1777194"/>
                  </a:lnTo>
                  <a:lnTo>
                    <a:pt x="334771" y="1773635"/>
                  </a:lnTo>
                  <a:lnTo>
                    <a:pt x="273884" y="1770994"/>
                  </a:lnTo>
                  <a:lnTo>
                    <a:pt x="214146" y="1769804"/>
                  </a:lnTo>
                  <a:lnTo>
                    <a:pt x="157106" y="1770595"/>
                  </a:lnTo>
                  <a:lnTo>
                    <a:pt x="104315" y="1773898"/>
                  </a:lnTo>
                  <a:lnTo>
                    <a:pt x="57324" y="1780247"/>
                  </a:lnTo>
                  <a:lnTo>
                    <a:pt x="17681" y="1790170"/>
                  </a:lnTo>
                  <a:lnTo>
                    <a:pt x="18386" y="1735615"/>
                  </a:lnTo>
                  <a:lnTo>
                    <a:pt x="21640" y="1687994"/>
                  </a:lnTo>
                  <a:lnTo>
                    <a:pt x="26274" y="1645136"/>
                  </a:lnTo>
                  <a:lnTo>
                    <a:pt x="31121" y="1604869"/>
                  </a:lnTo>
                  <a:lnTo>
                    <a:pt x="35014" y="1565021"/>
                  </a:lnTo>
                  <a:lnTo>
                    <a:pt x="36784" y="1523419"/>
                  </a:lnTo>
                  <a:lnTo>
                    <a:pt x="35264" y="1477893"/>
                  </a:lnTo>
                  <a:lnTo>
                    <a:pt x="29285" y="1426269"/>
                  </a:lnTo>
                  <a:lnTo>
                    <a:pt x="17681" y="1366377"/>
                  </a:lnTo>
                  <a:lnTo>
                    <a:pt x="6287" y="1305107"/>
                  </a:lnTo>
                  <a:lnTo>
                    <a:pt x="835" y="1249822"/>
                  </a:lnTo>
                  <a:lnTo>
                    <a:pt x="0" y="1199055"/>
                  </a:lnTo>
                  <a:lnTo>
                    <a:pt x="2454" y="1151342"/>
                  </a:lnTo>
                  <a:lnTo>
                    <a:pt x="6873" y="1105216"/>
                  </a:lnTo>
                  <a:lnTo>
                    <a:pt x="11931" y="1059211"/>
                  </a:lnTo>
                  <a:lnTo>
                    <a:pt x="16302" y="1011862"/>
                  </a:lnTo>
                  <a:lnTo>
                    <a:pt x="18660" y="961703"/>
                  </a:lnTo>
                  <a:lnTo>
                    <a:pt x="17681" y="907268"/>
                  </a:lnTo>
                  <a:lnTo>
                    <a:pt x="15484" y="852430"/>
                  </a:lnTo>
                  <a:lnTo>
                    <a:pt x="14797" y="801265"/>
                  </a:lnTo>
                  <a:lnTo>
                    <a:pt x="15210" y="752609"/>
                  </a:lnTo>
                  <a:lnTo>
                    <a:pt x="16309" y="705297"/>
                  </a:lnTo>
                  <a:lnTo>
                    <a:pt x="17683" y="658166"/>
                  </a:lnTo>
                  <a:lnTo>
                    <a:pt x="18919" y="610050"/>
                  </a:lnTo>
                  <a:lnTo>
                    <a:pt x="19606" y="559787"/>
                  </a:lnTo>
                  <a:lnTo>
                    <a:pt x="19330" y="506211"/>
                  </a:lnTo>
                  <a:lnTo>
                    <a:pt x="17681" y="448158"/>
                  </a:lnTo>
                  <a:lnTo>
                    <a:pt x="15926" y="386130"/>
                  </a:lnTo>
                  <a:lnTo>
                    <a:pt x="15838" y="334102"/>
                  </a:lnTo>
                  <a:lnTo>
                    <a:pt x="16834" y="288366"/>
                  </a:lnTo>
                  <a:lnTo>
                    <a:pt x="18331" y="245218"/>
                  </a:lnTo>
                  <a:lnTo>
                    <a:pt x="19748" y="200950"/>
                  </a:lnTo>
                  <a:lnTo>
                    <a:pt x="20500" y="151856"/>
                  </a:lnTo>
                  <a:lnTo>
                    <a:pt x="20005" y="94230"/>
                  </a:lnTo>
                  <a:lnTo>
                    <a:pt x="17681" y="24365"/>
                  </a:lnTo>
                  <a:close/>
                </a:path>
              </a:pathLst>
            </a:custGeom>
            <a:ln w="1855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4413198" y="2015230"/>
            <a:ext cx="3895090" cy="167767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45"/>
              </a:spcBef>
            </a:pPr>
            <a:r>
              <a:rPr sz="800" b="1" spc="-80" dirty="0">
                <a:latin typeface="Arial"/>
                <a:cs typeface="Arial"/>
              </a:rPr>
              <a:t>Source</a:t>
            </a:r>
            <a:r>
              <a:rPr sz="800" b="1" spc="15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A:</a:t>
            </a:r>
            <a:r>
              <a:rPr sz="800" b="1" spc="-25" dirty="0">
                <a:latin typeface="Arial"/>
                <a:cs typeface="Arial"/>
              </a:rPr>
              <a:t> </a:t>
            </a:r>
            <a:r>
              <a:rPr sz="800" b="1" spc="-85" dirty="0">
                <a:latin typeface="Arial"/>
                <a:cs typeface="Arial"/>
              </a:rPr>
              <a:t>Sue</a:t>
            </a:r>
            <a:r>
              <a:rPr sz="800" b="1" spc="15" dirty="0">
                <a:latin typeface="Arial"/>
                <a:cs typeface="Arial"/>
              </a:rPr>
              <a:t> </a:t>
            </a:r>
            <a:r>
              <a:rPr sz="800" b="1" spc="-90" dirty="0">
                <a:latin typeface="Arial"/>
                <a:cs typeface="Arial"/>
              </a:rPr>
              <a:t>Bush</a:t>
            </a:r>
            <a:r>
              <a:rPr sz="800" b="1" spc="20" dirty="0">
                <a:latin typeface="Arial"/>
                <a:cs typeface="Arial"/>
              </a:rPr>
              <a:t> </a:t>
            </a:r>
            <a:r>
              <a:rPr sz="800" b="1" spc="-30" dirty="0">
                <a:latin typeface="Arial"/>
                <a:cs typeface="Arial"/>
              </a:rPr>
              <a:t>on</a:t>
            </a:r>
            <a:r>
              <a:rPr sz="800" b="1" spc="10" dirty="0">
                <a:latin typeface="Arial"/>
                <a:cs typeface="Arial"/>
              </a:rPr>
              <a:t> </a:t>
            </a:r>
            <a:r>
              <a:rPr sz="800" b="1" spc="-20" dirty="0">
                <a:latin typeface="Arial"/>
                <a:cs typeface="Arial"/>
              </a:rPr>
              <a:t>Polio</a:t>
            </a:r>
            <a:endParaRPr sz="800">
              <a:latin typeface="Arial"/>
              <a:cs typeface="Arial"/>
            </a:endParaRPr>
          </a:p>
          <a:p>
            <a:pPr marL="12700" marR="5080">
              <a:lnSpc>
                <a:spcPct val="104099"/>
              </a:lnSpc>
              <a:spcBef>
                <a:spcPts val="10"/>
              </a:spcBef>
            </a:pPr>
            <a:r>
              <a:rPr sz="800" dirty="0">
                <a:latin typeface="Arial MT"/>
                <a:cs typeface="Arial MT"/>
              </a:rPr>
              <a:t>‘My</a:t>
            </a:r>
            <a:r>
              <a:rPr sz="800" spc="-5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parents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lived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very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poor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housing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they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had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two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other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children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they </a:t>
            </a:r>
            <a:r>
              <a:rPr sz="800" spc="-20" dirty="0">
                <a:latin typeface="Arial MT"/>
                <a:cs typeface="Arial MT"/>
              </a:rPr>
              <a:t>were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told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would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never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accepted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mainstream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school,…there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this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school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Sussex that</a:t>
            </a:r>
            <a:r>
              <a:rPr sz="800" spc="-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took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disabled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children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every type, </a:t>
            </a:r>
            <a:r>
              <a:rPr sz="800" spc="-25" dirty="0">
                <a:latin typeface="Arial MT"/>
                <a:cs typeface="Arial MT"/>
              </a:rPr>
              <a:t>physically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disabled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is,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so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day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my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parent’s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didn’t really </a:t>
            </a:r>
            <a:r>
              <a:rPr sz="800" spc="-35" dirty="0">
                <a:latin typeface="Arial MT"/>
                <a:cs typeface="Arial MT"/>
              </a:rPr>
              <a:t>have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choice,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so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age of </a:t>
            </a:r>
            <a:r>
              <a:rPr sz="800" spc="-30" dirty="0">
                <a:latin typeface="Arial MT"/>
                <a:cs typeface="Arial MT"/>
              </a:rPr>
              <a:t>three,</a:t>
            </a:r>
            <a:r>
              <a:rPr sz="800" dirty="0">
                <a:latin typeface="Arial MT"/>
                <a:cs typeface="Arial MT"/>
              </a:rPr>
              <a:t> I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sent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spent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childhood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there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until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seventeen.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can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remember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lying </a:t>
            </a:r>
            <a:r>
              <a:rPr sz="800" spc="-30" dirty="0">
                <a:latin typeface="Arial MT"/>
                <a:cs typeface="Arial MT"/>
              </a:rPr>
              <a:t>there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bed at</a:t>
            </a:r>
            <a:r>
              <a:rPr sz="800" spc="-10" dirty="0">
                <a:latin typeface="Arial MT"/>
                <a:cs typeface="Arial MT"/>
              </a:rPr>
              <a:t> night </a:t>
            </a:r>
            <a:r>
              <a:rPr sz="800" spc="-35" dirty="0">
                <a:latin typeface="Arial MT"/>
                <a:cs typeface="Arial MT"/>
              </a:rPr>
              <a:t>thinking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‘This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is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actually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95" dirty="0">
                <a:latin typeface="Arial MT"/>
                <a:cs typeface="Arial MT"/>
              </a:rPr>
              <a:t>so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awful I </a:t>
            </a:r>
            <a:r>
              <a:rPr sz="800" spc="-60" dirty="0">
                <a:latin typeface="Arial MT"/>
                <a:cs typeface="Arial MT"/>
              </a:rPr>
              <a:t>wish</a:t>
            </a:r>
            <a:r>
              <a:rPr sz="800" dirty="0">
                <a:latin typeface="Arial MT"/>
                <a:cs typeface="Arial MT"/>
              </a:rPr>
              <a:t> I </a:t>
            </a:r>
            <a:r>
              <a:rPr sz="800" spc="-45" dirty="0">
                <a:latin typeface="Arial MT"/>
                <a:cs typeface="Arial MT"/>
              </a:rPr>
              <a:t>could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die.’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There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A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classes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which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stood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for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Academic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then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there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0" dirty="0">
                <a:latin typeface="Arial MT"/>
                <a:cs typeface="Arial MT"/>
              </a:rPr>
              <a:t>C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classes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which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stood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Commercial…where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you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learnt </a:t>
            </a:r>
            <a:r>
              <a:rPr sz="800" spc="-45" dirty="0">
                <a:latin typeface="Arial MT"/>
                <a:cs typeface="Arial MT"/>
              </a:rPr>
              <a:t>things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like </a:t>
            </a:r>
            <a:r>
              <a:rPr sz="800" spc="-45" dirty="0">
                <a:latin typeface="Arial MT"/>
                <a:cs typeface="Arial MT"/>
              </a:rPr>
              <a:t>shorthand,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typing, </a:t>
            </a:r>
            <a:r>
              <a:rPr sz="800" spc="-25" dirty="0">
                <a:latin typeface="Arial MT"/>
                <a:cs typeface="Arial MT"/>
              </a:rPr>
              <a:t>bookkeeping…and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this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is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one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took</a:t>
            </a:r>
            <a:r>
              <a:rPr sz="800" dirty="0">
                <a:latin typeface="Arial MT"/>
                <a:cs typeface="Arial MT"/>
              </a:rPr>
              <a:t> real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exception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 </a:t>
            </a:r>
            <a:r>
              <a:rPr sz="800" spc="-25" dirty="0">
                <a:latin typeface="Arial MT"/>
                <a:cs typeface="Arial MT"/>
              </a:rPr>
              <a:t>at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time</a:t>
            </a:r>
            <a:r>
              <a:rPr sz="800" spc="-10" dirty="0">
                <a:latin typeface="Arial MT"/>
                <a:cs typeface="Arial MT"/>
              </a:rPr>
              <a:t> and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still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do,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is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45" dirty="0">
                <a:latin typeface="Arial MT"/>
                <a:cs typeface="Arial MT"/>
              </a:rPr>
              <a:t>B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classes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which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stood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 </a:t>
            </a:r>
            <a:r>
              <a:rPr sz="800" spc="-40" dirty="0">
                <a:latin typeface="Arial MT"/>
                <a:cs typeface="Arial MT"/>
              </a:rPr>
              <a:t>Backwards.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Really?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 </a:t>
            </a:r>
            <a:r>
              <a:rPr sz="800" spc="-40" dirty="0">
                <a:latin typeface="Arial MT"/>
                <a:cs typeface="Arial MT"/>
              </a:rPr>
              <a:t>remember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our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headteacher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announcing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bunch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visitors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‘these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our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backwards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children: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they’re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very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able,’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just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announced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that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front 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whole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class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children</a:t>
            </a:r>
            <a:r>
              <a:rPr sz="800" dirty="0">
                <a:latin typeface="Arial MT"/>
                <a:cs typeface="Arial MT"/>
              </a:rPr>
              <a:t> 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strangers…you </a:t>
            </a:r>
            <a:r>
              <a:rPr sz="800" spc="-50" dirty="0">
                <a:latin typeface="Arial MT"/>
                <a:cs typeface="Arial MT"/>
              </a:rPr>
              <a:t>know,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my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one</a:t>
            </a:r>
            <a:r>
              <a:rPr sz="800" dirty="0">
                <a:latin typeface="Arial MT"/>
                <a:cs typeface="Arial MT"/>
              </a:rPr>
              <a:t> friend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there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 </a:t>
            </a:r>
            <a:r>
              <a:rPr sz="800" spc="-90" dirty="0">
                <a:latin typeface="Arial MT"/>
                <a:cs typeface="Arial MT"/>
              </a:rPr>
              <a:t>she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upset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days.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6" name="object 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103885" y="3654235"/>
            <a:ext cx="1956022" cy="3440504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8845663" y="3990369"/>
            <a:ext cx="941069" cy="76962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indent="-1270" algn="ctr">
              <a:lnSpc>
                <a:spcPct val="85000"/>
              </a:lnSpc>
              <a:spcBef>
                <a:spcPts val="240"/>
              </a:spcBef>
            </a:pPr>
            <a:r>
              <a:rPr sz="800" spc="-30" dirty="0">
                <a:latin typeface="Arial MT"/>
                <a:cs typeface="Arial MT"/>
              </a:rPr>
              <a:t>Women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gained</a:t>
            </a:r>
            <a:r>
              <a:rPr sz="800" spc="-25" dirty="0">
                <a:latin typeface="Arial MT"/>
                <a:cs typeface="Arial MT"/>
              </a:rPr>
              <a:t> the</a:t>
            </a:r>
            <a:r>
              <a:rPr sz="800" dirty="0">
                <a:latin typeface="Arial MT"/>
                <a:cs typeface="Arial MT"/>
              </a:rPr>
              <a:t> right</a:t>
            </a:r>
            <a:r>
              <a:rPr sz="800" spc="-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vote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1928, </a:t>
            </a:r>
            <a:r>
              <a:rPr sz="800" spc="-10" dirty="0">
                <a:latin typeface="Arial MT"/>
                <a:cs typeface="Arial MT"/>
              </a:rPr>
              <a:t>but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equality </a:t>
            </a: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still </a:t>
            </a:r>
            <a:r>
              <a:rPr sz="800" spc="-40" dirty="0">
                <a:latin typeface="Arial MT"/>
                <a:cs typeface="Arial MT"/>
              </a:rPr>
              <a:t>not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reached.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In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1931,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first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woman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elected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become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an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MP.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8405958" y="4977921"/>
            <a:ext cx="875030" cy="76962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algn="ctr">
              <a:lnSpc>
                <a:spcPct val="85500"/>
              </a:lnSpc>
              <a:spcBef>
                <a:spcPts val="235"/>
              </a:spcBef>
            </a:pPr>
            <a:r>
              <a:rPr sz="800" spc="-75" dirty="0">
                <a:latin typeface="Arial MT"/>
                <a:cs typeface="Arial MT"/>
              </a:rPr>
              <a:t>In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1941,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woman </a:t>
            </a:r>
            <a:r>
              <a:rPr sz="800" spc="-45" dirty="0">
                <a:latin typeface="Arial MT"/>
                <a:cs typeface="Arial MT"/>
              </a:rPr>
              <a:t>named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Lillian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Bailey joined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Women's</a:t>
            </a:r>
            <a:r>
              <a:rPr sz="800" dirty="0">
                <a:latin typeface="Arial MT"/>
                <a:cs typeface="Arial MT"/>
              </a:rPr>
              <a:t> Auxiliary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Air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Force and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trained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</a:t>
            </a:r>
            <a:r>
              <a:rPr sz="800" dirty="0">
                <a:latin typeface="Arial MT"/>
                <a:cs typeface="Arial MT"/>
              </a:rPr>
              <a:t> aircraft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instrument</a:t>
            </a:r>
            <a:endParaRPr sz="800">
              <a:latin typeface="Arial MT"/>
              <a:cs typeface="Arial MT"/>
            </a:endParaRPr>
          </a:p>
          <a:p>
            <a:pPr marL="1905" algn="ctr">
              <a:lnSpc>
                <a:spcPts val="790"/>
              </a:lnSpc>
            </a:pPr>
            <a:r>
              <a:rPr sz="800" dirty="0">
                <a:latin typeface="Arial MT"/>
                <a:cs typeface="Arial MT"/>
              </a:rPr>
              <a:t>repairer</a:t>
            </a:r>
            <a:r>
              <a:rPr sz="800" spc="-20" dirty="0">
                <a:latin typeface="Arial MT"/>
                <a:cs typeface="Arial MT"/>
              </a:rPr>
              <a:t> 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York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847508" y="5965473"/>
            <a:ext cx="942340" cy="76962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indent="-635" algn="ctr">
              <a:lnSpc>
                <a:spcPct val="85000"/>
              </a:lnSpc>
              <a:spcBef>
                <a:spcPts val="240"/>
              </a:spcBef>
            </a:pPr>
            <a:r>
              <a:rPr sz="800" dirty="0">
                <a:latin typeface="Arial MT"/>
                <a:cs typeface="Arial MT"/>
              </a:rPr>
              <a:t>Margaret </a:t>
            </a:r>
            <a:r>
              <a:rPr sz="800" spc="-10" dirty="0">
                <a:latin typeface="Arial MT"/>
                <a:cs typeface="Arial MT"/>
              </a:rPr>
              <a:t>Thatcher </a:t>
            </a:r>
            <a:r>
              <a:rPr sz="800" spc="-40" dirty="0">
                <a:latin typeface="Arial MT"/>
                <a:cs typeface="Arial MT"/>
              </a:rPr>
              <a:t>became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first </a:t>
            </a:r>
            <a:r>
              <a:rPr sz="800" spc="-20" dirty="0">
                <a:latin typeface="Arial MT"/>
                <a:cs typeface="Arial MT"/>
              </a:rPr>
              <a:t>female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Prime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Minister</a:t>
            </a:r>
            <a:r>
              <a:rPr sz="800" spc="-20" dirty="0">
                <a:latin typeface="Arial MT"/>
                <a:cs typeface="Arial MT"/>
              </a:rPr>
              <a:t> 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1979,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 </a:t>
            </a:r>
            <a:r>
              <a:rPr sz="800" spc="-25" dirty="0">
                <a:latin typeface="Arial MT"/>
                <a:cs typeface="Arial MT"/>
              </a:rPr>
              <a:t>she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changed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face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of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politics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whole country.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658396" y="468462"/>
            <a:ext cx="3573779" cy="375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300" b="0" spc="-200" dirty="0">
                <a:latin typeface="Verdana"/>
                <a:cs typeface="Verdana"/>
              </a:rPr>
              <a:t>100</a:t>
            </a:r>
            <a:r>
              <a:rPr sz="2300" b="0" spc="90" dirty="0">
                <a:latin typeface="Verdana"/>
                <a:cs typeface="Verdana"/>
              </a:rPr>
              <a:t> </a:t>
            </a:r>
            <a:r>
              <a:rPr sz="2300" b="0" dirty="0">
                <a:latin typeface="Verdana"/>
                <a:cs typeface="Verdana"/>
              </a:rPr>
              <a:t>YEARS</a:t>
            </a:r>
            <a:r>
              <a:rPr sz="2300" b="0" spc="95" dirty="0">
                <a:latin typeface="Verdana"/>
                <a:cs typeface="Verdana"/>
              </a:rPr>
              <a:t> </a:t>
            </a:r>
            <a:r>
              <a:rPr sz="2300" b="0" spc="215" dirty="0">
                <a:latin typeface="Verdana"/>
                <a:cs typeface="Verdana"/>
              </a:rPr>
              <a:t>IN</a:t>
            </a:r>
            <a:r>
              <a:rPr sz="2300" b="0" spc="95" dirty="0">
                <a:latin typeface="Verdana"/>
                <a:cs typeface="Verdana"/>
              </a:rPr>
              <a:t> </a:t>
            </a:r>
            <a:r>
              <a:rPr sz="2300" b="0" spc="90" dirty="0">
                <a:latin typeface="Verdana"/>
                <a:cs typeface="Verdana"/>
              </a:rPr>
              <a:t>BRITAIN</a:t>
            </a:r>
            <a:endParaRPr sz="2300">
              <a:latin typeface="Verdana"/>
              <a:cs typeface="Verdana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724647" y="764622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spc="-310" dirty="0">
                <a:latin typeface="Trebuchet MS"/>
                <a:cs typeface="Trebuchet MS"/>
              </a:rPr>
              <a:t>Knowledge</a:t>
            </a:r>
            <a:r>
              <a:rPr sz="2200" b="1" spc="-125" dirty="0">
                <a:latin typeface="Trebuchet MS"/>
                <a:cs typeface="Trebuchet MS"/>
              </a:rPr>
              <a:t> </a:t>
            </a:r>
            <a:r>
              <a:rPr sz="2200" b="1" spc="-135" dirty="0">
                <a:latin typeface="Trebuchet MS"/>
                <a:cs typeface="Trebuchet MS"/>
              </a:rPr>
              <a:t>organiser</a:t>
            </a:r>
            <a:endParaRPr sz="2200">
              <a:latin typeface="Trebuchet MS"/>
              <a:cs typeface="Trebuchet MS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520700" y="745744"/>
            <a:ext cx="822960" cy="4651375"/>
            <a:chOff x="520700" y="745744"/>
            <a:chExt cx="822960" cy="4651375"/>
          </a:xfrm>
        </p:grpSpPr>
        <p:pic>
          <p:nvPicPr>
            <p:cNvPr id="13" name="object 13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20700" y="745744"/>
              <a:ext cx="822960" cy="4651248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680644" y="1237184"/>
              <a:ext cx="421465" cy="4033454"/>
            </a:xfrm>
            <a:prstGeom prst="rect">
              <a:avLst/>
            </a:prstGeom>
          </p:spPr>
        </p:pic>
        <p:sp>
          <p:nvSpPr>
            <p:cNvPr id="15" name="object 15"/>
            <p:cNvSpPr/>
            <p:nvPr/>
          </p:nvSpPr>
          <p:spPr>
            <a:xfrm>
              <a:off x="680644" y="1237184"/>
              <a:ext cx="421640" cy="4033520"/>
            </a:xfrm>
            <a:custGeom>
              <a:avLst/>
              <a:gdLst/>
              <a:ahLst/>
              <a:cxnLst/>
              <a:rect l="l" t="t" r="r" b="b"/>
              <a:pathLst>
                <a:path w="421640" h="4033520">
                  <a:moveTo>
                    <a:pt x="0" y="3822782"/>
                  </a:moveTo>
                  <a:lnTo>
                    <a:pt x="105366" y="3822782"/>
                  </a:lnTo>
                  <a:lnTo>
                    <a:pt x="105366" y="0"/>
                  </a:lnTo>
                  <a:lnTo>
                    <a:pt x="316099" y="0"/>
                  </a:lnTo>
                  <a:lnTo>
                    <a:pt x="316099" y="3822782"/>
                  </a:lnTo>
                  <a:lnTo>
                    <a:pt x="421465" y="3822782"/>
                  </a:lnTo>
                  <a:lnTo>
                    <a:pt x="210732" y="4033453"/>
                  </a:lnTo>
                  <a:lnTo>
                    <a:pt x="0" y="3822782"/>
                  </a:lnTo>
                  <a:close/>
                </a:path>
              </a:pathLst>
            </a:custGeom>
            <a:ln w="2784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540274" y="859049"/>
              <a:ext cx="726440" cy="743585"/>
            </a:xfrm>
            <a:custGeom>
              <a:avLst/>
              <a:gdLst/>
              <a:ahLst/>
              <a:cxnLst/>
              <a:rect l="l" t="t" r="r" b="b"/>
              <a:pathLst>
                <a:path w="726440" h="743585">
                  <a:moveTo>
                    <a:pt x="363169" y="0"/>
                  </a:moveTo>
                  <a:lnTo>
                    <a:pt x="317614" y="2894"/>
                  </a:lnTo>
                  <a:lnTo>
                    <a:pt x="273747" y="11347"/>
                  </a:lnTo>
                  <a:lnTo>
                    <a:pt x="231909" y="25010"/>
                  </a:lnTo>
                  <a:lnTo>
                    <a:pt x="192441" y="43533"/>
                  </a:lnTo>
                  <a:lnTo>
                    <a:pt x="155682" y="66570"/>
                  </a:lnTo>
                  <a:lnTo>
                    <a:pt x="121974" y="93772"/>
                  </a:lnTo>
                  <a:lnTo>
                    <a:pt x="91655" y="124791"/>
                  </a:lnTo>
                  <a:lnTo>
                    <a:pt x="65067" y="159278"/>
                  </a:lnTo>
                  <a:lnTo>
                    <a:pt x="42550" y="196886"/>
                  </a:lnTo>
                  <a:lnTo>
                    <a:pt x="24445" y="237266"/>
                  </a:lnTo>
                  <a:lnTo>
                    <a:pt x="11091" y="280070"/>
                  </a:lnTo>
                  <a:lnTo>
                    <a:pt x="2829" y="324950"/>
                  </a:lnTo>
                  <a:lnTo>
                    <a:pt x="0" y="371557"/>
                  </a:lnTo>
                  <a:lnTo>
                    <a:pt x="2829" y="418164"/>
                  </a:lnTo>
                  <a:lnTo>
                    <a:pt x="11091" y="463044"/>
                  </a:lnTo>
                  <a:lnTo>
                    <a:pt x="24445" y="505848"/>
                  </a:lnTo>
                  <a:lnTo>
                    <a:pt x="42550" y="546228"/>
                  </a:lnTo>
                  <a:lnTo>
                    <a:pt x="65067" y="583836"/>
                  </a:lnTo>
                  <a:lnTo>
                    <a:pt x="91655" y="618323"/>
                  </a:lnTo>
                  <a:lnTo>
                    <a:pt x="121974" y="649342"/>
                  </a:lnTo>
                  <a:lnTo>
                    <a:pt x="155682" y="676544"/>
                  </a:lnTo>
                  <a:lnTo>
                    <a:pt x="192441" y="699581"/>
                  </a:lnTo>
                  <a:lnTo>
                    <a:pt x="231909" y="718105"/>
                  </a:lnTo>
                  <a:lnTo>
                    <a:pt x="273747" y="731767"/>
                  </a:lnTo>
                  <a:lnTo>
                    <a:pt x="317614" y="740220"/>
                  </a:lnTo>
                  <a:lnTo>
                    <a:pt x="363169" y="743115"/>
                  </a:lnTo>
                  <a:lnTo>
                    <a:pt x="408724" y="740220"/>
                  </a:lnTo>
                  <a:lnTo>
                    <a:pt x="452591" y="731767"/>
                  </a:lnTo>
                  <a:lnTo>
                    <a:pt x="494428" y="718105"/>
                  </a:lnTo>
                  <a:lnTo>
                    <a:pt x="533897" y="699581"/>
                  </a:lnTo>
                  <a:lnTo>
                    <a:pt x="570655" y="676544"/>
                  </a:lnTo>
                  <a:lnTo>
                    <a:pt x="604364" y="649342"/>
                  </a:lnTo>
                  <a:lnTo>
                    <a:pt x="634683" y="618323"/>
                  </a:lnTo>
                  <a:lnTo>
                    <a:pt x="661270" y="583836"/>
                  </a:lnTo>
                  <a:lnTo>
                    <a:pt x="683787" y="546228"/>
                  </a:lnTo>
                  <a:lnTo>
                    <a:pt x="701893" y="505848"/>
                  </a:lnTo>
                  <a:lnTo>
                    <a:pt x="715247" y="463044"/>
                  </a:lnTo>
                  <a:lnTo>
                    <a:pt x="723509" y="418164"/>
                  </a:lnTo>
                  <a:lnTo>
                    <a:pt x="726338" y="371557"/>
                  </a:lnTo>
                  <a:lnTo>
                    <a:pt x="723509" y="324950"/>
                  </a:lnTo>
                  <a:lnTo>
                    <a:pt x="715247" y="280070"/>
                  </a:lnTo>
                  <a:lnTo>
                    <a:pt x="701893" y="237266"/>
                  </a:lnTo>
                  <a:lnTo>
                    <a:pt x="683787" y="196886"/>
                  </a:lnTo>
                  <a:lnTo>
                    <a:pt x="661270" y="159278"/>
                  </a:lnTo>
                  <a:lnTo>
                    <a:pt x="634683" y="124791"/>
                  </a:lnTo>
                  <a:lnTo>
                    <a:pt x="604364" y="93772"/>
                  </a:lnTo>
                  <a:lnTo>
                    <a:pt x="570655" y="66570"/>
                  </a:lnTo>
                  <a:lnTo>
                    <a:pt x="533897" y="43533"/>
                  </a:lnTo>
                  <a:lnTo>
                    <a:pt x="494428" y="25010"/>
                  </a:lnTo>
                  <a:lnTo>
                    <a:pt x="452591" y="11347"/>
                  </a:lnTo>
                  <a:lnTo>
                    <a:pt x="408724" y="2894"/>
                  </a:lnTo>
                  <a:lnTo>
                    <a:pt x="36316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540274" y="859049"/>
              <a:ext cx="726440" cy="743585"/>
            </a:xfrm>
            <a:custGeom>
              <a:avLst/>
              <a:gdLst/>
              <a:ahLst/>
              <a:cxnLst/>
              <a:rect l="l" t="t" r="r" b="b"/>
              <a:pathLst>
                <a:path w="726440" h="743585">
                  <a:moveTo>
                    <a:pt x="0" y="371557"/>
                  </a:moveTo>
                  <a:lnTo>
                    <a:pt x="2829" y="324950"/>
                  </a:lnTo>
                  <a:lnTo>
                    <a:pt x="11091" y="280070"/>
                  </a:lnTo>
                  <a:lnTo>
                    <a:pt x="24445" y="237266"/>
                  </a:lnTo>
                  <a:lnTo>
                    <a:pt x="42550" y="196886"/>
                  </a:lnTo>
                  <a:lnTo>
                    <a:pt x="65067" y="159278"/>
                  </a:lnTo>
                  <a:lnTo>
                    <a:pt x="91655" y="124791"/>
                  </a:lnTo>
                  <a:lnTo>
                    <a:pt x="121974" y="93772"/>
                  </a:lnTo>
                  <a:lnTo>
                    <a:pt x="155682" y="66570"/>
                  </a:lnTo>
                  <a:lnTo>
                    <a:pt x="192441" y="43533"/>
                  </a:lnTo>
                  <a:lnTo>
                    <a:pt x="231909" y="25010"/>
                  </a:lnTo>
                  <a:lnTo>
                    <a:pt x="273747" y="11347"/>
                  </a:lnTo>
                  <a:lnTo>
                    <a:pt x="317614" y="2894"/>
                  </a:lnTo>
                  <a:lnTo>
                    <a:pt x="363169" y="0"/>
                  </a:lnTo>
                  <a:lnTo>
                    <a:pt x="408724" y="2894"/>
                  </a:lnTo>
                  <a:lnTo>
                    <a:pt x="452591" y="11347"/>
                  </a:lnTo>
                  <a:lnTo>
                    <a:pt x="494428" y="25010"/>
                  </a:lnTo>
                  <a:lnTo>
                    <a:pt x="533897" y="43533"/>
                  </a:lnTo>
                  <a:lnTo>
                    <a:pt x="570655" y="66570"/>
                  </a:lnTo>
                  <a:lnTo>
                    <a:pt x="604364" y="93772"/>
                  </a:lnTo>
                  <a:lnTo>
                    <a:pt x="634683" y="124791"/>
                  </a:lnTo>
                  <a:lnTo>
                    <a:pt x="661271" y="159278"/>
                  </a:lnTo>
                  <a:lnTo>
                    <a:pt x="683787" y="196886"/>
                  </a:lnTo>
                  <a:lnTo>
                    <a:pt x="701893" y="237266"/>
                  </a:lnTo>
                  <a:lnTo>
                    <a:pt x="715247" y="280070"/>
                  </a:lnTo>
                  <a:lnTo>
                    <a:pt x="723509" y="324950"/>
                  </a:lnTo>
                  <a:lnTo>
                    <a:pt x="726338" y="371557"/>
                  </a:lnTo>
                  <a:lnTo>
                    <a:pt x="723509" y="418165"/>
                  </a:lnTo>
                  <a:lnTo>
                    <a:pt x="715247" y="463044"/>
                  </a:lnTo>
                  <a:lnTo>
                    <a:pt x="701893" y="505848"/>
                  </a:lnTo>
                  <a:lnTo>
                    <a:pt x="683787" y="546228"/>
                  </a:lnTo>
                  <a:lnTo>
                    <a:pt x="661271" y="583836"/>
                  </a:lnTo>
                  <a:lnTo>
                    <a:pt x="634683" y="618323"/>
                  </a:lnTo>
                  <a:lnTo>
                    <a:pt x="604364" y="649342"/>
                  </a:lnTo>
                  <a:lnTo>
                    <a:pt x="570655" y="676544"/>
                  </a:lnTo>
                  <a:lnTo>
                    <a:pt x="533897" y="699581"/>
                  </a:lnTo>
                  <a:lnTo>
                    <a:pt x="494428" y="718105"/>
                  </a:lnTo>
                  <a:lnTo>
                    <a:pt x="452591" y="731767"/>
                  </a:lnTo>
                  <a:lnTo>
                    <a:pt x="408724" y="740220"/>
                  </a:lnTo>
                  <a:lnTo>
                    <a:pt x="363169" y="743115"/>
                  </a:lnTo>
                  <a:lnTo>
                    <a:pt x="317614" y="740220"/>
                  </a:lnTo>
                  <a:lnTo>
                    <a:pt x="273747" y="731767"/>
                  </a:lnTo>
                  <a:lnTo>
                    <a:pt x="231909" y="718105"/>
                  </a:lnTo>
                  <a:lnTo>
                    <a:pt x="192441" y="699581"/>
                  </a:lnTo>
                  <a:lnTo>
                    <a:pt x="155682" y="676544"/>
                  </a:lnTo>
                  <a:lnTo>
                    <a:pt x="121974" y="649342"/>
                  </a:lnTo>
                  <a:lnTo>
                    <a:pt x="91655" y="618323"/>
                  </a:lnTo>
                  <a:lnTo>
                    <a:pt x="65067" y="583836"/>
                  </a:lnTo>
                  <a:lnTo>
                    <a:pt x="42550" y="546228"/>
                  </a:lnTo>
                  <a:lnTo>
                    <a:pt x="24445" y="505848"/>
                  </a:lnTo>
                  <a:lnTo>
                    <a:pt x="11091" y="463044"/>
                  </a:lnTo>
                  <a:lnTo>
                    <a:pt x="2829" y="418165"/>
                  </a:lnTo>
                  <a:lnTo>
                    <a:pt x="0" y="371557"/>
                  </a:lnTo>
                  <a:close/>
                </a:path>
              </a:pathLst>
            </a:custGeom>
            <a:ln w="123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732197" y="1124745"/>
            <a:ext cx="343535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spc="-150" dirty="0">
                <a:solidFill>
                  <a:srgbClr val="FFFFFF"/>
                </a:solidFill>
                <a:latin typeface="Trebuchet MS"/>
                <a:cs typeface="Trebuchet MS"/>
              </a:rPr>
              <a:t>Timeline</a:t>
            </a:r>
            <a:endParaRPr sz="900">
              <a:latin typeface="Trebuchet MS"/>
              <a:cs typeface="Trebuchet MS"/>
            </a:endParaRPr>
          </a:p>
        </p:txBody>
      </p:sp>
      <p:sp>
        <p:nvSpPr>
          <p:cNvPr id="19" name="object 19"/>
          <p:cNvSpPr txBox="1"/>
          <p:nvPr/>
        </p:nvSpPr>
        <p:spPr>
          <a:xfrm>
            <a:off x="5206687" y="415088"/>
            <a:ext cx="377634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400" spc="-65" dirty="0">
                <a:latin typeface="Trebuchet MS"/>
                <a:cs typeface="Trebuchet MS"/>
              </a:rPr>
              <a:t>Attitudes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35" dirty="0">
                <a:latin typeface="Trebuchet MS"/>
                <a:cs typeface="Trebuchet MS"/>
              </a:rPr>
              <a:t>towards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disability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in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early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100" dirty="0">
                <a:latin typeface="Trebuchet MS"/>
                <a:cs typeface="Trebuchet MS"/>
              </a:rPr>
              <a:t>20</a:t>
            </a:r>
            <a:r>
              <a:rPr sz="1350" spc="-150" baseline="24691" dirty="0">
                <a:latin typeface="Trebuchet MS"/>
                <a:cs typeface="Trebuchet MS"/>
              </a:rPr>
              <a:t>th</a:t>
            </a:r>
            <a:r>
              <a:rPr sz="1350" spc="120" baseline="24691" dirty="0">
                <a:latin typeface="Trebuchet MS"/>
                <a:cs typeface="Trebuchet MS"/>
              </a:rPr>
              <a:t> </a:t>
            </a:r>
            <a:r>
              <a:rPr sz="1400" spc="-50" dirty="0">
                <a:latin typeface="Trebuchet MS"/>
                <a:cs typeface="Trebuchet MS"/>
              </a:rPr>
              <a:t>century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549607" y="5233975"/>
            <a:ext cx="2739390" cy="1872614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720090" marR="99060" indent="-538480">
              <a:lnSpc>
                <a:spcPct val="101400"/>
              </a:lnSpc>
              <a:spcBef>
                <a:spcPts val="75"/>
              </a:spcBef>
            </a:pPr>
            <a:r>
              <a:rPr sz="1400" spc="-300" dirty="0">
                <a:latin typeface="Trebuchet MS"/>
                <a:cs typeface="Trebuchet MS"/>
              </a:rPr>
              <a:t>Why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100" dirty="0">
                <a:latin typeface="Trebuchet MS"/>
                <a:cs typeface="Trebuchet MS"/>
              </a:rPr>
              <a:t>is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100" dirty="0">
                <a:latin typeface="Trebuchet MS"/>
                <a:cs typeface="Trebuchet MS"/>
              </a:rPr>
              <a:t>it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35" dirty="0">
                <a:latin typeface="Trebuchet MS"/>
                <a:cs typeface="Trebuchet MS"/>
              </a:rPr>
              <a:t>hard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to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40" dirty="0">
                <a:latin typeface="Trebuchet MS"/>
                <a:cs typeface="Trebuchet MS"/>
              </a:rPr>
              <a:t>find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35" dirty="0">
                <a:latin typeface="Trebuchet MS"/>
                <a:cs typeface="Trebuchet MS"/>
              </a:rPr>
              <a:t>some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35" dirty="0">
                <a:latin typeface="Trebuchet MS"/>
                <a:cs typeface="Trebuchet MS"/>
              </a:rPr>
              <a:t>people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5" dirty="0">
                <a:latin typeface="Trebuchet MS"/>
                <a:cs typeface="Trebuchet MS"/>
              </a:rPr>
              <a:t>in </a:t>
            </a:r>
            <a:r>
              <a:rPr sz="1400" dirty="0">
                <a:latin typeface="Trebuchet MS"/>
                <a:cs typeface="Trebuchet MS"/>
              </a:rPr>
              <a:t>historical</a:t>
            </a:r>
            <a:r>
              <a:rPr sz="1400" spc="-130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sources?</a:t>
            </a:r>
            <a:endParaRPr sz="1400">
              <a:latin typeface="Trebuchet MS"/>
              <a:cs typeface="Trebuchet MS"/>
            </a:endParaRPr>
          </a:p>
          <a:p>
            <a:pPr marL="12700" marR="5080" algn="just">
              <a:lnSpc>
                <a:spcPct val="104000"/>
              </a:lnSpc>
              <a:spcBef>
                <a:spcPts val="175"/>
              </a:spcBef>
            </a:pPr>
            <a:r>
              <a:rPr sz="800" dirty="0">
                <a:latin typeface="Arial MT"/>
                <a:cs typeface="Arial MT"/>
              </a:rPr>
              <a:t>In</a:t>
            </a:r>
            <a:r>
              <a:rPr sz="800" spc="25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order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5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write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about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particular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people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who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26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not</a:t>
            </a:r>
            <a:r>
              <a:rPr sz="800" dirty="0">
                <a:latin typeface="Arial MT"/>
                <a:cs typeface="Arial MT"/>
              </a:rPr>
              <a:t> powerful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government,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have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find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them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sources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that </a:t>
            </a:r>
            <a:r>
              <a:rPr sz="800" spc="-35" dirty="0">
                <a:latin typeface="Arial MT"/>
                <a:cs typeface="Arial MT"/>
              </a:rPr>
              <a:t>survive.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 </a:t>
            </a:r>
            <a:r>
              <a:rPr sz="800" spc="-10" dirty="0">
                <a:latin typeface="Arial MT"/>
                <a:cs typeface="Arial MT"/>
              </a:rPr>
              <a:t>was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government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officials </a:t>
            </a:r>
            <a:r>
              <a:rPr sz="800" spc="-20" dirty="0">
                <a:latin typeface="Arial MT"/>
                <a:cs typeface="Arial MT"/>
              </a:rPr>
              <a:t>who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decided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how</a:t>
            </a:r>
            <a:r>
              <a:rPr sz="800" dirty="0">
                <a:latin typeface="Arial MT"/>
                <a:cs typeface="Arial MT"/>
              </a:rPr>
              <a:t> to </a:t>
            </a:r>
            <a:r>
              <a:rPr sz="800" spc="-10" dirty="0">
                <a:latin typeface="Arial MT"/>
                <a:cs typeface="Arial MT"/>
              </a:rPr>
              <a:t>collect 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information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groups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people,</a:t>
            </a:r>
            <a:r>
              <a:rPr sz="800" dirty="0">
                <a:latin typeface="Arial MT"/>
                <a:cs typeface="Arial MT"/>
              </a:rPr>
              <a:t> for </a:t>
            </a:r>
            <a:r>
              <a:rPr sz="800" spc="-10" dirty="0">
                <a:latin typeface="Arial MT"/>
                <a:cs typeface="Arial MT"/>
              </a:rPr>
              <a:t>example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NHS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did</a:t>
            </a:r>
            <a:r>
              <a:rPr sz="800" dirty="0">
                <a:latin typeface="Arial MT"/>
                <a:cs typeface="Arial MT"/>
              </a:rPr>
              <a:t> not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collect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statistical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data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about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peoples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ethnicity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until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1990s.</a:t>
            </a:r>
            <a:r>
              <a:rPr sz="800" spc="2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This</a:t>
            </a:r>
            <a:r>
              <a:rPr sz="800" spc="2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means</a:t>
            </a:r>
            <a:r>
              <a:rPr sz="800" spc="2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2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</a:t>
            </a:r>
            <a:r>
              <a:rPr sz="800" spc="2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can</a:t>
            </a:r>
            <a:r>
              <a:rPr sz="800" spc="2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see</a:t>
            </a:r>
            <a:r>
              <a:rPr sz="800" spc="2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how</a:t>
            </a:r>
            <a:r>
              <a:rPr sz="800" spc="25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women’s</a:t>
            </a:r>
            <a:r>
              <a:rPr sz="800" spc="2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life </a:t>
            </a:r>
            <a:r>
              <a:rPr sz="800" spc="-25" dirty="0">
                <a:latin typeface="Arial MT"/>
                <a:cs typeface="Arial MT"/>
              </a:rPr>
              <a:t>expectancy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changed,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not how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their </a:t>
            </a:r>
            <a:r>
              <a:rPr sz="800" spc="-25" dirty="0">
                <a:latin typeface="Arial MT"/>
                <a:cs typeface="Arial MT"/>
              </a:rPr>
              <a:t>ethnicity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impacted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this. Similarly,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category </a:t>
            </a:r>
            <a:r>
              <a:rPr sz="800" dirty="0">
                <a:latin typeface="Arial MT"/>
                <a:cs typeface="Arial MT"/>
              </a:rPr>
              <a:t>‘Gypsy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or</a:t>
            </a:r>
            <a:r>
              <a:rPr sz="800" spc="-10" dirty="0">
                <a:latin typeface="Arial MT"/>
                <a:cs typeface="Arial MT"/>
              </a:rPr>
              <a:t> Traveler’ was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not </a:t>
            </a:r>
            <a:r>
              <a:rPr sz="800" spc="-50" dirty="0">
                <a:latin typeface="Arial MT"/>
                <a:cs typeface="Arial MT"/>
              </a:rPr>
              <a:t>used</a:t>
            </a:r>
            <a:r>
              <a:rPr sz="800" dirty="0">
                <a:latin typeface="Arial MT"/>
                <a:cs typeface="Arial MT"/>
              </a:rPr>
              <a:t> in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UK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80" dirty="0">
                <a:latin typeface="Arial MT"/>
                <a:cs typeface="Arial MT"/>
              </a:rPr>
              <a:t>census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until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2011.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As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result,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historian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twentieth</a:t>
            </a:r>
            <a:r>
              <a:rPr sz="800" spc="-10" dirty="0">
                <a:latin typeface="Arial MT"/>
                <a:cs typeface="Arial MT"/>
              </a:rPr>
              <a:t> century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using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government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records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could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not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identify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</a:t>
            </a:r>
            <a:r>
              <a:rPr sz="800" spc="-20" dirty="0">
                <a:latin typeface="Arial MT"/>
                <a:cs typeface="Arial MT"/>
              </a:rPr>
              <a:t> individual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came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this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group.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1168935" y="1087665"/>
            <a:ext cx="2922270" cy="3997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273685" algn="r">
              <a:lnSpc>
                <a:spcPct val="100000"/>
              </a:lnSpc>
              <a:spcBef>
                <a:spcPts val="100"/>
              </a:spcBef>
            </a:pPr>
            <a:r>
              <a:rPr sz="1000" b="1" dirty="0">
                <a:latin typeface="Arial"/>
                <a:cs typeface="Arial"/>
              </a:rPr>
              <a:t>Ye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spc="-35" dirty="0">
                <a:latin typeface="Arial"/>
                <a:cs typeface="Arial"/>
              </a:rPr>
              <a:t>a</a:t>
            </a:r>
            <a:r>
              <a:rPr sz="1000" b="1" spc="-90" dirty="0">
                <a:latin typeface="Arial"/>
                <a:cs typeface="Arial"/>
              </a:rPr>
              <a:t> </a:t>
            </a:r>
            <a:r>
              <a:rPr sz="1000" b="1" dirty="0">
                <a:latin typeface="Arial"/>
                <a:cs typeface="Arial"/>
              </a:rPr>
              <a:t>r</a:t>
            </a:r>
            <a:r>
              <a:rPr sz="1000" b="1" spc="345" dirty="0">
                <a:latin typeface="Arial"/>
                <a:cs typeface="Arial"/>
              </a:rPr>
              <a:t> </a:t>
            </a:r>
            <a:r>
              <a:rPr sz="1000" b="1" spc="-50" dirty="0">
                <a:latin typeface="Arial"/>
                <a:cs typeface="Arial"/>
              </a:rPr>
              <a:t>9</a:t>
            </a:r>
            <a:endParaRPr sz="1000">
              <a:latin typeface="Arial"/>
              <a:cs typeface="Arial"/>
            </a:endParaRPr>
          </a:p>
          <a:p>
            <a:pPr marL="328295">
              <a:lnSpc>
                <a:spcPct val="100000"/>
              </a:lnSpc>
              <a:spcBef>
                <a:spcPts val="80"/>
              </a:spcBef>
            </a:pPr>
            <a:r>
              <a:rPr sz="1400" spc="-160" dirty="0">
                <a:latin typeface="Trebuchet MS"/>
                <a:cs typeface="Trebuchet MS"/>
              </a:rPr>
              <a:t>100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200" dirty="0">
                <a:latin typeface="Trebuchet MS"/>
                <a:cs typeface="Trebuchet MS"/>
              </a:rPr>
              <a:t>YEARS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60" dirty="0">
                <a:latin typeface="Trebuchet MS"/>
                <a:cs typeface="Trebuchet MS"/>
              </a:rPr>
              <a:t>OF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British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History</a:t>
            </a:r>
            <a:endParaRPr sz="1400">
              <a:latin typeface="Trebuchet MS"/>
              <a:cs typeface="Trebuchet MS"/>
            </a:endParaRPr>
          </a:p>
          <a:p>
            <a:pPr marL="47625">
              <a:lnSpc>
                <a:spcPct val="100000"/>
              </a:lnSpc>
              <a:spcBef>
                <a:spcPts val="860"/>
              </a:spcBef>
            </a:pPr>
            <a:r>
              <a:rPr sz="800" spc="-130" dirty="0">
                <a:latin typeface="Verdana"/>
                <a:cs typeface="Verdana"/>
              </a:rPr>
              <a:t>1901:</a:t>
            </a:r>
            <a:r>
              <a:rPr sz="800" spc="-45" dirty="0">
                <a:latin typeface="Verdana"/>
                <a:cs typeface="Verdana"/>
              </a:rPr>
              <a:t> </a:t>
            </a:r>
            <a:r>
              <a:rPr sz="800" spc="-55" dirty="0">
                <a:latin typeface="Arial MT"/>
                <a:cs typeface="Arial MT"/>
              </a:rPr>
              <a:t>Queen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Victoria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dies,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marking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end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 </a:t>
            </a:r>
            <a:r>
              <a:rPr sz="800" spc="-20" dirty="0">
                <a:latin typeface="Arial MT"/>
                <a:cs typeface="Arial MT"/>
              </a:rPr>
              <a:t>an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era.</a:t>
            </a:r>
            <a:endParaRPr sz="800">
              <a:latin typeface="Arial MT"/>
              <a:cs typeface="Arial MT"/>
            </a:endParaRPr>
          </a:p>
          <a:p>
            <a:pPr marL="48260" marR="38735">
              <a:lnSpc>
                <a:spcPct val="102499"/>
              </a:lnSpc>
              <a:spcBef>
                <a:spcPts val="600"/>
              </a:spcBef>
            </a:pPr>
            <a:r>
              <a:rPr sz="800" spc="-45" dirty="0">
                <a:latin typeface="Verdana"/>
                <a:cs typeface="Verdana"/>
              </a:rPr>
              <a:t>1905:</a:t>
            </a:r>
            <a:r>
              <a:rPr sz="800" spc="-20" dirty="0">
                <a:latin typeface="Verdana"/>
                <a:cs typeface="Verdana"/>
              </a:rPr>
              <a:t> </a:t>
            </a:r>
            <a:r>
              <a:rPr sz="800" spc="-50" dirty="0">
                <a:latin typeface="Arial MT"/>
                <a:cs typeface="Arial MT"/>
              </a:rPr>
              <a:t>The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Aliens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Act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was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passed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which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restricted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migration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into </a:t>
            </a:r>
            <a:r>
              <a:rPr sz="800" spc="-10" dirty="0">
                <a:latin typeface="Arial MT"/>
                <a:cs typeface="Arial MT"/>
              </a:rPr>
              <a:t>Britain</a:t>
            </a:r>
            <a:endParaRPr sz="800">
              <a:latin typeface="Arial MT"/>
              <a:cs typeface="Arial MT"/>
            </a:endParaRPr>
          </a:p>
          <a:p>
            <a:pPr marL="47625" marR="38735">
              <a:lnSpc>
                <a:spcPct val="102499"/>
              </a:lnSpc>
              <a:spcBef>
                <a:spcPts val="385"/>
              </a:spcBef>
            </a:pPr>
            <a:r>
              <a:rPr sz="800" spc="-140" dirty="0">
                <a:latin typeface="Verdana"/>
                <a:cs typeface="Verdana"/>
              </a:rPr>
              <a:t>1919:</a:t>
            </a:r>
            <a:r>
              <a:rPr sz="800" spc="20" dirty="0">
                <a:latin typeface="Verdana"/>
                <a:cs typeface="Verdana"/>
              </a:rPr>
              <a:t> </a:t>
            </a:r>
            <a:r>
              <a:rPr sz="800" spc="-25" dirty="0">
                <a:latin typeface="Arial MT"/>
                <a:cs typeface="Arial MT"/>
              </a:rPr>
              <a:t>returning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Servicemen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50" dirty="0">
                <a:latin typeface="Arial MT"/>
                <a:cs typeface="Arial MT"/>
              </a:rPr>
              <a:t>WW1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Empire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not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welcomed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back, </a:t>
            </a:r>
            <a:r>
              <a:rPr sz="800" spc="-20" dirty="0">
                <a:latin typeface="Arial MT"/>
                <a:cs typeface="Arial MT"/>
              </a:rPr>
              <a:t>with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Seaport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Riots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taking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place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10" dirty="0">
                <a:latin typeface="Arial MT"/>
                <a:cs typeface="Arial MT"/>
              </a:rPr>
              <a:t> protest.</a:t>
            </a:r>
            <a:endParaRPr sz="800">
              <a:latin typeface="Arial MT"/>
              <a:cs typeface="Arial MT"/>
            </a:endParaRPr>
          </a:p>
          <a:p>
            <a:pPr marL="49530" marR="36195">
              <a:lnSpc>
                <a:spcPct val="105000"/>
              </a:lnSpc>
              <a:spcBef>
                <a:spcPts val="195"/>
              </a:spcBef>
            </a:pPr>
            <a:r>
              <a:rPr sz="800" spc="-70" dirty="0">
                <a:latin typeface="Verdana"/>
                <a:cs typeface="Verdana"/>
              </a:rPr>
              <a:t>1928:</a:t>
            </a:r>
            <a:r>
              <a:rPr sz="800" spc="-5" dirty="0">
                <a:latin typeface="Verdana"/>
                <a:cs typeface="Verdana"/>
              </a:rPr>
              <a:t> </a:t>
            </a:r>
            <a:r>
              <a:rPr sz="800" spc="-50" dirty="0">
                <a:latin typeface="Arial MT"/>
                <a:cs typeface="Arial MT"/>
              </a:rPr>
              <a:t>Equal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Rights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Act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was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passed,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giving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women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same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voting </a:t>
            </a:r>
            <a:r>
              <a:rPr sz="800" spc="-25" dirty="0">
                <a:latin typeface="Arial MT"/>
                <a:cs typeface="Arial MT"/>
              </a:rPr>
              <a:t>rights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men</a:t>
            </a:r>
            <a:endParaRPr sz="800">
              <a:latin typeface="Arial MT"/>
              <a:cs typeface="Arial MT"/>
            </a:endParaRPr>
          </a:p>
          <a:p>
            <a:pPr marL="43180" marR="44450">
              <a:lnSpc>
                <a:spcPct val="102499"/>
              </a:lnSpc>
              <a:spcBef>
                <a:spcPts val="380"/>
              </a:spcBef>
            </a:pPr>
            <a:r>
              <a:rPr sz="800" spc="-35" dirty="0">
                <a:latin typeface="Verdana"/>
                <a:cs typeface="Verdana"/>
              </a:rPr>
              <a:t>1950s:</a:t>
            </a:r>
            <a:r>
              <a:rPr sz="800" spc="-40" dirty="0">
                <a:latin typeface="Verdana"/>
                <a:cs typeface="Verdana"/>
              </a:rPr>
              <a:t> </a:t>
            </a:r>
            <a:r>
              <a:rPr sz="800" spc="-85" dirty="0">
                <a:latin typeface="Arial MT"/>
                <a:cs typeface="Arial MT"/>
              </a:rPr>
              <a:t>The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first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migrants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from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Empire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Windrush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came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help </a:t>
            </a:r>
            <a:r>
              <a:rPr sz="800" spc="-10" dirty="0">
                <a:latin typeface="Arial MT"/>
                <a:cs typeface="Arial MT"/>
              </a:rPr>
              <a:t>rebuild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Britain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after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second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world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war</a:t>
            </a:r>
            <a:endParaRPr sz="800">
              <a:latin typeface="Arial MT"/>
              <a:cs typeface="Arial MT"/>
            </a:endParaRPr>
          </a:p>
          <a:p>
            <a:pPr marL="47625">
              <a:lnSpc>
                <a:spcPct val="100000"/>
              </a:lnSpc>
              <a:spcBef>
                <a:spcPts val="265"/>
              </a:spcBef>
            </a:pPr>
            <a:r>
              <a:rPr sz="800" spc="-70" dirty="0">
                <a:latin typeface="Verdana"/>
                <a:cs typeface="Verdana"/>
              </a:rPr>
              <a:t>1958:</a:t>
            </a:r>
            <a:r>
              <a:rPr sz="800" spc="-5" dirty="0">
                <a:latin typeface="Verdana"/>
                <a:cs typeface="Verdana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Notting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Hill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Race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Riots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broke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out.</a:t>
            </a:r>
            <a:endParaRPr sz="800">
              <a:latin typeface="Arial MT"/>
              <a:cs typeface="Arial MT"/>
            </a:endParaRPr>
          </a:p>
          <a:p>
            <a:pPr marL="38100" marR="48895">
              <a:lnSpc>
                <a:spcPct val="105000"/>
              </a:lnSpc>
              <a:spcBef>
                <a:spcPts val="409"/>
              </a:spcBef>
            </a:pPr>
            <a:r>
              <a:rPr sz="800" spc="-65" dirty="0">
                <a:latin typeface="Verdana"/>
                <a:cs typeface="Verdana"/>
              </a:rPr>
              <a:t>1965:</a:t>
            </a:r>
            <a:r>
              <a:rPr sz="800" spc="-10" dirty="0">
                <a:latin typeface="Verdana"/>
                <a:cs typeface="Verdana"/>
              </a:rPr>
              <a:t> </a:t>
            </a:r>
            <a:r>
              <a:rPr sz="800" spc="-70" dirty="0">
                <a:latin typeface="Arial MT"/>
                <a:cs typeface="Arial MT"/>
              </a:rPr>
              <a:t>Race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Relegations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Act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made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illegal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discriminate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against </a:t>
            </a:r>
            <a:r>
              <a:rPr sz="800" spc="-40" dirty="0">
                <a:latin typeface="Arial MT"/>
                <a:cs typeface="Arial MT"/>
              </a:rPr>
              <a:t>anyone</a:t>
            </a:r>
            <a:r>
              <a:rPr sz="800" spc="-20" dirty="0">
                <a:latin typeface="Arial MT"/>
                <a:cs typeface="Arial MT"/>
              </a:rPr>
              <a:t> based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on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their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ethnicity</a:t>
            </a:r>
            <a:endParaRPr sz="800">
              <a:latin typeface="Arial MT"/>
              <a:cs typeface="Arial MT"/>
            </a:endParaRPr>
          </a:p>
          <a:p>
            <a:pPr marL="49530" marR="37465">
              <a:lnSpc>
                <a:spcPct val="105000"/>
              </a:lnSpc>
              <a:spcBef>
                <a:spcPts val="120"/>
              </a:spcBef>
            </a:pPr>
            <a:r>
              <a:rPr sz="800" spc="-70" dirty="0">
                <a:latin typeface="Verdana"/>
                <a:cs typeface="Verdana"/>
              </a:rPr>
              <a:t>1970:</a:t>
            </a:r>
            <a:r>
              <a:rPr sz="800" spc="-40" dirty="0">
                <a:latin typeface="Verdana"/>
                <a:cs typeface="Verdana"/>
              </a:rPr>
              <a:t> </a:t>
            </a:r>
            <a:r>
              <a:rPr sz="800" spc="-90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Equal</a:t>
            </a:r>
            <a:r>
              <a:rPr sz="800" spc="-20" dirty="0">
                <a:latin typeface="Arial MT"/>
                <a:cs typeface="Arial MT"/>
              </a:rPr>
              <a:t> Pay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Act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is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passed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making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 illegal to pay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women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less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than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men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for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same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job.</a:t>
            </a:r>
            <a:endParaRPr sz="800">
              <a:latin typeface="Arial MT"/>
              <a:cs typeface="Arial MT"/>
            </a:endParaRPr>
          </a:p>
          <a:p>
            <a:pPr marL="54610" marR="32384">
              <a:lnSpc>
                <a:spcPct val="105000"/>
              </a:lnSpc>
              <a:spcBef>
                <a:spcPts val="384"/>
              </a:spcBef>
            </a:pPr>
            <a:r>
              <a:rPr sz="800" spc="-65" dirty="0">
                <a:latin typeface="Verdana"/>
                <a:cs typeface="Verdana"/>
              </a:rPr>
              <a:t>1988:</a:t>
            </a:r>
            <a:r>
              <a:rPr sz="800" spc="-10" dirty="0">
                <a:latin typeface="Verdana"/>
                <a:cs typeface="Verdana"/>
              </a:rPr>
              <a:t> </a:t>
            </a:r>
            <a:r>
              <a:rPr sz="800" spc="-55" dirty="0">
                <a:latin typeface="Arial MT"/>
                <a:cs typeface="Arial MT"/>
              </a:rPr>
              <a:t>The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Lockerbie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Bomb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–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plane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from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London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New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York </a:t>
            </a:r>
            <a:r>
              <a:rPr sz="800" spc="-25" dirty="0">
                <a:latin typeface="Arial MT"/>
                <a:cs typeface="Arial MT"/>
              </a:rPr>
              <a:t>explodes</a:t>
            </a:r>
            <a:r>
              <a:rPr sz="800" spc="-10" dirty="0">
                <a:latin typeface="Arial MT"/>
                <a:cs typeface="Arial MT"/>
              </a:rPr>
              <a:t> killing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all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on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board</a:t>
            </a:r>
            <a:endParaRPr sz="800">
              <a:latin typeface="Arial MT"/>
              <a:cs typeface="Arial MT"/>
            </a:endParaRPr>
          </a:p>
          <a:p>
            <a:pPr marL="54610" marR="31750">
              <a:lnSpc>
                <a:spcPct val="105000"/>
              </a:lnSpc>
              <a:spcBef>
                <a:spcPts val="215"/>
              </a:spcBef>
            </a:pPr>
            <a:r>
              <a:rPr sz="800" spc="-55" dirty="0">
                <a:latin typeface="Verdana"/>
                <a:cs typeface="Verdana"/>
              </a:rPr>
              <a:t>2001:</a:t>
            </a:r>
            <a:r>
              <a:rPr sz="800" spc="-20" dirty="0">
                <a:latin typeface="Verdana"/>
                <a:cs typeface="Verdana"/>
              </a:rPr>
              <a:t> </a:t>
            </a:r>
            <a:r>
              <a:rPr sz="800" spc="-35" dirty="0">
                <a:latin typeface="Arial MT"/>
                <a:cs typeface="Arial MT"/>
              </a:rPr>
              <a:t>September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11</a:t>
            </a:r>
            <a:r>
              <a:rPr sz="900" baseline="27777" dirty="0">
                <a:latin typeface="Arial MT"/>
                <a:cs typeface="Arial MT"/>
              </a:rPr>
              <a:t>th</a:t>
            </a:r>
            <a:r>
              <a:rPr sz="900" spc="75" baseline="27777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9/11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attacks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on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New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York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take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place </a:t>
            </a:r>
            <a:r>
              <a:rPr sz="800" spc="-75" dirty="0">
                <a:latin typeface="Arial MT"/>
                <a:cs typeface="Arial MT"/>
              </a:rPr>
              <a:t>on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US,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hitting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World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Trade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Centres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Pentagon</a:t>
            </a:r>
            <a:endParaRPr sz="800">
              <a:latin typeface="Arial MT"/>
              <a:cs typeface="Arial MT"/>
            </a:endParaRPr>
          </a:p>
          <a:p>
            <a:pPr marL="54610" marR="30480">
              <a:lnSpc>
                <a:spcPct val="105000"/>
              </a:lnSpc>
              <a:spcBef>
                <a:spcPts val="240"/>
              </a:spcBef>
            </a:pPr>
            <a:r>
              <a:rPr sz="800" spc="-45" dirty="0">
                <a:latin typeface="Verdana"/>
                <a:cs typeface="Verdana"/>
              </a:rPr>
              <a:t>2013:</a:t>
            </a:r>
            <a:r>
              <a:rPr sz="800" spc="-15" dirty="0">
                <a:latin typeface="Verdana"/>
                <a:cs typeface="Verdana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Marriages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Act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is</a:t>
            </a:r>
            <a:r>
              <a:rPr sz="800" spc="5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passed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Britain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allowing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same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sex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couples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legally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marry.</a:t>
            </a:r>
            <a:endParaRPr sz="800">
              <a:latin typeface="Arial MT"/>
              <a:cs typeface="Arial MT"/>
            </a:endParaRPr>
          </a:p>
          <a:p>
            <a:pPr marL="54610" marR="30480">
              <a:lnSpc>
                <a:spcPct val="105000"/>
              </a:lnSpc>
              <a:spcBef>
                <a:spcPts val="215"/>
              </a:spcBef>
            </a:pPr>
            <a:r>
              <a:rPr sz="800" spc="-45" dirty="0">
                <a:latin typeface="Verdana"/>
                <a:cs typeface="Verdana"/>
              </a:rPr>
              <a:t>2017</a:t>
            </a:r>
            <a:r>
              <a:rPr sz="800" spc="-45" dirty="0">
                <a:latin typeface="Arial MT"/>
                <a:cs typeface="Arial MT"/>
              </a:rPr>
              <a:t>:</a:t>
            </a:r>
            <a:r>
              <a:rPr sz="800" spc="5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Manchester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Arena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Bombings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took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place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end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6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Arianna</a:t>
            </a:r>
            <a:r>
              <a:rPr sz="800" spc="-10" dirty="0">
                <a:latin typeface="Arial MT"/>
                <a:cs typeface="Arial MT"/>
              </a:rPr>
              <a:t> Grande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concert</a:t>
            </a:r>
            <a:endParaRPr sz="800">
              <a:latin typeface="Arial MT"/>
              <a:cs typeface="Arial MT"/>
            </a:endParaRPr>
          </a:p>
          <a:p>
            <a:pPr marL="43180" marR="43180">
              <a:lnSpc>
                <a:spcPct val="102499"/>
              </a:lnSpc>
              <a:spcBef>
                <a:spcPts val="145"/>
              </a:spcBef>
            </a:pPr>
            <a:r>
              <a:rPr sz="800" dirty="0">
                <a:latin typeface="Verdana"/>
                <a:cs typeface="Verdana"/>
              </a:rPr>
              <a:t>2020</a:t>
            </a:r>
            <a:r>
              <a:rPr sz="800" dirty="0">
                <a:latin typeface="Arial MT"/>
                <a:cs typeface="Arial MT"/>
              </a:rPr>
              <a:t>: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England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loose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Italy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Euro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finals,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racist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attacks </a:t>
            </a:r>
            <a:r>
              <a:rPr sz="800" spc="-25" dirty="0">
                <a:latin typeface="Arial MT"/>
                <a:cs typeface="Arial MT"/>
              </a:rPr>
              <a:t>against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footballers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take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place.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22" name="object 22"/>
          <p:cNvGrpSpPr/>
          <p:nvPr/>
        </p:nvGrpSpPr>
        <p:grpSpPr>
          <a:xfrm>
            <a:off x="4259677" y="710173"/>
            <a:ext cx="2281555" cy="1202690"/>
            <a:chOff x="4259677" y="710173"/>
            <a:chExt cx="2281555" cy="1202690"/>
          </a:xfrm>
        </p:grpSpPr>
        <p:sp>
          <p:nvSpPr>
            <p:cNvPr id="23" name="object 23"/>
            <p:cNvSpPr/>
            <p:nvPr/>
          </p:nvSpPr>
          <p:spPr>
            <a:xfrm>
              <a:off x="4269202" y="719698"/>
              <a:ext cx="2262505" cy="1183640"/>
            </a:xfrm>
            <a:custGeom>
              <a:avLst/>
              <a:gdLst/>
              <a:ahLst/>
              <a:cxnLst/>
              <a:rect l="l" t="t" r="r" b="b"/>
              <a:pathLst>
                <a:path w="2262504" h="1183639">
                  <a:moveTo>
                    <a:pt x="1670128" y="0"/>
                  </a:moveTo>
                  <a:lnTo>
                    <a:pt x="0" y="0"/>
                  </a:lnTo>
                  <a:lnTo>
                    <a:pt x="0" y="1183502"/>
                  </a:lnTo>
                  <a:lnTo>
                    <a:pt x="1670128" y="1183502"/>
                  </a:lnTo>
                  <a:lnTo>
                    <a:pt x="2262051" y="591752"/>
                  </a:lnTo>
                  <a:lnTo>
                    <a:pt x="1670128" y="0"/>
                  </a:lnTo>
                  <a:close/>
                </a:path>
              </a:pathLst>
            </a:custGeom>
            <a:solidFill>
              <a:srgbClr val="FF505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4" name="object 24"/>
            <p:cNvSpPr/>
            <p:nvPr/>
          </p:nvSpPr>
          <p:spPr>
            <a:xfrm>
              <a:off x="4269202" y="719698"/>
              <a:ext cx="2262505" cy="1183640"/>
            </a:xfrm>
            <a:custGeom>
              <a:avLst/>
              <a:gdLst/>
              <a:ahLst/>
              <a:cxnLst/>
              <a:rect l="l" t="t" r="r" b="b"/>
              <a:pathLst>
                <a:path w="2262504" h="1183639">
                  <a:moveTo>
                    <a:pt x="0" y="0"/>
                  </a:moveTo>
                  <a:lnTo>
                    <a:pt x="1670128" y="0"/>
                  </a:lnTo>
                  <a:lnTo>
                    <a:pt x="2262051" y="591752"/>
                  </a:lnTo>
                  <a:lnTo>
                    <a:pt x="1670128" y="1183502"/>
                  </a:lnTo>
                  <a:lnTo>
                    <a:pt x="0" y="1183502"/>
                  </a:lnTo>
                  <a:lnTo>
                    <a:pt x="0" y="0"/>
                  </a:lnTo>
                  <a:close/>
                </a:path>
              </a:pathLst>
            </a:custGeom>
            <a:ln w="1855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4308964" y="960622"/>
            <a:ext cx="1917700" cy="635000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3175" algn="ctr">
              <a:lnSpc>
                <a:spcPct val="100000"/>
              </a:lnSpc>
              <a:spcBef>
                <a:spcPts val="340"/>
              </a:spcBef>
            </a:pPr>
            <a:r>
              <a:rPr sz="800" b="1" spc="-70" dirty="0">
                <a:latin typeface="Arial"/>
                <a:cs typeface="Arial"/>
              </a:rPr>
              <a:t>‘DISABILITY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spc="-75" dirty="0">
                <a:latin typeface="Arial"/>
                <a:cs typeface="Arial"/>
              </a:rPr>
              <a:t>MAKES</a:t>
            </a:r>
            <a:r>
              <a:rPr sz="800" b="1" spc="40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BRITAIN</a:t>
            </a:r>
            <a:r>
              <a:rPr sz="800" b="1" spc="50" dirty="0">
                <a:latin typeface="Arial"/>
                <a:cs typeface="Arial"/>
              </a:rPr>
              <a:t> </a:t>
            </a:r>
            <a:r>
              <a:rPr sz="800" b="1" spc="-20" dirty="0">
                <a:latin typeface="Arial"/>
                <a:cs typeface="Arial"/>
              </a:rPr>
              <a:t>WEAK’</a:t>
            </a:r>
            <a:endParaRPr sz="800">
              <a:latin typeface="Arial"/>
              <a:cs typeface="Arial"/>
            </a:endParaRPr>
          </a:p>
          <a:p>
            <a:pPr marL="12700" marR="5080" algn="ctr">
              <a:lnSpc>
                <a:spcPct val="83300"/>
              </a:lnSpc>
              <a:spcBef>
                <a:spcPts val="400"/>
              </a:spcBef>
            </a:pPr>
            <a:r>
              <a:rPr sz="800" spc="-75" dirty="0">
                <a:latin typeface="Arial MT"/>
                <a:cs typeface="Arial MT"/>
              </a:rPr>
              <a:t>In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1899 </a:t>
            </a:r>
            <a:r>
              <a:rPr sz="800" spc="-25" dirty="0">
                <a:latin typeface="Arial MT"/>
                <a:cs typeface="Arial MT"/>
              </a:rPr>
              <a:t>Britain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fought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an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imperial</a:t>
            </a:r>
            <a:r>
              <a:rPr sz="800" dirty="0">
                <a:latin typeface="Arial MT"/>
                <a:cs typeface="Arial MT"/>
              </a:rPr>
              <a:t> war.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35%</a:t>
            </a:r>
            <a:r>
              <a:rPr sz="800" dirty="0">
                <a:latin typeface="Arial MT"/>
                <a:cs typeface="Arial MT"/>
              </a:rPr>
              <a:t> of </a:t>
            </a:r>
            <a:r>
              <a:rPr sz="800" spc="-60" dirty="0">
                <a:latin typeface="Arial MT"/>
                <a:cs typeface="Arial MT"/>
              </a:rPr>
              <a:t>those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who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volunteered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serve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spc="-25" dirty="0">
                <a:latin typeface="Arial MT"/>
                <a:cs typeface="Arial MT"/>
              </a:rPr>
              <a:t>found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unfit. </a:t>
            </a:r>
            <a:r>
              <a:rPr sz="800" spc="-90" dirty="0">
                <a:latin typeface="Arial MT"/>
                <a:cs typeface="Arial MT"/>
              </a:rPr>
              <a:t>This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worried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as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thought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made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Britain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75" dirty="0">
                <a:latin typeface="Arial MT"/>
                <a:cs typeface="Arial MT"/>
              </a:rPr>
              <a:t>less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secure.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26" name="object 26"/>
          <p:cNvGrpSpPr/>
          <p:nvPr/>
        </p:nvGrpSpPr>
        <p:grpSpPr>
          <a:xfrm>
            <a:off x="6069319" y="710173"/>
            <a:ext cx="2281555" cy="1202690"/>
            <a:chOff x="6069319" y="710173"/>
            <a:chExt cx="2281555" cy="1202690"/>
          </a:xfrm>
        </p:grpSpPr>
        <p:sp>
          <p:nvSpPr>
            <p:cNvPr id="27" name="object 27"/>
            <p:cNvSpPr/>
            <p:nvPr/>
          </p:nvSpPr>
          <p:spPr>
            <a:xfrm>
              <a:off x="6078844" y="719698"/>
              <a:ext cx="2262505" cy="1183640"/>
            </a:xfrm>
            <a:custGeom>
              <a:avLst/>
              <a:gdLst/>
              <a:ahLst/>
              <a:cxnLst/>
              <a:rect l="l" t="t" r="r" b="b"/>
              <a:pathLst>
                <a:path w="2262504" h="1183639">
                  <a:moveTo>
                    <a:pt x="1670128" y="0"/>
                  </a:moveTo>
                  <a:lnTo>
                    <a:pt x="0" y="0"/>
                  </a:lnTo>
                  <a:lnTo>
                    <a:pt x="591925" y="591752"/>
                  </a:lnTo>
                  <a:lnTo>
                    <a:pt x="0" y="1183502"/>
                  </a:lnTo>
                  <a:lnTo>
                    <a:pt x="1670128" y="1183502"/>
                  </a:lnTo>
                  <a:lnTo>
                    <a:pt x="2262051" y="591752"/>
                  </a:lnTo>
                  <a:lnTo>
                    <a:pt x="1670128" y="0"/>
                  </a:lnTo>
                  <a:close/>
                </a:path>
              </a:pathLst>
            </a:custGeom>
            <a:solidFill>
              <a:srgbClr val="FF9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6078844" y="719698"/>
              <a:ext cx="2262505" cy="1183640"/>
            </a:xfrm>
            <a:custGeom>
              <a:avLst/>
              <a:gdLst/>
              <a:ahLst/>
              <a:cxnLst/>
              <a:rect l="l" t="t" r="r" b="b"/>
              <a:pathLst>
                <a:path w="2262504" h="1183639">
                  <a:moveTo>
                    <a:pt x="0" y="0"/>
                  </a:moveTo>
                  <a:lnTo>
                    <a:pt x="1670128" y="0"/>
                  </a:lnTo>
                  <a:lnTo>
                    <a:pt x="2262051" y="591752"/>
                  </a:lnTo>
                  <a:lnTo>
                    <a:pt x="1670128" y="1183502"/>
                  </a:lnTo>
                  <a:lnTo>
                    <a:pt x="0" y="1183502"/>
                  </a:lnTo>
                  <a:lnTo>
                    <a:pt x="591925" y="591752"/>
                  </a:lnTo>
                  <a:lnTo>
                    <a:pt x="0" y="0"/>
                  </a:lnTo>
                  <a:close/>
                </a:path>
              </a:pathLst>
            </a:custGeom>
            <a:ln w="1855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9" name="object 29"/>
          <p:cNvSpPr txBox="1"/>
          <p:nvPr/>
        </p:nvSpPr>
        <p:spPr>
          <a:xfrm>
            <a:off x="6718592" y="783874"/>
            <a:ext cx="1003935" cy="1022350"/>
          </a:xfrm>
          <a:prstGeom prst="rect">
            <a:avLst/>
          </a:prstGeom>
        </p:spPr>
        <p:txBody>
          <a:bodyPr vert="horz" wrap="square" lIns="0" tIns="26034" rIns="0" bIns="0" rtlCol="0">
            <a:spAutoFit/>
          </a:bodyPr>
          <a:lstStyle/>
          <a:p>
            <a:pPr marL="66675" marR="59055" algn="ctr">
              <a:lnSpc>
                <a:spcPct val="88800"/>
              </a:lnSpc>
              <a:spcBef>
                <a:spcPts val="204"/>
              </a:spcBef>
            </a:pPr>
            <a:r>
              <a:rPr sz="800" b="1" spc="-70" dirty="0">
                <a:latin typeface="Arial"/>
                <a:cs typeface="Arial"/>
              </a:rPr>
              <a:t>‘DISABILITY</a:t>
            </a:r>
            <a:r>
              <a:rPr sz="800" b="1" spc="110" dirty="0">
                <a:latin typeface="Arial"/>
                <a:cs typeface="Arial"/>
              </a:rPr>
              <a:t> </a:t>
            </a:r>
            <a:r>
              <a:rPr sz="800" b="1" spc="-70" dirty="0">
                <a:latin typeface="Arial"/>
                <a:cs typeface="Arial"/>
              </a:rPr>
              <a:t>MAKES</a:t>
            </a:r>
            <a:r>
              <a:rPr sz="800" b="1" spc="500" dirty="0">
                <a:latin typeface="Arial"/>
                <a:cs typeface="Arial"/>
              </a:rPr>
              <a:t> </a:t>
            </a:r>
            <a:r>
              <a:rPr sz="800" b="1" spc="-110" dirty="0">
                <a:latin typeface="Arial"/>
                <a:cs typeface="Arial"/>
              </a:rPr>
              <a:t>THE</a:t>
            </a:r>
            <a:r>
              <a:rPr sz="800" b="1" spc="15" dirty="0">
                <a:latin typeface="Arial"/>
                <a:cs typeface="Arial"/>
              </a:rPr>
              <a:t> </a:t>
            </a:r>
            <a:r>
              <a:rPr sz="800" b="1" spc="-20" dirty="0">
                <a:latin typeface="Arial"/>
                <a:cs typeface="Arial"/>
              </a:rPr>
              <a:t>HUMAN</a:t>
            </a:r>
            <a:r>
              <a:rPr sz="800" b="1" spc="15" dirty="0">
                <a:latin typeface="Arial"/>
                <a:cs typeface="Arial"/>
              </a:rPr>
              <a:t> </a:t>
            </a:r>
            <a:r>
              <a:rPr sz="800" b="1" spc="-25" dirty="0">
                <a:latin typeface="Arial"/>
                <a:cs typeface="Arial"/>
              </a:rPr>
              <a:t>RACE</a:t>
            </a:r>
            <a:r>
              <a:rPr sz="800" b="1" spc="-10" dirty="0">
                <a:latin typeface="Arial"/>
                <a:cs typeface="Arial"/>
              </a:rPr>
              <a:t> WEAK’</a:t>
            </a:r>
            <a:endParaRPr sz="800">
              <a:latin typeface="Arial"/>
              <a:cs typeface="Arial"/>
            </a:endParaRPr>
          </a:p>
          <a:p>
            <a:pPr marL="12700" marR="5080" algn="ctr">
              <a:lnSpc>
                <a:spcPct val="86700"/>
              </a:lnSpc>
              <a:spcBef>
                <a:spcPts val="270"/>
              </a:spcBef>
            </a:pPr>
            <a:r>
              <a:rPr sz="800" spc="-35" dirty="0">
                <a:latin typeface="Arial MT"/>
                <a:cs typeface="Arial MT"/>
              </a:rPr>
              <a:t>People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not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want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spend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taxes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5" dirty="0">
                <a:latin typeface="Arial MT"/>
                <a:cs typeface="Arial MT"/>
              </a:rPr>
              <a:t>on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helping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the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disabled.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 judged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by</a:t>
            </a:r>
            <a:endParaRPr sz="800">
              <a:latin typeface="Arial MT"/>
              <a:cs typeface="Arial MT"/>
            </a:endParaRPr>
          </a:p>
          <a:p>
            <a:pPr marL="103505" marR="96520" algn="ctr">
              <a:lnSpc>
                <a:spcPts val="790"/>
              </a:lnSpc>
            </a:pPr>
            <a:r>
              <a:rPr sz="800" spc="-35" dirty="0">
                <a:latin typeface="Arial MT"/>
                <a:cs typeface="Arial MT"/>
              </a:rPr>
              <a:t>whether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could</a:t>
            </a:r>
            <a:r>
              <a:rPr sz="800" spc="-10" dirty="0">
                <a:latin typeface="Arial MT"/>
                <a:cs typeface="Arial MT"/>
              </a:rPr>
              <a:t> work.</a:t>
            </a:r>
            <a:endParaRPr sz="800">
              <a:latin typeface="Arial MT"/>
              <a:cs typeface="Arial MT"/>
            </a:endParaRPr>
          </a:p>
        </p:txBody>
      </p:sp>
      <p:grpSp>
        <p:nvGrpSpPr>
          <p:cNvPr id="30" name="object 30"/>
          <p:cNvGrpSpPr/>
          <p:nvPr/>
        </p:nvGrpSpPr>
        <p:grpSpPr>
          <a:xfrm>
            <a:off x="7878960" y="710173"/>
            <a:ext cx="2281555" cy="1202690"/>
            <a:chOff x="7878960" y="710173"/>
            <a:chExt cx="2281555" cy="1202690"/>
          </a:xfrm>
        </p:grpSpPr>
        <p:sp>
          <p:nvSpPr>
            <p:cNvPr id="31" name="object 31"/>
            <p:cNvSpPr/>
            <p:nvPr/>
          </p:nvSpPr>
          <p:spPr>
            <a:xfrm>
              <a:off x="7888485" y="719698"/>
              <a:ext cx="2262505" cy="1183640"/>
            </a:xfrm>
            <a:custGeom>
              <a:avLst/>
              <a:gdLst/>
              <a:ahLst/>
              <a:cxnLst/>
              <a:rect l="l" t="t" r="r" b="b"/>
              <a:pathLst>
                <a:path w="2262504" h="1183639">
                  <a:moveTo>
                    <a:pt x="1670128" y="0"/>
                  </a:moveTo>
                  <a:lnTo>
                    <a:pt x="0" y="0"/>
                  </a:lnTo>
                  <a:lnTo>
                    <a:pt x="591926" y="591752"/>
                  </a:lnTo>
                  <a:lnTo>
                    <a:pt x="0" y="1183502"/>
                  </a:lnTo>
                  <a:lnTo>
                    <a:pt x="1670128" y="1183502"/>
                  </a:lnTo>
                  <a:lnTo>
                    <a:pt x="2262051" y="591752"/>
                  </a:lnTo>
                  <a:lnTo>
                    <a:pt x="1670128" y="0"/>
                  </a:lnTo>
                  <a:close/>
                </a:path>
              </a:pathLst>
            </a:custGeom>
            <a:solidFill>
              <a:srgbClr val="FFCCC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2" name="object 32"/>
            <p:cNvSpPr/>
            <p:nvPr/>
          </p:nvSpPr>
          <p:spPr>
            <a:xfrm>
              <a:off x="7888485" y="719698"/>
              <a:ext cx="2262505" cy="1183640"/>
            </a:xfrm>
            <a:custGeom>
              <a:avLst/>
              <a:gdLst/>
              <a:ahLst/>
              <a:cxnLst/>
              <a:rect l="l" t="t" r="r" b="b"/>
              <a:pathLst>
                <a:path w="2262504" h="1183639">
                  <a:moveTo>
                    <a:pt x="0" y="0"/>
                  </a:moveTo>
                  <a:lnTo>
                    <a:pt x="1670128" y="0"/>
                  </a:lnTo>
                  <a:lnTo>
                    <a:pt x="2262051" y="591752"/>
                  </a:lnTo>
                  <a:lnTo>
                    <a:pt x="1670128" y="1183502"/>
                  </a:lnTo>
                  <a:lnTo>
                    <a:pt x="0" y="1183502"/>
                  </a:lnTo>
                  <a:lnTo>
                    <a:pt x="591925" y="591752"/>
                  </a:lnTo>
                  <a:lnTo>
                    <a:pt x="0" y="0"/>
                  </a:lnTo>
                  <a:close/>
                </a:path>
              </a:pathLst>
            </a:custGeom>
            <a:ln w="18557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33" name="object 33"/>
          <p:cNvSpPr txBox="1"/>
          <p:nvPr/>
        </p:nvSpPr>
        <p:spPr>
          <a:xfrm>
            <a:off x="8530954" y="783874"/>
            <a:ext cx="998855" cy="1022350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31115" marR="24130" algn="ctr">
              <a:lnSpc>
                <a:spcPts val="790"/>
              </a:lnSpc>
              <a:spcBef>
                <a:spcPts val="265"/>
              </a:spcBef>
            </a:pPr>
            <a:r>
              <a:rPr sz="800" b="1" spc="-110" dirty="0">
                <a:latin typeface="Arial"/>
                <a:cs typeface="Arial"/>
              </a:rPr>
              <a:t>‘THESE</a:t>
            </a:r>
            <a:r>
              <a:rPr sz="800" b="1" spc="60" dirty="0">
                <a:latin typeface="Arial"/>
                <a:cs typeface="Arial"/>
              </a:rPr>
              <a:t> </a:t>
            </a:r>
            <a:r>
              <a:rPr sz="800" b="1" spc="-110" dirty="0">
                <a:latin typeface="Arial"/>
                <a:cs typeface="Arial"/>
              </a:rPr>
              <a:t>PEOPLE</a:t>
            </a:r>
            <a:r>
              <a:rPr sz="800" b="1" spc="60" dirty="0">
                <a:latin typeface="Arial"/>
                <a:cs typeface="Arial"/>
              </a:rPr>
              <a:t> </a:t>
            </a:r>
            <a:r>
              <a:rPr sz="800" b="1" spc="-85" dirty="0">
                <a:latin typeface="Arial"/>
                <a:cs typeface="Arial"/>
              </a:rPr>
              <a:t>NEED</a:t>
            </a:r>
            <a:r>
              <a:rPr sz="800" b="1" spc="500" dirty="0">
                <a:latin typeface="Arial"/>
                <a:cs typeface="Arial"/>
              </a:rPr>
              <a:t> </a:t>
            </a:r>
            <a:r>
              <a:rPr sz="800" b="1" spc="-50" dirty="0">
                <a:latin typeface="Arial"/>
                <a:cs typeface="Arial"/>
              </a:rPr>
              <a:t>OUR</a:t>
            </a:r>
            <a:r>
              <a:rPr sz="800" b="1" spc="-5" dirty="0">
                <a:latin typeface="Arial"/>
                <a:cs typeface="Arial"/>
              </a:rPr>
              <a:t> </a:t>
            </a:r>
            <a:r>
              <a:rPr sz="800" b="1" spc="-10" dirty="0">
                <a:latin typeface="Arial"/>
                <a:cs typeface="Arial"/>
              </a:rPr>
              <a:t>HELP’</a:t>
            </a:r>
            <a:endParaRPr sz="800">
              <a:latin typeface="Arial"/>
              <a:cs typeface="Arial"/>
            </a:endParaRPr>
          </a:p>
          <a:p>
            <a:pPr marL="12700" marR="5080" algn="ctr">
              <a:lnSpc>
                <a:spcPct val="86300"/>
              </a:lnSpc>
              <a:spcBef>
                <a:spcPts val="375"/>
              </a:spcBef>
            </a:pPr>
            <a:r>
              <a:rPr sz="800" dirty="0">
                <a:latin typeface="Arial MT"/>
                <a:cs typeface="Arial MT"/>
              </a:rPr>
              <a:t>Working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help</a:t>
            </a:r>
            <a:r>
              <a:rPr sz="800" spc="-3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others</a:t>
            </a:r>
            <a:r>
              <a:rPr sz="800" spc="-20" dirty="0">
                <a:latin typeface="Arial MT"/>
                <a:cs typeface="Arial MT"/>
              </a:rPr>
              <a:t> in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need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is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central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45" dirty="0">
                <a:latin typeface="Arial MT"/>
                <a:cs typeface="Arial MT"/>
              </a:rPr>
              <a:t>many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religions.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Most </a:t>
            </a:r>
            <a:r>
              <a:rPr sz="800" spc="-10" dirty="0">
                <a:latin typeface="Arial MT"/>
                <a:cs typeface="Arial MT"/>
              </a:rPr>
              <a:t>people</a:t>
            </a:r>
            <a:r>
              <a:rPr sz="800" spc="-20" dirty="0">
                <a:latin typeface="Arial MT"/>
                <a:cs typeface="Arial MT"/>
              </a:rPr>
              <a:t> in </a:t>
            </a:r>
            <a:r>
              <a:rPr sz="800" spc="-25" dirty="0">
                <a:latin typeface="Arial MT"/>
                <a:cs typeface="Arial MT"/>
              </a:rPr>
              <a:t>Britain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were </a:t>
            </a:r>
            <a:r>
              <a:rPr sz="800" spc="-45" dirty="0">
                <a:latin typeface="Arial MT"/>
                <a:cs typeface="Arial MT"/>
              </a:rPr>
              <a:t>Christians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and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90" dirty="0">
                <a:latin typeface="Arial MT"/>
                <a:cs typeface="Arial MT"/>
              </a:rPr>
              <a:t>so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this</a:t>
            </a:r>
            <a:endParaRPr sz="800">
              <a:latin typeface="Arial MT"/>
              <a:cs typeface="Arial MT"/>
            </a:endParaRPr>
          </a:p>
          <a:p>
            <a:pPr marL="95250" marR="86995" algn="ctr">
              <a:lnSpc>
                <a:spcPts val="790"/>
              </a:lnSpc>
            </a:pPr>
            <a:r>
              <a:rPr sz="800" spc="-40" dirty="0">
                <a:latin typeface="Arial MT"/>
                <a:cs typeface="Arial MT"/>
              </a:rPr>
              <a:t>was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central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 </a:t>
            </a:r>
            <a:r>
              <a:rPr sz="800" spc="-30" dirty="0">
                <a:latin typeface="Arial MT"/>
                <a:cs typeface="Arial MT"/>
              </a:rPr>
              <a:t>their</a:t>
            </a:r>
            <a:r>
              <a:rPr sz="800" spc="-10" dirty="0">
                <a:latin typeface="Arial MT"/>
                <a:cs typeface="Arial MT"/>
              </a:rPr>
              <a:t> beliefs.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8436154" y="3420416"/>
            <a:ext cx="173482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00"/>
              </a:spcBef>
            </a:pPr>
            <a:r>
              <a:rPr sz="1400" spc="-345" dirty="0">
                <a:latin typeface="Trebuchet MS"/>
                <a:cs typeface="Trebuchet MS"/>
              </a:rPr>
              <a:t>Women</a:t>
            </a:r>
            <a:r>
              <a:rPr sz="1400" spc="-125" dirty="0">
                <a:latin typeface="Trebuchet MS"/>
                <a:cs typeface="Trebuchet MS"/>
              </a:rPr>
              <a:t> </a:t>
            </a:r>
            <a:r>
              <a:rPr sz="1400" dirty="0">
                <a:latin typeface="Trebuchet MS"/>
                <a:cs typeface="Trebuchet MS"/>
              </a:rPr>
              <a:t>in</a:t>
            </a:r>
            <a:r>
              <a:rPr sz="1400" spc="-120" dirty="0">
                <a:latin typeface="Trebuchet MS"/>
                <a:cs typeface="Trebuchet MS"/>
              </a:rPr>
              <a:t> the </a:t>
            </a:r>
            <a:r>
              <a:rPr sz="1400" spc="-100" dirty="0">
                <a:latin typeface="Trebuchet MS"/>
                <a:cs typeface="Trebuchet MS"/>
              </a:rPr>
              <a:t>20</a:t>
            </a:r>
            <a:r>
              <a:rPr sz="1350" spc="-150" baseline="24691" dirty="0">
                <a:latin typeface="Trebuchet MS"/>
                <a:cs typeface="Trebuchet MS"/>
              </a:rPr>
              <a:t>th</a:t>
            </a:r>
            <a:r>
              <a:rPr sz="1350" spc="75" baseline="24691" dirty="0">
                <a:latin typeface="Trebuchet MS"/>
                <a:cs typeface="Trebuchet MS"/>
              </a:rPr>
              <a:t> </a:t>
            </a:r>
            <a:r>
              <a:rPr sz="1400" spc="-65" dirty="0">
                <a:latin typeface="Trebuchet MS"/>
                <a:cs typeface="Trebuchet MS"/>
              </a:rPr>
              <a:t>century</a:t>
            </a:r>
            <a:endParaRPr sz="1400">
              <a:latin typeface="Trebuchet MS"/>
              <a:cs typeface="Trebuchet MS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4158954" y="3786175"/>
            <a:ext cx="1932305" cy="13608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30200">
              <a:lnSpc>
                <a:spcPts val="1610"/>
              </a:lnSpc>
              <a:spcBef>
                <a:spcPts val="100"/>
              </a:spcBef>
            </a:pPr>
            <a:r>
              <a:rPr sz="1400" spc="-40" dirty="0">
                <a:latin typeface="Trebuchet MS"/>
                <a:cs typeface="Trebuchet MS"/>
              </a:rPr>
              <a:t>Soldiers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50" dirty="0">
                <a:latin typeface="Trebuchet MS"/>
                <a:cs typeface="Trebuchet MS"/>
              </a:rPr>
              <a:t>after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120" dirty="0">
                <a:latin typeface="Trebuchet MS"/>
                <a:cs typeface="Trebuchet MS"/>
              </a:rPr>
              <a:t>the</a:t>
            </a:r>
            <a:r>
              <a:rPr sz="1400" spc="-85" dirty="0">
                <a:latin typeface="Trebuchet MS"/>
                <a:cs typeface="Trebuchet MS"/>
              </a:rPr>
              <a:t> </a:t>
            </a:r>
            <a:r>
              <a:rPr sz="1400" spc="-25" dirty="0">
                <a:latin typeface="Trebuchet MS"/>
                <a:cs typeface="Trebuchet MS"/>
              </a:rPr>
              <a:t>war</a:t>
            </a:r>
            <a:endParaRPr sz="1400">
              <a:latin typeface="Trebuchet MS"/>
              <a:cs typeface="Trebuchet MS"/>
            </a:endParaRPr>
          </a:p>
          <a:p>
            <a:pPr marL="179070" indent="-166370">
              <a:lnSpc>
                <a:spcPts val="890"/>
              </a:lnSpc>
              <a:buChar char="•"/>
              <a:tabLst>
                <a:tab pos="179070" algn="l"/>
              </a:tabLst>
            </a:pPr>
            <a:r>
              <a:rPr sz="800" spc="-45" dirty="0">
                <a:latin typeface="Arial MT"/>
                <a:cs typeface="Arial MT"/>
              </a:rPr>
              <a:t>Doctors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never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60" dirty="0">
                <a:latin typeface="Arial MT"/>
                <a:cs typeface="Arial MT"/>
              </a:rPr>
              <a:t>seen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so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many</a:t>
            </a:r>
            <a:r>
              <a:rPr sz="800" spc="25" dirty="0">
                <a:latin typeface="Arial MT"/>
                <a:cs typeface="Arial MT"/>
              </a:rPr>
              <a:t> </a:t>
            </a:r>
            <a:r>
              <a:rPr sz="800" spc="-15" dirty="0">
                <a:latin typeface="Arial MT"/>
                <a:cs typeface="Arial MT"/>
              </a:rPr>
              <a:t>injuries</a:t>
            </a:r>
            <a:endParaRPr sz="800">
              <a:latin typeface="Arial MT"/>
              <a:cs typeface="Arial MT"/>
            </a:endParaRPr>
          </a:p>
          <a:p>
            <a:pPr marL="179705" marR="8255">
              <a:lnSpc>
                <a:spcPct val="105000"/>
              </a:lnSpc>
            </a:pPr>
            <a:r>
              <a:rPr sz="800" dirty="0">
                <a:latin typeface="Arial MT"/>
                <a:cs typeface="Arial MT"/>
              </a:rPr>
              <a:t>before,</a:t>
            </a:r>
            <a:r>
              <a:rPr sz="800" spc="1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so</a:t>
            </a:r>
            <a:r>
              <a:rPr sz="800" spc="20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they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found</a:t>
            </a:r>
            <a:r>
              <a:rPr sz="800" spc="2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new</a:t>
            </a:r>
            <a:r>
              <a:rPr sz="800" spc="2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and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experimental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ways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treat</a:t>
            </a:r>
            <a:r>
              <a:rPr sz="800" spc="-10" dirty="0">
                <a:latin typeface="Arial MT"/>
                <a:cs typeface="Arial MT"/>
              </a:rPr>
              <a:t> people.</a:t>
            </a:r>
            <a:endParaRPr sz="800">
              <a:latin typeface="Arial MT"/>
              <a:cs typeface="Arial MT"/>
            </a:endParaRPr>
          </a:p>
          <a:p>
            <a:pPr marL="179705" marR="5715" indent="-167640">
              <a:lnSpc>
                <a:spcPts val="1010"/>
              </a:lnSpc>
              <a:spcBef>
                <a:spcPts val="15"/>
              </a:spcBef>
              <a:buChar char="•"/>
              <a:tabLst>
                <a:tab pos="179705" algn="l"/>
              </a:tabLst>
            </a:pPr>
            <a:r>
              <a:rPr sz="800" dirty="0">
                <a:latin typeface="Arial MT"/>
                <a:cs typeface="Arial MT"/>
              </a:rPr>
              <a:t>Many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injured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men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could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not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return</a:t>
            </a:r>
            <a:r>
              <a:rPr sz="800" spc="13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their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jobs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following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40" dirty="0">
                <a:latin typeface="Arial MT"/>
                <a:cs typeface="Arial MT"/>
              </a:rPr>
              <a:t>the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war.</a:t>
            </a:r>
            <a:endParaRPr sz="800">
              <a:latin typeface="Arial MT"/>
              <a:cs typeface="Arial MT"/>
            </a:endParaRPr>
          </a:p>
          <a:p>
            <a:pPr marL="179705" marR="5080" indent="-167640">
              <a:lnSpc>
                <a:spcPts val="980"/>
              </a:lnSpc>
              <a:spcBef>
                <a:spcPts val="20"/>
              </a:spcBef>
              <a:buChar char="•"/>
              <a:tabLst>
                <a:tab pos="179705" algn="l"/>
              </a:tabLst>
            </a:pPr>
            <a:r>
              <a:rPr sz="800" dirty="0">
                <a:latin typeface="Arial MT"/>
                <a:cs typeface="Arial MT"/>
              </a:rPr>
              <a:t>The</a:t>
            </a:r>
            <a:r>
              <a:rPr sz="800" spc="45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government</a:t>
            </a:r>
            <a:r>
              <a:rPr sz="800" spc="4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set</a:t>
            </a:r>
            <a:r>
              <a:rPr sz="800" spc="45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up</a:t>
            </a:r>
            <a:r>
              <a:rPr sz="800" spc="459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450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Kings</a:t>
            </a:r>
            <a:r>
              <a:rPr sz="800" dirty="0">
                <a:latin typeface="Arial MT"/>
                <a:cs typeface="Arial MT"/>
              </a:rPr>
              <a:t> National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Roll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Scheme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0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support</a:t>
            </a:r>
            <a:r>
              <a:rPr sz="800" spc="1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newly</a:t>
            </a:r>
            <a:endParaRPr sz="800">
              <a:latin typeface="Arial MT"/>
              <a:cs typeface="Arial MT"/>
            </a:endParaRPr>
          </a:p>
          <a:p>
            <a:pPr marL="179705" marR="7620">
              <a:lnSpc>
                <a:spcPts val="1010"/>
              </a:lnSpc>
              <a:spcBef>
                <a:spcPts val="5"/>
              </a:spcBef>
            </a:pPr>
            <a:r>
              <a:rPr sz="800" dirty="0">
                <a:latin typeface="Arial MT"/>
                <a:cs typeface="Arial MT"/>
              </a:rPr>
              <a:t>disabled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soldiers,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however</a:t>
            </a:r>
            <a:r>
              <a:rPr sz="800" spc="1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not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enough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85" dirty="0">
                <a:latin typeface="Arial MT"/>
                <a:cs typeface="Arial MT"/>
              </a:rPr>
              <a:t>businesses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signed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up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it.</a:t>
            </a:r>
            <a:endParaRPr sz="800">
              <a:latin typeface="Arial MT"/>
              <a:cs typeface="Arial MT"/>
            </a:endParaRPr>
          </a:p>
        </p:txBody>
      </p:sp>
      <p:sp>
        <p:nvSpPr>
          <p:cNvPr id="36" name="object 36"/>
          <p:cNvSpPr txBox="1"/>
          <p:nvPr/>
        </p:nvSpPr>
        <p:spPr>
          <a:xfrm>
            <a:off x="6203968" y="3778485"/>
            <a:ext cx="1937385" cy="1264920"/>
          </a:xfrm>
          <a:prstGeom prst="rect">
            <a:avLst/>
          </a:prstGeom>
        </p:spPr>
        <p:txBody>
          <a:bodyPr vert="horz" wrap="square" lIns="0" tIns="23495" rIns="0" bIns="0" rtlCol="0">
            <a:spAutoFit/>
          </a:bodyPr>
          <a:lstStyle/>
          <a:p>
            <a:pPr marL="179070">
              <a:lnSpc>
                <a:spcPct val="100000"/>
              </a:lnSpc>
              <a:spcBef>
                <a:spcPts val="185"/>
              </a:spcBef>
            </a:pPr>
            <a:r>
              <a:rPr sz="1400" spc="-210" dirty="0">
                <a:latin typeface="Trebuchet MS"/>
                <a:cs typeface="Trebuchet MS"/>
              </a:rPr>
              <a:t>The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160" dirty="0">
                <a:latin typeface="Trebuchet MS"/>
                <a:cs typeface="Trebuchet MS"/>
              </a:rPr>
              <a:t>mental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65" dirty="0">
                <a:latin typeface="Trebuchet MS"/>
                <a:cs typeface="Trebuchet MS"/>
              </a:rPr>
              <a:t>patients</a:t>
            </a:r>
            <a:r>
              <a:rPr sz="1400" spc="-90" dirty="0">
                <a:latin typeface="Trebuchet MS"/>
                <a:cs typeface="Trebuchet MS"/>
              </a:rPr>
              <a:t> </a:t>
            </a:r>
            <a:r>
              <a:rPr sz="1400" spc="-80" dirty="0">
                <a:latin typeface="Trebuchet MS"/>
                <a:cs typeface="Trebuchet MS"/>
              </a:rPr>
              <a:t>union</a:t>
            </a:r>
            <a:endParaRPr sz="1400">
              <a:latin typeface="Trebuchet MS"/>
              <a:cs typeface="Trebuchet MS"/>
            </a:endParaRPr>
          </a:p>
          <a:p>
            <a:pPr marL="179705" marR="10795" indent="-167640" algn="just">
              <a:lnSpc>
                <a:spcPct val="103800"/>
              </a:lnSpc>
              <a:spcBef>
                <a:spcPts val="10"/>
              </a:spcBef>
              <a:buChar char="•"/>
              <a:tabLst>
                <a:tab pos="179705" algn="l"/>
              </a:tabLst>
            </a:pPr>
            <a:r>
              <a:rPr sz="800" dirty="0">
                <a:latin typeface="Arial MT"/>
                <a:cs typeface="Arial MT"/>
              </a:rPr>
              <a:t>In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1918,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law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passed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saying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that </a:t>
            </a:r>
            <a:r>
              <a:rPr sz="800" dirty="0">
                <a:latin typeface="Arial MT"/>
                <a:cs typeface="Arial MT"/>
              </a:rPr>
              <a:t>education</a:t>
            </a:r>
            <a:r>
              <a:rPr sz="800" spc="4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had</a:t>
            </a:r>
            <a:r>
              <a:rPr sz="800" spc="4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4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40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provided</a:t>
            </a:r>
            <a:r>
              <a:rPr sz="800" spc="40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for</a:t>
            </a:r>
            <a:r>
              <a:rPr sz="800" dirty="0">
                <a:latin typeface="Arial MT"/>
                <a:cs typeface="Arial MT"/>
              </a:rPr>
              <a:t> disabled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Children,</a:t>
            </a:r>
            <a:r>
              <a:rPr sz="800" spc="9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but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9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law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did</a:t>
            </a:r>
            <a:r>
              <a:rPr sz="800" spc="1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not</a:t>
            </a:r>
            <a:r>
              <a:rPr sz="800" dirty="0">
                <a:latin typeface="Arial MT"/>
                <a:cs typeface="Arial MT"/>
              </a:rPr>
              <a:t> require</a:t>
            </a:r>
            <a:r>
              <a:rPr sz="800" spc="160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all</a:t>
            </a:r>
            <a:r>
              <a:rPr sz="800" spc="15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children</a:t>
            </a:r>
            <a:r>
              <a:rPr sz="800" spc="160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65" dirty="0">
                <a:latin typeface="Arial MT"/>
                <a:cs typeface="Arial MT"/>
              </a:rPr>
              <a:t>  </a:t>
            </a:r>
            <a:r>
              <a:rPr sz="800" dirty="0">
                <a:latin typeface="Arial MT"/>
                <a:cs typeface="Arial MT"/>
              </a:rPr>
              <a:t>be</a:t>
            </a:r>
            <a:r>
              <a:rPr sz="800" spc="160" dirty="0">
                <a:latin typeface="Arial MT"/>
                <a:cs typeface="Arial MT"/>
              </a:rPr>
              <a:t>  </a:t>
            </a:r>
            <a:r>
              <a:rPr sz="800" spc="-30" dirty="0">
                <a:latin typeface="Arial MT"/>
                <a:cs typeface="Arial MT"/>
              </a:rPr>
              <a:t>taught</a:t>
            </a:r>
            <a:r>
              <a:rPr sz="800" spc="-10" dirty="0">
                <a:latin typeface="Arial MT"/>
                <a:cs typeface="Arial MT"/>
              </a:rPr>
              <a:t> together.</a:t>
            </a:r>
            <a:endParaRPr sz="800">
              <a:latin typeface="Arial MT"/>
              <a:cs typeface="Arial MT"/>
            </a:endParaRPr>
          </a:p>
          <a:p>
            <a:pPr marL="179705" marR="10795" indent="-167640" algn="just">
              <a:lnSpc>
                <a:spcPct val="103699"/>
              </a:lnSpc>
              <a:spcBef>
                <a:spcPts val="10"/>
              </a:spcBef>
              <a:buChar char="•"/>
              <a:tabLst>
                <a:tab pos="179705" algn="l"/>
              </a:tabLst>
            </a:pPr>
            <a:r>
              <a:rPr sz="800" spc="-10" dirty="0">
                <a:latin typeface="Arial MT"/>
                <a:cs typeface="Arial MT"/>
              </a:rPr>
              <a:t>Their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education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was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specifically</a:t>
            </a:r>
            <a:r>
              <a:rPr sz="800" spc="2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around</a:t>
            </a:r>
            <a:r>
              <a:rPr sz="800" spc="-20" dirty="0">
                <a:latin typeface="Arial MT"/>
                <a:cs typeface="Arial MT"/>
              </a:rPr>
              <a:t> low-skilled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jobs,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rarely had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70" dirty="0">
                <a:latin typeface="Arial MT"/>
                <a:cs typeface="Arial MT"/>
              </a:rPr>
              <a:t>same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opportunities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other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children.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37" name="object 3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506459" y="1986279"/>
            <a:ext cx="1591055" cy="1392936"/>
          </a:xfrm>
          <a:prstGeom prst="rect">
            <a:avLst/>
          </a:prstGeom>
        </p:spPr>
      </p:pic>
      <p:sp>
        <p:nvSpPr>
          <p:cNvPr id="38" name="object 38"/>
          <p:cNvSpPr txBox="1"/>
          <p:nvPr/>
        </p:nvSpPr>
        <p:spPr>
          <a:xfrm>
            <a:off x="5127957" y="5224831"/>
            <a:ext cx="2921000" cy="184848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810260" marR="5080" indent="-798195">
              <a:lnSpc>
                <a:spcPct val="101400"/>
              </a:lnSpc>
              <a:spcBef>
                <a:spcPts val="75"/>
              </a:spcBef>
            </a:pPr>
            <a:r>
              <a:rPr sz="1400" spc="-325" dirty="0">
                <a:latin typeface="Trebuchet MS"/>
                <a:cs typeface="Trebuchet MS"/>
              </a:rPr>
              <a:t>How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55" dirty="0">
                <a:latin typeface="Trebuchet MS"/>
                <a:cs typeface="Trebuchet MS"/>
              </a:rPr>
              <a:t>can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325" dirty="0">
                <a:latin typeface="Trebuchet MS"/>
                <a:cs typeface="Trebuchet MS"/>
              </a:rPr>
              <a:t>we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45" dirty="0">
                <a:latin typeface="Trebuchet MS"/>
                <a:cs typeface="Trebuchet MS"/>
              </a:rPr>
              <a:t>know</a:t>
            </a:r>
            <a:r>
              <a:rPr sz="1400" spc="-100" dirty="0">
                <a:latin typeface="Trebuchet MS"/>
                <a:cs typeface="Trebuchet MS"/>
              </a:rPr>
              <a:t> </a:t>
            </a:r>
            <a:r>
              <a:rPr sz="1400" spc="-145" dirty="0">
                <a:latin typeface="Trebuchet MS"/>
                <a:cs typeface="Trebuchet MS"/>
              </a:rPr>
              <a:t>about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35" dirty="0">
                <a:latin typeface="Trebuchet MS"/>
                <a:cs typeface="Trebuchet MS"/>
              </a:rPr>
              <a:t>people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254" dirty="0">
                <a:latin typeface="Trebuchet MS"/>
                <a:cs typeface="Trebuchet MS"/>
              </a:rPr>
              <a:t>when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100" dirty="0">
                <a:latin typeface="Trebuchet MS"/>
                <a:cs typeface="Trebuchet MS"/>
              </a:rPr>
              <a:t>there </a:t>
            </a:r>
            <a:r>
              <a:rPr sz="1400" spc="-70" dirty="0">
                <a:latin typeface="Trebuchet MS"/>
                <a:cs typeface="Trebuchet MS"/>
              </a:rPr>
              <a:t>are </a:t>
            </a:r>
            <a:r>
              <a:rPr sz="1400" spc="-180" dirty="0">
                <a:latin typeface="Trebuchet MS"/>
                <a:cs typeface="Trebuchet MS"/>
              </a:rPr>
              <a:t>no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85" dirty="0">
                <a:latin typeface="Trebuchet MS"/>
                <a:cs typeface="Trebuchet MS"/>
              </a:rPr>
              <a:t>records</a:t>
            </a:r>
            <a:r>
              <a:rPr sz="1400" spc="-105" dirty="0">
                <a:latin typeface="Trebuchet MS"/>
                <a:cs typeface="Trebuchet MS"/>
              </a:rPr>
              <a:t> </a:t>
            </a:r>
            <a:r>
              <a:rPr sz="1400" spc="-60" dirty="0">
                <a:latin typeface="Trebuchet MS"/>
                <a:cs typeface="Trebuchet MS"/>
              </a:rPr>
              <a:t>of</a:t>
            </a:r>
            <a:r>
              <a:rPr sz="1400" spc="-110" dirty="0">
                <a:latin typeface="Trebuchet MS"/>
                <a:cs typeface="Trebuchet MS"/>
              </a:rPr>
              <a:t> </a:t>
            </a:r>
            <a:r>
              <a:rPr sz="1400" spc="-10" dirty="0">
                <a:latin typeface="Trebuchet MS"/>
                <a:cs typeface="Trebuchet MS"/>
              </a:rPr>
              <a:t>them?</a:t>
            </a:r>
            <a:endParaRPr sz="1400">
              <a:latin typeface="Trebuchet MS"/>
              <a:cs typeface="Trebuchet MS"/>
            </a:endParaRPr>
          </a:p>
          <a:p>
            <a:pPr marL="140335" algn="just">
              <a:lnSpc>
                <a:spcPct val="100000"/>
              </a:lnSpc>
            </a:pPr>
            <a:r>
              <a:rPr sz="800" dirty="0">
                <a:latin typeface="Arial MT"/>
                <a:cs typeface="Arial MT"/>
              </a:rPr>
              <a:t>If </a:t>
            </a:r>
            <a:r>
              <a:rPr sz="800" spc="-40" dirty="0">
                <a:latin typeface="Arial MT"/>
                <a:cs typeface="Arial MT"/>
              </a:rPr>
              <a:t>Historians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want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 </a:t>
            </a:r>
            <a:r>
              <a:rPr sz="800" spc="-10" dirty="0">
                <a:latin typeface="Arial MT"/>
                <a:cs typeface="Arial MT"/>
              </a:rPr>
              <a:t>look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data</a:t>
            </a:r>
            <a:r>
              <a:rPr sz="800" spc="1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find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out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about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the</a:t>
            </a:r>
            <a:r>
              <a:rPr sz="800" spc="1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ethnicity</a:t>
            </a:r>
            <a:endParaRPr sz="800">
              <a:latin typeface="Arial MT"/>
              <a:cs typeface="Arial MT"/>
            </a:endParaRPr>
          </a:p>
          <a:p>
            <a:pPr marL="140335" marR="57150" algn="just">
              <a:lnSpc>
                <a:spcPct val="104200"/>
              </a:lnSpc>
              <a:spcBef>
                <a:spcPts val="5"/>
              </a:spcBef>
            </a:pPr>
            <a:r>
              <a:rPr sz="800" dirty="0">
                <a:latin typeface="Arial MT"/>
                <a:cs typeface="Arial MT"/>
              </a:rPr>
              <a:t>of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35" dirty="0">
                <a:latin typeface="Arial MT"/>
                <a:cs typeface="Arial MT"/>
              </a:rPr>
              <a:t>person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from </a:t>
            </a:r>
            <a:r>
              <a:rPr sz="800" spc="-20" dirty="0">
                <a:latin typeface="Arial MT"/>
                <a:cs typeface="Arial MT"/>
              </a:rPr>
              <a:t>the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past,</a:t>
            </a:r>
            <a:r>
              <a:rPr sz="800" spc="-1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they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would</a:t>
            </a:r>
            <a:r>
              <a:rPr sz="800" dirty="0">
                <a:latin typeface="Arial MT"/>
                <a:cs typeface="Arial MT"/>
              </a:rPr>
              <a:t> find </a:t>
            </a:r>
            <a:r>
              <a:rPr sz="800" spc="-35" dirty="0">
                <a:latin typeface="Arial MT"/>
                <a:cs typeface="Arial MT"/>
              </a:rPr>
              <a:t>this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difficult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do.</a:t>
            </a:r>
            <a:r>
              <a:rPr sz="800" spc="-20" dirty="0">
                <a:latin typeface="Arial MT"/>
                <a:cs typeface="Arial MT"/>
              </a:rPr>
              <a:t> Historians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therefore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have</a:t>
            </a:r>
            <a:r>
              <a:rPr sz="800" spc="114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draw</a:t>
            </a:r>
            <a:r>
              <a:rPr sz="800" spc="12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conclusions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about</a:t>
            </a:r>
            <a:r>
              <a:rPr sz="800" spc="1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 </a:t>
            </a:r>
            <a:r>
              <a:rPr sz="800" dirty="0">
                <a:latin typeface="Arial MT"/>
                <a:cs typeface="Arial MT"/>
              </a:rPr>
              <a:t>based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on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those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few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individuals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who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are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recorded.</a:t>
            </a:r>
            <a:r>
              <a:rPr sz="800" spc="3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Proferssor</a:t>
            </a:r>
            <a:r>
              <a:rPr sz="800" dirty="0">
                <a:latin typeface="Arial MT"/>
                <a:cs typeface="Arial MT"/>
              </a:rPr>
              <a:t> Olivette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Otele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argues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few</a:t>
            </a:r>
            <a:r>
              <a:rPr sz="800" spc="20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black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people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who</a:t>
            </a:r>
            <a:r>
              <a:rPr sz="800" spc="18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do</a:t>
            </a:r>
            <a:r>
              <a:rPr sz="800" dirty="0">
                <a:latin typeface="Arial MT"/>
                <a:cs typeface="Arial MT"/>
              </a:rPr>
              <a:t> appear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in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written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records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give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us</a:t>
            </a:r>
            <a:r>
              <a:rPr sz="800" spc="7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clues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about</a:t>
            </a:r>
            <a:r>
              <a:rPr sz="800" spc="7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others.</a:t>
            </a:r>
            <a:r>
              <a:rPr sz="800" spc="65" dirty="0">
                <a:latin typeface="Arial MT"/>
                <a:cs typeface="Arial MT"/>
              </a:rPr>
              <a:t> </a:t>
            </a:r>
            <a:r>
              <a:rPr sz="800" spc="-55" dirty="0">
                <a:latin typeface="Arial MT"/>
                <a:cs typeface="Arial MT"/>
              </a:rPr>
              <a:t>Those</a:t>
            </a:r>
            <a:r>
              <a:rPr sz="800" spc="500" dirty="0">
                <a:latin typeface="Arial MT"/>
                <a:cs typeface="Arial MT"/>
              </a:rPr>
              <a:t> </a:t>
            </a:r>
            <a:r>
              <a:rPr sz="800" spc="-30" dirty="0">
                <a:latin typeface="Arial MT"/>
                <a:cs typeface="Arial MT"/>
              </a:rPr>
              <a:t>individuals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are </a:t>
            </a:r>
            <a:r>
              <a:rPr sz="800" spc="-25" dirty="0">
                <a:latin typeface="Arial MT"/>
                <a:cs typeface="Arial MT"/>
              </a:rPr>
              <a:t>exceptional</a:t>
            </a:r>
            <a:r>
              <a:rPr sz="800" spc="-10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as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were</a:t>
            </a:r>
            <a:r>
              <a:rPr sz="800" spc="5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written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about,</a:t>
            </a:r>
            <a:r>
              <a:rPr sz="800" spc="-10" dirty="0">
                <a:latin typeface="Arial MT"/>
                <a:cs typeface="Arial MT"/>
              </a:rPr>
              <a:t> but</a:t>
            </a:r>
            <a:r>
              <a:rPr sz="800" dirty="0">
                <a:latin typeface="Arial MT"/>
                <a:cs typeface="Arial MT"/>
              </a:rPr>
              <a:t> </a:t>
            </a:r>
            <a:r>
              <a:rPr sz="800" spc="-20" dirty="0">
                <a:latin typeface="Arial MT"/>
                <a:cs typeface="Arial MT"/>
              </a:rPr>
              <a:t>they also</a:t>
            </a:r>
            <a:r>
              <a:rPr sz="800" spc="-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lived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and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worked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with</a:t>
            </a:r>
            <a:r>
              <a:rPr sz="800" spc="-20" dirty="0">
                <a:latin typeface="Arial MT"/>
                <a:cs typeface="Arial MT"/>
              </a:rPr>
              <a:t> other</a:t>
            </a:r>
            <a:r>
              <a:rPr sz="800" spc="-3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people.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Olivette</a:t>
            </a:r>
            <a:r>
              <a:rPr sz="800" spc="-25" dirty="0">
                <a:latin typeface="Arial MT"/>
                <a:cs typeface="Arial MT"/>
              </a:rPr>
              <a:t> </a:t>
            </a:r>
            <a:r>
              <a:rPr sz="800" spc="-50" dirty="0">
                <a:latin typeface="Arial MT"/>
                <a:cs typeface="Arial MT"/>
              </a:rPr>
              <a:t>says</a:t>
            </a:r>
            <a:r>
              <a:rPr sz="800" spc="-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that</a:t>
            </a:r>
            <a:r>
              <a:rPr sz="800" spc="-25" dirty="0">
                <a:latin typeface="Arial MT"/>
                <a:cs typeface="Arial MT"/>
              </a:rPr>
              <a:t> we</a:t>
            </a:r>
            <a:r>
              <a:rPr sz="800" dirty="0">
                <a:latin typeface="Arial MT"/>
                <a:cs typeface="Arial MT"/>
              </a:rPr>
              <a:t> can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suggest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what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other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black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people’s</a:t>
            </a:r>
            <a:r>
              <a:rPr sz="800" spc="1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lives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were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like</a:t>
            </a:r>
            <a:r>
              <a:rPr sz="800" spc="135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by</a:t>
            </a:r>
            <a:r>
              <a:rPr sz="800" spc="-20" dirty="0">
                <a:latin typeface="Arial MT"/>
                <a:cs typeface="Arial MT"/>
              </a:rPr>
              <a:t> studying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lives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of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few</a:t>
            </a:r>
            <a:r>
              <a:rPr sz="800" spc="4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black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people</a:t>
            </a:r>
            <a:r>
              <a:rPr sz="800" spc="35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who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do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appear</a:t>
            </a:r>
            <a:r>
              <a:rPr sz="800" spc="40" dirty="0">
                <a:latin typeface="Arial MT"/>
                <a:cs typeface="Arial MT"/>
              </a:rPr>
              <a:t> </a:t>
            </a:r>
            <a:r>
              <a:rPr sz="800" spc="-25" dirty="0">
                <a:latin typeface="Arial MT"/>
                <a:cs typeface="Arial MT"/>
              </a:rPr>
              <a:t>in</a:t>
            </a:r>
            <a:r>
              <a:rPr sz="800" spc="-10" dirty="0">
                <a:latin typeface="Arial MT"/>
                <a:cs typeface="Arial MT"/>
              </a:rPr>
              <a:t> records.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39" name="object 3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340100" y="5262879"/>
            <a:ext cx="1865376" cy="181356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520700" y="742695"/>
            <a:ext cx="822960" cy="4782820"/>
            <a:chOff x="520700" y="742695"/>
            <a:chExt cx="822960" cy="47828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20700" y="742695"/>
              <a:ext cx="822960" cy="4782311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680644" y="1248036"/>
              <a:ext cx="421465" cy="4149224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680644" y="1248036"/>
              <a:ext cx="421640" cy="4149725"/>
            </a:xfrm>
            <a:custGeom>
              <a:avLst/>
              <a:gdLst/>
              <a:ahLst/>
              <a:cxnLst/>
              <a:rect l="l" t="t" r="r" b="b"/>
              <a:pathLst>
                <a:path w="421640" h="4149725">
                  <a:moveTo>
                    <a:pt x="0" y="3938555"/>
                  </a:moveTo>
                  <a:lnTo>
                    <a:pt x="105368" y="3938555"/>
                  </a:lnTo>
                  <a:lnTo>
                    <a:pt x="105368" y="0"/>
                  </a:lnTo>
                  <a:lnTo>
                    <a:pt x="316101" y="0"/>
                  </a:lnTo>
                  <a:lnTo>
                    <a:pt x="316101" y="3938555"/>
                  </a:lnTo>
                  <a:lnTo>
                    <a:pt x="421465" y="3938555"/>
                  </a:lnTo>
                  <a:lnTo>
                    <a:pt x="210732" y="4149224"/>
                  </a:lnTo>
                  <a:lnTo>
                    <a:pt x="0" y="3938555"/>
                  </a:lnTo>
                  <a:close/>
                </a:path>
              </a:pathLst>
            </a:custGeom>
            <a:ln w="2784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6" name="object 6"/>
            <p:cNvSpPr/>
            <p:nvPr/>
          </p:nvSpPr>
          <p:spPr>
            <a:xfrm>
              <a:off x="540274" y="859048"/>
              <a:ext cx="726440" cy="764540"/>
            </a:xfrm>
            <a:custGeom>
              <a:avLst/>
              <a:gdLst/>
              <a:ahLst/>
              <a:cxnLst/>
              <a:rect l="l" t="t" r="r" b="b"/>
              <a:pathLst>
                <a:path w="726440" h="764540">
                  <a:moveTo>
                    <a:pt x="363169" y="0"/>
                  </a:moveTo>
                  <a:lnTo>
                    <a:pt x="317614" y="2978"/>
                  </a:lnTo>
                  <a:lnTo>
                    <a:pt x="273747" y="11673"/>
                  </a:lnTo>
                  <a:lnTo>
                    <a:pt x="231909" y="25727"/>
                  </a:lnTo>
                  <a:lnTo>
                    <a:pt x="192441" y="44783"/>
                  </a:lnTo>
                  <a:lnTo>
                    <a:pt x="155682" y="68481"/>
                  </a:lnTo>
                  <a:lnTo>
                    <a:pt x="121974" y="96464"/>
                  </a:lnTo>
                  <a:lnTo>
                    <a:pt x="91655" y="128373"/>
                  </a:lnTo>
                  <a:lnTo>
                    <a:pt x="65067" y="163850"/>
                  </a:lnTo>
                  <a:lnTo>
                    <a:pt x="42550" y="202537"/>
                  </a:lnTo>
                  <a:lnTo>
                    <a:pt x="24445" y="244076"/>
                  </a:lnTo>
                  <a:lnTo>
                    <a:pt x="11091" y="288109"/>
                  </a:lnTo>
                  <a:lnTo>
                    <a:pt x="2829" y="334276"/>
                  </a:lnTo>
                  <a:lnTo>
                    <a:pt x="0" y="382221"/>
                  </a:lnTo>
                  <a:lnTo>
                    <a:pt x="2829" y="430166"/>
                  </a:lnTo>
                  <a:lnTo>
                    <a:pt x="11091" y="476334"/>
                  </a:lnTo>
                  <a:lnTo>
                    <a:pt x="24445" y="520367"/>
                  </a:lnTo>
                  <a:lnTo>
                    <a:pt x="42550" y="561906"/>
                  </a:lnTo>
                  <a:lnTo>
                    <a:pt x="65067" y="600593"/>
                  </a:lnTo>
                  <a:lnTo>
                    <a:pt x="91655" y="636071"/>
                  </a:lnTo>
                  <a:lnTo>
                    <a:pt x="121974" y="667980"/>
                  </a:lnTo>
                  <a:lnTo>
                    <a:pt x="155682" y="695963"/>
                  </a:lnTo>
                  <a:lnTo>
                    <a:pt x="192441" y="719661"/>
                  </a:lnTo>
                  <a:lnTo>
                    <a:pt x="231909" y="738716"/>
                  </a:lnTo>
                  <a:lnTo>
                    <a:pt x="273747" y="752771"/>
                  </a:lnTo>
                  <a:lnTo>
                    <a:pt x="317614" y="761466"/>
                  </a:lnTo>
                  <a:lnTo>
                    <a:pt x="363169" y="764444"/>
                  </a:lnTo>
                  <a:lnTo>
                    <a:pt x="408724" y="761466"/>
                  </a:lnTo>
                  <a:lnTo>
                    <a:pt x="452591" y="752771"/>
                  </a:lnTo>
                  <a:lnTo>
                    <a:pt x="494428" y="738716"/>
                  </a:lnTo>
                  <a:lnTo>
                    <a:pt x="533897" y="719661"/>
                  </a:lnTo>
                  <a:lnTo>
                    <a:pt x="570655" y="695963"/>
                  </a:lnTo>
                  <a:lnTo>
                    <a:pt x="604364" y="667980"/>
                  </a:lnTo>
                  <a:lnTo>
                    <a:pt x="634683" y="636071"/>
                  </a:lnTo>
                  <a:lnTo>
                    <a:pt x="661270" y="600593"/>
                  </a:lnTo>
                  <a:lnTo>
                    <a:pt x="683787" y="561906"/>
                  </a:lnTo>
                  <a:lnTo>
                    <a:pt x="701893" y="520367"/>
                  </a:lnTo>
                  <a:lnTo>
                    <a:pt x="715247" y="476334"/>
                  </a:lnTo>
                  <a:lnTo>
                    <a:pt x="723509" y="430166"/>
                  </a:lnTo>
                  <a:lnTo>
                    <a:pt x="726338" y="382221"/>
                  </a:lnTo>
                  <a:lnTo>
                    <a:pt x="723509" y="334276"/>
                  </a:lnTo>
                  <a:lnTo>
                    <a:pt x="715247" y="288109"/>
                  </a:lnTo>
                  <a:lnTo>
                    <a:pt x="701893" y="244076"/>
                  </a:lnTo>
                  <a:lnTo>
                    <a:pt x="683787" y="202537"/>
                  </a:lnTo>
                  <a:lnTo>
                    <a:pt x="661270" y="163850"/>
                  </a:lnTo>
                  <a:lnTo>
                    <a:pt x="634683" y="128373"/>
                  </a:lnTo>
                  <a:lnTo>
                    <a:pt x="604364" y="96464"/>
                  </a:lnTo>
                  <a:lnTo>
                    <a:pt x="570655" y="68481"/>
                  </a:lnTo>
                  <a:lnTo>
                    <a:pt x="533897" y="44783"/>
                  </a:lnTo>
                  <a:lnTo>
                    <a:pt x="494428" y="25727"/>
                  </a:lnTo>
                  <a:lnTo>
                    <a:pt x="452591" y="11673"/>
                  </a:lnTo>
                  <a:lnTo>
                    <a:pt x="408724" y="2978"/>
                  </a:lnTo>
                  <a:lnTo>
                    <a:pt x="363169" y="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7" name="object 7"/>
            <p:cNvSpPr/>
            <p:nvPr/>
          </p:nvSpPr>
          <p:spPr>
            <a:xfrm>
              <a:off x="540274" y="859048"/>
              <a:ext cx="726440" cy="764540"/>
            </a:xfrm>
            <a:custGeom>
              <a:avLst/>
              <a:gdLst/>
              <a:ahLst/>
              <a:cxnLst/>
              <a:rect l="l" t="t" r="r" b="b"/>
              <a:pathLst>
                <a:path w="726440" h="764540">
                  <a:moveTo>
                    <a:pt x="0" y="382222"/>
                  </a:moveTo>
                  <a:lnTo>
                    <a:pt x="2829" y="334277"/>
                  </a:lnTo>
                  <a:lnTo>
                    <a:pt x="11091" y="288109"/>
                  </a:lnTo>
                  <a:lnTo>
                    <a:pt x="24445" y="244076"/>
                  </a:lnTo>
                  <a:lnTo>
                    <a:pt x="42550" y="202537"/>
                  </a:lnTo>
                  <a:lnTo>
                    <a:pt x="65067" y="163850"/>
                  </a:lnTo>
                  <a:lnTo>
                    <a:pt x="91655" y="128373"/>
                  </a:lnTo>
                  <a:lnTo>
                    <a:pt x="121974" y="96464"/>
                  </a:lnTo>
                  <a:lnTo>
                    <a:pt x="155682" y="68481"/>
                  </a:lnTo>
                  <a:lnTo>
                    <a:pt x="192441" y="44783"/>
                  </a:lnTo>
                  <a:lnTo>
                    <a:pt x="231909" y="25727"/>
                  </a:lnTo>
                  <a:lnTo>
                    <a:pt x="273747" y="11673"/>
                  </a:lnTo>
                  <a:lnTo>
                    <a:pt x="317614" y="2978"/>
                  </a:lnTo>
                  <a:lnTo>
                    <a:pt x="363169" y="0"/>
                  </a:lnTo>
                  <a:lnTo>
                    <a:pt x="408724" y="2978"/>
                  </a:lnTo>
                  <a:lnTo>
                    <a:pt x="452591" y="11673"/>
                  </a:lnTo>
                  <a:lnTo>
                    <a:pt x="494428" y="25727"/>
                  </a:lnTo>
                  <a:lnTo>
                    <a:pt x="533897" y="44783"/>
                  </a:lnTo>
                  <a:lnTo>
                    <a:pt x="570655" y="68481"/>
                  </a:lnTo>
                  <a:lnTo>
                    <a:pt x="604364" y="96464"/>
                  </a:lnTo>
                  <a:lnTo>
                    <a:pt x="634683" y="128373"/>
                  </a:lnTo>
                  <a:lnTo>
                    <a:pt x="661271" y="163850"/>
                  </a:lnTo>
                  <a:lnTo>
                    <a:pt x="683787" y="202537"/>
                  </a:lnTo>
                  <a:lnTo>
                    <a:pt x="701893" y="244076"/>
                  </a:lnTo>
                  <a:lnTo>
                    <a:pt x="715247" y="288109"/>
                  </a:lnTo>
                  <a:lnTo>
                    <a:pt x="723509" y="334277"/>
                  </a:lnTo>
                  <a:lnTo>
                    <a:pt x="726338" y="382222"/>
                  </a:lnTo>
                  <a:lnTo>
                    <a:pt x="723509" y="430167"/>
                  </a:lnTo>
                  <a:lnTo>
                    <a:pt x="715247" y="476335"/>
                  </a:lnTo>
                  <a:lnTo>
                    <a:pt x="701893" y="520367"/>
                  </a:lnTo>
                  <a:lnTo>
                    <a:pt x="683787" y="561906"/>
                  </a:lnTo>
                  <a:lnTo>
                    <a:pt x="661271" y="600594"/>
                  </a:lnTo>
                  <a:lnTo>
                    <a:pt x="634683" y="636071"/>
                  </a:lnTo>
                  <a:lnTo>
                    <a:pt x="604364" y="667980"/>
                  </a:lnTo>
                  <a:lnTo>
                    <a:pt x="570655" y="695963"/>
                  </a:lnTo>
                  <a:lnTo>
                    <a:pt x="533897" y="719661"/>
                  </a:lnTo>
                  <a:lnTo>
                    <a:pt x="494428" y="738716"/>
                  </a:lnTo>
                  <a:lnTo>
                    <a:pt x="452591" y="752771"/>
                  </a:lnTo>
                  <a:lnTo>
                    <a:pt x="408724" y="761466"/>
                  </a:lnTo>
                  <a:lnTo>
                    <a:pt x="363169" y="764444"/>
                  </a:lnTo>
                  <a:lnTo>
                    <a:pt x="317614" y="761466"/>
                  </a:lnTo>
                  <a:lnTo>
                    <a:pt x="273747" y="752771"/>
                  </a:lnTo>
                  <a:lnTo>
                    <a:pt x="231909" y="738716"/>
                  </a:lnTo>
                  <a:lnTo>
                    <a:pt x="192441" y="719661"/>
                  </a:lnTo>
                  <a:lnTo>
                    <a:pt x="155682" y="695963"/>
                  </a:lnTo>
                  <a:lnTo>
                    <a:pt x="121974" y="667980"/>
                  </a:lnTo>
                  <a:lnTo>
                    <a:pt x="91655" y="636071"/>
                  </a:lnTo>
                  <a:lnTo>
                    <a:pt x="65067" y="600594"/>
                  </a:lnTo>
                  <a:lnTo>
                    <a:pt x="42550" y="561906"/>
                  </a:lnTo>
                  <a:lnTo>
                    <a:pt x="24445" y="520367"/>
                  </a:lnTo>
                  <a:lnTo>
                    <a:pt x="11091" y="476335"/>
                  </a:lnTo>
                  <a:lnTo>
                    <a:pt x="2829" y="430167"/>
                  </a:lnTo>
                  <a:lnTo>
                    <a:pt x="0" y="382222"/>
                  </a:lnTo>
                  <a:close/>
                </a:path>
              </a:pathLst>
            </a:custGeom>
            <a:ln w="123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723690" y="1069881"/>
            <a:ext cx="361315" cy="290830"/>
          </a:xfrm>
          <a:prstGeom prst="rect">
            <a:avLst/>
          </a:prstGeom>
        </p:spPr>
        <p:txBody>
          <a:bodyPr vert="horz" wrap="square" lIns="0" tIns="24130" rIns="0" bIns="0" rtlCol="0">
            <a:spAutoFit/>
          </a:bodyPr>
          <a:lstStyle/>
          <a:p>
            <a:pPr marL="20955" marR="5080" lvl="0" indent="-8890" defTabSz="914400" eaLnBrk="1" fontAlgn="auto" latinLnBrk="0" hangingPunct="1">
              <a:lnSpc>
                <a:spcPts val="1010"/>
              </a:lnSpc>
              <a:spcBef>
                <a:spcPts val="1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1" i="0" u="none" strike="noStrike" kern="0" cap="none" spc="-7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rebuchet MS"/>
                <a:cs typeface="Trebuchet MS"/>
              </a:rPr>
              <a:t>Slavery </a:t>
            </a:r>
            <a:r>
              <a:rPr kumimoji="0" sz="900" b="1" i="0" u="none" strike="noStrike" kern="0" cap="none" spc="-15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rebuchet MS"/>
                <a:cs typeface="Trebuchet MS"/>
              </a:rPr>
              <a:t>Timeline</a:t>
            </a:r>
            <a:endParaRPr kumimoji="0" sz="9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559112" y="465918"/>
            <a:ext cx="3940175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0" spc="180" dirty="0">
                <a:latin typeface="Verdana"/>
                <a:cs typeface="Verdana"/>
              </a:rPr>
              <a:t>CIVIL</a:t>
            </a:r>
            <a:r>
              <a:rPr sz="2200" b="0" spc="-80" dirty="0">
                <a:latin typeface="Verdana"/>
                <a:cs typeface="Verdana"/>
              </a:rPr>
              <a:t> </a:t>
            </a:r>
            <a:r>
              <a:rPr sz="2200" b="0" spc="-10" dirty="0">
                <a:latin typeface="Verdana"/>
                <a:cs typeface="Verdana"/>
              </a:rPr>
              <a:t>RIGHTS</a:t>
            </a:r>
            <a:r>
              <a:rPr sz="2200" b="0" spc="-70" dirty="0">
                <a:latin typeface="Verdana"/>
                <a:cs typeface="Verdana"/>
              </a:rPr>
              <a:t> </a:t>
            </a:r>
            <a:r>
              <a:rPr sz="2200" b="0" spc="110" dirty="0">
                <a:latin typeface="Verdana"/>
                <a:cs typeface="Verdana"/>
              </a:rPr>
              <a:t>MOVEMENT</a:t>
            </a:r>
            <a:endParaRPr sz="2200">
              <a:latin typeface="Verdana"/>
              <a:cs typeface="Verdana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273829" y="721950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200" b="1" i="0" u="none" strike="noStrike" kern="0" cap="none" spc="-3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Knowledge</a:t>
            </a:r>
            <a:r>
              <a:rPr kumimoji="0" sz="2200" b="1" i="0" u="none" strike="noStrike" kern="0" cap="none" spc="-1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-1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organiser</a:t>
            </a:r>
            <a:endParaRPr kumimoji="0" sz="2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843850" y="993177"/>
            <a:ext cx="492759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Ye</a:t>
            </a:r>
            <a:r>
              <a:rPr kumimoji="0" sz="1000" b="1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1000" b="1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a</a:t>
            </a:r>
            <a:r>
              <a:rPr kumimoji="0" sz="1000" b="1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r</a:t>
            </a:r>
            <a:r>
              <a:rPr kumimoji="0" sz="1000" b="1" i="0" u="none" strike="noStrike" kern="0" cap="none" spc="3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100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8</a:t>
            </a:r>
            <a:endParaRPr kumimoji="0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562018" y="5195043"/>
            <a:ext cx="2562860" cy="1866264"/>
          </a:xfrm>
          <a:prstGeom prst="rect">
            <a:avLst/>
          </a:prstGeom>
        </p:spPr>
        <p:txBody>
          <a:bodyPr vert="horz" wrap="square" lIns="0" tIns="81915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6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-3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Who</a:t>
            </a:r>
            <a:r>
              <a:rPr kumimoji="0" sz="1400" b="0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2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was</a:t>
            </a:r>
            <a:r>
              <a:rPr kumimoji="0" sz="14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25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Emmett</a:t>
            </a:r>
            <a:r>
              <a:rPr kumimoji="0" sz="14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till?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655955" marR="5080" lvl="0" indent="0" algn="just" defTabSz="914400" eaLnBrk="1" fontAlgn="auto" latinLnBrk="0" hangingPunct="1">
              <a:lnSpc>
                <a:spcPct val="104099"/>
              </a:lnSpc>
              <a:spcBef>
                <a:spcPts val="27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Emmett</a:t>
            </a:r>
            <a:r>
              <a:rPr kumimoji="0" sz="800" b="0" i="0" u="none" strike="noStrike" kern="0" cap="none" spc="1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Till</a:t>
            </a:r>
            <a:r>
              <a:rPr kumimoji="0" sz="800" b="0" i="0" u="none" strike="noStrike" kern="0" cap="none" spc="1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1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1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14-year-old</a:t>
            </a:r>
            <a:r>
              <a:rPr kumimoji="0" sz="800" b="0" i="0" u="none" strike="noStrike" kern="0" cap="none" spc="1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boy</a:t>
            </a:r>
            <a:r>
              <a:rPr kumimoji="0" sz="800" b="0" i="0" u="none" strike="noStrike" kern="0" cap="none" spc="1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from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Chicago-</a:t>
            </a:r>
            <a:r>
              <a:rPr kumimoji="0" sz="8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state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with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less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strict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Jim</a:t>
            </a:r>
            <a:r>
              <a:rPr kumimoji="0" sz="8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Crow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laws.</a:t>
            </a:r>
            <a:r>
              <a:rPr kumimoji="0" sz="800" b="0" i="0" u="none" strike="noStrike" kern="0" cap="none" spc="2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20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1955,</a:t>
            </a:r>
            <a:r>
              <a:rPr kumimoji="0" sz="800" b="0" i="0" u="none" strike="noStrike" kern="0" cap="none" spc="2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</a:t>
            </a:r>
            <a:r>
              <a:rPr kumimoji="0" sz="800" b="0" i="0" u="none" strike="noStrike" kern="0" cap="none" spc="20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visited</a:t>
            </a:r>
            <a:r>
              <a:rPr kumimoji="0" sz="800" b="0" i="0" u="none" strike="noStrike" kern="0" cap="none" spc="2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his</a:t>
            </a:r>
            <a:r>
              <a:rPr kumimoji="0" sz="800" b="0" i="0" u="none" strike="noStrike" kern="0" cap="none" spc="20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cousins</a:t>
            </a:r>
            <a:r>
              <a:rPr kumimoji="0" sz="800" b="0" i="0" u="none" strike="noStrike" kern="0" cap="none" spc="20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Virginia,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one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of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strictest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Jim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Crow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states.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He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dared</a:t>
            </a:r>
            <a:r>
              <a:rPr kumimoji="0" sz="8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by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his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cousins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go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ask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a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white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woman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shop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out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on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date.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Till went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into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shop,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on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way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out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said,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‘bye</a:t>
            </a:r>
            <a:r>
              <a:rPr kumimoji="0" sz="8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baby.’</a:t>
            </a:r>
            <a:r>
              <a:rPr kumimoji="0" sz="8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few</a:t>
            </a:r>
            <a:r>
              <a:rPr kumimoji="0" sz="8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days</a:t>
            </a:r>
            <a:r>
              <a:rPr kumimoji="0" sz="8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later,</a:t>
            </a:r>
            <a:r>
              <a:rPr kumimoji="0" sz="8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woman's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husband</a:t>
            </a:r>
            <a:r>
              <a:rPr kumimoji="0" sz="800" b="0" i="0" u="none" strike="noStrike" kern="0" cap="none" spc="2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2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friend</a:t>
            </a:r>
            <a:r>
              <a:rPr kumimoji="0" sz="800" b="0" i="0" u="none" strike="noStrike" kern="0" cap="none" spc="2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came</a:t>
            </a:r>
            <a:r>
              <a:rPr kumimoji="0" sz="800" b="0" i="0" u="none" strike="noStrike" kern="0" cap="none" spc="2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2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his</a:t>
            </a:r>
            <a:r>
              <a:rPr kumimoji="0" sz="800" b="0" i="0" u="none" strike="noStrike" kern="0" cap="none" spc="2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uncle's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house,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kidnapped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Till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 brutally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murdered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him.</a:t>
            </a:r>
            <a:r>
              <a:rPr kumimoji="0" sz="800" b="0" i="0" u="none" strike="noStrike" kern="0" cap="none" spc="1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</a:t>
            </a:r>
            <a:r>
              <a:rPr kumimoji="0" sz="800" b="0" i="0" u="none" strike="noStrike" kern="0" cap="none" spc="1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1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shot</a:t>
            </a:r>
            <a:r>
              <a:rPr kumimoji="0" sz="800" b="0" i="0" u="none" strike="noStrike" kern="0" cap="none" spc="1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1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1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head,</a:t>
            </a:r>
            <a:r>
              <a:rPr kumimoji="0" sz="800" b="0" i="0" u="none" strike="noStrike" kern="0" cap="none" spc="1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his</a:t>
            </a:r>
            <a:r>
              <a:rPr kumimoji="0" sz="800" b="0" i="0" u="none" strike="noStrike" kern="0" cap="none" spc="1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eye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gouged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out,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and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then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drowned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river.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grpSp>
        <p:nvGrpSpPr>
          <p:cNvPr id="13" name="object 13"/>
          <p:cNvGrpSpPr/>
          <p:nvPr/>
        </p:nvGrpSpPr>
        <p:grpSpPr>
          <a:xfrm>
            <a:off x="4536991" y="653793"/>
            <a:ext cx="2019300" cy="805815"/>
            <a:chOff x="4536991" y="653793"/>
            <a:chExt cx="2019300" cy="805815"/>
          </a:xfrm>
        </p:grpSpPr>
        <p:sp>
          <p:nvSpPr>
            <p:cNvPr id="14" name="object 14"/>
            <p:cNvSpPr/>
            <p:nvPr/>
          </p:nvSpPr>
          <p:spPr>
            <a:xfrm>
              <a:off x="4546516" y="663318"/>
              <a:ext cx="2000250" cy="786765"/>
            </a:xfrm>
            <a:custGeom>
              <a:avLst/>
              <a:gdLst/>
              <a:ahLst/>
              <a:cxnLst/>
              <a:rect l="l" t="t" r="r" b="b"/>
              <a:pathLst>
                <a:path w="2000250" h="786765">
                  <a:moveTo>
                    <a:pt x="1606781" y="0"/>
                  </a:moveTo>
                  <a:lnTo>
                    <a:pt x="0" y="0"/>
                  </a:lnTo>
                  <a:lnTo>
                    <a:pt x="393360" y="393245"/>
                  </a:lnTo>
                  <a:lnTo>
                    <a:pt x="0" y="786491"/>
                  </a:lnTo>
                  <a:lnTo>
                    <a:pt x="1606781" y="786491"/>
                  </a:lnTo>
                  <a:lnTo>
                    <a:pt x="2000142" y="393245"/>
                  </a:lnTo>
                  <a:lnTo>
                    <a:pt x="1606781" y="0"/>
                  </a:lnTo>
                  <a:close/>
                </a:path>
              </a:pathLst>
            </a:custGeom>
            <a:solidFill>
              <a:srgbClr val="FF0066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object 15"/>
            <p:cNvSpPr/>
            <p:nvPr/>
          </p:nvSpPr>
          <p:spPr>
            <a:xfrm>
              <a:off x="4546516" y="663318"/>
              <a:ext cx="2000250" cy="786765"/>
            </a:xfrm>
            <a:custGeom>
              <a:avLst/>
              <a:gdLst/>
              <a:ahLst/>
              <a:cxnLst/>
              <a:rect l="l" t="t" r="r" b="b"/>
              <a:pathLst>
                <a:path w="2000250" h="786765">
                  <a:moveTo>
                    <a:pt x="0" y="0"/>
                  </a:moveTo>
                  <a:lnTo>
                    <a:pt x="1606780" y="0"/>
                  </a:lnTo>
                  <a:lnTo>
                    <a:pt x="2000141" y="393246"/>
                  </a:lnTo>
                  <a:lnTo>
                    <a:pt x="1606780" y="786492"/>
                  </a:lnTo>
                  <a:lnTo>
                    <a:pt x="0" y="786492"/>
                  </a:lnTo>
                  <a:lnTo>
                    <a:pt x="393361" y="393246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4989414" y="655822"/>
            <a:ext cx="1135380" cy="431165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Jim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Crow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</a:endParaRPr>
          </a:p>
          <a:p>
            <a:pPr marL="12700" marR="5080" lvl="0" indent="635" algn="ctr" defTabSz="914400" eaLnBrk="1" fontAlgn="auto" latinLnBrk="0" hangingPunct="1">
              <a:lnSpc>
                <a:spcPts val="790"/>
              </a:lnSpc>
              <a:spcBef>
                <a:spcPts val="4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These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were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laws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that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kept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people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colour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separate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5002037" y="1039906"/>
            <a:ext cx="111379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from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white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Americans.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4964047" y="1143538"/>
            <a:ext cx="1186180" cy="248285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36830" marR="5080" lvl="0" indent="-24130" defTabSz="914400" eaLnBrk="1" fontAlgn="auto" latinLnBrk="0" hangingPunct="1">
              <a:lnSpc>
                <a:spcPts val="790"/>
              </a:lnSpc>
              <a:spcBef>
                <a:spcPts val="26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claimed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it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would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keep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them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‘separate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but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equal.’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6337120" y="653793"/>
            <a:ext cx="2019300" cy="805815"/>
            <a:chOff x="6337120" y="653793"/>
            <a:chExt cx="2019300" cy="805815"/>
          </a:xfrm>
        </p:grpSpPr>
        <p:sp>
          <p:nvSpPr>
            <p:cNvPr id="20" name="object 20"/>
            <p:cNvSpPr/>
            <p:nvPr/>
          </p:nvSpPr>
          <p:spPr>
            <a:xfrm>
              <a:off x="6346645" y="663318"/>
              <a:ext cx="2000250" cy="786765"/>
            </a:xfrm>
            <a:custGeom>
              <a:avLst/>
              <a:gdLst/>
              <a:ahLst/>
              <a:cxnLst/>
              <a:rect l="l" t="t" r="r" b="b"/>
              <a:pathLst>
                <a:path w="2000250" h="786765">
                  <a:moveTo>
                    <a:pt x="1606779" y="0"/>
                  </a:moveTo>
                  <a:lnTo>
                    <a:pt x="0" y="0"/>
                  </a:lnTo>
                  <a:lnTo>
                    <a:pt x="393360" y="393245"/>
                  </a:lnTo>
                  <a:lnTo>
                    <a:pt x="0" y="786491"/>
                  </a:lnTo>
                  <a:lnTo>
                    <a:pt x="1606779" y="786491"/>
                  </a:lnTo>
                  <a:lnTo>
                    <a:pt x="2000142" y="393245"/>
                  </a:lnTo>
                  <a:lnTo>
                    <a:pt x="1606779" y="0"/>
                  </a:lnTo>
                  <a:close/>
                </a:path>
              </a:pathLst>
            </a:custGeom>
            <a:solidFill>
              <a:srgbClr val="FF66CC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1" name="object 21"/>
            <p:cNvSpPr/>
            <p:nvPr/>
          </p:nvSpPr>
          <p:spPr>
            <a:xfrm>
              <a:off x="6346645" y="663318"/>
              <a:ext cx="2000250" cy="786765"/>
            </a:xfrm>
            <a:custGeom>
              <a:avLst/>
              <a:gdLst/>
              <a:ahLst/>
              <a:cxnLst/>
              <a:rect l="l" t="t" r="r" b="b"/>
              <a:pathLst>
                <a:path w="2000250" h="786765">
                  <a:moveTo>
                    <a:pt x="0" y="0"/>
                  </a:moveTo>
                  <a:lnTo>
                    <a:pt x="1606780" y="0"/>
                  </a:lnTo>
                  <a:lnTo>
                    <a:pt x="2000141" y="393246"/>
                  </a:lnTo>
                  <a:lnTo>
                    <a:pt x="1606780" y="786492"/>
                  </a:lnTo>
                  <a:lnTo>
                    <a:pt x="0" y="786492"/>
                  </a:lnTo>
                  <a:lnTo>
                    <a:pt x="393361" y="393246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2" name="object 22"/>
          <p:cNvSpPr txBox="1"/>
          <p:nvPr/>
        </p:nvSpPr>
        <p:spPr>
          <a:xfrm>
            <a:off x="6119748" y="313672"/>
            <a:ext cx="1793239" cy="773430"/>
          </a:xfrm>
          <a:prstGeom prst="rect">
            <a:avLst/>
          </a:prstGeom>
        </p:spPr>
        <p:txBody>
          <a:bodyPr vert="horz" wrap="square" lIns="0" tIns="113664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894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-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Jim</a:t>
            </a:r>
            <a:r>
              <a:rPr kumimoji="0" sz="1400" b="0" i="0" u="none" strike="noStrike" kern="0" cap="none" spc="-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2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Crow</a:t>
            </a:r>
            <a:r>
              <a:rPr kumimoji="0" sz="1400" b="0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laws</a:t>
            </a:r>
            <a:r>
              <a:rPr kumimoji="0" sz="1400" b="0" i="0" u="none" strike="noStrike" kern="0" cap="none" spc="-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and</a:t>
            </a:r>
            <a:r>
              <a:rPr kumimoji="0" sz="1400" b="0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the</a:t>
            </a:r>
            <a:r>
              <a:rPr kumimoji="0" sz="1400" b="0" i="0" u="none" strike="noStrike" kern="0" cap="none" spc="-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KKK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682625" marR="0" lvl="0" indent="0" algn="ctr" defTabSz="914400" eaLnBrk="1" fontAlgn="auto" latinLnBrk="0" hangingPunct="1">
              <a:lnSpc>
                <a:spcPct val="100000"/>
              </a:lnSpc>
              <a:spcBef>
                <a:spcPts val="45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KKK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: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694690" marR="5080" lvl="0" indent="0" algn="ctr" defTabSz="914400" eaLnBrk="1" fontAlgn="auto" latinLnBrk="0" hangingPunct="1">
              <a:lnSpc>
                <a:spcPts val="790"/>
              </a:lnSpc>
              <a:spcBef>
                <a:spcPts val="4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This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group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racist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Americans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who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23" name="object 23"/>
          <p:cNvSpPr txBox="1"/>
          <p:nvPr/>
        </p:nvSpPr>
        <p:spPr>
          <a:xfrm>
            <a:off x="6764578" y="1039906"/>
            <a:ext cx="1188720" cy="351790"/>
          </a:xfrm>
          <a:prstGeom prst="rect">
            <a:avLst/>
          </a:prstGeom>
        </p:spPr>
        <p:txBody>
          <a:bodyPr vert="horz" wrap="square" lIns="0" tIns="32384" rIns="0" bIns="0" rtlCol="0">
            <a:spAutoFit/>
          </a:bodyPr>
          <a:lstStyle/>
          <a:p>
            <a:pPr marL="12700" marR="5080" lvl="0" indent="-3175" algn="ctr" defTabSz="914400" eaLnBrk="1" fontAlgn="auto" latinLnBrk="0" hangingPunct="1">
              <a:lnSpc>
                <a:spcPct val="83700"/>
              </a:lnSpc>
              <a:spcBef>
                <a:spcPts val="254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campaigned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against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rights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of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African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Americans,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and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actively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lynched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them.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8137494" y="654040"/>
            <a:ext cx="2019300" cy="805180"/>
            <a:chOff x="8137494" y="654040"/>
            <a:chExt cx="2019300" cy="805180"/>
          </a:xfrm>
        </p:grpSpPr>
        <p:sp>
          <p:nvSpPr>
            <p:cNvPr id="25" name="object 25"/>
            <p:cNvSpPr/>
            <p:nvPr/>
          </p:nvSpPr>
          <p:spPr>
            <a:xfrm>
              <a:off x="8146773" y="663318"/>
              <a:ext cx="2000250" cy="786765"/>
            </a:xfrm>
            <a:custGeom>
              <a:avLst/>
              <a:gdLst/>
              <a:ahLst/>
              <a:cxnLst/>
              <a:rect l="l" t="t" r="r" b="b"/>
              <a:pathLst>
                <a:path w="2000250" h="786765">
                  <a:moveTo>
                    <a:pt x="1606781" y="0"/>
                  </a:moveTo>
                  <a:lnTo>
                    <a:pt x="0" y="0"/>
                  </a:lnTo>
                  <a:lnTo>
                    <a:pt x="393362" y="393245"/>
                  </a:lnTo>
                  <a:lnTo>
                    <a:pt x="0" y="786491"/>
                  </a:lnTo>
                  <a:lnTo>
                    <a:pt x="1606781" y="786491"/>
                  </a:lnTo>
                  <a:lnTo>
                    <a:pt x="2000142" y="393245"/>
                  </a:lnTo>
                  <a:lnTo>
                    <a:pt x="1606781" y="0"/>
                  </a:lnTo>
                  <a:close/>
                </a:path>
              </a:pathLst>
            </a:custGeom>
            <a:solidFill>
              <a:srgbClr val="FFCCCC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8146773" y="663318"/>
              <a:ext cx="2000250" cy="786765"/>
            </a:xfrm>
            <a:custGeom>
              <a:avLst/>
              <a:gdLst/>
              <a:ahLst/>
              <a:cxnLst/>
              <a:rect l="l" t="t" r="r" b="b"/>
              <a:pathLst>
                <a:path w="2000250" h="786765">
                  <a:moveTo>
                    <a:pt x="0" y="0"/>
                  </a:moveTo>
                  <a:lnTo>
                    <a:pt x="1606780" y="0"/>
                  </a:lnTo>
                  <a:lnTo>
                    <a:pt x="2000141" y="393246"/>
                  </a:lnTo>
                  <a:lnTo>
                    <a:pt x="1606780" y="786492"/>
                  </a:lnTo>
                  <a:lnTo>
                    <a:pt x="0" y="786492"/>
                  </a:lnTo>
                  <a:lnTo>
                    <a:pt x="393361" y="393246"/>
                  </a:lnTo>
                  <a:lnTo>
                    <a:pt x="0" y="0"/>
                  </a:lnTo>
                  <a:close/>
                </a:path>
              </a:pathLst>
            </a:custGeom>
            <a:ln w="18556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8609317" y="604006"/>
            <a:ext cx="1096010" cy="848360"/>
          </a:xfrm>
          <a:prstGeom prst="rect">
            <a:avLst/>
          </a:prstGeom>
        </p:spPr>
        <p:txBody>
          <a:bodyPr vert="horz" wrap="square" lIns="0" tIns="43180" rIns="0" bIns="0" rtlCol="0">
            <a:spAutoFit/>
          </a:bodyPr>
          <a:lstStyle/>
          <a:p>
            <a:pPr marL="1270" marR="0" lvl="0" indent="0" algn="ctr" defTabSz="914400" eaLnBrk="1" fontAlgn="auto" latinLnBrk="0" hangingPunct="1">
              <a:lnSpc>
                <a:spcPct val="100000"/>
              </a:lnSpc>
              <a:spcBef>
                <a:spcPts val="3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NRA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: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12700" marR="5080" lvl="0" indent="0" algn="ctr" defTabSz="914400" eaLnBrk="1" fontAlgn="auto" latinLnBrk="0" hangingPunct="1">
              <a:lnSpc>
                <a:spcPct val="85000"/>
              </a:lnSpc>
              <a:spcBef>
                <a:spcPts val="384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Around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time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KKK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branded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terrorist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organisation,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NRA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formed,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which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prevented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African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Americans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having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right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own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gun.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714876" y="5304080"/>
            <a:ext cx="2340610" cy="114109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535940" marR="162560" lvl="0" indent="-371475" defTabSz="914400" eaLnBrk="1" fontAlgn="auto" latinLnBrk="0" hangingPunct="1">
              <a:lnSpc>
                <a:spcPct val="101400"/>
              </a:lnSpc>
              <a:spcBef>
                <a:spcPts val="7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Assassination</a:t>
            </a:r>
            <a:r>
              <a:rPr kumimoji="0" sz="14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of</a:t>
            </a:r>
            <a:r>
              <a:rPr kumimoji="0" sz="14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2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Malcom</a:t>
            </a:r>
            <a:r>
              <a:rPr kumimoji="0" sz="14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2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X</a:t>
            </a:r>
            <a:r>
              <a:rPr kumimoji="0" sz="14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and </a:t>
            </a:r>
            <a:r>
              <a:rPr kumimoji="0" sz="14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Martin</a:t>
            </a:r>
            <a:r>
              <a:rPr kumimoji="0" sz="14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Luther</a:t>
            </a:r>
            <a:r>
              <a:rPr kumimoji="0" sz="14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King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12700" marR="5080" lvl="0" indent="0" algn="just" defTabSz="914400" eaLnBrk="1" fontAlgn="auto" latinLnBrk="0" hangingPunct="1">
              <a:lnSpc>
                <a:spcPct val="104400"/>
              </a:lnSpc>
              <a:spcBef>
                <a:spcPts val="3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There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still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lot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resentment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America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towards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Civil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Rights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Movement.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two</a:t>
            </a:r>
            <a:r>
              <a:rPr kumimoji="0" sz="8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leading</a:t>
            </a:r>
            <a:r>
              <a:rPr kumimoji="0" sz="8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figures,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Malcom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X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Martin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Luther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King,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were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assassinated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in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1960s,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proving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that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there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still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long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go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for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achieving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end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racism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United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States.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4181911" y="2652262"/>
            <a:ext cx="1096010" cy="129667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1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Violent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Methods: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</a:endParaRPr>
          </a:p>
          <a:p>
            <a:pPr marL="13970" marR="6350" lvl="0" indent="-1270" algn="ctr" defTabSz="914400" eaLnBrk="1" fontAlgn="auto" latinLnBrk="0" hangingPunct="1">
              <a:lnSpc>
                <a:spcPct val="104400"/>
              </a:lnSpc>
              <a:spcBef>
                <a:spcPts val="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Malcom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X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orchestrated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several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violent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protests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order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achieve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Civil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Rights.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These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included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Harlem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Race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Riots.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12700" marR="5080" lvl="0" indent="-635" algn="ctr" defTabSz="914400" eaLnBrk="1" fontAlgn="auto" latinLnBrk="0" hangingPunct="1">
              <a:lnSpc>
                <a:spcPts val="1010"/>
              </a:lnSpc>
              <a:spcBef>
                <a:spcPts val="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However,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were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largely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ineffective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it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12700" marR="5080" lvl="0" indent="0" algn="ctr" defTabSz="914400" eaLnBrk="1" fontAlgn="auto" latinLnBrk="0" hangingPunct="1">
              <a:lnSpc>
                <a:spcPts val="980"/>
              </a:lnSpc>
              <a:spcBef>
                <a:spcPts val="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encouraged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more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people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against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them.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1108778" y="1170992"/>
            <a:ext cx="2888615" cy="401574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178560" marR="328295" lvl="0" indent="-854075" defTabSz="914400" eaLnBrk="1" fontAlgn="auto" latinLnBrk="0" hangingPunct="1">
              <a:lnSpc>
                <a:spcPct val="101400"/>
              </a:lnSpc>
              <a:spcBef>
                <a:spcPts val="7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-2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What</a:t>
            </a:r>
            <a:r>
              <a:rPr kumimoji="0" sz="14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happened</a:t>
            </a:r>
            <a:r>
              <a:rPr kumimoji="0" sz="14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during</a:t>
            </a:r>
            <a:r>
              <a:rPr kumimoji="0" sz="14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the</a:t>
            </a:r>
            <a:r>
              <a:rPr kumimoji="0" sz="14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British empire?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29209" marR="0" lvl="0" indent="0" defTabSz="914400" eaLnBrk="1" fontAlgn="auto" latinLnBrk="0" hangingPunct="1">
              <a:lnSpc>
                <a:spcPts val="86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1865: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Jim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Crow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Laws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are formally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introduced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America,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with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29209" marR="0" lvl="0" indent="0" algn="just" defTabSz="914400" eaLnBrk="1" fontAlgn="auto" latinLnBrk="0" hangingPunct="1">
              <a:lnSpc>
                <a:spcPct val="100000"/>
              </a:lnSpc>
              <a:spcBef>
                <a:spcPts val="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guise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of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keeping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races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‘Separate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but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Equal’.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12700" marR="39370" lvl="0" indent="0" algn="just" defTabSz="914400" eaLnBrk="1" fontAlgn="auto" latinLnBrk="0" hangingPunct="1">
              <a:lnSpc>
                <a:spcPct val="105000"/>
              </a:lnSpc>
              <a:spcBef>
                <a:spcPts val="1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1865:</a:t>
            </a:r>
            <a:r>
              <a:rPr kumimoji="0" sz="800" b="0" i="0" u="none" strike="noStrike" kern="0" cap="none" spc="1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2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formation</a:t>
            </a:r>
            <a:r>
              <a:rPr kumimoji="0" sz="800" b="0" i="0" u="none" strike="noStrike" kern="0" cap="none" spc="2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2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2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KKK</a:t>
            </a:r>
            <a:r>
              <a:rPr kumimoji="0" sz="800" b="0" i="0" u="none" strike="noStrike" kern="0" cap="none" spc="2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is</a:t>
            </a:r>
            <a:r>
              <a:rPr kumimoji="0" sz="800" b="0" i="0" u="none" strike="noStrike" kern="0" cap="none" spc="2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formed</a:t>
            </a:r>
            <a:r>
              <a:rPr kumimoji="0" sz="800" b="0" i="0" u="none" strike="noStrike" kern="0" cap="none" spc="25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</a:t>
            </a:r>
            <a:r>
              <a:rPr kumimoji="0" sz="800" b="0" i="0" u="none" strike="noStrike" kern="0" cap="none" spc="2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</a:t>
            </a:r>
            <a:r>
              <a:rPr kumimoji="0" sz="800" b="0" i="0" u="none" strike="noStrike" kern="0" cap="none" spc="2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illegal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organisation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keep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Jim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Crow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laws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operational.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29209" marR="23495" lvl="0" indent="0" algn="just" defTabSz="914400" eaLnBrk="1" fontAlgn="auto" latinLnBrk="0" hangingPunct="1">
              <a:lnSpc>
                <a:spcPct val="105000"/>
              </a:lnSpc>
              <a:spcBef>
                <a:spcPts val="1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1955: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 </a:t>
            </a:r>
            <a:r>
              <a:rPr kumimoji="0" sz="8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Emmett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Till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is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brutally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murdered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Mississippi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for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allegedly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flirting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with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white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woman.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45720" marR="7620" lvl="0" indent="0" algn="just" defTabSz="914400" eaLnBrk="1" fontAlgn="auto" latinLnBrk="0" hangingPunct="1">
              <a:lnSpc>
                <a:spcPct val="105000"/>
              </a:lnSpc>
              <a:spcBef>
                <a:spcPts val="29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DeCember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1955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: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Rosa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Parks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refuses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give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up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her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seat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white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man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on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bus.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40005" marR="11430" lvl="0" indent="0" algn="just" defTabSz="914400" eaLnBrk="1" fontAlgn="auto" latinLnBrk="0" hangingPunct="1">
              <a:lnSpc>
                <a:spcPct val="103699"/>
              </a:lnSpc>
              <a:spcBef>
                <a:spcPts val="3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1963: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250,000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people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take part in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March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on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Washington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for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Jobs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and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Freedom.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Martin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Luther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King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makes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‘I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Have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Dream’ Speech.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26670" marR="0" lvl="0" indent="0" defTabSz="914400" eaLnBrk="1" fontAlgn="auto" latinLnBrk="0" hangingPunct="1">
              <a:lnSpc>
                <a:spcPct val="10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19963: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Bristol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Bys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Boycott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England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13970" marR="39370" lvl="0" indent="0" algn="just" defTabSz="914400" eaLnBrk="1" fontAlgn="auto" latinLnBrk="0" hangingPunct="1">
              <a:lnSpc>
                <a:spcPct val="105000"/>
              </a:lnSpc>
              <a:spcBef>
                <a:spcPts val="53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1964: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President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Lyndon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B.</a:t>
            </a:r>
            <a:r>
              <a:rPr kumimoji="0" sz="8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Johnson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signs</a:t>
            </a:r>
            <a:r>
              <a:rPr kumimoji="0" sz="8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Civil</a:t>
            </a:r>
            <a:r>
              <a:rPr kumimoji="0" sz="8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Rights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Act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preventing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discrimination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on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any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protected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characteristic.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46990" marR="0" lvl="0" indent="0" defTabSz="914400" eaLnBrk="1" fontAlgn="auto" latinLnBrk="0" hangingPunct="1">
              <a:lnSpc>
                <a:spcPct val="100000"/>
              </a:lnSpc>
              <a:spcBef>
                <a:spcPts val="53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1965: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Malcom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X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is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murdered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31750" marR="0" lvl="0" indent="0" defTabSz="914400" eaLnBrk="1" fontAlgn="auto" latinLnBrk="0" hangingPunct="1">
              <a:lnSpc>
                <a:spcPct val="100000"/>
              </a:lnSpc>
              <a:spcBef>
                <a:spcPts val="4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1968: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Martin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Luther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King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is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assassinated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46990" marR="5080" lvl="0" indent="0" algn="just" defTabSz="914400" eaLnBrk="1" fontAlgn="auto" latinLnBrk="0" hangingPunct="1">
              <a:lnSpc>
                <a:spcPct val="103699"/>
              </a:lnSpc>
              <a:spcBef>
                <a:spcPts val="61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1970: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Mangrove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Nine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trial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are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first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time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that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judge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court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admitted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that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there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is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evidence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racial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hatred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police force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40005" marR="13335" lvl="0" indent="0" algn="just" defTabSz="914400" eaLnBrk="1" fontAlgn="auto" latinLnBrk="0" hangingPunct="1">
              <a:lnSpc>
                <a:spcPct val="103699"/>
              </a:lnSpc>
              <a:spcBef>
                <a:spcPts val="3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1981: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Hill</a:t>
            </a:r>
            <a:r>
              <a:rPr kumimoji="0" sz="8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Cross</a:t>
            </a:r>
            <a:r>
              <a:rPr kumimoji="0" sz="800" b="0" i="0" u="none" strike="noStrike" kern="0" cap="none" spc="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Fires</a:t>
            </a:r>
            <a:r>
              <a:rPr kumimoji="0" sz="800" b="0" i="0" u="none" strike="noStrike" kern="0" cap="none" spc="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leave</a:t>
            </a:r>
            <a:r>
              <a:rPr kumimoji="0" sz="800" b="0" i="0" u="none" strike="noStrike" kern="0" cap="none" spc="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13</a:t>
            </a:r>
            <a:r>
              <a:rPr kumimoji="0" sz="800" b="0" i="0" u="none" strike="noStrike" kern="0" cap="none" spc="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dead,</a:t>
            </a:r>
            <a:r>
              <a:rPr kumimoji="0" sz="800" b="0" i="0" u="none" strike="noStrike" kern="0" cap="none" spc="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fire</a:t>
            </a:r>
            <a:r>
              <a:rPr kumimoji="0" sz="800" b="0" i="0" u="none" strike="noStrike" kern="0" cap="none" spc="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department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blame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victims,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however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there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evidence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suggest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it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racist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attack.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40005" marR="13970" lvl="0" indent="0" algn="just" defTabSz="914400" eaLnBrk="1" fontAlgn="auto" latinLnBrk="0" hangingPunct="1">
              <a:lnSpc>
                <a:spcPct val="102499"/>
              </a:lnSpc>
              <a:spcBef>
                <a:spcPts val="45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2020: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Verdana"/>
                <a:cs typeface="Verdana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George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Floyd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is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murdered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by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police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America,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sparking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Black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Lives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Matter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movement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world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wide.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pic>
        <p:nvPicPr>
          <p:cNvPr id="31" name="object 31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652764" y="1620519"/>
            <a:ext cx="1481327" cy="835151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134859" y="1669288"/>
            <a:ext cx="1426463" cy="804672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601715" y="1678432"/>
            <a:ext cx="1426464" cy="752856"/>
          </a:xfrm>
          <a:prstGeom prst="rect">
            <a:avLst/>
          </a:prstGeom>
        </p:spPr>
      </p:pic>
      <p:sp>
        <p:nvSpPr>
          <p:cNvPr id="34" name="object 34"/>
          <p:cNvSpPr txBox="1"/>
          <p:nvPr/>
        </p:nvSpPr>
        <p:spPr>
          <a:xfrm>
            <a:off x="5448190" y="1430072"/>
            <a:ext cx="325501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-3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WHAT</a:t>
            </a:r>
            <a:r>
              <a:rPr kumimoji="0" sz="1400" b="0" i="0" u="none" strike="noStrike" kern="0" cap="none" spc="-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DID</a:t>
            </a:r>
            <a:r>
              <a:rPr kumimoji="0" sz="1400" b="0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25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THE</a:t>
            </a:r>
            <a:r>
              <a:rPr kumimoji="0" sz="1400" b="0" i="0" u="none" strike="noStrike" kern="0" cap="none" spc="-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JIM </a:t>
            </a:r>
            <a:r>
              <a:rPr kumimoji="0" sz="1400" b="0" i="0" u="none" strike="noStrike" kern="0" cap="none" spc="-3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CROW</a:t>
            </a:r>
            <a:r>
              <a:rPr kumimoji="0" sz="1400" b="0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2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LAWS</a:t>
            </a:r>
            <a:r>
              <a:rPr kumimoji="0" sz="1400" b="0" i="0" u="none" strike="noStrike" kern="0" cap="none" spc="-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2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LOOK</a:t>
            </a:r>
            <a:r>
              <a:rPr kumimoji="0" sz="1400" b="0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LIKE</a:t>
            </a:r>
            <a:r>
              <a:rPr kumimoji="0" sz="1400" b="0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IN</a:t>
            </a:r>
            <a:r>
              <a:rPr kumimoji="0" sz="1400" b="0" i="0" u="none" strike="noStrike" kern="0" cap="none" spc="-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REALITY?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pic>
        <p:nvPicPr>
          <p:cNvPr id="35" name="object 35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108196" y="1696720"/>
            <a:ext cx="1429512" cy="749808"/>
          </a:xfrm>
          <a:prstGeom prst="rect">
            <a:avLst/>
          </a:prstGeom>
        </p:spPr>
      </p:pic>
      <p:pic>
        <p:nvPicPr>
          <p:cNvPr id="36" name="object 36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520700" y="5472696"/>
            <a:ext cx="1557572" cy="1639303"/>
          </a:xfrm>
          <a:prstGeom prst="rect">
            <a:avLst/>
          </a:prstGeom>
        </p:spPr>
      </p:pic>
      <p:sp>
        <p:nvSpPr>
          <p:cNvPr id="37" name="object 37"/>
          <p:cNvSpPr txBox="1"/>
          <p:nvPr/>
        </p:nvSpPr>
        <p:spPr>
          <a:xfrm>
            <a:off x="4354118" y="5256003"/>
            <a:ext cx="2686685" cy="1802130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1337310" marR="0" lvl="0" indent="0" defTabSz="914400" eaLnBrk="1" fontAlgn="auto" latinLnBrk="0" hangingPunct="1">
              <a:lnSpc>
                <a:spcPct val="100000"/>
              </a:lnSpc>
              <a:spcBef>
                <a:spcPts val="3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-2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What</a:t>
            </a:r>
            <a:r>
              <a:rPr kumimoji="0" sz="14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happened</a:t>
            </a:r>
            <a:r>
              <a:rPr kumimoji="0" sz="14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next?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12700" marR="705485" lvl="0" indent="0" algn="just" defTabSz="914400" eaLnBrk="1" fontAlgn="auto" latinLnBrk="0" hangingPunct="1">
              <a:lnSpc>
                <a:spcPct val="104299"/>
              </a:lnSpc>
              <a:spcBef>
                <a:spcPts val="7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1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police</a:t>
            </a:r>
            <a:r>
              <a:rPr kumimoji="0" sz="800" b="0" i="0" u="none" strike="noStrike" kern="0" cap="none" spc="1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1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Virginia</a:t>
            </a:r>
            <a:r>
              <a:rPr kumimoji="0" sz="800" b="0" i="0" u="none" strike="noStrike" kern="0" cap="none" spc="1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wanted</a:t>
            </a:r>
            <a:r>
              <a:rPr kumimoji="0" sz="800" b="0" i="0" u="none" strike="noStrike" kern="0" cap="none" spc="1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1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bury</a:t>
            </a:r>
            <a:r>
              <a:rPr kumimoji="0" sz="800" b="0" i="0" u="none" strike="noStrike" kern="0" cap="none" spc="1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body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quickly,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but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Till’s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mother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refused,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she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wanted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her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son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buried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Chicago.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When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body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returned,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she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horrified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at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state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him,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so</a:t>
            </a:r>
            <a:r>
              <a:rPr kumimoji="0" sz="8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she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sent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photos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local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newspapers.</a:t>
            </a:r>
            <a:r>
              <a:rPr kumimoji="0" sz="80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Emmett</a:t>
            </a:r>
            <a:r>
              <a:rPr kumimoji="0" sz="800" b="0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Till’s</a:t>
            </a:r>
            <a:r>
              <a:rPr kumimoji="0" sz="800" b="0" i="0" u="none" strike="noStrike" kern="0" cap="none" spc="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murder</a:t>
            </a:r>
            <a:r>
              <a:rPr kumimoji="0" sz="800" b="0" i="0" u="none" strike="noStrike" kern="0" cap="none" spc="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received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national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front-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page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status,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trial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set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for</a:t>
            </a:r>
            <a:r>
              <a:rPr kumimoji="0" sz="8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his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murders.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However,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Jury</a:t>
            </a:r>
            <a:r>
              <a:rPr kumimoji="0" sz="8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were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all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white,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after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deliberating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for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less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than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hour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were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found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not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guilty.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This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horrified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many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America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spark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that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lit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Civil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Rights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Movement.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pic>
        <p:nvPicPr>
          <p:cNvPr id="38" name="object 3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406388" y="5576823"/>
            <a:ext cx="1313688" cy="1472184"/>
          </a:xfrm>
          <a:prstGeom prst="rect">
            <a:avLst/>
          </a:prstGeom>
        </p:spPr>
      </p:pic>
      <p:grpSp>
        <p:nvGrpSpPr>
          <p:cNvPr id="39" name="object 39"/>
          <p:cNvGrpSpPr/>
          <p:nvPr/>
        </p:nvGrpSpPr>
        <p:grpSpPr>
          <a:xfrm>
            <a:off x="7768884" y="6494867"/>
            <a:ext cx="2379980" cy="617220"/>
            <a:chOff x="7768884" y="6494867"/>
            <a:chExt cx="2379980" cy="617220"/>
          </a:xfrm>
        </p:grpSpPr>
        <p:pic>
          <p:nvPicPr>
            <p:cNvPr id="40" name="object 40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7768884" y="6494867"/>
              <a:ext cx="645772" cy="617132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348736" y="6494867"/>
              <a:ext cx="1799822" cy="617132"/>
            </a:xfrm>
            <a:prstGeom prst="rect">
              <a:avLst/>
            </a:prstGeom>
          </p:spPr>
        </p:pic>
      </p:grpSp>
      <p:grpSp>
        <p:nvGrpSpPr>
          <p:cNvPr id="42" name="object 42"/>
          <p:cNvGrpSpPr/>
          <p:nvPr/>
        </p:nvGrpSpPr>
        <p:grpSpPr>
          <a:xfrm>
            <a:off x="4031601" y="2742183"/>
            <a:ext cx="2433320" cy="2573020"/>
            <a:chOff x="4031601" y="2742183"/>
            <a:chExt cx="2433320" cy="2573020"/>
          </a:xfrm>
        </p:grpSpPr>
        <p:pic>
          <p:nvPicPr>
            <p:cNvPr id="43" name="object 4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031601" y="3917325"/>
              <a:ext cx="1242601" cy="1397518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235956" y="2742183"/>
              <a:ext cx="1228344" cy="1207008"/>
            </a:xfrm>
            <a:prstGeom prst="rect">
              <a:avLst/>
            </a:prstGeom>
          </p:spPr>
        </p:pic>
      </p:grpSp>
      <p:sp>
        <p:nvSpPr>
          <p:cNvPr id="45" name="object 45"/>
          <p:cNvSpPr txBox="1"/>
          <p:nvPr/>
        </p:nvSpPr>
        <p:spPr>
          <a:xfrm>
            <a:off x="5721525" y="3993417"/>
            <a:ext cx="31686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Sit</a:t>
            </a:r>
            <a:r>
              <a:rPr kumimoji="0" sz="800" b="1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Ins: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46" name="object 46"/>
          <p:cNvSpPr txBox="1"/>
          <p:nvPr/>
        </p:nvSpPr>
        <p:spPr>
          <a:xfrm>
            <a:off x="5305437" y="4115301"/>
            <a:ext cx="1149350" cy="1168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780" marR="9525" lvl="0" indent="0" algn="ctr" defTabSz="914400" eaLnBrk="1" fontAlgn="auto" latinLnBrk="0" hangingPunct="1">
              <a:lnSpc>
                <a:spcPct val="105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sit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started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1960,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when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four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African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12700" marR="5080" lvl="0" indent="-1270" algn="ctr" defTabSz="914400" eaLnBrk="1" fontAlgn="auto" latinLnBrk="0" hangingPunct="1">
              <a:lnSpc>
                <a:spcPts val="1010"/>
              </a:lnSpc>
              <a:spcBef>
                <a:spcPts val="1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Americans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went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sat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a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white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only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restaurant.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12700" marR="5080" lvl="0" indent="0" algn="ctr" defTabSz="914400" eaLnBrk="1" fontAlgn="auto" latinLnBrk="0" hangingPunct="1">
              <a:lnSpc>
                <a:spcPts val="980"/>
              </a:lnSpc>
              <a:spcBef>
                <a:spcPts val="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were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refused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service,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so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refused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to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leave.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1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This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very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effective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69850" marR="60325" lvl="0" indent="-2540" algn="ctr" defTabSz="914400" eaLnBrk="1" fontAlgn="auto" latinLnBrk="0" hangingPunct="1">
              <a:lnSpc>
                <a:spcPct val="102499"/>
              </a:lnSpc>
              <a:spcBef>
                <a:spcPts val="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it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forced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end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segregated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restaurants.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pic>
        <p:nvPicPr>
          <p:cNvPr id="47" name="object 47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6461252" y="4135120"/>
            <a:ext cx="1228344" cy="1203959"/>
          </a:xfrm>
          <a:prstGeom prst="rect">
            <a:avLst/>
          </a:prstGeom>
        </p:spPr>
      </p:pic>
      <p:sp>
        <p:nvSpPr>
          <p:cNvPr id="48" name="object 48"/>
          <p:cNvSpPr txBox="1"/>
          <p:nvPr/>
        </p:nvSpPr>
        <p:spPr>
          <a:xfrm>
            <a:off x="5878448" y="2398503"/>
            <a:ext cx="2178685" cy="1630045"/>
          </a:xfrm>
          <a:prstGeom prst="rect">
            <a:avLst/>
          </a:prstGeom>
        </p:spPr>
        <p:txBody>
          <a:bodyPr vert="horz" wrap="square" lIns="0" tIns="9271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73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-3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How</a:t>
            </a:r>
            <a:r>
              <a:rPr kumimoji="0" sz="1400" b="0" i="0" u="none" strike="noStrike" kern="0" cap="none" spc="-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2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were</a:t>
            </a:r>
            <a:r>
              <a:rPr kumimoji="0" sz="1400" b="0" i="0" u="none" strike="noStrike" kern="0" cap="none" spc="-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civil</a:t>
            </a:r>
            <a:r>
              <a:rPr kumimoji="0" sz="1400" b="0" i="0" u="none" strike="noStrike" kern="0" cap="none" spc="-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rights</a:t>
            </a:r>
            <a:r>
              <a:rPr kumimoji="0" sz="1400" b="0" i="0" u="none" strike="noStrike" kern="0" cap="none" spc="-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achieved?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274320" marR="0" lvl="0" indent="0" algn="ctr" defTabSz="914400" eaLnBrk="1" fontAlgn="auto" latinLnBrk="0" hangingPunct="1">
              <a:lnSpc>
                <a:spcPct val="100000"/>
              </a:lnSpc>
              <a:spcBef>
                <a:spcPts val="36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Integration: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</a:endParaRPr>
          </a:p>
          <a:p>
            <a:pPr marL="742950" marR="461009" lvl="0" indent="-635" algn="ctr" defTabSz="914400" eaLnBrk="1" fontAlgn="auto" latinLnBrk="0" hangingPunct="1">
              <a:lnSpc>
                <a:spcPct val="103800"/>
              </a:lnSpc>
              <a:spcBef>
                <a:spcPts val="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1957,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nine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African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American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students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attempted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to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integrate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Central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High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School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Alabama.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This</a:t>
            </a:r>
            <a:r>
              <a:rPr kumimoji="0" sz="8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caused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671830" marR="389255" lvl="0" indent="0" algn="ctr" defTabSz="914400" eaLnBrk="1" fontAlgn="auto" latinLnBrk="0" hangingPunct="1">
              <a:lnSpc>
                <a:spcPct val="10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outrage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protests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from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white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community.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690245" marR="408305" lvl="0" indent="0" algn="ctr" defTabSz="914400" eaLnBrk="1" fontAlgn="auto" latinLnBrk="0" hangingPunct="1">
              <a:lnSpc>
                <a:spcPts val="1010"/>
              </a:lnSpc>
              <a:spcBef>
                <a:spcPts val="1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However,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it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effective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it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led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end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49" name="object 49"/>
          <p:cNvSpPr txBox="1"/>
          <p:nvPr/>
        </p:nvSpPr>
        <p:spPr>
          <a:xfrm>
            <a:off x="6677038" y="4008657"/>
            <a:ext cx="858519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segregated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schools.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pic>
        <p:nvPicPr>
          <p:cNvPr id="50" name="object 50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7677404" y="2742183"/>
            <a:ext cx="1228344" cy="1213103"/>
          </a:xfrm>
          <a:prstGeom prst="rect">
            <a:avLst/>
          </a:prstGeom>
        </p:spPr>
      </p:pic>
      <p:sp>
        <p:nvSpPr>
          <p:cNvPr id="51" name="object 51"/>
          <p:cNvSpPr txBox="1"/>
          <p:nvPr/>
        </p:nvSpPr>
        <p:spPr>
          <a:xfrm>
            <a:off x="8078630" y="3895881"/>
            <a:ext cx="42354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Boycotts: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52" name="object 52"/>
          <p:cNvSpPr txBox="1"/>
          <p:nvPr/>
        </p:nvSpPr>
        <p:spPr>
          <a:xfrm>
            <a:off x="7682651" y="4017766"/>
            <a:ext cx="1214120" cy="12966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065" marR="5080" lvl="0" indent="0" algn="ctr" defTabSz="914400" eaLnBrk="1" fontAlgn="auto" latinLnBrk="0" hangingPunct="1">
              <a:lnSpc>
                <a:spcPct val="1042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1955,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Rosa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Parks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refused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to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move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on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bus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for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white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man.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She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arrested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fined.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This sparked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boycott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busses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Alabama,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which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highly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effective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it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ended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segregated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buses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caused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them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go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out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of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business.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53" name="object 53"/>
          <p:cNvSpPr txBox="1"/>
          <p:nvPr/>
        </p:nvSpPr>
        <p:spPr>
          <a:xfrm>
            <a:off x="8898967" y="2649213"/>
            <a:ext cx="1219200" cy="154940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1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Marches: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</a:endParaRPr>
          </a:p>
          <a:p>
            <a:pPr marL="12700" marR="5080" lvl="0" indent="-635" algn="ctr" defTabSz="914400" eaLnBrk="1" fontAlgn="auto" latinLnBrk="0" hangingPunct="1">
              <a:lnSpc>
                <a:spcPct val="104000"/>
              </a:lnSpc>
              <a:spcBef>
                <a:spcPts val="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1963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saw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largest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Civil </a:t>
            </a:r>
            <a:r>
              <a:rPr kumimoji="0" sz="8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Rights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March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Washington.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250,000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people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marched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protest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Jim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Crow </a:t>
            </a:r>
            <a:r>
              <a:rPr kumimoji="0" sz="8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Laws.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This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highly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effective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it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has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been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credited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one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main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reasons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Civil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Rights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Act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passed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1964.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Martin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Luther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King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made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speech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here.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pic>
        <p:nvPicPr>
          <p:cNvPr id="54" name="object 54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8924035" y="4147311"/>
            <a:ext cx="1225296" cy="1191768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583596" y="5004962"/>
          <a:ext cx="6189978" cy="201739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029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19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07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142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36854">
                <a:tc gridSpan="4">
                  <a:txBody>
                    <a:bodyPr/>
                    <a:lstStyle/>
                    <a:p>
                      <a:pPr marR="33655" algn="ctr"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K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Y</a:t>
                      </a:r>
                      <a:r>
                        <a:rPr sz="750" b="1" spc="19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T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R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12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M</a:t>
                      </a:r>
                      <a:r>
                        <a:rPr sz="750" b="1" spc="7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-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S</a:t>
                      </a:r>
                      <a:endParaRPr sz="750">
                        <a:latin typeface="Verdana"/>
                        <a:cs typeface="Verdana"/>
                      </a:endParaRPr>
                    </a:p>
                  </a:txBody>
                  <a:tcPr marL="0" marR="0" marT="539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84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505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2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06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7505">
                <a:tc>
                  <a:txBody>
                    <a:bodyPr/>
                    <a:lstStyle/>
                    <a:p>
                      <a:pPr marL="1905" algn="ctr">
                        <a:lnSpc>
                          <a:spcPct val="100000"/>
                        </a:lnSpc>
                        <a:spcBef>
                          <a:spcPts val="83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NUWSS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54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117475">
                        <a:lnSpc>
                          <a:spcPct val="102499"/>
                        </a:lnSpc>
                        <a:spcBef>
                          <a:spcPts val="375"/>
                        </a:spcBef>
                      </a:pPr>
                      <a:r>
                        <a:rPr sz="800" spc="-9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National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Union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Women's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Suffrage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Societies,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it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was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peaceful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organisation.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76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83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Suffragette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54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1280">
                        <a:lnSpc>
                          <a:spcPct val="102499"/>
                        </a:lnSpc>
                        <a:spcBef>
                          <a:spcPts val="375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7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campaigner</a:t>
                      </a:r>
                      <a:r>
                        <a:rPr sz="800" spc="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for</a:t>
                      </a:r>
                      <a:r>
                        <a:rPr sz="800" spc="6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Women’s</a:t>
                      </a:r>
                      <a:r>
                        <a:rPr sz="800" spc="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suffrage</a:t>
                      </a:r>
                      <a:r>
                        <a:rPr sz="800" spc="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willing</a:t>
                      </a:r>
                      <a:r>
                        <a:rPr sz="800" spc="7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undertake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militant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actions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break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law.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762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58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</a:pPr>
                      <a:r>
                        <a:rPr sz="800" b="1" spc="-20" dirty="0">
                          <a:latin typeface="Arial"/>
                          <a:cs typeface="Arial"/>
                        </a:rPr>
                        <a:t>WSPU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546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3820" algn="just">
                        <a:lnSpc>
                          <a:spcPct val="103699"/>
                        </a:lnSpc>
                        <a:spcBef>
                          <a:spcPts val="380"/>
                        </a:spcBef>
                      </a:pPr>
                      <a:r>
                        <a:rPr sz="800" spc="-20" dirty="0">
                          <a:latin typeface="Arial MT"/>
                          <a:cs typeface="Arial MT"/>
                        </a:rPr>
                        <a:t>Women’s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Social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Political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Union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was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formed</a:t>
                      </a:r>
                      <a:r>
                        <a:rPr sz="800" spc="114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when</a:t>
                      </a:r>
                      <a:r>
                        <a:rPr sz="800" spc="1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Emmeline</a:t>
                      </a:r>
                      <a:r>
                        <a:rPr sz="800" spc="114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Pankhurst,</a:t>
                      </a:r>
                      <a:r>
                        <a:rPr sz="800" spc="10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this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was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more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violent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groups.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82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3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Suffragist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546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397510">
                        <a:lnSpc>
                          <a:spcPct val="102499"/>
                        </a:lnSpc>
                        <a:spcBef>
                          <a:spcPts val="895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campaigner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for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0" dirty="0">
                          <a:latin typeface="Arial MT"/>
                          <a:cs typeface="Arial MT"/>
                        </a:rPr>
                        <a:t>women’s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suffrage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who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believes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constitutional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methods.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1366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75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Constitutional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477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2550">
                        <a:lnSpc>
                          <a:spcPct val="102499"/>
                        </a:lnSpc>
                        <a:spcBef>
                          <a:spcPts val="37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18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peaceful,</a:t>
                      </a:r>
                      <a:r>
                        <a:rPr sz="800" spc="1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legal</a:t>
                      </a:r>
                      <a:r>
                        <a:rPr sz="800" spc="16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way</a:t>
                      </a:r>
                      <a:r>
                        <a:rPr sz="800" spc="1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1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campaigning,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often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recognising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‘political’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methods.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69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0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Pacifist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1430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1915">
                        <a:lnSpc>
                          <a:spcPct val="102499"/>
                        </a:lnSpc>
                        <a:spcBef>
                          <a:spcPts val="37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An</a:t>
                      </a:r>
                      <a:r>
                        <a:rPr sz="800" spc="3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individual</a:t>
                      </a:r>
                      <a:r>
                        <a:rPr sz="800" spc="3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who</a:t>
                      </a:r>
                      <a:r>
                        <a:rPr sz="800" spc="3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disagrees</a:t>
                      </a:r>
                      <a:r>
                        <a:rPr sz="800" spc="3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with</a:t>
                      </a:r>
                      <a:r>
                        <a:rPr sz="800" spc="3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war</a:t>
                      </a:r>
                      <a:r>
                        <a:rPr sz="800" spc="3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on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principle,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they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are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not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violent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at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all.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699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7505">
                <a:tc>
                  <a:txBody>
                    <a:bodyPr/>
                    <a:lstStyle/>
                    <a:p>
                      <a:pPr marL="635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Suffrage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4139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r>
                        <a:rPr sz="800" spc="-9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right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vote in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political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elections.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130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Militant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130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4455">
                        <a:lnSpc>
                          <a:spcPct val="105000"/>
                        </a:lnSpc>
                        <a:spcBef>
                          <a:spcPts val="340"/>
                        </a:spcBef>
                      </a:pPr>
                      <a:r>
                        <a:rPr sz="800" spc="-35" dirty="0">
                          <a:latin typeface="Arial MT"/>
                          <a:cs typeface="Arial MT"/>
                        </a:rPr>
                        <a:t>Aggressive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and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violent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behaviour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pursuit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political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cause.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31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pSp>
        <p:nvGrpSpPr>
          <p:cNvPr id="3" name="object 3"/>
          <p:cNvGrpSpPr/>
          <p:nvPr/>
        </p:nvGrpSpPr>
        <p:grpSpPr>
          <a:xfrm>
            <a:off x="4490908" y="734500"/>
            <a:ext cx="849630" cy="1717675"/>
            <a:chOff x="4490908" y="734500"/>
            <a:chExt cx="849630" cy="1717675"/>
          </a:xfrm>
        </p:grpSpPr>
        <p:sp>
          <p:nvSpPr>
            <p:cNvPr id="4" name="object 4"/>
            <p:cNvSpPr/>
            <p:nvPr/>
          </p:nvSpPr>
          <p:spPr>
            <a:xfrm>
              <a:off x="4497095" y="740686"/>
              <a:ext cx="837565" cy="1705610"/>
            </a:xfrm>
            <a:custGeom>
              <a:avLst/>
              <a:gdLst/>
              <a:ahLst/>
              <a:cxnLst/>
              <a:rect l="l" t="t" r="r" b="b"/>
              <a:pathLst>
                <a:path w="837564" h="1705610">
                  <a:moveTo>
                    <a:pt x="753463" y="0"/>
                  </a:moveTo>
                  <a:lnTo>
                    <a:pt x="83718" y="0"/>
                  </a:lnTo>
                  <a:lnTo>
                    <a:pt x="51131" y="6577"/>
                  </a:lnTo>
                  <a:lnTo>
                    <a:pt x="24520" y="24513"/>
                  </a:lnTo>
                  <a:lnTo>
                    <a:pt x="6578" y="51116"/>
                  </a:lnTo>
                  <a:lnTo>
                    <a:pt x="0" y="83694"/>
                  </a:lnTo>
                  <a:lnTo>
                    <a:pt x="0" y="1621558"/>
                  </a:lnTo>
                  <a:lnTo>
                    <a:pt x="24520" y="1680739"/>
                  </a:lnTo>
                  <a:lnTo>
                    <a:pt x="83718" y="1705253"/>
                  </a:lnTo>
                  <a:lnTo>
                    <a:pt x="753460" y="1705254"/>
                  </a:lnTo>
                  <a:lnTo>
                    <a:pt x="786047" y="1698677"/>
                  </a:lnTo>
                  <a:lnTo>
                    <a:pt x="812658" y="1680740"/>
                  </a:lnTo>
                  <a:lnTo>
                    <a:pt x="830599" y="1654137"/>
                  </a:lnTo>
                  <a:lnTo>
                    <a:pt x="837178" y="1621560"/>
                  </a:lnTo>
                  <a:lnTo>
                    <a:pt x="837181" y="83694"/>
                  </a:lnTo>
                  <a:lnTo>
                    <a:pt x="830602" y="51116"/>
                  </a:lnTo>
                  <a:lnTo>
                    <a:pt x="812660" y="24513"/>
                  </a:lnTo>
                  <a:lnTo>
                    <a:pt x="786049" y="6577"/>
                  </a:lnTo>
                  <a:lnTo>
                    <a:pt x="753463" y="0"/>
                  </a:lnTo>
                  <a:close/>
                </a:path>
              </a:pathLst>
            </a:custGeom>
            <a:solidFill>
              <a:srgbClr val="00BFB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" name="object 5"/>
            <p:cNvSpPr/>
            <p:nvPr/>
          </p:nvSpPr>
          <p:spPr>
            <a:xfrm>
              <a:off x="4497095" y="740686"/>
              <a:ext cx="837565" cy="1705610"/>
            </a:xfrm>
            <a:custGeom>
              <a:avLst/>
              <a:gdLst/>
              <a:ahLst/>
              <a:cxnLst/>
              <a:rect l="l" t="t" r="r" b="b"/>
              <a:pathLst>
                <a:path w="837564" h="1705610">
                  <a:moveTo>
                    <a:pt x="0" y="83694"/>
                  </a:moveTo>
                  <a:lnTo>
                    <a:pt x="6579" y="51116"/>
                  </a:lnTo>
                  <a:lnTo>
                    <a:pt x="24520" y="24513"/>
                  </a:lnTo>
                  <a:lnTo>
                    <a:pt x="51131" y="6577"/>
                  </a:lnTo>
                  <a:lnTo>
                    <a:pt x="83718" y="0"/>
                  </a:lnTo>
                  <a:lnTo>
                    <a:pt x="753462" y="0"/>
                  </a:lnTo>
                  <a:lnTo>
                    <a:pt x="786050" y="6577"/>
                  </a:lnTo>
                  <a:lnTo>
                    <a:pt x="812661" y="24513"/>
                  </a:lnTo>
                  <a:lnTo>
                    <a:pt x="830602" y="51116"/>
                  </a:lnTo>
                  <a:lnTo>
                    <a:pt x="837181" y="83694"/>
                  </a:lnTo>
                  <a:lnTo>
                    <a:pt x="837179" y="1621560"/>
                  </a:lnTo>
                  <a:lnTo>
                    <a:pt x="830600" y="1654137"/>
                  </a:lnTo>
                  <a:lnTo>
                    <a:pt x="812659" y="1680741"/>
                  </a:lnTo>
                  <a:lnTo>
                    <a:pt x="786048" y="1698677"/>
                  </a:lnTo>
                  <a:lnTo>
                    <a:pt x="753461" y="1705254"/>
                  </a:lnTo>
                  <a:lnTo>
                    <a:pt x="83718" y="1705252"/>
                  </a:lnTo>
                  <a:lnTo>
                    <a:pt x="51131" y="1698675"/>
                  </a:lnTo>
                  <a:lnTo>
                    <a:pt x="24520" y="1680739"/>
                  </a:lnTo>
                  <a:lnTo>
                    <a:pt x="6579" y="1654136"/>
                  </a:lnTo>
                  <a:lnTo>
                    <a:pt x="0" y="1621558"/>
                  </a:lnTo>
                  <a:lnTo>
                    <a:pt x="0" y="83694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4562659" y="722914"/>
            <a:ext cx="704850" cy="170815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lvl="0" indent="-635" algn="ctr" defTabSz="914400" eaLnBrk="1" fontAlgn="auto" latinLnBrk="0" hangingPunct="1">
              <a:lnSpc>
                <a:spcPct val="85300"/>
              </a:lnSpc>
              <a:spcBef>
                <a:spcPts val="2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Suffragists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wanted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act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within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law,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believed that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any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action that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did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break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law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would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not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help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their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movement,</a:t>
            </a:r>
            <a:r>
              <a:rPr kumimoji="0" sz="800" b="0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instead organised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marches,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wrote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letters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tried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gain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support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through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political persuasion.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pic>
        <p:nvPicPr>
          <p:cNvPr id="7" name="object 7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417992" y="1489532"/>
            <a:ext cx="177482" cy="207559"/>
          </a:xfrm>
          <a:prstGeom prst="rect">
            <a:avLst/>
          </a:prstGeom>
        </p:spPr>
      </p:pic>
      <p:grpSp>
        <p:nvGrpSpPr>
          <p:cNvPr id="8" name="object 8"/>
          <p:cNvGrpSpPr/>
          <p:nvPr/>
        </p:nvGrpSpPr>
        <p:grpSpPr>
          <a:xfrm>
            <a:off x="5662959" y="734500"/>
            <a:ext cx="849630" cy="1717675"/>
            <a:chOff x="5662959" y="734500"/>
            <a:chExt cx="849630" cy="1717675"/>
          </a:xfrm>
        </p:grpSpPr>
        <p:sp>
          <p:nvSpPr>
            <p:cNvPr id="9" name="object 9"/>
            <p:cNvSpPr/>
            <p:nvPr/>
          </p:nvSpPr>
          <p:spPr>
            <a:xfrm>
              <a:off x="5669146" y="740686"/>
              <a:ext cx="837565" cy="1705610"/>
            </a:xfrm>
            <a:custGeom>
              <a:avLst/>
              <a:gdLst/>
              <a:ahLst/>
              <a:cxnLst/>
              <a:rect l="l" t="t" r="r" b="b"/>
              <a:pathLst>
                <a:path w="837565" h="1705610">
                  <a:moveTo>
                    <a:pt x="753463" y="0"/>
                  </a:moveTo>
                  <a:lnTo>
                    <a:pt x="83718" y="0"/>
                  </a:lnTo>
                  <a:lnTo>
                    <a:pt x="51131" y="6577"/>
                  </a:lnTo>
                  <a:lnTo>
                    <a:pt x="24520" y="24513"/>
                  </a:lnTo>
                  <a:lnTo>
                    <a:pt x="6579" y="51116"/>
                  </a:lnTo>
                  <a:lnTo>
                    <a:pt x="0" y="83694"/>
                  </a:lnTo>
                  <a:lnTo>
                    <a:pt x="0" y="1621558"/>
                  </a:lnTo>
                  <a:lnTo>
                    <a:pt x="24520" y="1680739"/>
                  </a:lnTo>
                  <a:lnTo>
                    <a:pt x="83718" y="1705253"/>
                  </a:lnTo>
                  <a:lnTo>
                    <a:pt x="753460" y="1705254"/>
                  </a:lnTo>
                  <a:lnTo>
                    <a:pt x="786047" y="1698677"/>
                  </a:lnTo>
                  <a:lnTo>
                    <a:pt x="812659" y="1680740"/>
                  </a:lnTo>
                  <a:lnTo>
                    <a:pt x="830601" y="1654137"/>
                  </a:lnTo>
                  <a:lnTo>
                    <a:pt x="837180" y="1621560"/>
                  </a:lnTo>
                  <a:lnTo>
                    <a:pt x="837181" y="83694"/>
                  </a:lnTo>
                  <a:lnTo>
                    <a:pt x="830602" y="51116"/>
                  </a:lnTo>
                  <a:lnTo>
                    <a:pt x="812661" y="24513"/>
                  </a:lnTo>
                  <a:lnTo>
                    <a:pt x="786050" y="6577"/>
                  </a:lnTo>
                  <a:lnTo>
                    <a:pt x="753463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0" name="object 10"/>
            <p:cNvSpPr/>
            <p:nvPr/>
          </p:nvSpPr>
          <p:spPr>
            <a:xfrm>
              <a:off x="5669146" y="740686"/>
              <a:ext cx="837565" cy="1705610"/>
            </a:xfrm>
            <a:custGeom>
              <a:avLst/>
              <a:gdLst/>
              <a:ahLst/>
              <a:cxnLst/>
              <a:rect l="l" t="t" r="r" b="b"/>
              <a:pathLst>
                <a:path w="837565" h="1705610">
                  <a:moveTo>
                    <a:pt x="0" y="83694"/>
                  </a:moveTo>
                  <a:lnTo>
                    <a:pt x="6579" y="51116"/>
                  </a:lnTo>
                  <a:lnTo>
                    <a:pt x="24520" y="24513"/>
                  </a:lnTo>
                  <a:lnTo>
                    <a:pt x="51131" y="6577"/>
                  </a:lnTo>
                  <a:lnTo>
                    <a:pt x="83718" y="0"/>
                  </a:lnTo>
                  <a:lnTo>
                    <a:pt x="753462" y="0"/>
                  </a:lnTo>
                  <a:lnTo>
                    <a:pt x="786050" y="6577"/>
                  </a:lnTo>
                  <a:lnTo>
                    <a:pt x="812661" y="24513"/>
                  </a:lnTo>
                  <a:lnTo>
                    <a:pt x="830602" y="51116"/>
                  </a:lnTo>
                  <a:lnTo>
                    <a:pt x="837181" y="83694"/>
                  </a:lnTo>
                  <a:lnTo>
                    <a:pt x="837179" y="1621560"/>
                  </a:lnTo>
                  <a:lnTo>
                    <a:pt x="830600" y="1654137"/>
                  </a:lnTo>
                  <a:lnTo>
                    <a:pt x="812659" y="1680741"/>
                  </a:lnTo>
                  <a:lnTo>
                    <a:pt x="786048" y="1698677"/>
                  </a:lnTo>
                  <a:lnTo>
                    <a:pt x="753461" y="1705254"/>
                  </a:lnTo>
                  <a:lnTo>
                    <a:pt x="83718" y="1705252"/>
                  </a:lnTo>
                  <a:lnTo>
                    <a:pt x="51131" y="1698675"/>
                  </a:lnTo>
                  <a:lnTo>
                    <a:pt x="24520" y="1680739"/>
                  </a:lnTo>
                  <a:lnTo>
                    <a:pt x="6579" y="1654136"/>
                  </a:lnTo>
                  <a:lnTo>
                    <a:pt x="0" y="1621558"/>
                  </a:lnTo>
                  <a:lnTo>
                    <a:pt x="0" y="83694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1" name="object 11"/>
          <p:cNvSpPr txBox="1"/>
          <p:nvPr/>
        </p:nvSpPr>
        <p:spPr>
          <a:xfrm>
            <a:off x="5757478" y="826545"/>
            <a:ext cx="659765" cy="150368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065" marR="5080" lvl="0" indent="0" algn="ctr" defTabSz="914400" eaLnBrk="1" fontAlgn="auto" latinLnBrk="0" hangingPunct="1">
              <a:lnSpc>
                <a:spcPct val="85600"/>
              </a:lnSpc>
              <a:spcBef>
                <a:spcPts val="2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This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however,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did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not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work.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instead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started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campaign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violence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disorder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get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vote.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They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disrupted political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meetings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try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and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get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politicians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pay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attemtion.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pic>
        <p:nvPicPr>
          <p:cNvPr id="12" name="object 12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6585405" y="1484892"/>
            <a:ext cx="186761" cy="216839"/>
          </a:xfrm>
          <a:prstGeom prst="rect">
            <a:avLst/>
          </a:prstGeom>
        </p:spPr>
      </p:pic>
      <p:grpSp>
        <p:nvGrpSpPr>
          <p:cNvPr id="13" name="object 13"/>
          <p:cNvGrpSpPr/>
          <p:nvPr/>
        </p:nvGrpSpPr>
        <p:grpSpPr>
          <a:xfrm>
            <a:off x="6835012" y="734500"/>
            <a:ext cx="849630" cy="1717675"/>
            <a:chOff x="6835012" y="734500"/>
            <a:chExt cx="849630" cy="1717675"/>
          </a:xfrm>
        </p:grpSpPr>
        <p:sp>
          <p:nvSpPr>
            <p:cNvPr id="14" name="object 14"/>
            <p:cNvSpPr/>
            <p:nvPr/>
          </p:nvSpPr>
          <p:spPr>
            <a:xfrm>
              <a:off x="6841199" y="740686"/>
              <a:ext cx="837565" cy="1705610"/>
            </a:xfrm>
            <a:custGeom>
              <a:avLst/>
              <a:gdLst/>
              <a:ahLst/>
              <a:cxnLst/>
              <a:rect l="l" t="t" r="r" b="b"/>
              <a:pathLst>
                <a:path w="837565" h="1705610">
                  <a:moveTo>
                    <a:pt x="753463" y="0"/>
                  </a:moveTo>
                  <a:lnTo>
                    <a:pt x="83718" y="0"/>
                  </a:lnTo>
                  <a:lnTo>
                    <a:pt x="51131" y="6577"/>
                  </a:lnTo>
                  <a:lnTo>
                    <a:pt x="24520" y="24513"/>
                  </a:lnTo>
                  <a:lnTo>
                    <a:pt x="6578" y="51116"/>
                  </a:lnTo>
                  <a:lnTo>
                    <a:pt x="0" y="83694"/>
                  </a:lnTo>
                  <a:lnTo>
                    <a:pt x="0" y="1621558"/>
                  </a:lnTo>
                  <a:lnTo>
                    <a:pt x="24520" y="1680739"/>
                  </a:lnTo>
                  <a:lnTo>
                    <a:pt x="83718" y="1705253"/>
                  </a:lnTo>
                  <a:lnTo>
                    <a:pt x="753460" y="1705254"/>
                  </a:lnTo>
                  <a:lnTo>
                    <a:pt x="786047" y="1698677"/>
                  </a:lnTo>
                  <a:lnTo>
                    <a:pt x="812659" y="1680740"/>
                  </a:lnTo>
                  <a:lnTo>
                    <a:pt x="830601" y="1654137"/>
                  </a:lnTo>
                  <a:lnTo>
                    <a:pt x="837180" y="1621560"/>
                  </a:lnTo>
                  <a:lnTo>
                    <a:pt x="837181" y="83694"/>
                  </a:lnTo>
                  <a:lnTo>
                    <a:pt x="830602" y="51116"/>
                  </a:lnTo>
                  <a:lnTo>
                    <a:pt x="812661" y="24513"/>
                  </a:lnTo>
                  <a:lnTo>
                    <a:pt x="786050" y="6577"/>
                  </a:lnTo>
                  <a:lnTo>
                    <a:pt x="753463" y="0"/>
                  </a:lnTo>
                  <a:close/>
                </a:path>
              </a:pathLst>
            </a:custGeom>
            <a:solidFill>
              <a:srgbClr val="FF99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5" name="object 15"/>
            <p:cNvSpPr/>
            <p:nvPr/>
          </p:nvSpPr>
          <p:spPr>
            <a:xfrm>
              <a:off x="6841199" y="740686"/>
              <a:ext cx="837565" cy="1705610"/>
            </a:xfrm>
            <a:custGeom>
              <a:avLst/>
              <a:gdLst/>
              <a:ahLst/>
              <a:cxnLst/>
              <a:rect l="l" t="t" r="r" b="b"/>
              <a:pathLst>
                <a:path w="837565" h="1705610">
                  <a:moveTo>
                    <a:pt x="0" y="83694"/>
                  </a:moveTo>
                  <a:lnTo>
                    <a:pt x="6579" y="51116"/>
                  </a:lnTo>
                  <a:lnTo>
                    <a:pt x="24520" y="24513"/>
                  </a:lnTo>
                  <a:lnTo>
                    <a:pt x="51131" y="6577"/>
                  </a:lnTo>
                  <a:lnTo>
                    <a:pt x="83718" y="0"/>
                  </a:lnTo>
                  <a:lnTo>
                    <a:pt x="753462" y="0"/>
                  </a:lnTo>
                  <a:lnTo>
                    <a:pt x="786050" y="6577"/>
                  </a:lnTo>
                  <a:lnTo>
                    <a:pt x="812661" y="24513"/>
                  </a:lnTo>
                  <a:lnTo>
                    <a:pt x="830602" y="51116"/>
                  </a:lnTo>
                  <a:lnTo>
                    <a:pt x="837181" y="83694"/>
                  </a:lnTo>
                  <a:lnTo>
                    <a:pt x="837179" y="1621560"/>
                  </a:lnTo>
                  <a:lnTo>
                    <a:pt x="830600" y="1654137"/>
                  </a:lnTo>
                  <a:lnTo>
                    <a:pt x="812659" y="1680741"/>
                  </a:lnTo>
                  <a:lnTo>
                    <a:pt x="786048" y="1698677"/>
                  </a:lnTo>
                  <a:lnTo>
                    <a:pt x="753461" y="1705254"/>
                  </a:lnTo>
                  <a:lnTo>
                    <a:pt x="83718" y="1705252"/>
                  </a:lnTo>
                  <a:lnTo>
                    <a:pt x="51131" y="1698675"/>
                  </a:lnTo>
                  <a:lnTo>
                    <a:pt x="24520" y="1680739"/>
                  </a:lnTo>
                  <a:lnTo>
                    <a:pt x="6579" y="1654136"/>
                  </a:lnTo>
                  <a:lnTo>
                    <a:pt x="0" y="1621558"/>
                  </a:lnTo>
                  <a:lnTo>
                    <a:pt x="0" y="83694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6906237" y="774730"/>
            <a:ext cx="704850" cy="160782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lvl="0" indent="635" algn="ctr" defTabSz="914400" eaLnBrk="1" fontAlgn="auto" latinLnBrk="0" hangingPunct="1">
              <a:lnSpc>
                <a:spcPct val="85500"/>
              </a:lnSpc>
              <a:spcBef>
                <a:spcPts val="2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Hunger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strikes were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used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prisons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when they were arrested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for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their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actions.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refused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eat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attempt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martyr themselves,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however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prison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guards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often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forced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women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to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eat.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pic>
        <p:nvPicPr>
          <p:cNvPr id="17" name="object 1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757458" y="1484892"/>
            <a:ext cx="186761" cy="216839"/>
          </a:xfrm>
          <a:prstGeom prst="rect">
            <a:avLst/>
          </a:prstGeom>
        </p:spPr>
      </p:pic>
      <p:grpSp>
        <p:nvGrpSpPr>
          <p:cNvPr id="18" name="object 18"/>
          <p:cNvGrpSpPr/>
          <p:nvPr/>
        </p:nvGrpSpPr>
        <p:grpSpPr>
          <a:xfrm>
            <a:off x="8007064" y="734500"/>
            <a:ext cx="849630" cy="1717675"/>
            <a:chOff x="8007064" y="734500"/>
            <a:chExt cx="849630" cy="1717675"/>
          </a:xfrm>
        </p:grpSpPr>
        <p:sp>
          <p:nvSpPr>
            <p:cNvPr id="19" name="object 19"/>
            <p:cNvSpPr/>
            <p:nvPr/>
          </p:nvSpPr>
          <p:spPr>
            <a:xfrm>
              <a:off x="8013251" y="740686"/>
              <a:ext cx="837565" cy="1705610"/>
            </a:xfrm>
            <a:custGeom>
              <a:avLst/>
              <a:gdLst/>
              <a:ahLst/>
              <a:cxnLst/>
              <a:rect l="l" t="t" r="r" b="b"/>
              <a:pathLst>
                <a:path w="837565" h="1705610">
                  <a:moveTo>
                    <a:pt x="753463" y="0"/>
                  </a:moveTo>
                  <a:lnTo>
                    <a:pt x="83718" y="0"/>
                  </a:lnTo>
                  <a:lnTo>
                    <a:pt x="51131" y="6577"/>
                  </a:lnTo>
                  <a:lnTo>
                    <a:pt x="24520" y="24513"/>
                  </a:lnTo>
                  <a:lnTo>
                    <a:pt x="6579" y="51116"/>
                  </a:lnTo>
                  <a:lnTo>
                    <a:pt x="0" y="83694"/>
                  </a:lnTo>
                  <a:lnTo>
                    <a:pt x="0" y="1621558"/>
                  </a:lnTo>
                  <a:lnTo>
                    <a:pt x="24520" y="1680739"/>
                  </a:lnTo>
                  <a:lnTo>
                    <a:pt x="83718" y="1705253"/>
                  </a:lnTo>
                  <a:lnTo>
                    <a:pt x="753460" y="1705254"/>
                  </a:lnTo>
                  <a:lnTo>
                    <a:pt x="786047" y="1698677"/>
                  </a:lnTo>
                  <a:lnTo>
                    <a:pt x="812659" y="1680740"/>
                  </a:lnTo>
                  <a:lnTo>
                    <a:pt x="830601" y="1654137"/>
                  </a:lnTo>
                  <a:lnTo>
                    <a:pt x="837180" y="1621560"/>
                  </a:lnTo>
                  <a:lnTo>
                    <a:pt x="837181" y="83694"/>
                  </a:lnTo>
                  <a:lnTo>
                    <a:pt x="830602" y="51116"/>
                  </a:lnTo>
                  <a:lnTo>
                    <a:pt x="812661" y="24513"/>
                  </a:lnTo>
                  <a:lnTo>
                    <a:pt x="786050" y="6577"/>
                  </a:lnTo>
                  <a:lnTo>
                    <a:pt x="753463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0" name="object 20"/>
            <p:cNvSpPr/>
            <p:nvPr/>
          </p:nvSpPr>
          <p:spPr>
            <a:xfrm>
              <a:off x="8013251" y="740686"/>
              <a:ext cx="837565" cy="1705610"/>
            </a:xfrm>
            <a:custGeom>
              <a:avLst/>
              <a:gdLst/>
              <a:ahLst/>
              <a:cxnLst/>
              <a:rect l="l" t="t" r="r" b="b"/>
              <a:pathLst>
                <a:path w="837565" h="1705610">
                  <a:moveTo>
                    <a:pt x="0" y="83694"/>
                  </a:moveTo>
                  <a:lnTo>
                    <a:pt x="6579" y="51116"/>
                  </a:lnTo>
                  <a:lnTo>
                    <a:pt x="24520" y="24513"/>
                  </a:lnTo>
                  <a:lnTo>
                    <a:pt x="51131" y="6577"/>
                  </a:lnTo>
                  <a:lnTo>
                    <a:pt x="83718" y="0"/>
                  </a:lnTo>
                  <a:lnTo>
                    <a:pt x="753462" y="0"/>
                  </a:lnTo>
                  <a:lnTo>
                    <a:pt x="786050" y="6577"/>
                  </a:lnTo>
                  <a:lnTo>
                    <a:pt x="812661" y="24513"/>
                  </a:lnTo>
                  <a:lnTo>
                    <a:pt x="830602" y="51116"/>
                  </a:lnTo>
                  <a:lnTo>
                    <a:pt x="837181" y="83694"/>
                  </a:lnTo>
                  <a:lnTo>
                    <a:pt x="837179" y="1621560"/>
                  </a:lnTo>
                  <a:lnTo>
                    <a:pt x="830600" y="1654137"/>
                  </a:lnTo>
                  <a:lnTo>
                    <a:pt x="812659" y="1680741"/>
                  </a:lnTo>
                  <a:lnTo>
                    <a:pt x="786048" y="1698677"/>
                  </a:lnTo>
                  <a:lnTo>
                    <a:pt x="753461" y="1705254"/>
                  </a:lnTo>
                  <a:lnTo>
                    <a:pt x="83718" y="1705252"/>
                  </a:lnTo>
                  <a:lnTo>
                    <a:pt x="51131" y="1698675"/>
                  </a:lnTo>
                  <a:lnTo>
                    <a:pt x="24520" y="1680739"/>
                  </a:lnTo>
                  <a:lnTo>
                    <a:pt x="6579" y="1654136"/>
                  </a:lnTo>
                  <a:lnTo>
                    <a:pt x="0" y="1621558"/>
                  </a:lnTo>
                  <a:lnTo>
                    <a:pt x="0" y="83694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8063624" y="878362"/>
            <a:ext cx="734060" cy="140335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065" marR="5080" lvl="0" indent="635" algn="ctr" defTabSz="914400" eaLnBrk="1" fontAlgn="auto" latinLnBrk="0" hangingPunct="1">
              <a:lnSpc>
                <a:spcPct val="85800"/>
              </a:lnSpc>
              <a:spcBef>
                <a:spcPts val="2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Planting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bombs and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smashing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windows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on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private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property were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more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extreme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ways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to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disrupt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general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public, and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make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sure they were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paying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attention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their movement.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pic>
        <p:nvPicPr>
          <p:cNvPr id="22" name="object 22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8929510" y="1484892"/>
            <a:ext cx="186761" cy="216839"/>
          </a:xfrm>
          <a:prstGeom prst="rect">
            <a:avLst/>
          </a:prstGeom>
        </p:spPr>
      </p:pic>
      <p:grpSp>
        <p:nvGrpSpPr>
          <p:cNvPr id="23" name="object 23"/>
          <p:cNvGrpSpPr/>
          <p:nvPr/>
        </p:nvGrpSpPr>
        <p:grpSpPr>
          <a:xfrm>
            <a:off x="9179117" y="734500"/>
            <a:ext cx="849630" cy="1717675"/>
            <a:chOff x="9179117" y="734500"/>
            <a:chExt cx="849630" cy="1717675"/>
          </a:xfrm>
        </p:grpSpPr>
        <p:sp>
          <p:nvSpPr>
            <p:cNvPr id="24" name="object 24"/>
            <p:cNvSpPr/>
            <p:nvPr/>
          </p:nvSpPr>
          <p:spPr>
            <a:xfrm>
              <a:off x="9185304" y="740686"/>
              <a:ext cx="837565" cy="1705610"/>
            </a:xfrm>
            <a:custGeom>
              <a:avLst/>
              <a:gdLst/>
              <a:ahLst/>
              <a:cxnLst/>
              <a:rect l="l" t="t" r="r" b="b"/>
              <a:pathLst>
                <a:path w="837565" h="1705610">
                  <a:moveTo>
                    <a:pt x="753461" y="0"/>
                  </a:moveTo>
                  <a:lnTo>
                    <a:pt x="83718" y="0"/>
                  </a:lnTo>
                  <a:lnTo>
                    <a:pt x="51131" y="6577"/>
                  </a:lnTo>
                  <a:lnTo>
                    <a:pt x="24520" y="24513"/>
                  </a:lnTo>
                  <a:lnTo>
                    <a:pt x="6578" y="51116"/>
                  </a:lnTo>
                  <a:lnTo>
                    <a:pt x="0" y="83694"/>
                  </a:lnTo>
                  <a:lnTo>
                    <a:pt x="0" y="1621558"/>
                  </a:lnTo>
                  <a:lnTo>
                    <a:pt x="24520" y="1680739"/>
                  </a:lnTo>
                  <a:lnTo>
                    <a:pt x="83718" y="1705253"/>
                  </a:lnTo>
                  <a:lnTo>
                    <a:pt x="753460" y="1705254"/>
                  </a:lnTo>
                  <a:lnTo>
                    <a:pt x="786047" y="1698677"/>
                  </a:lnTo>
                  <a:lnTo>
                    <a:pt x="812658" y="1680740"/>
                  </a:lnTo>
                  <a:lnTo>
                    <a:pt x="830599" y="1654137"/>
                  </a:lnTo>
                  <a:lnTo>
                    <a:pt x="837178" y="1621560"/>
                  </a:lnTo>
                  <a:lnTo>
                    <a:pt x="837181" y="83694"/>
                  </a:lnTo>
                  <a:lnTo>
                    <a:pt x="830602" y="51116"/>
                  </a:lnTo>
                  <a:lnTo>
                    <a:pt x="812660" y="24513"/>
                  </a:lnTo>
                  <a:lnTo>
                    <a:pt x="786049" y="6577"/>
                  </a:lnTo>
                  <a:lnTo>
                    <a:pt x="753461" y="0"/>
                  </a:lnTo>
                  <a:close/>
                </a:path>
              </a:pathLst>
            </a:custGeom>
            <a:solidFill>
              <a:srgbClr val="FF0066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5" name="object 25"/>
            <p:cNvSpPr/>
            <p:nvPr/>
          </p:nvSpPr>
          <p:spPr>
            <a:xfrm>
              <a:off x="9185304" y="740686"/>
              <a:ext cx="837565" cy="1705610"/>
            </a:xfrm>
            <a:custGeom>
              <a:avLst/>
              <a:gdLst/>
              <a:ahLst/>
              <a:cxnLst/>
              <a:rect l="l" t="t" r="r" b="b"/>
              <a:pathLst>
                <a:path w="837565" h="1705610">
                  <a:moveTo>
                    <a:pt x="0" y="83694"/>
                  </a:moveTo>
                  <a:lnTo>
                    <a:pt x="6579" y="51116"/>
                  </a:lnTo>
                  <a:lnTo>
                    <a:pt x="24520" y="24513"/>
                  </a:lnTo>
                  <a:lnTo>
                    <a:pt x="51131" y="6577"/>
                  </a:lnTo>
                  <a:lnTo>
                    <a:pt x="83718" y="0"/>
                  </a:lnTo>
                  <a:lnTo>
                    <a:pt x="753462" y="0"/>
                  </a:lnTo>
                  <a:lnTo>
                    <a:pt x="786050" y="6577"/>
                  </a:lnTo>
                  <a:lnTo>
                    <a:pt x="812661" y="24513"/>
                  </a:lnTo>
                  <a:lnTo>
                    <a:pt x="830602" y="51116"/>
                  </a:lnTo>
                  <a:lnTo>
                    <a:pt x="837181" y="83694"/>
                  </a:lnTo>
                  <a:lnTo>
                    <a:pt x="837179" y="1621560"/>
                  </a:lnTo>
                  <a:lnTo>
                    <a:pt x="830600" y="1654137"/>
                  </a:lnTo>
                  <a:lnTo>
                    <a:pt x="812659" y="1680741"/>
                  </a:lnTo>
                  <a:lnTo>
                    <a:pt x="786048" y="1698677"/>
                  </a:lnTo>
                  <a:lnTo>
                    <a:pt x="753461" y="1705254"/>
                  </a:lnTo>
                  <a:lnTo>
                    <a:pt x="83718" y="1705252"/>
                  </a:lnTo>
                  <a:lnTo>
                    <a:pt x="51131" y="1698675"/>
                  </a:lnTo>
                  <a:lnTo>
                    <a:pt x="24520" y="1680739"/>
                  </a:lnTo>
                  <a:lnTo>
                    <a:pt x="6579" y="1654136"/>
                  </a:lnTo>
                  <a:lnTo>
                    <a:pt x="0" y="1621558"/>
                  </a:lnTo>
                  <a:lnTo>
                    <a:pt x="0" y="83694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9233110" y="722914"/>
            <a:ext cx="739775" cy="1708150"/>
          </a:xfrm>
          <a:prstGeom prst="rect">
            <a:avLst/>
          </a:prstGeom>
        </p:spPr>
        <p:txBody>
          <a:bodyPr vert="horz" wrap="square" lIns="0" tIns="30480" rIns="0" bIns="0" rtlCol="0">
            <a:spAutoFit/>
          </a:bodyPr>
          <a:lstStyle/>
          <a:p>
            <a:pPr marL="12700" marR="5080" lvl="0" indent="-635" algn="ctr" defTabSz="914400" eaLnBrk="1" fontAlgn="auto" latinLnBrk="0" hangingPunct="1">
              <a:lnSpc>
                <a:spcPct val="85300"/>
              </a:lnSpc>
              <a:spcBef>
                <a:spcPts val="24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Women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also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handcuffed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themselves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important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buildings,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burned down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houses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politicians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when they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were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not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at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home.</a:t>
            </a:r>
            <a:r>
              <a:rPr kumimoji="0" sz="8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Historians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today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argue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whether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these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methods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helped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or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hindered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women’s</a:t>
            </a:r>
            <a:r>
              <a:rPr kumimoji="0" sz="8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rights movement.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27" name="object 27"/>
          <p:cNvSpPr txBox="1"/>
          <p:nvPr/>
        </p:nvSpPr>
        <p:spPr>
          <a:xfrm>
            <a:off x="5591996" y="460808"/>
            <a:ext cx="318135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-2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What</a:t>
            </a:r>
            <a:r>
              <a:rPr kumimoji="0" sz="14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methods</a:t>
            </a:r>
            <a:r>
              <a:rPr kumimoji="0" sz="14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2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were</a:t>
            </a:r>
            <a:r>
              <a:rPr kumimoji="0" sz="14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used</a:t>
            </a:r>
            <a:r>
              <a:rPr kumimoji="0" sz="14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to</a:t>
            </a:r>
            <a:r>
              <a:rPr kumimoji="0" sz="14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get</a:t>
            </a:r>
            <a:r>
              <a:rPr kumimoji="0" sz="14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2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womenAs’</a:t>
            </a:r>
            <a:r>
              <a:rPr kumimoji="0" sz="14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rights?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7637179" y="4808709"/>
            <a:ext cx="2450465" cy="1334770"/>
          </a:xfrm>
          <a:prstGeom prst="rect">
            <a:avLst/>
          </a:prstGeom>
        </p:spPr>
        <p:txBody>
          <a:bodyPr vert="horz" wrap="square" lIns="0" tIns="6604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Results</a:t>
            </a:r>
            <a:r>
              <a:rPr kumimoji="0" sz="14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of</a:t>
            </a:r>
            <a:r>
              <a:rPr kumimoji="0" sz="14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the</a:t>
            </a:r>
            <a:r>
              <a:rPr kumimoji="0" sz="14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movement?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360045" marR="5080" lvl="0" indent="0" algn="just" defTabSz="914400" eaLnBrk="1" fontAlgn="auto" latinLnBrk="0" hangingPunct="1">
              <a:lnSpc>
                <a:spcPct val="104299"/>
              </a:lnSpc>
              <a:spcBef>
                <a:spcPts val="1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 1908,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Henry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Asquith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saif he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intended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to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give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women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right to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vote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if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prime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minister.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He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became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Prime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Minister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from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1908-1916,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but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he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went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back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on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his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word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never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gave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it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them.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This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sparked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Black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Friday,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when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WSPU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marched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protest.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It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violent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hundreds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were</a:t>
            </a:r>
            <a:r>
              <a:rPr kumimoji="0" sz="800" b="0" i="0" u="none" strike="noStrike" kern="0" cap="none" spc="1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badly</a:t>
            </a:r>
            <a:r>
              <a:rPr kumimoji="0" sz="800" b="0" i="0" u="none" strike="noStrike" kern="0" cap="none" spc="1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hurt.</a:t>
            </a:r>
            <a:r>
              <a:rPr kumimoji="0" sz="800" b="0" i="0" u="none" strike="noStrike" kern="0" cap="none" spc="1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1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start</a:t>
            </a:r>
            <a:r>
              <a:rPr kumimoji="0" sz="800" b="0" i="0" u="none" strike="noStrike" kern="0" cap="none" spc="1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1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WW1</a:t>
            </a:r>
            <a:r>
              <a:rPr kumimoji="0" sz="800" b="0" i="0" u="none" strike="noStrike" kern="0" cap="none" spc="1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1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1914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paused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Suffrage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Movement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though.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29" name="object 29"/>
          <p:cNvSpPr txBox="1"/>
          <p:nvPr/>
        </p:nvSpPr>
        <p:spPr>
          <a:xfrm>
            <a:off x="4424236" y="2412981"/>
            <a:ext cx="1801495" cy="1173480"/>
          </a:xfrm>
          <a:prstGeom prst="rect">
            <a:avLst/>
          </a:prstGeom>
        </p:spPr>
        <p:txBody>
          <a:bodyPr vert="horz" wrap="square" lIns="0" tIns="44450" rIns="0" bIns="0" rtlCol="0">
            <a:spAutoFit/>
          </a:bodyPr>
          <a:lstStyle/>
          <a:p>
            <a:pPr marL="272415" marR="0" lvl="0" indent="0" defTabSz="914400" eaLnBrk="1" fontAlgn="auto" latinLnBrk="0" hangingPunct="1">
              <a:lnSpc>
                <a:spcPct val="100000"/>
              </a:lnSpc>
              <a:spcBef>
                <a:spcPts val="3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-2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Emmeline</a:t>
            </a:r>
            <a:r>
              <a:rPr kumimoji="0" sz="14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Pankhurst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12700" marR="5080" lvl="0" indent="0" algn="just" defTabSz="914400" eaLnBrk="1" fontAlgn="auto" latinLnBrk="0" hangingPunct="1">
              <a:lnSpc>
                <a:spcPct val="1042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She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led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WSPU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from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October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1903.. </a:t>
            </a:r>
            <a:r>
              <a:rPr kumimoji="0" sz="8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She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took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more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militant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action,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smashing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windows,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committing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arson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going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on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hunger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strike.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12700" marR="5080" lvl="0" indent="0" algn="just" defTabSz="914400" eaLnBrk="1" fontAlgn="auto" latinLnBrk="0" hangingPunct="1">
              <a:lnSpc>
                <a:spcPct val="103800"/>
              </a:lnSpc>
              <a:spcBef>
                <a:spcPts val="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She</a:t>
            </a:r>
            <a:r>
              <a:rPr kumimoji="0" sz="800" b="0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arrested</a:t>
            </a:r>
            <a:r>
              <a:rPr kumimoji="0" sz="800" b="0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numerous</a:t>
            </a:r>
            <a:r>
              <a:rPr kumimoji="0" sz="800" b="0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times</a:t>
            </a:r>
            <a:r>
              <a:rPr kumimoji="0" sz="800" b="0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had</a:t>
            </a:r>
            <a:r>
              <a:rPr kumimoji="0" sz="800" b="0" i="0" u="none" strike="noStrike" kern="0" cap="none" spc="1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1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</a:t>
            </a:r>
            <a:r>
              <a:rPr kumimoji="0" sz="800" b="0" i="0" u="none" strike="noStrike" kern="0" cap="none" spc="1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force</a:t>
            </a:r>
            <a:r>
              <a:rPr kumimoji="0" sz="800" b="0" i="0" u="none" strike="noStrike" kern="0" cap="none" spc="1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fed</a:t>
            </a:r>
            <a:r>
              <a:rPr kumimoji="0" sz="800" b="0" i="0" u="none" strike="noStrike" kern="0" cap="none" spc="1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by</a:t>
            </a:r>
            <a:r>
              <a:rPr kumimoji="0" sz="800" b="0" i="0" u="none" strike="noStrike" kern="0" cap="none" spc="1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prison</a:t>
            </a:r>
            <a:r>
              <a:rPr kumimoji="0" sz="800" b="0" i="0" u="none" strike="noStrike" kern="0" cap="none" spc="1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officers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because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her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prolonged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hunger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strike.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30" name="object 30"/>
          <p:cNvSpPr txBox="1"/>
          <p:nvPr/>
        </p:nvSpPr>
        <p:spPr>
          <a:xfrm>
            <a:off x="7984586" y="6279417"/>
            <a:ext cx="2103120" cy="781685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lvl="0" indent="0" algn="just" defTabSz="914400" eaLnBrk="1" fontAlgn="auto" latinLnBrk="0" hangingPunct="1">
              <a:lnSpc>
                <a:spcPct val="104000"/>
              </a:lnSpc>
              <a:spcBef>
                <a:spcPts val="6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1928.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women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were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finally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given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right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vote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with</a:t>
            </a:r>
            <a:r>
              <a:rPr kumimoji="0" sz="8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no</a:t>
            </a:r>
            <a:r>
              <a:rPr kumimoji="0" sz="8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conditions.</a:t>
            </a:r>
            <a:r>
              <a:rPr kumimoji="0" sz="8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were</a:t>
            </a:r>
            <a:r>
              <a:rPr kumimoji="0" sz="8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allowed</a:t>
            </a:r>
            <a:r>
              <a:rPr kumimoji="0" sz="8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vote</a:t>
            </a:r>
            <a:r>
              <a:rPr kumimoji="0" sz="8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if</a:t>
            </a:r>
            <a:r>
              <a:rPr kumimoji="0" sz="8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were</a:t>
            </a:r>
            <a:r>
              <a:rPr kumimoji="0" sz="8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over</a:t>
            </a:r>
            <a:r>
              <a:rPr kumimoji="0" sz="8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age</a:t>
            </a:r>
            <a:r>
              <a:rPr kumimoji="0" sz="8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21,</a:t>
            </a:r>
            <a:r>
              <a:rPr kumimoji="0" sz="8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this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was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also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given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all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men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no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matter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whet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class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they</a:t>
            </a:r>
            <a:r>
              <a:rPr kumimoji="0" sz="8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were</a:t>
            </a:r>
            <a:r>
              <a:rPr kumimoji="0" sz="8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in,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or</a:t>
            </a:r>
            <a:r>
              <a:rPr kumimoji="0" sz="8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whether</a:t>
            </a:r>
            <a:r>
              <a:rPr kumimoji="0" sz="8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or</a:t>
            </a:r>
            <a:r>
              <a:rPr kumimoji="0" sz="8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not</a:t>
            </a:r>
            <a:r>
              <a:rPr kumimoji="0" sz="8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owned</a:t>
            </a:r>
            <a:r>
              <a:rPr kumimoji="0" sz="8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house.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31" name="object 31"/>
          <p:cNvSpPr txBox="1"/>
          <p:nvPr/>
        </p:nvSpPr>
        <p:spPr>
          <a:xfrm>
            <a:off x="2708826" y="1469696"/>
            <a:ext cx="91694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Suffragettes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2184184" y="1710465"/>
            <a:ext cx="2130425" cy="1290320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lvl="0" indent="0" algn="just" defTabSz="914400" eaLnBrk="1" fontAlgn="auto" latinLnBrk="0" hangingPunct="1">
              <a:lnSpc>
                <a:spcPct val="104200"/>
              </a:lnSpc>
              <a:spcBef>
                <a:spcPts val="6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2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Suffragettes</a:t>
            </a:r>
            <a:r>
              <a:rPr kumimoji="0" sz="800" b="0" i="0" u="none" strike="noStrike" kern="0" cap="none" spc="2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were</a:t>
            </a:r>
            <a:r>
              <a:rPr kumimoji="0" sz="800" b="0" i="0" u="none" strike="noStrike" kern="0" cap="none" spc="2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20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much</a:t>
            </a:r>
            <a:r>
              <a:rPr kumimoji="0" sz="800" b="0" i="0" u="none" strike="noStrike" kern="0" cap="none" spc="2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smaller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organisation,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with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around</a:t>
            </a:r>
            <a:r>
              <a:rPr kumimoji="0" sz="8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2,000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members.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believed</a:t>
            </a:r>
            <a:r>
              <a:rPr kumimoji="0" sz="800" b="0" i="0" u="none" strike="noStrike" kern="0" cap="none" spc="3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3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only</a:t>
            </a:r>
            <a:r>
              <a:rPr kumimoji="0" sz="800" b="0" i="0" u="none" strike="noStrike" kern="0" cap="none" spc="3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way</a:t>
            </a:r>
            <a:r>
              <a:rPr kumimoji="0" sz="800" b="0" i="0" u="none" strike="noStrike" kern="0" cap="none" spc="3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3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vote</a:t>
            </a:r>
            <a:r>
              <a:rPr kumimoji="0" sz="800" b="0" i="0" u="none" strike="noStrike" kern="0" cap="none" spc="3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would</a:t>
            </a:r>
            <a:r>
              <a:rPr kumimoji="0" sz="800" b="0" i="0" u="none" strike="noStrike" kern="0" cap="none" spc="3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achieved</a:t>
            </a:r>
            <a:r>
              <a:rPr kumimoji="0" sz="800" b="0" i="0" u="none" strike="noStrike" kern="0" cap="none" spc="2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2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through</a:t>
            </a:r>
            <a:r>
              <a:rPr kumimoji="0" sz="800" b="0" i="0" u="none" strike="noStrike" kern="0" cap="none" spc="2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violence</a:t>
            </a:r>
            <a:r>
              <a:rPr kumimoji="0" sz="800" b="0" i="0" u="none" strike="noStrike" kern="0" cap="none" spc="2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2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militant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actions.</a:t>
            </a:r>
            <a:r>
              <a:rPr kumimoji="0" sz="800" b="0" i="0" u="none" strike="noStrike" kern="0" cap="none" spc="25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2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refused</a:t>
            </a:r>
            <a:r>
              <a:rPr kumimoji="0" sz="800" b="0" i="0" u="none" strike="noStrike" kern="0" cap="none" spc="2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2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let</a:t>
            </a:r>
            <a:r>
              <a:rPr kumimoji="0" sz="800" b="0" i="0" u="none" strike="noStrike" kern="0" cap="none" spc="2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men</a:t>
            </a:r>
            <a:r>
              <a:rPr kumimoji="0" sz="800" b="0" i="0" u="none" strike="noStrike" kern="0" cap="none" spc="2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join</a:t>
            </a:r>
            <a:r>
              <a:rPr kumimoji="0" sz="800" b="0" i="0" u="none" strike="noStrike" kern="0" cap="none" spc="2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their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movement,</a:t>
            </a:r>
            <a:r>
              <a:rPr kumimoji="0" sz="8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received</a:t>
            </a:r>
            <a:r>
              <a:rPr kumimoji="0" sz="8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lot</a:t>
            </a:r>
            <a:r>
              <a:rPr kumimoji="0" sz="8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attention</a:t>
            </a:r>
            <a:r>
              <a:rPr kumimoji="0" sz="8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from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media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because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their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actions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were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so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shocking.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These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tactics,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although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more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extreme,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have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been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argued</a:t>
            </a:r>
            <a:r>
              <a:rPr kumimoji="0" sz="8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</a:t>
            </a:r>
            <a:r>
              <a:rPr kumimoji="0" sz="800" b="0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main</a:t>
            </a:r>
            <a:r>
              <a:rPr kumimoji="0" sz="8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reason</a:t>
            </a:r>
            <a:r>
              <a:rPr kumimoji="0" sz="800" b="0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women</a:t>
            </a:r>
            <a:r>
              <a:rPr kumimoji="0" sz="800" b="0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got</a:t>
            </a:r>
            <a:r>
              <a:rPr kumimoji="0" sz="8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right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vote.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33" name="object 33"/>
          <p:cNvSpPr txBox="1"/>
          <p:nvPr/>
        </p:nvSpPr>
        <p:spPr>
          <a:xfrm>
            <a:off x="642964" y="3142977"/>
            <a:ext cx="2055495" cy="1826895"/>
          </a:xfrm>
          <a:prstGeom prst="rect">
            <a:avLst/>
          </a:prstGeom>
        </p:spPr>
        <p:txBody>
          <a:bodyPr vert="horz" wrap="square" lIns="0" tIns="55244" rIns="0" bIns="0" rtlCol="0">
            <a:spAutoFit/>
          </a:bodyPr>
          <a:lstStyle/>
          <a:p>
            <a:pPr marL="1225550" marR="0" lvl="0" indent="0" defTabSz="914400" eaLnBrk="1" fontAlgn="auto" latinLnBrk="0" hangingPunct="1">
              <a:lnSpc>
                <a:spcPct val="100000"/>
              </a:lnSpc>
              <a:spcBef>
                <a:spcPts val="434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Suffragists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12700" marR="69850" lvl="0" indent="0" algn="just" defTabSz="914400" eaLnBrk="1" fontAlgn="auto" latinLnBrk="0" hangingPunct="1">
              <a:lnSpc>
                <a:spcPct val="104299"/>
              </a:lnSpc>
              <a:spcBef>
                <a:spcPts val="1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Suffragists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were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peaceful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branch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women's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rights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movement.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did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not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take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part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more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violent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methods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used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by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Suffragettes.</a:t>
            </a:r>
            <a:r>
              <a:rPr kumimoji="0" sz="800" b="0" i="0" u="none" strike="noStrike" kern="0" cap="none" spc="2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This</a:t>
            </a:r>
            <a:r>
              <a:rPr kumimoji="0" sz="800" b="0" i="0" u="none" strike="noStrike" kern="0" cap="none" spc="2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2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3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only</a:t>
            </a:r>
            <a:r>
              <a:rPr kumimoji="0" sz="800" b="0" i="0" u="none" strike="noStrike" kern="0" cap="none" spc="2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national organization,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with</a:t>
            </a:r>
            <a:r>
              <a:rPr kumimoji="0" sz="8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large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numbers</a:t>
            </a:r>
            <a:r>
              <a:rPr kumimoji="0" sz="8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from</a:t>
            </a:r>
            <a:r>
              <a:rPr kumimoji="0" sz="8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across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the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UK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joining,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even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allowed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men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join!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2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lot</a:t>
            </a:r>
            <a:r>
              <a:rPr kumimoji="0" sz="800" b="0" i="0" u="none" strike="noStrike" kern="0" cap="none" spc="2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2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these</a:t>
            </a:r>
            <a:r>
              <a:rPr kumimoji="0" sz="800" b="0" i="0" u="none" strike="noStrike" kern="0" cap="none" spc="229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campaigns</a:t>
            </a:r>
            <a:r>
              <a:rPr kumimoji="0" sz="800" b="0" i="0" u="none" strike="noStrike" kern="0" cap="none" spc="2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however</a:t>
            </a:r>
            <a:r>
              <a:rPr kumimoji="0" sz="800" b="0" i="0" u="none" strike="noStrike" kern="0" cap="none" spc="2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were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ignored.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simply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weren’t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noticeable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at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time</a:t>
            </a:r>
            <a:r>
              <a:rPr kumimoji="0" sz="800" b="0" i="0" u="none" strike="noStrike" kern="0" cap="none" spc="1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when</a:t>
            </a:r>
            <a:r>
              <a:rPr kumimoji="0" sz="800" b="0" i="0" u="none" strike="noStrike" kern="0" cap="none" spc="1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there</a:t>
            </a:r>
            <a:r>
              <a:rPr kumimoji="0" sz="800" b="0" i="0" u="none" strike="noStrike" kern="0" cap="none" spc="1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1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1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war</a:t>
            </a:r>
            <a:r>
              <a:rPr kumimoji="0" sz="800" b="0" i="0" u="none" strike="noStrike" kern="0" cap="none" spc="1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brewing</a:t>
            </a:r>
            <a:r>
              <a:rPr kumimoji="0" sz="800" b="0" i="0" u="none" strike="noStrike" kern="0" cap="none" spc="1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poverty</a:t>
            </a:r>
            <a:r>
              <a:rPr kumimoji="0" sz="800" b="0" i="0" u="none" strike="noStrike" kern="0" cap="none" spc="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on</a:t>
            </a:r>
            <a:r>
              <a:rPr kumimoji="0" sz="800" b="0" i="0" u="none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rise.</a:t>
            </a:r>
            <a:r>
              <a:rPr kumimoji="0" sz="800" b="0" i="0" u="none" strike="noStrike" kern="0" cap="none" spc="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Overall,</a:t>
            </a:r>
            <a:r>
              <a:rPr kumimoji="0" sz="800" b="0" i="0" u="none" strike="noStrike" kern="0" cap="none" spc="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believed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that</a:t>
            </a:r>
            <a:r>
              <a:rPr kumimoji="0" sz="8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vote</a:t>
            </a:r>
            <a:r>
              <a:rPr kumimoji="0" sz="8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would</a:t>
            </a:r>
            <a:r>
              <a:rPr kumimoji="0" sz="8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</a:t>
            </a:r>
            <a:r>
              <a:rPr kumimoji="0" sz="8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achieved</a:t>
            </a:r>
            <a:r>
              <a:rPr kumimoji="0" sz="8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peacefully, and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that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violence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would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not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answer.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34" name="object 34"/>
          <p:cNvSpPr txBox="1"/>
          <p:nvPr/>
        </p:nvSpPr>
        <p:spPr>
          <a:xfrm>
            <a:off x="1673378" y="1075518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200" b="1" i="0" u="none" strike="noStrike" kern="0" cap="none" spc="-3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Knowledge</a:t>
            </a:r>
            <a:r>
              <a:rPr kumimoji="0" sz="2200" b="1" i="0" u="none" strike="noStrike" kern="0" cap="none" spc="-1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-1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organiser</a:t>
            </a:r>
            <a:endParaRPr kumimoji="0" sz="2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35" name="object 35"/>
          <p:cNvSpPr txBox="1"/>
          <p:nvPr/>
        </p:nvSpPr>
        <p:spPr>
          <a:xfrm>
            <a:off x="3243398" y="1346745"/>
            <a:ext cx="492759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Ye</a:t>
            </a:r>
            <a:r>
              <a:rPr kumimoji="0" sz="1000" b="1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1000" b="1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a</a:t>
            </a:r>
            <a:r>
              <a:rPr kumimoji="0" sz="1000" b="1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r</a:t>
            </a:r>
            <a:r>
              <a:rPr kumimoji="0" sz="1000" b="1" i="0" u="none" strike="noStrike" kern="0" cap="none" spc="3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100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9</a:t>
            </a:r>
            <a:endParaRPr kumimoji="0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36" name="object 36"/>
          <p:cNvSpPr txBox="1">
            <a:spLocks noGrp="1"/>
          </p:cNvSpPr>
          <p:nvPr>
            <p:ph type="title"/>
          </p:nvPr>
        </p:nvSpPr>
        <p:spPr>
          <a:xfrm>
            <a:off x="642964" y="468462"/>
            <a:ext cx="3476625" cy="7054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339725" algn="ctr">
              <a:lnSpc>
                <a:spcPts val="2675"/>
              </a:lnSpc>
              <a:spcBef>
                <a:spcPts val="100"/>
              </a:spcBef>
            </a:pPr>
            <a:r>
              <a:rPr sz="2300" b="0" dirty="0">
                <a:latin typeface="Verdana"/>
                <a:cs typeface="Verdana"/>
              </a:rPr>
              <a:t>POVERTY,</a:t>
            </a:r>
            <a:r>
              <a:rPr sz="2300" b="0" spc="30" dirty="0">
                <a:latin typeface="Verdana"/>
                <a:cs typeface="Verdana"/>
              </a:rPr>
              <a:t> </a:t>
            </a:r>
            <a:r>
              <a:rPr sz="2300" b="0" spc="-10" dirty="0">
                <a:latin typeface="Verdana"/>
                <a:cs typeface="Verdana"/>
              </a:rPr>
              <a:t>SUFFRAGE</a:t>
            </a:r>
            <a:endParaRPr sz="2300">
              <a:latin typeface="Verdana"/>
              <a:cs typeface="Verdana"/>
            </a:endParaRPr>
          </a:p>
          <a:p>
            <a:pPr marL="699770" algn="ctr">
              <a:lnSpc>
                <a:spcPts val="2675"/>
              </a:lnSpc>
            </a:pPr>
            <a:r>
              <a:rPr sz="2300" b="0" spc="65" dirty="0">
                <a:latin typeface="Verdana"/>
                <a:cs typeface="Verdana"/>
              </a:rPr>
              <a:t>AND</a:t>
            </a:r>
            <a:r>
              <a:rPr sz="2300" b="0" spc="-45" dirty="0">
                <a:latin typeface="Verdana"/>
                <a:cs typeface="Verdana"/>
              </a:rPr>
              <a:t> </a:t>
            </a:r>
            <a:r>
              <a:rPr sz="2300" b="0" spc="-40" dirty="0">
                <a:latin typeface="Verdana"/>
                <a:cs typeface="Verdana"/>
              </a:rPr>
              <a:t>THE</a:t>
            </a:r>
            <a:r>
              <a:rPr sz="2300" b="0" spc="-50" dirty="0">
                <a:latin typeface="Verdana"/>
                <a:cs typeface="Verdana"/>
              </a:rPr>
              <a:t> </a:t>
            </a:r>
            <a:r>
              <a:rPr sz="2300" b="0" spc="75" dirty="0">
                <a:latin typeface="Verdana"/>
                <a:cs typeface="Verdana"/>
              </a:rPr>
              <a:t>TITANIC</a:t>
            </a:r>
            <a:endParaRPr sz="2300">
              <a:latin typeface="Verdana"/>
              <a:cs typeface="Verdana"/>
            </a:endParaRPr>
          </a:p>
        </p:txBody>
      </p:sp>
      <p:pic>
        <p:nvPicPr>
          <p:cNvPr id="37" name="object 3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797555" y="3178048"/>
            <a:ext cx="1594104" cy="1776983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548131" y="1422400"/>
            <a:ext cx="1636776" cy="1740408"/>
          </a:xfrm>
          <a:prstGeom prst="rect">
            <a:avLst/>
          </a:prstGeom>
        </p:spPr>
      </p:pic>
      <p:sp>
        <p:nvSpPr>
          <p:cNvPr id="39" name="object 39"/>
          <p:cNvSpPr txBox="1"/>
          <p:nvPr/>
        </p:nvSpPr>
        <p:spPr>
          <a:xfrm>
            <a:off x="6765726" y="2457248"/>
            <a:ext cx="1482725" cy="23418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-1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EMILY</a:t>
            </a:r>
            <a:r>
              <a:rPr kumimoji="0" sz="14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DAVIDSON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483870" marR="5080" lvl="0" indent="0" defTabSz="914400" eaLnBrk="1" fontAlgn="auto" latinLnBrk="0" hangingPunct="1">
              <a:lnSpc>
                <a:spcPct val="104099"/>
              </a:lnSpc>
              <a:spcBef>
                <a:spcPts val="56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She</a:t>
            </a:r>
            <a:r>
              <a:rPr kumimoji="0" sz="800" b="0" i="0" u="none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joined</a:t>
            </a:r>
            <a:r>
              <a:rPr kumimoji="0" sz="800" b="0" i="0" u="none" strike="noStrike" kern="0" cap="none" spc="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WSPU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in</a:t>
            </a:r>
            <a:r>
              <a:rPr kumimoji="0" sz="800" b="0" i="0" u="none" strike="noStrike" kern="0" cap="none" spc="4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1906,</a:t>
            </a:r>
            <a:r>
              <a:rPr kumimoji="0" sz="800" b="0" i="0" u="none" strike="noStrike" kern="0" cap="none" spc="4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4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three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years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later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left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her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job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teacher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join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suffragette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movement. She</a:t>
            </a:r>
            <a:r>
              <a:rPr kumimoji="0" sz="800" b="0" i="0" u="none" strike="noStrike" kern="0" cap="none" spc="2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2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arrested</a:t>
            </a:r>
            <a:r>
              <a:rPr kumimoji="0" sz="800" b="0" i="0" u="none" strike="noStrike" kern="0" cap="none" spc="2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number</a:t>
            </a:r>
            <a:r>
              <a:rPr kumimoji="0" sz="800" b="0" i="0" u="none" strike="noStrike" kern="0" cap="none" spc="3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3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times</a:t>
            </a:r>
            <a:r>
              <a:rPr kumimoji="0" sz="800" b="0" i="0" u="none" strike="noStrike" kern="0" cap="none" spc="3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for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setting</a:t>
            </a:r>
            <a:r>
              <a:rPr kumimoji="0" sz="800" b="0" i="0" u="none" strike="noStrike" kern="0" cap="none" spc="1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fire</a:t>
            </a:r>
            <a:r>
              <a:rPr kumimoji="0" sz="800" b="0" i="0" u="none" strike="noStrike" kern="0" cap="none" spc="1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4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post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boxes.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483870" marR="5715" lvl="0" indent="0" algn="just" defTabSz="914400" eaLnBrk="1" fontAlgn="auto" latinLnBrk="0" hangingPunct="1">
              <a:lnSpc>
                <a:spcPct val="104200"/>
              </a:lnSpc>
              <a:spcBef>
                <a:spcPts val="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1913,</a:t>
            </a:r>
            <a:r>
              <a:rPr kumimoji="0" sz="80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she</a:t>
            </a:r>
            <a:r>
              <a:rPr kumimoji="0" sz="800" b="0" i="0" u="none" strike="noStrike" kern="0" cap="none" spc="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attempts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to</a:t>
            </a:r>
            <a:r>
              <a:rPr kumimoji="0" sz="800" b="0" i="0" u="none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pin</a:t>
            </a:r>
            <a:r>
              <a:rPr kumimoji="0" sz="800" b="0" i="0" u="none" strike="noStrike" kern="0" cap="none" spc="11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Suffragette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flag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on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Kings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horse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during</a:t>
            </a:r>
            <a:r>
              <a:rPr kumimoji="0" sz="800" b="0" i="0" u="none" strike="noStrike" kern="0" cap="none" spc="1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1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race,</a:t>
            </a:r>
            <a:r>
              <a:rPr kumimoji="0" sz="800" b="0" i="0" u="none" strike="noStrike" kern="0" cap="none" spc="1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she</a:t>
            </a:r>
            <a:r>
              <a:rPr kumimoji="0" sz="800" b="0" i="0" u="none" strike="noStrike" kern="0" cap="none" spc="1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knocked</a:t>
            </a:r>
            <a:r>
              <a:rPr kumimoji="0" sz="800" b="0" i="0" u="none" strike="noStrike" kern="0" cap="none" spc="2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over</a:t>
            </a:r>
            <a:r>
              <a:rPr kumimoji="0" sz="800" b="0" i="0" u="none" strike="noStrike" kern="0" cap="none" spc="2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trampled</a:t>
            </a:r>
            <a:r>
              <a:rPr kumimoji="0" sz="800" b="0" i="0" u="none" strike="noStrike" kern="0" cap="none" spc="3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on</a:t>
            </a:r>
            <a:r>
              <a:rPr kumimoji="0" sz="800" b="0" i="0" u="none" strike="noStrike" kern="0" cap="none" spc="3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subsequently</a:t>
            </a:r>
            <a:r>
              <a:rPr kumimoji="0" sz="800" b="0" i="0" u="none" strike="noStrike" kern="0" cap="none" spc="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died.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40" name="object 40"/>
          <p:cNvSpPr txBox="1"/>
          <p:nvPr/>
        </p:nvSpPr>
        <p:spPr>
          <a:xfrm>
            <a:off x="8642851" y="2478583"/>
            <a:ext cx="125095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Millicent</a:t>
            </a:r>
            <a:r>
              <a:rPr kumimoji="0" sz="14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Fawcett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8424379" y="3810501"/>
            <a:ext cx="1510030" cy="104076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 lvl="0" indent="0" algn="just" defTabSz="914400" eaLnBrk="1" fontAlgn="auto" latinLnBrk="0" hangingPunct="1">
              <a:lnSpc>
                <a:spcPct val="103899"/>
              </a:lnSpc>
              <a:spcBef>
                <a:spcPts val="1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She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leading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Suffragist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led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NUWSS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from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1897-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1919.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She</a:t>
            </a:r>
            <a:r>
              <a:rPr kumimoji="0" sz="800" b="0" i="0" u="none" strike="noStrike" kern="0" cap="none" spc="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played</a:t>
            </a:r>
            <a:r>
              <a:rPr kumimoji="0" sz="800" b="0" i="0" u="none" strike="noStrike" kern="0" cap="none" spc="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key</a:t>
            </a:r>
            <a:r>
              <a:rPr kumimoji="0" sz="8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role</a:t>
            </a:r>
            <a:r>
              <a:rPr kumimoji="0" sz="8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getting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women</a:t>
            </a:r>
            <a:r>
              <a:rPr kumimoji="0" sz="800" b="0" i="0" u="none" strike="noStrike" kern="0" cap="none" spc="2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2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vote,</a:t>
            </a:r>
            <a:r>
              <a:rPr kumimoji="0" sz="800" b="0" i="0" u="none" strike="noStrike" kern="0" cap="none" spc="2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2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dedicated</a:t>
            </a:r>
            <a:r>
              <a:rPr kumimoji="0" sz="800" b="0" i="0" u="none" strike="noStrike" kern="0" cap="none" spc="2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2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using</a:t>
            </a:r>
            <a:r>
              <a:rPr kumimoji="0" sz="800" b="0" i="0" u="none" strike="noStrike" kern="0" cap="none" spc="2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constitutional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methods,</a:t>
            </a:r>
            <a:r>
              <a:rPr kumimoji="0" sz="800" b="0" i="0" u="none" strike="noStrike" kern="0" cap="none" spc="3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rather</a:t>
            </a:r>
            <a:r>
              <a:rPr kumimoji="0" sz="800" b="0" i="0" u="none" strike="noStrike" kern="0" cap="none" spc="3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than</a:t>
            </a:r>
            <a:r>
              <a:rPr kumimoji="0" sz="800" b="0" i="0" u="none" strike="noStrike" kern="0" cap="none" spc="3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militancy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which</a:t>
            </a:r>
            <a:r>
              <a:rPr kumimoji="0" sz="800" b="0" i="0" u="none" strike="noStrike" kern="0" cap="none" spc="20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she</a:t>
            </a:r>
            <a:r>
              <a:rPr kumimoji="0" sz="800" b="0" i="0" u="none" strike="noStrike" kern="0" cap="none" spc="2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claimed</a:t>
            </a:r>
            <a:r>
              <a:rPr kumimoji="0" sz="800" b="0" i="0" u="none" strike="noStrike" kern="0" cap="none" spc="2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20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counter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productive.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pic>
        <p:nvPicPr>
          <p:cNvPr id="42" name="object 4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611115" y="3629152"/>
            <a:ext cx="1472184" cy="1402080"/>
          </a:xfrm>
          <a:prstGeom prst="rect">
            <a:avLst/>
          </a:prstGeom>
        </p:spPr>
      </p:pic>
      <p:pic>
        <p:nvPicPr>
          <p:cNvPr id="43" name="object 43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8256523" y="2702560"/>
            <a:ext cx="1831848" cy="1155191"/>
          </a:xfrm>
          <a:prstGeom prst="rect">
            <a:avLst/>
          </a:prstGeom>
        </p:spPr>
      </p:pic>
      <p:grpSp>
        <p:nvGrpSpPr>
          <p:cNvPr id="44" name="object 44"/>
          <p:cNvGrpSpPr/>
          <p:nvPr/>
        </p:nvGrpSpPr>
        <p:grpSpPr>
          <a:xfrm>
            <a:off x="6287515" y="2760472"/>
            <a:ext cx="1836420" cy="4351655"/>
            <a:chOff x="6287515" y="2760472"/>
            <a:chExt cx="1836420" cy="4351655"/>
          </a:xfrm>
        </p:grpSpPr>
        <p:pic>
          <p:nvPicPr>
            <p:cNvPr id="45" name="object 45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287515" y="2760472"/>
              <a:ext cx="978408" cy="2087879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788417" y="4829646"/>
              <a:ext cx="1335166" cy="2282353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249654" y="2369883"/>
            <a:ext cx="1477300" cy="257490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45898" y="465918"/>
            <a:ext cx="3940175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0" spc="180" dirty="0">
                <a:latin typeface="Verdana"/>
                <a:cs typeface="Verdana"/>
              </a:rPr>
              <a:t>CIVIL</a:t>
            </a:r>
            <a:r>
              <a:rPr sz="2200" b="0" spc="-80" dirty="0">
                <a:latin typeface="Verdana"/>
                <a:cs typeface="Verdana"/>
              </a:rPr>
              <a:t> </a:t>
            </a:r>
            <a:r>
              <a:rPr sz="2200" b="0" spc="-10" dirty="0">
                <a:latin typeface="Verdana"/>
                <a:cs typeface="Verdana"/>
              </a:rPr>
              <a:t>RIGHTS</a:t>
            </a:r>
            <a:r>
              <a:rPr sz="2200" b="0" spc="-70" dirty="0">
                <a:latin typeface="Verdana"/>
                <a:cs typeface="Verdana"/>
              </a:rPr>
              <a:t> </a:t>
            </a:r>
            <a:r>
              <a:rPr sz="2200" b="0" spc="110" dirty="0">
                <a:latin typeface="Verdana"/>
                <a:cs typeface="Verdana"/>
              </a:rPr>
              <a:t>MOVEMENT</a:t>
            </a:r>
            <a:endParaRPr sz="2200">
              <a:latin typeface="Verdana"/>
              <a:cs typeface="Verdan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273829" y="721950"/>
            <a:ext cx="222504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200" b="1" i="0" u="none" strike="noStrike" kern="0" cap="none" spc="-3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Knowledge</a:t>
            </a:r>
            <a:r>
              <a:rPr kumimoji="0" sz="2200" b="1" i="0" u="none" strike="noStrike" kern="0" cap="none" spc="-1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2200" b="1" i="0" u="none" strike="noStrike" kern="0" cap="none" spc="-1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organiser</a:t>
            </a:r>
            <a:endParaRPr kumimoji="0" sz="22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2843850" y="993177"/>
            <a:ext cx="492759" cy="177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Ye</a:t>
            </a:r>
            <a:r>
              <a:rPr kumimoji="0" sz="1000" b="1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1000" b="1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a</a:t>
            </a:r>
            <a:r>
              <a:rPr kumimoji="0" sz="1000" b="1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r</a:t>
            </a:r>
            <a:r>
              <a:rPr kumimoji="0" sz="1000" b="1" i="0" u="none" strike="noStrike" kern="0" cap="none" spc="3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100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8</a:t>
            </a:r>
            <a:endParaRPr kumimoji="0" sz="10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graphicFrame>
        <p:nvGraphicFramePr>
          <p:cNvPr id="6" name="object 6"/>
          <p:cNvGraphicFramePr>
            <a:graphicFrameLocks noGrp="1"/>
          </p:cNvGraphicFramePr>
          <p:nvPr/>
        </p:nvGraphicFramePr>
        <p:xfrm>
          <a:off x="593146" y="5003253"/>
          <a:ext cx="6189978" cy="201739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10299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95198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2074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21424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36854">
                <a:tc gridSpan="4">
                  <a:txBody>
                    <a:bodyPr/>
                    <a:lstStyle/>
                    <a:p>
                      <a:pPr marR="33655" algn="ctr">
                        <a:lnSpc>
                          <a:spcPct val="100000"/>
                        </a:lnSpc>
                        <a:spcBef>
                          <a:spcPts val="415"/>
                        </a:spcBef>
                      </a:pP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K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Y</a:t>
                      </a:r>
                      <a:r>
                        <a:rPr sz="750" b="1" spc="19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T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E</a:t>
                      </a:r>
                      <a:r>
                        <a:rPr sz="750" b="1" spc="-1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R</a:t>
                      </a:r>
                      <a:r>
                        <a:rPr sz="750" b="1" spc="6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12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M</a:t>
                      </a:r>
                      <a:r>
                        <a:rPr sz="750" b="1" spc="75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 </a:t>
                      </a:r>
                      <a:r>
                        <a:rPr sz="750" b="1" spc="-50" dirty="0">
                          <a:solidFill>
                            <a:srgbClr val="FFFFFF"/>
                          </a:solidFill>
                          <a:latin typeface="Verdana"/>
                          <a:cs typeface="Verdana"/>
                        </a:rPr>
                        <a:t>S</a:t>
                      </a:r>
                      <a:endParaRPr sz="750">
                        <a:latin typeface="Verdana"/>
                        <a:cs typeface="Verdana"/>
                      </a:endParaRPr>
                    </a:p>
                  </a:txBody>
                  <a:tcPr marL="0" marR="0" marT="527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solidFill>
                      <a:srgbClr val="00000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84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CCC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800" b="1" spc="-90" dirty="0">
                          <a:latin typeface="Arial"/>
                          <a:cs typeface="Arial"/>
                        </a:rPr>
                        <a:t>KEY</a:t>
                      </a:r>
                      <a:r>
                        <a:rPr sz="800" b="1" spc="2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20" dirty="0">
                          <a:latin typeface="Arial"/>
                          <a:cs typeface="Arial"/>
                        </a:rPr>
                        <a:t>TERM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0066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34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DEFINITION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42544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B w="12700">
                      <a:solidFill>
                        <a:srgbClr val="000000"/>
                      </a:solidFill>
                      <a:prstDash val="solid"/>
                    </a:lnB>
                    <a:solidFill>
                      <a:srgbClr val="FFCCC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7505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820"/>
                        </a:spcBef>
                      </a:pPr>
                      <a:r>
                        <a:rPr sz="800" b="1" spc="-55" dirty="0">
                          <a:latin typeface="Arial"/>
                          <a:cs typeface="Arial"/>
                        </a:rPr>
                        <a:t>Civil</a:t>
                      </a:r>
                      <a:r>
                        <a:rPr sz="800" b="1" spc="15" dirty="0">
                          <a:latin typeface="Arial"/>
                          <a:cs typeface="Arial"/>
                        </a:rPr>
                        <a:t> 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Rights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41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340360">
                        <a:lnSpc>
                          <a:spcPct val="105000"/>
                        </a:lnSpc>
                        <a:spcBef>
                          <a:spcPts val="340"/>
                        </a:spcBef>
                      </a:pPr>
                      <a:r>
                        <a:rPr sz="800" spc="-9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2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rights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citizens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political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social</a:t>
                      </a:r>
                      <a:r>
                        <a:rPr sz="800" spc="3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freedom.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31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82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Lynching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41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2550">
                        <a:lnSpc>
                          <a:spcPct val="105000"/>
                        </a:lnSpc>
                        <a:spcBef>
                          <a:spcPts val="340"/>
                        </a:spcBef>
                      </a:pPr>
                      <a:r>
                        <a:rPr sz="800" spc="-25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6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kill</a:t>
                      </a:r>
                      <a:r>
                        <a:rPr sz="800" spc="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someone</a:t>
                      </a:r>
                      <a:r>
                        <a:rPr sz="800" spc="6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for</a:t>
                      </a:r>
                      <a:r>
                        <a:rPr sz="800" spc="6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an</a:t>
                      </a:r>
                      <a:r>
                        <a:rPr sz="800" spc="7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offence</a:t>
                      </a:r>
                      <a:r>
                        <a:rPr sz="800" spc="6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without</a:t>
                      </a:r>
                      <a:r>
                        <a:rPr sz="800" spc="7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legal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trial,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5" dirty="0">
                          <a:latin typeface="Arial MT"/>
                          <a:cs typeface="Arial MT"/>
                        </a:rPr>
                        <a:t>this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is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usually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form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hanging.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318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489584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20"/>
                        </a:spcBef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Boycott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5334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1915">
                        <a:lnSpc>
                          <a:spcPct val="105000"/>
                        </a:lnSpc>
                        <a:spcBef>
                          <a:spcPts val="86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1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stop</a:t>
                      </a:r>
                      <a:r>
                        <a:rPr sz="800" spc="1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using</a:t>
                      </a:r>
                      <a:r>
                        <a:rPr sz="800" spc="16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something</a:t>
                      </a:r>
                      <a:r>
                        <a:rPr sz="800" spc="16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as</a:t>
                      </a:r>
                      <a:r>
                        <a:rPr sz="800" spc="1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16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form</a:t>
                      </a:r>
                      <a:r>
                        <a:rPr sz="800" spc="16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protest,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for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example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not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using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busses.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1092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15595" marR="102870" indent="-208279">
                        <a:lnSpc>
                          <a:spcPct val="105000"/>
                        </a:lnSpc>
                        <a:spcBef>
                          <a:spcPts val="860"/>
                        </a:spcBef>
                      </a:pPr>
                      <a:r>
                        <a:rPr sz="800" b="1" spc="-45" dirty="0">
                          <a:latin typeface="Arial"/>
                          <a:cs typeface="Arial"/>
                        </a:rPr>
                        <a:t>Institutionalised</a:t>
                      </a:r>
                      <a:r>
                        <a:rPr sz="800" b="1" spc="-10" dirty="0">
                          <a:latin typeface="Arial"/>
                          <a:cs typeface="Arial"/>
                        </a:rPr>
                        <a:t> racism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922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1280" algn="just">
                        <a:lnSpc>
                          <a:spcPct val="105000"/>
                        </a:lnSpc>
                        <a:spcBef>
                          <a:spcPts val="355"/>
                        </a:spcBef>
                      </a:pPr>
                      <a:r>
                        <a:rPr sz="800" spc="-85" dirty="0">
                          <a:latin typeface="Arial MT"/>
                          <a:cs typeface="Arial MT"/>
                        </a:rPr>
                        <a:t>This</a:t>
                      </a:r>
                      <a:r>
                        <a:rPr sz="800" spc="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is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form of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racism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that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is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embedded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laws</a:t>
                      </a:r>
                      <a:r>
                        <a:rPr sz="800" spc="8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and</a:t>
                      </a:r>
                      <a:r>
                        <a:rPr sz="800" spc="9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regulations</a:t>
                      </a:r>
                      <a:r>
                        <a:rPr sz="800" spc="8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8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</a:t>
                      </a:r>
                      <a:r>
                        <a:rPr sz="800" spc="8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country.</a:t>
                      </a:r>
                      <a:r>
                        <a:rPr sz="800" spc="8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This</a:t>
                      </a:r>
                      <a:r>
                        <a:rPr sz="800" spc="8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spc="8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modern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day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is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normally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with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police.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508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750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15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Protest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350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1915">
                        <a:lnSpc>
                          <a:spcPct val="105000"/>
                        </a:lnSpc>
                        <a:spcBef>
                          <a:spcPts val="335"/>
                        </a:spcBef>
                      </a:pPr>
                      <a:r>
                        <a:rPr sz="800" spc="-25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express</a:t>
                      </a:r>
                      <a:r>
                        <a:rPr sz="800" spc="8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an</a:t>
                      </a:r>
                      <a:r>
                        <a:rPr sz="800" spc="8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objection</a:t>
                      </a:r>
                      <a:r>
                        <a:rPr sz="800" spc="8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to</a:t>
                      </a:r>
                      <a:r>
                        <a:rPr sz="800" spc="7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something</a:t>
                      </a:r>
                      <a:r>
                        <a:rPr sz="800" spc="8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or</a:t>
                      </a:r>
                      <a:r>
                        <a:rPr sz="800" spc="5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75" dirty="0">
                          <a:latin typeface="Arial MT"/>
                          <a:cs typeface="Arial MT"/>
                        </a:rPr>
                        <a:t>someone,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usually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in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form</a:t>
                      </a:r>
                      <a:r>
                        <a:rPr sz="800" spc="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marches.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25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Scandal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1303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3185">
                        <a:lnSpc>
                          <a:spcPct val="105000"/>
                        </a:lnSpc>
                        <a:spcBef>
                          <a:spcPts val="335"/>
                        </a:spcBef>
                      </a:pPr>
                      <a:r>
                        <a:rPr sz="800" spc="-50" dirty="0">
                          <a:latin typeface="Arial MT"/>
                          <a:cs typeface="Arial MT"/>
                        </a:rPr>
                        <a:t>An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action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or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event</a:t>
                      </a:r>
                      <a:r>
                        <a:rPr sz="800" spc="-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which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is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regarded</a:t>
                      </a:r>
                      <a:r>
                        <a:rPr sz="800" spc="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as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morally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or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legally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wrong,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causing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public</a:t>
                      </a:r>
                      <a:r>
                        <a:rPr sz="800" spc="-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outrage.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2545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7505">
                <a:tc>
                  <a:txBody>
                    <a:bodyPr/>
                    <a:lstStyle/>
                    <a:p>
                      <a:pPr marL="1270" algn="ctr">
                        <a:lnSpc>
                          <a:spcPct val="100000"/>
                        </a:lnSpc>
                        <a:spcBef>
                          <a:spcPts val="83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Integration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054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3820">
                        <a:lnSpc>
                          <a:spcPct val="105000"/>
                        </a:lnSpc>
                        <a:spcBef>
                          <a:spcPts val="330"/>
                        </a:spcBef>
                      </a:pPr>
                      <a:r>
                        <a:rPr sz="800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409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process</a:t>
                      </a:r>
                      <a:r>
                        <a:rPr sz="800" spc="409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409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merging</a:t>
                      </a:r>
                      <a:r>
                        <a:rPr sz="800" spc="41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two</a:t>
                      </a:r>
                      <a:r>
                        <a:rPr sz="800" spc="409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45" dirty="0">
                          <a:latin typeface="Arial MT"/>
                          <a:cs typeface="Arial MT"/>
                        </a:rPr>
                        <a:t>things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 together.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80"/>
                        </a:spcBef>
                      </a:pPr>
                      <a:r>
                        <a:rPr sz="800" b="1" spc="-10" dirty="0">
                          <a:latin typeface="Arial"/>
                          <a:cs typeface="Arial"/>
                        </a:rPr>
                        <a:t>Assassination</a:t>
                      </a:r>
                      <a:endParaRPr sz="800">
                        <a:latin typeface="Arial"/>
                        <a:cs typeface="Arial"/>
                      </a:endParaRPr>
                    </a:p>
                  </a:txBody>
                  <a:tcPr marL="0" marR="0" marT="11176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900" marR="83185">
                        <a:lnSpc>
                          <a:spcPct val="105000"/>
                        </a:lnSpc>
                        <a:spcBef>
                          <a:spcPts val="330"/>
                        </a:spcBef>
                      </a:pPr>
                      <a:r>
                        <a:rPr sz="800" spc="-55" dirty="0">
                          <a:latin typeface="Arial MT"/>
                          <a:cs typeface="Arial MT"/>
                        </a:rPr>
                        <a:t>The</a:t>
                      </a:r>
                      <a:r>
                        <a:rPr sz="800" spc="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50" dirty="0">
                          <a:latin typeface="Arial MT"/>
                          <a:cs typeface="Arial MT"/>
                        </a:rPr>
                        <a:t>process</a:t>
                      </a:r>
                      <a:r>
                        <a:rPr sz="800" spc="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of</a:t>
                      </a:r>
                      <a:r>
                        <a:rPr sz="800" spc="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dirty="0">
                          <a:latin typeface="Arial MT"/>
                          <a:cs typeface="Arial MT"/>
                        </a:rPr>
                        <a:t>killing</a:t>
                      </a:r>
                      <a:r>
                        <a:rPr sz="800" spc="6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60" dirty="0">
                          <a:latin typeface="Arial MT"/>
                          <a:cs typeface="Arial MT"/>
                        </a:rPr>
                        <a:t>someone,</a:t>
                      </a:r>
                      <a:r>
                        <a:rPr sz="800" spc="5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30" dirty="0">
                          <a:latin typeface="Arial MT"/>
                          <a:cs typeface="Arial MT"/>
                        </a:rPr>
                        <a:t>this</a:t>
                      </a:r>
                      <a:r>
                        <a:rPr sz="800" spc="5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is</a:t>
                      </a:r>
                      <a:r>
                        <a:rPr sz="800" spc="60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20" dirty="0">
                          <a:latin typeface="Arial MT"/>
                          <a:cs typeface="Arial MT"/>
                        </a:rPr>
                        <a:t>normally </a:t>
                      </a:r>
                      <a:r>
                        <a:rPr sz="800" spc="-35" dirty="0">
                          <a:latin typeface="Arial MT"/>
                          <a:cs typeface="Arial MT"/>
                        </a:rPr>
                        <a:t>done</a:t>
                      </a:r>
                      <a:r>
                        <a:rPr sz="800" spc="-25" dirty="0">
                          <a:latin typeface="Arial MT"/>
                          <a:cs typeface="Arial MT"/>
                        </a:rPr>
                        <a:t> </a:t>
                      </a:r>
                      <a:r>
                        <a:rPr sz="800" spc="-10" dirty="0">
                          <a:latin typeface="Arial MT"/>
                          <a:cs typeface="Arial MT"/>
                        </a:rPr>
                        <a:t>secretly.</a:t>
                      </a:r>
                      <a:endParaRPr sz="800">
                        <a:latin typeface="Arial MT"/>
                        <a:cs typeface="Arial MT"/>
                      </a:endParaRPr>
                    </a:p>
                  </a:txBody>
                  <a:tcPr marL="0" marR="0" marT="41910" marB="0">
                    <a:lnL w="12700">
                      <a:solidFill>
                        <a:srgbClr val="000000"/>
                      </a:solidFill>
                      <a:prstDash val="solid"/>
                    </a:lnL>
                    <a:lnR w="12700">
                      <a:solidFill>
                        <a:srgbClr val="000000"/>
                      </a:solidFill>
                      <a:prstDash val="solid"/>
                    </a:lnR>
                    <a:lnT w="12700">
                      <a:solidFill>
                        <a:srgbClr val="000000"/>
                      </a:solidFill>
                      <a:prstDash val="solid"/>
                    </a:lnT>
                    <a:lnB w="12700">
                      <a:solidFill>
                        <a:srgbClr val="000000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pSp>
        <p:nvGrpSpPr>
          <p:cNvPr id="7" name="object 7"/>
          <p:cNvGrpSpPr/>
          <p:nvPr/>
        </p:nvGrpSpPr>
        <p:grpSpPr>
          <a:xfrm>
            <a:off x="3712827" y="816574"/>
            <a:ext cx="804545" cy="1718310"/>
            <a:chOff x="3712827" y="816574"/>
            <a:chExt cx="804545" cy="1718310"/>
          </a:xfrm>
        </p:grpSpPr>
        <p:sp>
          <p:nvSpPr>
            <p:cNvPr id="8" name="object 8"/>
            <p:cNvSpPr/>
            <p:nvPr/>
          </p:nvSpPr>
          <p:spPr>
            <a:xfrm>
              <a:off x="3719177" y="822924"/>
              <a:ext cx="791845" cy="1705610"/>
            </a:xfrm>
            <a:custGeom>
              <a:avLst/>
              <a:gdLst/>
              <a:ahLst/>
              <a:cxnLst/>
              <a:rect l="l" t="t" r="r" b="b"/>
              <a:pathLst>
                <a:path w="791845" h="1705610">
                  <a:moveTo>
                    <a:pt x="712590" y="0"/>
                  </a:moveTo>
                  <a:lnTo>
                    <a:pt x="79176" y="0"/>
                  </a:lnTo>
                  <a:lnTo>
                    <a:pt x="48357" y="6220"/>
                  </a:lnTo>
                  <a:lnTo>
                    <a:pt x="23190" y="23183"/>
                  </a:lnTo>
                  <a:lnTo>
                    <a:pt x="6222" y="48343"/>
                  </a:lnTo>
                  <a:lnTo>
                    <a:pt x="0" y="79152"/>
                  </a:lnTo>
                  <a:lnTo>
                    <a:pt x="0" y="1626099"/>
                  </a:lnTo>
                  <a:lnTo>
                    <a:pt x="6222" y="1656908"/>
                  </a:lnTo>
                  <a:lnTo>
                    <a:pt x="23190" y="1682068"/>
                  </a:lnTo>
                  <a:lnTo>
                    <a:pt x="48357" y="1699031"/>
                  </a:lnTo>
                  <a:lnTo>
                    <a:pt x="79176" y="1705251"/>
                  </a:lnTo>
                  <a:lnTo>
                    <a:pt x="712590" y="1705251"/>
                  </a:lnTo>
                  <a:lnTo>
                    <a:pt x="743409" y="1699031"/>
                  </a:lnTo>
                  <a:lnTo>
                    <a:pt x="768576" y="1682068"/>
                  </a:lnTo>
                  <a:lnTo>
                    <a:pt x="785545" y="1656908"/>
                  </a:lnTo>
                  <a:lnTo>
                    <a:pt x="791767" y="1626099"/>
                  </a:lnTo>
                  <a:lnTo>
                    <a:pt x="791767" y="79152"/>
                  </a:lnTo>
                  <a:lnTo>
                    <a:pt x="785545" y="48343"/>
                  </a:lnTo>
                  <a:lnTo>
                    <a:pt x="768576" y="23183"/>
                  </a:lnTo>
                  <a:lnTo>
                    <a:pt x="743409" y="6220"/>
                  </a:lnTo>
                  <a:lnTo>
                    <a:pt x="712590" y="0"/>
                  </a:lnTo>
                  <a:close/>
                </a:path>
              </a:pathLst>
            </a:custGeom>
            <a:solidFill>
              <a:srgbClr val="00BFB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3719177" y="822924"/>
              <a:ext cx="791845" cy="1705610"/>
            </a:xfrm>
            <a:custGeom>
              <a:avLst/>
              <a:gdLst/>
              <a:ahLst/>
              <a:cxnLst/>
              <a:rect l="l" t="t" r="r" b="b"/>
              <a:pathLst>
                <a:path w="791845" h="1705610">
                  <a:moveTo>
                    <a:pt x="0" y="79153"/>
                  </a:moveTo>
                  <a:lnTo>
                    <a:pt x="6222" y="48343"/>
                  </a:lnTo>
                  <a:lnTo>
                    <a:pt x="23190" y="23183"/>
                  </a:lnTo>
                  <a:lnTo>
                    <a:pt x="48357" y="6220"/>
                  </a:lnTo>
                  <a:lnTo>
                    <a:pt x="79176" y="0"/>
                  </a:lnTo>
                  <a:lnTo>
                    <a:pt x="712590" y="0"/>
                  </a:lnTo>
                  <a:lnTo>
                    <a:pt x="743409" y="6220"/>
                  </a:lnTo>
                  <a:lnTo>
                    <a:pt x="768576" y="23183"/>
                  </a:lnTo>
                  <a:lnTo>
                    <a:pt x="785544" y="48343"/>
                  </a:lnTo>
                  <a:lnTo>
                    <a:pt x="791766" y="79153"/>
                  </a:lnTo>
                  <a:lnTo>
                    <a:pt x="791766" y="1626099"/>
                  </a:lnTo>
                  <a:lnTo>
                    <a:pt x="785544" y="1656909"/>
                  </a:lnTo>
                  <a:lnTo>
                    <a:pt x="768576" y="1682069"/>
                  </a:lnTo>
                  <a:lnTo>
                    <a:pt x="743409" y="1699032"/>
                  </a:lnTo>
                  <a:lnTo>
                    <a:pt x="712590" y="1705252"/>
                  </a:lnTo>
                  <a:lnTo>
                    <a:pt x="79176" y="1705252"/>
                  </a:lnTo>
                  <a:lnTo>
                    <a:pt x="48357" y="1699032"/>
                  </a:lnTo>
                  <a:lnTo>
                    <a:pt x="23190" y="1682069"/>
                  </a:lnTo>
                  <a:lnTo>
                    <a:pt x="6222" y="1656909"/>
                  </a:lnTo>
                  <a:lnTo>
                    <a:pt x="0" y="1626099"/>
                  </a:lnTo>
                  <a:lnTo>
                    <a:pt x="0" y="79153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3764813" y="1167922"/>
            <a:ext cx="697865" cy="985519"/>
          </a:xfrm>
          <a:prstGeom prst="rect">
            <a:avLst/>
          </a:prstGeom>
        </p:spPr>
        <p:txBody>
          <a:bodyPr vert="horz" wrap="square" lIns="0" tIns="29209" rIns="0" bIns="0" rtlCol="0">
            <a:spAutoFit/>
          </a:bodyPr>
          <a:lstStyle/>
          <a:p>
            <a:pPr marL="12700" marR="5080" lvl="0" indent="2540" algn="ctr" defTabSz="914400" eaLnBrk="1" fontAlgn="auto" latinLnBrk="0" hangingPunct="1">
              <a:lnSpc>
                <a:spcPct val="86200"/>
              </a:lnSpc>
              <a:spcBef>
                <a:spcPts val="229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Bristol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Bus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Boycott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1963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arose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from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refusal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Bristol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Omnibus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64769" marR="56515" lvl="0" indent="-635" algn="ctr" defTabSz="914400" eaLnBrk="1" fontAlgn="auto" latinLnBrk="0" hangingPunct="1">
              <a:lnSpc>
                <a:spcPts val="79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Company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employ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black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21590" marR="12065" lvl="0" indent="-635" algn="ctr" defTabSz="914400" eaLnBrk="1" fontAlgn="auto" latinLnBrk="0" hangingPunct="1">
              <a:lnSpc>
                <a:spcPts val="790"/>
              </a:lnSpc>
              <a:spcBef>
                <a:spcPts val="12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or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Asian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bus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crew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city.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590041" y="1577408"/>
            <a:ext cx="167839" cy="196282"/>
          </a:xfrm>
          <a:prstGeom prst="rect">
            <a:avLst/>
          </a:prstGeom>
        </p:spPr>
      </p:pic>
      <p:grpSp>
        <p:nvGrpSpPr>
          <p:cNvPr id="12" name="object 12"/>
          <p:cNvGrpSpPr/>
          <p:nvPr/>
        </p:nvGrpSpPr>
        <p:grpSpPr>
          <a:xfrm>
            <a:off x="4821362" y="816737"/>
            <a:ext cx="804545" cy="1717675"/>
            <a:chOff x="4821362" y="816737"/>
            <a:chExt cx="804545" cy="1717675"/>
          </a:xfrm>
        </p:grpSpPr>
        <p:sp>
          <p:nvSpPr>
            <p:cNvPr id="13" name="object 13"/>
            <p:cNvSpPr/>
            <p:nvPr/>
          </p:nvSpPr>
          <p:spPr>
            <a:xfrm>
              <a:off x="4827549" y="822924"/>
              <a:ext cx="791845" cy="1705610"/>
            </a:xfrm>
            <a:custGeom>
              <a:avLst/>
              <a:gdLst/>
              <a:ahLst/>
              <a:cxnLst/>
              <a:rect l="l" t="t" r="r" b="b"/>
              <a:pathLst>
                <a:path w="791845" h="1705610">
                  <a:moveTo>
                    <a:pt x="712590" y="0"/>
                  </a:moveTo>
                  <a:lnTo>
                    <a:pt x="79176" y="0"/>
                  </a:lnTo>
                  <a:lnTo>
                    <a:pt x="48357" y="6220"/>
                  </a:lnTo>
                  <a:lnTo>
                    <a:pt x="23190" y="23183"/>
                  </a:lnTo>
                  <a:lnTo>
                    <a:pt x="6222" y="48343"/>
                  </a:lnTo>
                  <a:lnTo>
                    <a:pt x="0" y="79152"/>
                  </a:lnTo>
                  <a:lnTo>
                    <a:pt x="0" y="1626099"/>
                  </a:lnTo>
                  <a:lnTo>
                    <a:pt x="6222" y="1656908"/>
                  </a:lnTo>
                  <a:lnTo>
                    <a:pt x="23190" y="1682068"/>
                  </a:lnTo>
                  <a:lnTo>
                    <a:pt x="48357" y="1699031"/>
                  </a:lnTo>
                  <a:lnTo>
                    <a:pt x="79176" y="1705251"/>
                  </a:lnTo>
                  <a:lnTo>
                    <a:pt x="712590" y="1705251"/>
                  </a:lnTo>
                  <a:lnTo>
                    <a:pt x="743409" y="1699031"/>
                  </a:lnTo>
                  <a:lnTo>
                    <a:pt x="768576" y="1682068"/>
                  </a:lnTo>
                  <a:lnTo>
                    <a:pt x="785544" y="1656908"/>
                  </a:lnTo>
                  <a:lnTo>
                    <a:pt x="791766" y="1626099"/>
                  </a:lnTo>
                  <a:lnTo>
                    <a:pt x="791766" y="79152"/>
                  </a:lnTo>
                  <a:lnTo>
                    <a:pt x="785544" y="48343"/>
                  </a:lnTo>
                  <a:lnTo>
                    <a:pt x="768576" y="23183"/>
                  </a:lnTo>
                  <a:lnTo>
                    <a:pt x="743409" y="6220"/>
                  </a:lnTo>
                  <a:lnTo>
                    <a:pt x="712590" y="0"/>
                  </a:lnTo>
                  <a:close/>
                </a:path>
              </a:pathLst>
            </a:custGeom>
            <a:solidFill>
              <a:srgbClr val="92D05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" name="object 14"/>
            <p:cNvSpPr/>
            <p:nvPr/>
          </p:nvSpPr>
          <p:spPr>
            <a:xfrm>
              <a:off x="4827549" y="822924"/>
              <a:ext cx="791845" cy="1705610"/>
            </a:xfrm>
            <a:custGeom>
              <a:avLst/>
              <a:gdLst/>
              <a:ahLst/>
              <a:cxnLst/>
              <a:rect l="l" t="t" r="r" b="b"/>
              <a:pathLst>
                <a:path w="791845" h="1705610">
                  <a:moveTo>
                    <a:pt x="0" y="79153"/>
                  </a:moveTo>
                  <a:lnTo>
                    <a:pt x="6222" y="48343"/>
                  </a:lnTo>
                  <a:lnTo>
                    <a:pt x="23190" y="23183"/>
                  </a:lnTo>
                  <a:lnTo>
                    <a:pt x="48357" y="6220"/>
                  </a:lnTo>
                  <a:lnTo>
                    <a:pt x="79176" y="0"/>
                  </a:lnTo>
                  <a:lnTo>
                    <a:pt x="712590" y="0"/>
                  </a:lnTo>
                  <a:lnTo>
                    <a:pt x="743409" y="6220"/>
                  </a:lnTo>
                  <a:lnTo>
                    <a:pt x="768576" y="23183"/>
                  </a:lnTo>
                  <a:lnTo>
                    <a:pt x="785544" y="48343"/>
                  </a:lnTo>
                  <a:lnTo>
                    <a:pt x="791766" y="79153"/>
                  </a:lnTo>
                  <a:lnTo>
                    <a:pt x="791766" y="1626099"/>
                  </a:lnTo>
                  <a:lnTo>
                    <a:pt x="785544" y="1656909"/>
                  </a:lnTo>
                  <a:lnTo>
                    <a:pt x="768576" y="1682069"/>
                  </a:lnTo>
                  <a:lnTo>
                    <a:pt x="743409" y="1699032"/>
                  </a:lnTo>
                  <a:lnTo>
                    <a:pt x="712590" y="1705252"/>
                  </a:lnTo>
                  <a:lnTo>
                    <a:pt x="79176" y="1705252"/>
                  </a:lnTo>
                  <a:lnTo>
                    <a:pt x="48357" y="1699032"/>
                  </a:lnTo>
                  <a:lnTo>
                    <a:pt x="23190" y="1682069"/>
                  </a:lnTo>
                  <a:lnTo>
                    <a:pt x="6222" y="1656909"/>
                  </a:lnTo>
                  <a:lnTo>
                    <a:pt x="0" y="1626099"/>
                  </a:lnTo>
                  <a:lnTo>
                    <a:pt x="0" y="79153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4873216" y="857026"/>
            <a:ext cx="701040" cy="160782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lvl="0" indent="-1270" algn="ctr" defTabSz="914400" eaLnBrk="1" fontAlgn="auto" latinLnBrk="0" hangingPunct="1">
              <a:lnSpc>
                <a:spcPct val="85500"/>
              </a:lnSpc>
              <a:spcBef>
                <a:spcPts val="2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Paul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Stephenson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organised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boycott,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1963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Ian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Patay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announced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there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would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no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more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discrimination</a:t>
            </a:r>
            <a:r>
              <a:rPr kumimoji="0" sz="800" b="0" i="0" u="none" strike="noStrike" kern="0" cap="none" spc="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employing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bus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crews.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1965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Race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Equality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Act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passed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Britain.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pic>
        <p:nvPicPr>
          <p:cNvPr id="16" name="object 1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5693774" y="1572768"/>
            <a:ext cx="177119" cy="205562"/>
          </a:xfrm>
          <a:prstGeom prst="rect">
            <a:avLst/>
          </a:prstGeom>
        </p:spPr>
      </p:pic>
      <p:grpSp>
        <p:nvGrpSpPr>
          <p:cNvPr id="17" name="object 17"/>
          <p:cNvGrpSpPr/>
          <p:nvPr/>
        </p:nvGrpSpPr>
        <p:grpSpPr>
          <a:xfrm>
            <a:off x="5929734" y="816737"/>
            <a:ext cx="804545" cy="1717675"/>
            <a:chOff x="5929734" y="816737"/>
            <a:chExt cx="804545" cy="1717675"/>
          </a:xfrm>
        </p:grpSpPr>
        <p:sp>
          <p:nvSpPr>
            <p:cNvPr id="18" name="object 18"/>
            <p:cNvSpPr/>
            <p:nvPr/>
          </p:nvSpPr>
          <p:spPr>
            <a:xfrm>
              <a:off x="5935921" y="822924"/>
              <a:ext cx="791845" cy="1705610"/>
            </a:xfrm>
            <a:custGeom>
              <a:avLst/>
              <a:gdLst/>
              <a:ahLst/>
              <a:cxnLst/>
              <a:rect l="l" t="t" r="r" b="b"/>
              <a:pathLst>
                <a:path w="791845" h="1705610">
                  <a:moveTo>
                    <a:pt x="712590" y="0"/>
                  </a:moveTo>
                  <a:lnTo>
                    <a:pt x="79176" y="0"/>
                  </a:lnTo>
                  <a:lnTo>
                    <a:pt x="48358" y="6220"/>
                  </a:lnTo>
                  <a:lnTo>
                    <a:pt x="23190" y="23183"/>
                  </a:lnTo>
                  <a:lnTo>
                    <a:pt x="6222" y="48343"/>
                  </a:lnTo>
                  <a:lnTo>
                    <a:pt x="0" y="79152"/>
                  </a:lnTo>
                  <a:lnTo>
                    <a:pt x="0" y="1626099"/>
                  </a:lnTo>
                  <a:lnTo>
                    <a:pt x="6222" y="1656908"/>
                  </a:lnTo>
                  <a:lnTo>
                    <a:pt x="23190" y="1682068"/>
                  </a:lnTo>
                  <a:lnTo>
                    <a:pt x="48358" y="1699031"/>
                  </a:lnTo>
                  <a:lnTo>
                    <a:pt x="79176" y="1705251"/>
                  </a:lnTo>
                  <a:lnTo>
                    <a:pt x="712590" y="1705251"/>
                  </a:lnTo>
                  <a:lnTo>
                    <a:pt x="743410" y="1699031"/>
                  </a:lnTo>
                  <a:lnTo>
                    <a:pt x="768577" y="1682068"/>
                  </a:lnTo>
                  <a:lnTo>
                    <a:pt x="785545" y="1656908"/>
                  </a:lnTo>
                  <a:lnTo>
                    <a:pt x="791767" y="1626099"/>
                  </a:lnTo>
                  <a:lnTo>
                    <a:pt x="791767" y="79152"/>
                  </a:lnTo>
                  <a:lnTo>
                    <a:pt x="785545" y="48343"/>
                  </a:lnTo>
                  <a:lnTo>
                    <a:pt x="768577" y="23183"/>
                  </a:lnTo>
                  <a:lnTo>
                    <a:pt x="743410" y="6220"/>
                  </a:lnTo>
                  <a:lnTo>
                    <a:pt x="712590" y="0"/>
                  </a:lnTo>
                  <a:close/>
                </a:path>
              </a:pathLst>
            </a:custGeom>
            <a:solidFill>
              <a:srgbClr val="FF99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9" name="object 19"/>
            <p:cNvSpPr/>
            <p:nvPr/>
          </p:nvSpPr>
          <p:spPr>
            <a:xfrm>
              <a:off x="5935921" y="822924"/>
              <a:ext cx="791845" cy="1705610"/>
            </a:xfrm>
            <a:custGeom>
              <a:avLst/>
              <a:gdLst/>
              <a:ahLst/>
              <a:cxnLst/>
              <a:rect l="l" t="t" r="r" b="b"/>
              <a:pathLst>
                <a:path w="791845" h="1705610">
                  <a:moveTo>
                    <a:pt x="0" y="79153"/>
                  </a:moveTo>
                  <a:lnTo>
                    <a:pt x="6222" y="48343"/>
                  </a:lnTo>
                  <a:lnTo>
                    <a:pt x="23190" y="23183"/>
                  </a:lnTo>
                  <a:lnTo>
                    <a:pt x="48357" y="6220"/>
                  </a:lnTo>
                  <a:lnTo>
                    <a:pt x="79176" y="0"/>
                  </a:lnTo>
                  <a:lnTo>
                    <a:pt x="712590" y="0"/>
                  </a:lnTo>
                  <a:lnTo>
                    <a:pt x="743409" y="6220"/>
                  </a:lnTo>
                  <a:lnTo>
                    <a:pt x="768576" y="23183"/>
                  </a:lnTo>
                  <a:lnTo>
                    <a:pt x="785544" y="48343"/>
                  </a:lnTo>
                  <a:lnTo>
                    <a:pt x="791766" y="79153"/>
                  </a:lnTo>
                  <a:lnTo>
                    <a:pt x="791766" y="1626099"/>
                  </a:lnTo>
                  <a:lnTo>
                    <a:pt x="785544" y="1656909"/>
                  </a:lnTo>
                  <a:lnTo>
                    <a:pt x="768576" y="1682069"/>
                  </a:lnTo>
                  <a:lnTo>
                    <a:pt x="743409" y="1699032"/>
                  </a:lnTo>
                  <a:lnTo>
                    <a:pt x="712590" y="1705252"/>
                  </a:lnTo>
                  <a:lnTo>
                    <a:pt x="79176" y="1705252"/>
                  </a:lnTo>
                  <a:lnTo>
                    <a:pt x="48357" y="1699032"/>
                  </a:lnTo>
                  <a:lnTo>
                    <a:pt x="23190" y="1682069"/>
                  </a:lnTo>
                  <a:lnTo>
                    <a:pt x="6222" y="1656909"/>
                  </a:lnTo>
                  <a:lnTo>
                    <a:pt x="0" y="1626099"/>
                  </a:lnTo>
                  <a:lnTo>
                    <a:pt x="0" y="79153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0" name="object 20"/>
          <p:cNvSpPr txBox="1"/>
          <p:nvPr/>
        </p:nvSpPr>
        <p:spPr>
          <a:xfrm>
            <a:off x="5993467" y="857026"/>
            <a:ext cx="674370" cy="160782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lvl="0" indent="1905" algn="ctr" defTabSz="914400" eaLnBrk="1" fontAlgn="auto" latinLnBrk="0" hangingPunct="1">
              <a:lnSpc>
                <a:spcPct val="85500"/>
              </a:lnSpc>
              <a:spcBef>
                <a:spcPts val="2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Mangrove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Nine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were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group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British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black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activists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who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were arrested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for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protesting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against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Police.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had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shut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down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key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restaurant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used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by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minority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groups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access</a:t>
            </a:r>
            <a:r>
              <a:rPr kumimoji="0" sz="8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help.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pic>
        <p:nvPicPr>
          <p:cNvPr id="21" name="object 2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802147" y="1572768"/>
            <a:ext cx="177119" cy="205562"/>
          </a:xfrm>
          <a:prstGeom prst="rect">
            <a:avLst/>
          </a:prstGeom>
        </p:spPr>
      </p:pic>
      <p:grpSp>
        <p:nvGrpSpPr>
          <p:cNvPr id="22" name="object 22"/>
          <p:cNvGrpSpPr/>
          <p:nvPr/>
        </p:nvGrpSpPr>
        <p:grpSpPr>
          <a:xfrm>
            <a:off x="7038108" y="816737"/>
            <a:ext cx="804545" cy="1717675"/>
            <a:chOff x="7038108" y="816737"/>
            <a:chExt cx="804545" cy="1717675"/>
          </a:xfrm>
        </p:grpSpPr>
        <p:sp>
          <p:nvSpPr>
            <p:cNvPr id="23" name="object 23"/>
            <p:cNvSpPr/>
            <p:nvPr/>
          </p:nvSpPr>
          <p:spPr>
            <a:xfrm>
              <a:off x="7044295" y="822924"/>
              <a:ext cx="791845" cy="1705610"/>
            </a:xfrm>
            <a:custGeom>
              <a:avLst/>
              <a:gdLst/>
              <a:ahLst/>
              <a:cxnLst/>
              <a:rect l="l" t="t" r="r" b="b"/>
              <a:pathLst>
                <a:path w="791845" h="1705610">
                  <a:moveTo>
                    <a:pt x="712590" y="0"/>
                  </a:moveTo>
                  <a:lnTo>
                    <a:pt x="79176" y="0"/>
                  </a:lnTo>
                  <a:lnTo>
                    <a:pt x="48357" y="6220"/>
                  </a:lnTo>
                  <a:lnTo>
                    <a:pt x="23190" y="23183"/>
                  </a:lnTo>
                  <a:lnTo>
                    <a:pt x="6222" y="48343"/>
                  </a:lnTo>
                  <a:lnTo>
                    <a:pt x="0" y="79152"/>
                  </a:lnTo>
                  <a:lnTo>
                    <a:pt x="0" y="1626099"/>
                  </a:lnTo>
                  <a:lnTo>
                    <a:pt x="6222" y="1656908"/>
                  </a:lnTo>
                  <a:lnTo>
                    <a:pt x="23190" y="1682068"/>
                  </a:lnTo>
                  <a:lnTo>
                    <a:pt x="48357" y="1699031"/>
                  </a:lnTo>
                  <a:lnTo>
                    <a:pt x="79176" y="1705251"/>
                  </a:lnTo>
                  <a:lnTo>
                    <a:pt x="712590" y="1705251"/>
                  </a:lnTo>
                  <a:lnTo>
                    <a:pt x="743409" y="1699031"/>
                  </a:lnTo>
                  <a:lnTo>
                    <a:pt x="768576" y="1682068"/>
                  </a:lnTo>
                  <a:lnTo>
                    <a:pt x="785544" y="1656908"/>
                  </a:lnTo>
                  <a:lnTo>
                    <a:pt x="791766" y="1626099"/>
                  </a:lnTo>
                  <a:lnTo>
                    <a:pt x="791766" y="79152"/>
                  </a:lnTo>
                  <a:lnTo>
                    <a:pt x="785544" y="48343"/>
                  </a:lnTo>
                  <a:lnTo>
                    <a:pt x="768576" y="23183"/>
                  </a:lnTo>
                  <a:lnTo>
                    <a:pt x="743409" y="6220"/>
                  </a:lnTo>
                  <a:lnTo>
                    <a:pt x="712590" y="0"/>
                  </a:lnTo>
                  <a:close/>
                </a:path>
              </a:pathLst>
            </a:custGeom>
            <a:solidFill>
              <a:srgbClr val="FFFF00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4" name="object 24"/>
            <p:cNvSpPr/>
            <p:nvPr/>
          </p:nvSpPr>
          <p:spPr>
            <a:xfrm>
              <a:off x="7044295" y="822924"/>
              <a:ext cx="791845" cy="1705610"/>
            </a:xfrm>
            <a:custGeom>
              <a:avLst/>
              <a:gdLst/>
              <a:ahLst/>
              <a:cxnLst/>
              <a:rect l="l" t="t" r="r" b="b"/>
              <a:pathLst>
                <a:path w="791845" h="1705610">
                  <a:moveTo>
                    <a:pt x="0" y="79153"/>
                  </a:moveTo>
                  <a:lnTo>
                    <a:pt x="6222" y="48343"/>
                  </a:lnTo>
                  <a:lnTo>
                    <a:pt x="23190" y="23183"/>
                  </a:lnTo>
                  <a:lnTo>
                    <a:pt x="48357" y="6220"/>
                  </a:lnTo>
                  <a:lnTo>
                    <a:pt x="79176" y="0"/>
                  </a:lnTo>
                  <a:lnTo>
                    <a:pt x="712590" y="0"/>
                  </a:lnTo>
                  <a:lnTo>
                    <a:pt x="743409" y="6220"/>
                  </a:lnTo>
                  <a:lnTo>
                    <a:pt x="768576" y="23183"/>
                  </a:lnTo>
                  <a:lnTo>
                    <a:pt x="785544" y="48343"/>
                  </a:lnTo>
                  <a:lnTo>
                    <a:pt x="791766" y="79153"/>
                  </a:lnTo>
                  <a:lnTo>
                    <a:pt x="791766" y="1626099"/>
                  </a:lnTo>
                  <a:lnTo>
                    <a:pt x="785544" y="1656909"/>
                  </a:lnTo>
                  <a:lnTo>
                    <a:pt x="768576" y="1682069"/>
                  </a:lnTo>
                  <a:lnTo>
                    <a:pt x="743409" y="1699032"/>
                  </a:lnTo>
                  <a:lnTo>
                    <a:pt x="712590" y="1705252"/>
                  </a:lnTo>
                  <a:lnTo>
                    <a:pt x="79176" y="1705252"/>
                  </a:lnTo>
                  <a:lnTo>
                    <a:pt x="48357" y="1699032"/>
                  </a:lnTo>
                  <a:lnTo>
                    <a:pt x="23190" y="1682069"/>
                  </a:lnTo>
                  <a:lnTo>
                    <a:pt x="6222" y="1656909"/>
                  </a:lnTo>
                  <a:lnTo>
                    <a:pt x="0" y="1626099"/>
                  </a:lnTo>
                  <a:lnTo>
                    <a:pt x="0" y="79153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25" name="object 25"/>
          <p:cNvSpPr txBox="1"/>
          <p:nvPr/>
        </p:nvSpPr>
        <p:spPr>
          <a:xfrm>
            <a:off x="7100944" y="1064289"/>
            <a:ext cx="676910" cy="1189990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lvl="0" indent="-1905" algn="ctr" defTabSz="914400" eaLnBrk="1" fontAlgn="auto" latinLnBrk="0" hangingPunct="1">
              <a:lnSpc>
                <a:spcPct val="85500"/>
              </a:lnSpc>
              <a:spcBef>
                <a:spcPts val="2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August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1970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this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turned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into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riot, and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led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to 19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arrests.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However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it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first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time in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a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court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that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judge acknowledged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racism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within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Police.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pic>
        <p:nvPicPr>
          <p:cNvPr id="26" name="object 2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910519" y="1572768"/>
            <a:ext cx="177119" cy="205562"/>
          </a:xfrm>
          <a:prstGeom prst="rect">
            <a:avLst/>
          </a:prstGeom>
        </p:spPr>
      </p:pic>
      <p:grpSp>
        <p:nvGrpSpPr>
          <p:cNvPr id="27" name="object 27"/>
          <p:cNvGrpSpPr/>
          <p:nvPr/>
        </p:nvGrpSpPr>
        <p:grpSpPr>
          <a:xfrm>
            <a:off x="8146317" y="816574"/>
            <a:ext cx="804545" cy="1718310"/>
            <a:chOff x="8146317" y="816574"/>
            <a:chExt cx="804545" cy="1718310"/>
          </a:xfrm>
        </p:grpSpPr>
        <p:sp>
          <p:nvSpPr>
            <p:cNvPr id="28" name="object 28"/>
            <p:cNvSpPr/>
            <p:nvPr/>
          </p:nvSpPr>
          <p:spPr>
            <a:xfrm>
              <a:off x="8152667" y="822924"/>
              <a:ext cx="791845" cy="1705610"/>
            </a:xfrm>
            <a:custGeom>
              <a:avLst/>
              <a:gdLst/>
              <a:ahLst/>
              <a:cxnLst/>
              <a:rect l="l" t="t" r="r" b="b"/>
              <a:pathLst>
                <a:path w="791845" h="1705610">
                  <a:moveTo>
                    <a:pt x="712590" y="0"/>
                  </a:moveTo>
                  <a:lnTo>
                    <a:pt x="79176" y="0"/>
                  </a:lnTo>
                  <a:lnTo>
                    <a:pt x="48358" y="6220"/>
                  </a:lnTo>
                  <a:lnTo>
                    <a:pt x="23190" y="23183"/>
                  </a:lnTo>
                  <a:lnTo>
                    <a:pt x="6222" y="48343"/>
                  </a:lnTo>
                  <a:lnTo>
                    <a:pt x="0" y="79152"/>
                  </a:lnTo>
                  <a:lnTo>
                    <a:pt x="0" y="1626099"/>
                  </a:lnTo>
                  <a:lnTo>
                    <a:pt x="6222" y="1656908"/>
                  </a:lnTo>
                  <a:lnTo>
                    <a:pt x="23190" y="1682068"/>
                  </a:lnTo>
                  <a:lnTo>
                    <a:pt x="48358" y="1699031"/>
                  </a:lnTo>
                  <a:lnTo>
                    <a:pt x="79176" y="1705251"/>
                  </a:lnTo>
                  <a:lnTo>
                    <a:pt x="712590" y="1705251"/>
                  </a:lnTo>
                  <a:lnTo>
                    <a:pt x="743410" y="1699031"/>
                  </a:lnTo>
                  <a:lnTo>
                    <a:pt x="768577" y="1682068"/>
                  </a:lnTo>
                  <a:lnTo>
                    <a:pt x="785545" y="1656908"/>
                  </a:lnTo>
                  <a:lnTo>
                    <a:pt x="791767" y="1626099"/>
                  </a:lnTo>
                  <a:lnTo>
                    <a:pt x="791767" y="79152"/>
                  </a:lnTo>
                  <a:lnTo>
                    <a:pt x="785545" y="48343"/>
                  </a:lnTo>
                  <a:lnTo>
                    <a:pt x="768577" y="23183"/>
                  </a:lnTo>
                  <a:lnTo>
                    <a:pt x="743410" y="6220"/>
                  </a:lnTo>
                  <a:lnTo>
                    <a:pt x="712590" y="0"/>
                  </a:lnTo>
                  <a:close/>
                </a:path>
              </a:pathLst>
            </a:custGeom>
            <a:solidFill>
              <a:srgbClr val="FF0066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29" name="object 29"/>
            <p:cNvSpPr/>
            <p:nvPr/>
          </p:nvSpPr>
          <p:spPr>
            <a:xfrm>
              <a:off x="8152667" y="822924"/>
              <a:ext cx="791845" cy="1705610"/>
            </a:xfrm>
            <a:custGeom>
              <a:avLst/>
              <a:gdLst/>
              <a:ahLst/>
              <a:cxnLst/>
              <a:rect l="l" t="t" r="r" b="b"/>
              <a:pathLst>
                <a:path w="791845" h="1705610">
                  <a:moveTo>
                    <a:pt x="0" y="79153"/>
                  </a:moveTo>
                  <a:lnTo>
                    <a:pt x="6222" y="48343"/>
                  </a:lnTo>
                  <a:lnTo>
                    <a:pt x="23190" y="23183"/>
                  </a:lnTo>
                  <a:lnTo>
                    <a:pt x="48357" y="6220"/>
                  </a:lnTo>
                  <a:lnTo>
                    <a:pt x="79176" y="0"/>
                  </a:lnTo>
                  <a:lnTo>
                    <a:pt x="712590" y="0"/>
                  </a:lnTo>
                  <a:lnTo>
                    <a:pt x="743409" y="6220"/>
                  </a:lnTo>
                  <a:lnTo>
                    <a:pt x="768576" y="23183"/>
                  </a:lnTo>
                  <a:lnTo>
                    <a:pt x="785544" y="48343"/>
                  </a:lnTo>
                  <a:lnTo>
                    <a:pt x="791766" y="79153"/>
                  </a:lnTo>
                  <a:lnTo>
                    <a:pt x="791766" y="1626099"/>
                  </a:lnTo>
                  <a:lnTo>
                    <a:pt x="785544" y="1656909"/>
                  </a:lnTo>
                  <a:lnTo>
                    <a:pt x="768576" y="1682069"/>
                  </a:lnTo>
                  <a:lnTo>
                    <a:pt x="743409" y="1699032"/>
                  </a:lnTo>
                  <a:lnTo>
                    <a:pt x="712590" y="1705252"/>
                  </a:lnTo>
                  <a:lnTo>
                    <a:pt x="79176" y="1705252"/>
                  </a:lnTo>
                  <a:lnTo>
                    <a:pt x="48357" y="1699032"/>
                  </a:lnTo>
                  <a:lnTo>
                    <a:pt x="23190" y="1682069"/>
                  </a:lnTo>
                  <a:lnTo>
                    <a:pt x="6222" y="1656909"/>
                  </a:lnTo>
                  <a:lnTo>
                    <a:pt x="0" y="1626099"/>
                  </a:lnTo>
                  <a:lnTo>
                    <a:pt x="0" y="79153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30" name="object 30"/>
          <p:cNvSpPr txBox="1"/>
          <p:nvPr/>
        </p:nvSpPr>
        <p:spPr>
          <a:xfrm>
            <a:off x="8219030" y="802162"/>
            <a:ext cx="657860" cy="1711325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lvl="0" indent="-635" algn="ctr" defTabSz="914400" eaLnBrk="1" fontAlgn="auto" latinLnBrk="0" hangingPunct="1">
              <a:lnSpc>
                <a:spcPct val="85500"/>
              </a:lnSpc>
              <a:spcBef>
                <a:spcPts val="2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New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Cross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Fire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started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1981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led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to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death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of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13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Black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Britons.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Police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officers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at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scene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crime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claimed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begin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with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that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it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started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by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Neo-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Fascist group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known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for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Arson attacks.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8954516" y="816737"/>
            <a:ext cx="1104900" cy="1717675"/>
            <a:chOff x="8954516" y="816737"/>
            <a:chExt cx="1104900" cy="1717675"/>
          </a:xfrm>
        </p:grpSpPr>
        <p:pic>
          <p:nvPicPr>
            <p:cNvPr id="32" name="object 3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954516" y="1498599"/>
              <a:ext cx="307848" cy="353567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9018892" y="1572768"/>
              <a:ext cx="177119" cy="205562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9261040" y="822924"/>
              <a:ext cx="791845" cy="1705610"/>
            </a:xfrm>
            <a:custGeom>
              <a:avLst/>
              <a:gdLst/>
              <a:ahLst/>
              <a:cxnLst/>
              <a:rect l="l" t="t" r="r" b="b"/>
              <a:pathLst>
                <a:path w="791845" h="1705610">
                  <a:moveTo>
                    <a:pt x="712590" y="0"/>
                  </a:moveTo>
                  <a:lnTo>
                    <a:pt x="79176" y="0"/>
                  </a:lnTo>
                  <a:lnTo>
                    <a:pt x="48357" y="6220"/>
                  </a:lnTo>
                  <a:lnTo>
                    <a:pt x="23190" y="23183"/>
                  </a:lnTo>
                  <a:lnTo>
                    <a:pt x="6222" y="48343"/>
                  </a:lnTo>
                  <a:lnTo>
                    <a:pt x="0" y="79152"/>
                  </a:lnTo>
                  <a:lnTo>
                    <a:pt x="0" y="1626099"/>
                  </a:lnTo>
                  <a:lnTo>
                    <a:pt x="6222" y="1656908"/>
                  </a:lnTo>
                  <a:lnTo>
                    <a:pt x="23190" y="1682068"/>
                  </a:lnTo>
                  <a:lnTo>
                    <a:pt x="48357" y="1699031"/>
                  </a:lnTo>
                  <a:lnTo>
                    <a:pt x="79176" y="1705251"/>
                  </a:lnTo>
                  <a:lnTo>
                    <a:pt x="712590" y="1705251"/>
                  </a:lnTo>
                  <a:lnTo>
                    <a:pt x="743409" y="1699031"/>
                  </a:lnTo>
                  <a:lnTo>
                    <a:pt x="768576" y="1682068"/>
                  </a:lnTo>
                  <a:lnTo>
                    <a:pt x="785544" y="1656908"/>
                  </a:lnTo>
                  <a:lnTo>
                    <a:pt x="791766" y="1626099"/>
                  </a:lnTo>
                  <a:lnTo>
                    <a:pt x="791766" y="79152"/>
                  </a:lnTo>
                  <a:lnTo>
                    <a:pt x="785544" y="48343"/>
                  </a:lnTo>
                  <a:lnTo>
                    <a:pt x="768576" y="23183"/>
                  </a:lnTo>
                  <a:lnTo>
                    <a:pt x="743409" y="6220"/>
                  </a:lnTo>
                  <a:lnTo>
                    <a:pt x="712590" y="0"/>
                  </a:lnTo>
                  <a:close/>
                </a:path>
              </a:pathLst>
            </a:custGeom>
            <a:solidFill>
              <a:srgbClr val="CC009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35" name="object 35"/>
            <p:cNvSpPr/>
            <p:nvPr/>
          </p:nvSpPr>
          <p:spPr>
            <a:xfrm>
              <a:off x="9261040" y="822924"/>
              <a:ext cx="791845" cy="1705610"/>
            </a:xfrm>
            <a:custGeom>
              <a:avLst/>
              <a:gdLst/>
              <a:ahLst/>
              <a:cxnLst/>
              <a:rect l="l" t="t" r="r" b="b"/>
              <a:pathLst>
                <a:path w="791845" h="1705610">
                  <a:moveTo>
                    <a:pt x="0" y="79153"/>
                  </a:moveTo>
                  <a:lnTo>
                    <a:pt x="6222" y="48343"/>
                  </a:lnTo>
                  <a:lnTo>
                    <a:pt x="23190" y="23183"/>
                  </a:lnTo>
                  <a:lnTo>
                    <a:pt x="48357" y="6220"/>
                  </a:lnTo>
                  <a:lnTo>
                    <a:pt x="79176" y="0"/>
                  </a:lnTo>
                  <a:lnTo>
                    <a:pt x="712590" y="0"/>
                  </a:lnTo>
                  <a:lnTo>
                    <a:pt x="743409" y="6220"/>
                  </a:lnTo>
                  <a:lnTo>
                    <a:pt x="768576" y="23183"/>
                  </a:lnTo>
                  <a:lnTo>
                    <a:pt x="785544" y="48343"/>
                  </a:lnTo>
                  <a:lnTo>
                    <a:pt x="791766" y="79153"/>
                  </a:lnTo>
                  <a:lnTo>
                    <a:pt x="791766" y="1626099"/>
                  </a:lnTo>
                  <a:lnTo>
                    <a:pt x="785544" y="1656909"/>
                  </a:lnTo>
                  <a:lnTo>
                    <a:pt x="768576" y="1682069"/>
                  </a:lnTo>
                  <a:lnTo>
                    <a:pt x="743409" y="1699032"/>
                  </a:lnTo>
                  <a:lnTo>
                    <a:pt x="712590" y="1705252"/>
                  </a:lnTo>
                  <a:lnTo>
                    <a:pt x="79176" y="1705252"/>
                  </a:lnTo>
                  <a:lnTo>
                    <a:pt x="48357" y="1699032"/>
                  </a:lnTo>
                  <a:lnTo>
                    <a:pt x="23190" y="1682069"/>
                  </a:lnTo>
                  <a:lnTo>
                    <a:pt x="6222" y="1656909"/>
                  </a:lnTo>
                  <a:lnTo>
                    <a:pt x="0" y="1626099"/>
                  </a:lnTo>
                  <a:lnTo>
                    <a:pt x="0" y="79153"/>
                  </a:lnTo>
                  <a:close/>
                </a:path>
              </a:pathLst>
            </a:custGeom>
            <a:ln w="12373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9312181" y="1116106"/>
            <a:ext cx="687070" cy="1086485"/>
          </a:xfrm>
          <a:prstGeom prst="rect">
            <a:avLst/>
          </a:prstGeom>
        </p:spPr>
        <p:txBody>
          <a:bodyPr vert="horz" wrap="square" lIns="0" tIns="29845" rIns="0" bIns="0" rtlCol="0">
            <a:spAutoFit/>
          </a:bodyPr>
          <a:lstStyle/>
          <a:p>
            <a:pPr marL="12700" marR="5080" lvl="0" indent="0" algn="ctr" defTabSz="914400" eaLnBrk="1" fontAlgn="auto" latinLnBrk="0" hangingPunct="1">
              <a:lnSpc>
                <a:spcPct val="85500"/>
              </a:lnSpc>
              <a:spcBef>
                <a:spcPts val="23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Despite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this,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Police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began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to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blame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victims</a:t>
            </a:r>
            <a:r>
              <a:rPr kumimoji="0" sz="8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for</a:t>
            </a:r>
            <a:r>
              <a:rPr kumimoji="0" sz="800" b="0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fire.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This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led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protests,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and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0" marR="0" lvl="0" indent="0" algn="ctr" defTabSz="914400" eaLnBrk="1" fontAlgn="auto" latinLnBrk="0" hangingPunct="1">
              <a:lnSpc>
                <a:spcPts val="77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2002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55880" marR="46990" lvl="0" indent="-1905" algn="ctr" defTabSz="914400" eaLnBrk="1" fontAlgn="auto" latinLnBrk="0" hangingPunct="1">
              <a:lnSpc>
                <a:spcPts val="790"/>
              </a:lnSpc>
              <a:spcBef>
                <a:spcPts val="1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victims</a:t>
            </a:r>
            <a:r>
              <a:rPr kumimoji="0" sz="800" b="0" i="0" u="none" strike="noStrike" kern="0" cap="none" spc="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were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cleared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all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responsibility.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5629631" y="527864"/>
            <a:ext cx="251269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-2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The</a:t>
            </a:r>
            <a:r>
              <a:rPr kumimoji="0" sz="14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civil</a:t>
            </a:r>
            <a:r>
              <a:rPr kumimoji="0" sz="14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rights</a:t>
            </a:r>
            <a:r>
              <a:rPr kumimoji="0" sz="14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protests</a:t>
            </a:r>
            <a:r>
              <a:rPr kumimoji="0" sz="140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in</a:t>
            </a:r>
            <a:r>
              <a:rPr kumimoji="0" sz="14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England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38" name="object 38"/>
          <p:cNvSpPr txBox="1"/>
          <p:nvPr/>
        </p:nvSpPr>
        <p:spPr>
          <a:xfrm>
            <a:off x="547868" y="1143560"/>
            <a:ext cx="3069590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-2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Where</a:t>
            </a:r>
            <a:r>
              <a:rPr kumimoji="0" sz="14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did</a:t>
            </a:r>
            <a:r>
              <a:rPr kumimoji="0" sz="14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the</a:t>
            </a:r>
            <a:r>
              <a:rPr kumimoji="0" sz="14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Windrush</a:t>
            </a:r>
            <a:r>
              <a:rPr kumimoji="0" sz="14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generation</a:t>
            </a:r>
            <a:r>
              <a:rPr kumimoji="0" sz="14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2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come</a:t>
            </a:r>
            <a:r>
              <a:rPr kumimoji="0" sz="14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from?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pic>
        <p:nvPicPr>
          <p:cNvPr id="39" name="object 39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766056" y="1398612"/>
            <a:ext cx="2633117" cy="1471101"/>
          </a:xfrm>
          <a:prstGeom prst="rect">
            <a:avLst/>
          </a:prstGeom>
        </p:spPr>
      </p:pic>
      <p:sp>
        <p:nvSpPr>
          <p:cNvPr id="40" name="object 40"/>
          <p:cNvSpPr txBox="1"/>
          <p:nvPr/>
        </p:nvSpPr>
        <p:spPr>
          <a:xfrm>
            <a:off x="556731" y="2864086"/>
            <a:ext cx="2600960" cy="2060575"/>
          </a:xfrm>
          <a:prstGeom prst="rect">
            <a:avLst/>
          </a:prstGeom>
        </p:spPr>
        <p:txBody>
          <a:bodyPr vert="horz" wrap="square" lIns="0" tIns="44450" rIns="0" bIns="0" rtlCol="0">
            <a:spAutoFit/>
          </a:bodyPr>
          <a:lstStyle/>
          <a:p>
            <a:pPr marL="12700" marR="0" lvl="0" indent="0" algn="just" defTabSz="914400" eaLnBrk="1" fontAlgn="auto" latinLnBrk="0" hangingPunct="1">
              <a:lnSpc>
                <a:spcPct val="100000"/>
              </a:lnSpc>
              <a:spcBef>
                <a:spcPts val="3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-3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Why</a:t>
            </a:r>
            <a:r>
              <a:rPr kumimoji="0" sz="1400" b="0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did</a:t>
            </a:r>
            <a:r>
              <a:rPr kumimoji="0" sz="14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people</a:t>
            </a:r>
            <a:r>
              <a:rPr kumimoji="0" sz="1400" b="0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to</a:t>
            </a:r>
            <a:r>
              <a:rPr kumimoji="0" sz="14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Britain?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52705" marR="5080" lvl="0" indent="0" algn="just" defTabSz="914400" eaLnBrk="1" fontAlgn="auto" latinLnBrk="0" hangingPunct="1">
              <a:lnSpc>
                <a:spcPct val="104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People,</a:t>
            </a:r>
            <a:r>
              <a:rPr kumimoji="0" sz="800" b="0" i="0" u="none" strike="noStrike" kern="0" cap="none" spc="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especially</a:t>
            </a:r>
            <a:r>
              <a:rPr kumimoji="0" sz="800" b="0" i="0" u="none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young,</a:t>
            </a:r>
            <a:r>
              <a:rPr kumimoji="0" sz="800" b="0" i="0" u="none" strike="noStrike" kern="0" cap="none" spc="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left</a:t>
            </a:r>
            <a:r>
              <a:rPr kumimoji="0" sz="800" b="0" i="0" u="none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Caribbean</a:t>
            </a:r>
            <a:r>
              <a:rPr kumimoji="0" sz="800" b="0" i="0" u="none" strike="noStrike" kern="0" cap="none" spc="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for</a:t>
            </a:r>
            <a:r>
              <a:rPr kumimoji="0" sz="800" b="0" i="0" u="none" strike="noStrike" kern="0" cap="none" spc="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range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reasons,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attracted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by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job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vacancies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UK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but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also</a:t>
            </a:r>
            <a:r>
              <a:rPr kumimoji="0" sz="8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seeking</a:t>
            </a:r>
            <a:r>
              <a:rPr kumimoji="0" sz="8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new</a:t>
            </a:r>
            <a:r>
              <a:rPr kumimoji="0" sz="8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opportunities</a:t>
            </a:r>
            <a:r>
              <a:rPr kumimoji="0" sz="8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for</a:t>
            </a:r>
            <a:r>
              <a:rPr kumimoji="0" sz="8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different</a:t>
            </a:r>
            <a:r>
              <a:rPr kumimoji="0" sz="8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life.</a:t>
            </a:r>
            <a:r>
              <a:rPr kumimoji="0" sz="800" b="0" i="0" u="none" strike="noStrike" kern="0" cap="none" spc="3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Many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felt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though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they were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‘coming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home’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 join an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imperial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family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who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felt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like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belonged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in.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But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when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arrived,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were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categorised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‘coloured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colonial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labour’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often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stereotyped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inferior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British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workers.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fact,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most</a:t>
            </a:r>
            <a:r>
              <a:rPr kumimoji="0" sz="800" b="0" i="0" u="none" strike="noStrike" kern="0" cap="none" spc="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1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men</a:t>
            </a:r>
            <a:r>
              <a:rPr kumimoji="0" sz="800" b="0" i="0" u="none" strike="noStrike" kern="0" cap="none" spc="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who</a:t>
            </a:r>
            <a:r>
              <a:rPr kumimoji="0" sz="800" b="0" i="0" u="none" strike="noStrike" kern="0" cap="none" spc="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came</a:t>
            </a:r>
            <a:r>
              <a:rPr kumimoji="0" sz="800" b="0" i="0" u="none" strike="noStrike" kern="0" cap="none" spc="1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from</a:t>
            </a:r>
            <a:r>
              <a:rPr kumimoji="0" sz="800" b="0" i="0" u="none" strike="noStrike" kern="0" cap="none" spc="1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1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Caribbean</a:t>
            </a:r>
            <a:r>
              <a:rPr kumimoji="0" sz="800" b="0" i="0" u="none" strike="noStrike" kern="0" cap="none" spc="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had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previously</a:t>
            </a:r>
            <a:r>
              <a:rPr kumimoji="0" sz="800" b="0" i="0" u="none" strike="noStrike" kern="0" cap="none" spc="229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worked</a:t>
            </a:r>
            <a:r>
              <a:rPr kumimoji="0" sz="800" b="0" i="0" u="none" strike="noStrike" kern="0" cap="none" spc="2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2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skilled</a:t>
            </a:r>
            <a:r>
              <a:rPr kumimoji="0" sz="800" b="0" i="0" u="none" strike="noStrike" kern="0" cap="none" spc="2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professions</a:t>
            </a:r>
            <a:r>
              <a:rPr kumimoji="0" sz="800" b="0" i="0" u="none" strike="noStrike" kern="0" cap="none" spc="2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or</a:t>
            </a:r>
            <a:r>
              <a:rPr kumimoji="0" sz="800" b="0" i="0" u="none" strike="noStrike" kern="0" cap="none" spc="2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possessed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excellent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employment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credentials.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However,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many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found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their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access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jobs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restricted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only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those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who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local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population</a:t>
            </a:r>
            <a:r>
              <a:rPr kumimoji="0" sz="800" b="0" i="0" u="none" strike="noStrike" kern="0" cap="none" spc="4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considered</a:t>
            </a:r>
            <a:r>
              <a:rPr kumimoji="0" sz="800" b="0" i="0" u="none" strike="noStrike" kern="0" cap="none" spc="43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‘undesirable’</a:t>
            </a:r>
            <a:r>
              <a:rPr kumimoji="0" sz="800" b="0" i="0" u="none" strike="noStrike" kern="0" cap="none" spc="4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including</a:t>
            </a:r>
            <a:r>
              <a:rPr kumimoji="0" sz="800" b="0" i="0" u="none" strike="noStrike" kern="0" cap="none" spc="43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street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cleaning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general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labour,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or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those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that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demanded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anti-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social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hours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such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working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night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shift.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41" name="object 41"/>
          <p:cNvSpPr txBox="1"/>
          <p:nvPr/>
        </p:nvSpPr>
        <p:spPr>
          <a:xfrm>
            <a:off x="4768386" y="2530399"/>
            <a:ext cx="147320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39420" marR="5080" lvl="0" indent="-427355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-2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What</a:t>
            </a:r>
            <a:r>
              <a:rPr kumimoji="0" sz="14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2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was</a:t>
            </a:r>
            <a:r>
              <a:rPr kumimoji="0" sz="1400" b="0" i="0" u="none" strike="noStrike" kern="0" cap="none" spc="-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the</a:t>
            </a:r>
            <a:r>
              <a:rPr kumimoji="0" sz="14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Windrush </a:t>
            </a:r>
            <a:r>
              <a:rPr kumimoji="0" sz="14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Scandal?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sp>
        <p:nvSpPr>
          <p:cNvPr id="42" name="object 42"/>
          <p:cNvSpPr txBox="1"/>
          <p:nvPr/>
        </p:nvSpPr>
        <p:spPr>
          <a:xfrm>
            <a:off x="4736317" y="2929665"/>
            <a:ext cx="154559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402590" algn="l"/>
                <a:tab pos="822325" algn="l"/>
                <a:tab pos="1135380" algn="l"/>
              </a:tabLst>
              <a:defRPr/>
            </a:pP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From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	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2013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	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	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Windrush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43" name="object 43"/>
          <p:cNvSpPr txBox="1"/>
          <p:nvPr/>
        </p:nvSpPr>
        <p:spPr>
          <a:xfrm>
            <a:off x="4736317" y="3048501"/>
            <a:ext cx="1548765" cy="12966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lvl="0" indent="0" algn="just" defTabSz="914400" eaLnBrk="1" fontAlgn="auto" latinLnBrk="0" hangingPunct="1">
              <a:lnSpc>
                <a:spcPct val="1042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generation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started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receiving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letters claiming</a:t>
            </a:r>
            <a:r>
              <a:rPr kumimoji="0" sz="8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that</a:t>
            </a:r>
            <a:r>
              <a:rPr kumimoji="0" sz="8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had</a:t>
            </a:r>
            <a:r>
              <a:rPr kumimoji="0" sz="8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no</a:t>
            </a:r>
            <a:r>
              <a:rPr kumimoji="0" sz="800" b="0" i="1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0" i="1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right</a:t>
            </a:r>
            <a:r>
              <a:rPr kumimoji="0" sz="800" b="0" i="1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be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UK.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Some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were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treated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illegal</a:t>
            </a:r>
            <a:r>
              <a:rPr kumimoji="0" sz="80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immigrants.</a:t>
            </a:r>
            <a:r>
              <a:rPr kumimoji="0" sz="80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Some</a:t>
            </a:r>
            <a:r>
              <a:rPr kumimoji="0" sz="800" b="0" i="0" u="none" strike="noStrike" kern="0" cap="none" spc="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lost</a:t>
            </a:r>
            <a:r>
              <a:rPr kumimoji="0" sz="800" b="0" i="0" u="none" strike="noStrike" kern="0" cap="none" spc="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jobs,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homes,</a:t>
            </a:r>
            <a:r>
              <a:rPr kumimoji="0" sz="800" b="0" i="0" u="none" strike="noStrike" kern="0" cap="none" spc="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benefits</a:t>
            </a:r>
            <a:r>
              <a:rPr kumimoji="0" sz="8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access</a:t>
            </a:r>
            <a:r>
              <a:rPr kumimoji="0" sz="8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NHS.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This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very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same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NHS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that</a:t>
            </a:r>
            <a:r>
              <a:rPr kumimoji="0" sz="800" b="0" i="0" u="none" strike="noStrike" kern="0" cap="none" spc="1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1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1948</a:t>
            </a:r>
            <a:r>
              <a:rPr kumimoji="0" sz="800" b="0" i="0" u="none" strike="noStrike" kern="0" cap="none" spc="1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welcomed</a:t>
            </a:r>
            <a:r>
              <a:rPr kumimoji="0" sz="800" b="0" i="0" u="none" strike="noStrike" kern="0" cap="none" spc="1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them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because</a:t>
            </a:r>
            <a:r>
              <a:rPr kumimoji="0" sz="800" b="0" i="0" u="none" strike="noStrike" kern="0" cap="none" spc="2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</a:t>
            </a:r>
            <a:r>
              <a:rPr kumimoji="0" sz="800" b="0" i="0" u="none" strike="noStrike" kern="0" cap="none" spc="2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did</a:t>
            </a:r>
            <a:r>
              <a:rPr kumimoji="0" sz="800" b="0" i="0" u="none" strike="noStrike" kern="0" cap="none" spc="2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2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jobs</a:t>
            </a:r>
            <a:r>
              <a:rPr kumimoji="0" sz="800" b="0" i="0" u="none" strike="noStrike" kern="0" cap="none" spc="2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that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others</a:t>
            </a:r>
            <a:r>
              <a:rPr kumimoji="0" sz="800" b="0" i="0" u="none" strike="noStrike" kern="0" cap="none" spc="1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were</a:t>
            </a:r>
            <a:r>
              <a:rPr kumimoji="0" sz="800" b="0" i="0" u="none" strike="noStrike" kern="0" cap="none" spc="1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not</a:t>
            </a:r>
            <a:r>
              <a:rPr kumimoji="0" sz="800" b="0" i="0" u="none" strike="noStrike" kern="0" cap="none" spc="1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willing</a:t>
            </a:r>
            <a:r>
              <a:rPr kumimoji="0" sz="800" b="0" i="0" u="none" strike="noStrike" kern="0" cap="none" spc="1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1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do.</a:t>
            </a:r>
            <a:r>
              <a:rPr kumimoji="0" sz="800" b="0" i="0" u="none" strike="noStrike" kern="0" cap="none" spc="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amplify</a:t>
            </a:r>
            <a:r>
              <a:rPr kumimoji="0" sz="800" b="0" i="0" u="none" strike="noStrike" kern="0" cap="none" spc="3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this</a:t>
            </a:r>
            <a:r>
              <a:rPr kumimoji="0" sz="800" b="0" i="0" u="none" strike="noStrike" kern="0" cap="none" spc="3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insult,</a:t>
            </a:r>
            <a:r>
              <a:rPr kumimoji="0" sz="800" b="0" i="0" u="none" strike="noStrike" kern="0" cap="none" spc="3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legal</a:t>
            </a:r>
            <a:r>
              <a:rPr kumimoji="0" sz="800" b="0" i="0" u="none" strike="noStrike" kern="0" cap="none" spc="3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citizens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44" name="object 44"/>
          <p:cNvSpPr txBox="1"/>
          <p:nvPr/>
        </p:nvSpPr>
        <p:spPr>
          <a:xfrm>
            <a:off x="4736317" y="4325649"/>
            <a:ext cx="154622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>
                <a:tab pos="375920" algn="l"/>
                <a:tab pos="819785" algn="l"/>
                <a:tab pos="1040765" algn="l"/>
              </a:tabLst>
              <a:defRPr/>
            </a:pP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were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	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placed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	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	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immigration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sp>
        <p:nvSpPr>
          <p:cNvPr id="45" name="object 45"/>
          <p:cNvSpPr txBox="1"/>
          <p:nvPr/>
        </p:nvSpPr>
        <p:spPr>
          <a:xfrm>
            <a:off x="4736317" y="4444486"/>
            <a:ext cx="1546225" cy="53467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lvl="0" indent="0" algn="just" defTabSz="914400" eaLnBrk="1" fontAlgn="auto" latinLnBrk="0" hangingPunct="1">
              <a:lnSpc>
                <a:spcPct val="1042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detention</a:t>
            </a:r>
            <a:r>
              <a:rPr kumimoji="0" sz="800" b="0" i="0" u="none" strike="noStrike" kern="0" cap="none" spc="2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centres</a:t>
            </a:r>
            <a:r>
              <a:rPr kumimoji="0" sz="800" b="0" i="0" u="none" strike="noStrike" kern="0" cap="none" spc="2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2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 </a:t>
            </a: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some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deported.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Those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abroad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on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holiday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were</a:t>
            </a:r>
            <a:r>
              <a:rPr kumimoji="0" sz="800" b="0" i="0" u="none" strike="noStrike" kern="0" cap="none" spc="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refused</a:t>
            </a:r>
            <a:r>
              <a:rPr kumimoji="0" sz="800" b="0" i="0" u="none" strike="noStrike" kern="0" cap="none" spc="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back</a:t>
            </a:r>
            <a:r>
              <a:rPr kumimoji="0" sz="800" b="0" i="0" u="none" strike="noStrike" kern="0" cap="none" spc="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into</a:t>
            </a:r>
            <a:r>
              <a:rPr kumimoji="0" sz="800" b="0" i="0" u="none" strike="noStrike" kern="0" cap="none" spc="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only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country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they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had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ever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known.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grpSp>
        <p:nvGrpSpPr>
          <p:cNvPr id="46" name="object 46"/>
          <p:cNvGrpSpPr/>
          <p:nvPr/>
        </p:nvGrpSpPr>
        <p:grpSpPr>
          <a:xfrm>
            <a:off x="6336938" y="3583373"/>
            <a:ext cx="1227455" cy="1287780"/>
            <a:chOff x="6336938" y="3583373"/>
            <a:chExt cx="1227455" cy="1287780"/>
          </a:xfrm>
        </p:grpSpPr>
        <p:sp>
          <p:nvSpPr>
            <p:cNvPr id="47" name="object 47"/>
            <p:cNvSpPr/>
            <p:nvPr/>
          </p:nvSpPr>
          <p:spPr>
            <a:xfrm>
              <a:off x="6345749" y="3583373"/>
              <a:ext cx="1217930" cy="1274445"/>
            </a:xfrm>
            <a:custGeom>
              <a:avLst/>
              <a:gdLst/>
              <a:ahLst/>
              <a:cxnLst/>
              <a:rect l="l" t="t" r="r" b="b"/>
              <a:pathLst>
                <a:path w="1217929" h="1274445">
                  <a:moveTo>
                    <a:pt x="82625" y="0"/>
                  </a:moveTo>
                  <a:lnTo>
                    <a:pt x="46216" y="3992"/>
                  </a:lnTo>
                  <a:lnTo>
                    <a:pt x="11083" y="15186"/>
                  </a:lnTo>
                  <a:lnTo>
                    <a:pt x="19854" y="65433"/>
                  </a:lnTo>
                  <a:lnTo>
                    <a:pt x="21558" y="119448"/>
                  </a:lnTo>
                  <a:lnTo>
                    <a:pt x="18475" y="175387"/>
                  </a:lnTo>
                  <a:lnTo>
                    <a:pt x="12886" y="231406"/>
                  </a:lnTo>
                  <a:lnTo>
                    <a:pt x="7072" y="285661"/>
                  </a:lnTo>
                  <a:lnTo>
                    <a:pt x="3313" y="336308"/>
                  </a:lnTo>
                  <a:lnTo>
                    <a:pt x="3889" y="381503"/>
                  </a:lnTo>
                  <a:lnTo>
                    <a:pt x="17975" y="454984"/>
                  </a:lnTo>
                  <a:lnTo>
                    <a:pt x="19634" y="500155"/>
                  </a:lnTo>
                  <a:lnTo>
                    <a:pt x="17564" y="552251"/>
                  </a:lnTo>
                  <a:lnTo>
                    <a:pt x="13269" y="608609"/>
                  </a:lnTo>
                  <a:lnTo>
                    <a:pt x="8254" y="666567"/>
                  </a:lnTo>
                  <a:lnTo>
                    <a:pt x="4023" y="723460"/>
                  </a:lnTo>
                  <a:lnTo>
                    <a:pt x="2082" y="776626"/>
                  </a:lnTo>
                  <a:lnTo>
                    <a:pt x="3933" y="823402"/>
                  </a:lnTo>
                  <a:lnTo>
                    <a:pt x="11083" y="861124"/>
                  </a:lnTo>
                  <a:lnTo>
                    <a:pt x="18454" y="902611"/>
                  </a:lnTo>
                  <a:lnTo>
                    <a:pt x="18975" y="952454"/>
                  </a:lnTo>
                  <a:lnTo>
                    <a:pt x="15019" y="1007768"/>
                  </a:lnTo>
                  <a:lnTo>
                    <a:pt x="3159" y="1123256"/>
                  </a:lnTo>
                  <a:lnTo>
                    <a:pt x="0" y="1177657"/>
                  </a:lnTo>
                  <a:lnTo>
                    <a:pt x="1850" y="1225981"/>
                  </a:lnTo>
                  <a:lnTo>
                    <a:pt x="11083" y="1265341"/>
                  </a:lnTo>
                  <a:lnTo>
                    <a:pt x="50002" y="1260670"/>
                  </a:lnTo>
                  <a:lnTo>
                    <a:pt x="97797" y="1259026"/>
                  </a:lnTo>
                  <a:lnTo>
                    <a:pt x="152053" y="1259525"/>
                  </a:lnTo>
                  <a:lnTo>
                    <a:pt x="210352" y="1261288"/>
                  </a:lnTo>
                  <a:lnTo>
                    <a:pt x="270281" y="1263432"/>
                  </a:lnTo>
                  <a:lnTo>
                    <a:pt x="329423" y="1265077"/>
                  </a:lnTo>
                  <a:lnTo>
                    <a:pt x="433042" y="1265687"/>
                  </a:lnTo>
                  <a:lnTo>
                    <a:pt x="482231" y="1267474"/>
                  </a:lnTo>
                  <a:lnTo>
                    <a:pt x="584169" y="1272290"/>
                  </a:lnTo>
                  <a:lnTo>
                    <a:pt x="636432" y="1273780"/>
                  </a:lnTo>
                  <a:lnTo>
                    <a:pt x="689233" y="1273631"/>
                  </a:lnTo>
                  <a:lnTo>
                    <a:pt x="742330" y="1271075"/>
                  </a:lnTo>
                  <a:lnTo>
                    <a:pt x="795479" y="1265341"/>
                  </a:lnTo>
                  <a:lnTo>
                    <a:pt x="849753" y="1260676"/>
                  </a:lnTo>
                  <a:lnTo>
                    <a:pt x="905580" y="1260719"/>
                  </a:lnTo>
                  <a:lnTo>
                    <a:pt x="961753" y="1263781"/>
                  </a:lnTo>
                  <a:lnTo>
                    <a:pt x="1070315" y="1272216"/>
                  </a:lnTo>
                  <a:lnTo>
                    <a:pt x="1120290" y="1274215"/>
                  </a:lnTo>
                  <a:lnTo>
                    <a:pt x="1165786" y="1272486"/>
                  </a:lnTo>
                  <a:lnTo>
                    <a:pt x="1205596" y="1265341"/>
                  </a:lnTo>
                  <a:lnTo>
                    <a:pt x="1205686" y="1216591"/>
                  </a:lnTo>
                  <a:lnTo>
                    <a:pt x="1206826" y="1173370"/>
                  </a:lnTo>
                  <a:lnTo>
                    <a:pt x="1210106" y="1092333"/>
                  </a:lnTo>
                  <a:lnTo>
                    <a:pt x="1211169" y="1048928"/>
                  </a:lnTo>
                  <a:lnTo>
                    <a:pt x="1211131" y="999871"/>
                  </a:lnTo>
                  <a:lnTo>
                    <a:pt x="1209453" y="942369"/>
                  </a:lnTo>
                  <a:lnTo>
                    <a:pt x="1205596" y="873626"/>
                  </a:lnTo>
                  <a:lnTo>
                    <a:pt x="1202862" y="812515"/>
                  </a:lnTo>
                  <a:lnTo>
                    <a:pt x="1203113" y="761201"/>
                  </a:lnTo>
                  <a:lnTo>
                    <a:pt x="1205363" y="716923"/>
                  </a:lnTo>
                  <a:lnTo>
                    <a:pt x="1211912" y="638433"/>
                  </a:lnTo>
                  <a:lnTo>
                    <a:pt x="1214239" y="598698"/>
                  </a:lnTo>
                  <a:lnTo>
                    <a:pt x="1214620" y="554956"/>
                  </a:lnTo>
                  <a:lnTo>
                    <a:pt x="1212068" y="504446"/>
                  </a:lnTo>
                  <a:lnTo>
                    <a:pt x="1205596" y="444406"/>
                  </a:lnTo>
                  <a:lnTo>
                    <a:pt x="1199907" y="384023"/>
                  </a:lnTo>
                  <a:lnTo>
                    <a:pt x="1199311" y="332654"/>
                  </a:lnTo>
                  <a:lnTo>
                    <a:pt x="1202235" y="287795"/>
                  </a:lnTo>
                  <a:lnTo>
                    <a:pt x="1207105" y="246944"/>
                  </a:lnTo>
                  <a:lnTo>
                    <a:pt x="1212349" y="207596"/>
                  </a:lnTo>
                  <a:lnTo>
                    <a:pt x="1216393" y="167250"/>
                  </a:lnTo>
                  <a:lnTo>
                    <a:pt x="1217664" y="123402"/>
                  </a:lnTo>
                  <a:lnTo>
                    <a:pt x="1214590" y="73548"/>
                  </a:lnTo>
                  <a:lnTo>
                    <a:pt x="1205596" y="15186"/>
                  </a:lnTo>
                  <a:lnTo>
                    <a:pt x="1138692" y="20284"/>
                  </a:lnTo>
                  <a:lnTo>
                    <a:pt x="1080472" y="22034"/>
                  </a:lnTo>
                  <a:lnTo>
                    <a:pt x="1028413" y="21424"/>
                  </a:lnTo>
                  <a:lnTo>
                    <a:pt x="979992" y="19445"/>
                  </a:lnTo>
                  <a:lnTo>
                    <a:pt x="932684" y="17085"/>
                  </a:lnTo>
                  <a:lnTo>
                    <a:pt x="883967" y="15336"/>
                  </a:lnTo>
                  <a:lnTo>
                    <a:pt x="831316" y="15186"/>
                  </a:lnTo>
                  <a:lnTo>
                    <a:pt x="784435" y="14605"/>
                  </a:lnTo>
                  <a:lnTo>
                    <a:pt x="739712" y="11910"/>
                  </a:lnTo>
                  <a:lnTo>
                    <a:pt x="695440" y="8240"/>
                  </a:lnTo>
                  <a:lnTo>
                    <a:pt x="649915" y="4735"/>
                  </a:lnTo>
                  <a:lnTo>
                    <a:pt x="601433" y="2537"/>
                  </a:lnTo>
                  <a:lnTo>
                    <a:pt x="548290" y="2786"/>
                  </a:lnTo>
                  <a:lnTo>
                    <a:pt x="488780" y="6622"/>
                  </a:lnTo>
                  <a:lnTo>
                    <a:pt x="421199" y="15186"/>
                  </a:lnTo>
                  <a:lnTo>
                    <a:pt x="359863" y="21605"/>
                  </a:lnTo>
                  <a:lnTo>
                    <a:pt x="303801" y="22016"/>
                  </a:lnTo>
                  <a:lnTo>
                    <a:pt x="252444" y="18306"/>
                  </a:lnTo>
                  <a:lnTo>
                    <a:pt x="205219" y="12362"/>
                  </a:lnTo>
                  <a:lnTo>
                    <a:pt x="161555" y="6072"/>
                  </a:lnTo>
                  <a:lnTo>
                    <a:pt x="120881" y="1322"/>
                  </a:lnTo>
                  <a:lnTo>
                    <a:pt x="82625" y="0"/>
                  </a:lnTo>
                  <a:close/>
                </a:path>
              </a:pathLst>
            </a:custGeom>
            <a:solidFill>
              <a:srgbClr val="FF99C2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48" name="object 48"/>
            <p:cNvSpPr/>
            <p:nvPr/>
          </p:nvSpPr>
          <p:spPr>
            <a:xfrm>
              <a:off x="6343288" y="3592677"/>
              <a:ext cx="1214755" cy="1272540"/>
            </a:xfrm>
            <a:custGeom>
              <a:avLst/>
              <a:gdLst/>
              <a:ahLst/>
              <a:cxnLst/>
              <a:rect l="l" t="t" r="r" b="b"/>
              <a:pathLst>
                <a:path w="1214754" h="1272539">
                  <a:moveTo>
                    <a:pt x="13543" y="5881"/>
                  </a:moveTo>
                  <a:lnTo>
                    <a:pt x="80429" y="3023"/>
                  </a:lnTo>
                  <a:lnTo>
                    <a:pt x="139336" y="3212"/>
                  </a:lnTo>
                  <a:lnTo>
                    <a:pt x="192021" y="5332"/>
                  </a:lnTo>
                  <a:lnTo>
                    <a:pt x="240243" y="8268"/>
                  </a:lnTo>
                  <a:lnTo>
                    <a:pt x="285759" y="10906"/>
                  </a:lnTo>
                  <a:lnTo>
                    <a:pt x="330329" y="12131"/>
                  </a:lnTo>
                  <a:lnTo>
                    <a:pt x="375710" y="10827"/>
                  </a:lnTo>
                  <a:lnTo>
                    <a:pt x="423660" y="5881"/>
                  </a:lnTo>
                  <a:lnTo>
                    <a:pt x="476075" y="619"/>
                  </a:lnTo>
                  <a:lnTo>
                    <a:pt x="521968" y="0"/>
                  </a:lnTo>
                  <a:lnTo>
                    <a:pt x="565121" y="2288"/>
                  </a:lnTo>
                  <a:lnTo>
                    <a:pt x="609317" y="5754"/>
                  </a:lnTo>
                  <a:lnTo>
                    <a:pt x="658340" y="8662"/>
                  </a:lnTo>
                  <a:lnTo>
                    <a:pt x="715972" y="9282"/>
                  </a:lnTo>
                  <a:lnTo>
                    <a:pt x="785996" y="5881"/>
                  </a:lnTo>
                  <a:lnTo>
                    <a:pt x="841578" y="3756"/>
                  </a:lnTo>
                  <a:lnTo>
                    <a:pt x="889396" y="5691"/>
                  </a:lnTo>
                  <a:lnTo>
                    <a:pt x="931847" y="10174"/>
                  </a:lnTo>
                  <a:lnTo>
                    <a:pt x="971327" y="15691"/>
                  </a:lnTo>
                  <a:lnTo>
                    <a:pt x="1010234" y="20732"/>
                  </a:lnTo>
                  <a:lnTo>
                    <a:pt x="1050963" y="23784"/>
                  </a:lnTo>
                  <a:lnTo>
                    <a:pt x="1095913" y="23334"/>
                  </a:lnTo>
                  <a:lnTo>
                    <a:pt x="1147478" y="17870"/>
                  </a:lnTo>
                  <a:lnTo>
                    <a:pt x="1208057" y="5881"/>
                  </a:lnTo>
                  <a:lnTo>
                    <a:pt x="1209240" y="55370"/>
                  </a:lnTo>
                  <a:lnTo>
                    <a:pt x="1207978" y="107894"/>
                  </a:lnTo>
                  <a:lnTo>
                    <a:pt x="1205325" y="162307"/>
                  </a:lnTo>
                  <a:lnTo>
                    <a:pt x="1202333" y="217463"/>
                  </a:lnTo>
                  <a:lnTo>
                    <a:pt x="1200058" y="272216"/>
                  </a:lnTo>
                  <a:lnTo>
                    <a:pt x="1199551" y="325420"/>
                  </a:lnTo>
                  <a:lnTo>
                    <a:pt x="1201866" y="375930"/>
                  </a:lnTo>
                  <a:lnTo>
                    <a:pt x="1208057" y="422599"/>
                  </a:lnTo>
                  <a:lnTo>
                    <a:pt x="1213667" y="468387"/>
                  </a:lnTo>
                  <a:lnTo>
                    <a:pt x="1214570" y="516422"/>
                  </a:lnTo>
                  <a:lnTo>
                    <a:pt x="1212320" y="565812"/>
                  </a:lnTo>
                  <a:lnTo>
                    <a:pt x="1208467" y="615663"/>
                  </a:lnTo>
                  <a:lnTo>
                    <a:pt x="1204562" y="665081"/>
                  </a:lnTo>
                  <a:lnTo>
                    <a:pt x="1202158" y="713175"/>
                  </a:lnTo>
                  <a:lnTo>
                    <a:pt x="1202806" y="759049"/>
                  </a:lnTo>
                  <a:lnTo>
                    <a:pt x="1208057" y="801812"/>
                  </a:lnTo>
                  <a:lnTo>
                    <a:pt x="1212216" y="839496"/>
                  </a:lnTo>
                  <a:lnTo>
                    <a:pt x="1211455" y="879941"/>
                  </a:lnTo>
                  <a:lnTo>
                    <a:pt x="1207438" y="923335"/>
                  </a:lnTo>
                  <a:lnTo>
                    <a:pt x="1201827" y="969864"/>
                  </a:lnTo>
                  <a:lnTo>
                    <a:pt x="1196284" y="1019713"/>
                  </a:lnTo>
                  <a:lnTo>
                    <a:pt x="1192473" y="1073069"/>
                  </a:lnTo>
                  <a:lnTo>
                    <a:pt x="1192056" y="1130117"/>
                  </a:lnTo>
                  <a:lnTo>
                    <a:pt x="1196696" y="1191044"/>
                  </a:lnTo>
                  <a:lnTo>
                    <a:pt x="1208057" y="1256035"/>
                  </a:lnTo>
                  <a:lnTo>
                    <a:pt x="1148117" y="1254888"/>
                  </a:lnTo>
                  <a:lnTo>
                    <a:pt x="1100086" y="1251670"/>
                  </a:lnTo>
                  <a:lnTo>
                    <a:pt x="1059887" y="1247581"/>
                  </a:lnTo>
                  <a:lnTo>
                    <a:pt x="1023447" y="1243819"/>
                  </a:lnTo>
                  <a:lnTo>
                    <a:pt x="986691" y="1241584"/>
                  </a:lnTo>
                  <a:lnTo>
                    <a:pt x="945544" y="1242076"/>
                  </a:lnTo>
                  <a:lnTo>
                    <a:pt x="895930" y="1246493"/>
                  </a:lnTo>
                  <a:lnTo>
                    <a:pt x="833776" y="1256035"/>
                  </a:lnTo>
                  <a:lnTo>
                    <a:pt x="775249" y="1263283"/>
                  </a:lnTo>
                  <a:lnTo>
                    <a:pt x="722963" y="1264113"/>
                  </a:lnTo>
                  <a:lnTo>
                    <a:pt x="675773" y="1260500"/>
                  </a:lnTo>
                  <a:lnTo>
                    <a:pt x="632537" y="1254416"/>
                  </a:lnTo>
                  <a:lnTo>
                    <a:pt x="592109" y="1247837"/>
                  </a:lnTo>
                  <a:lnTo>
                    <a:pt x="553346" y="1242735"/>
                  </a:lnTo>
                  <a:lnTo>
                    <a:pt x="515103" y="1241085"/>
                  </a:lnTo>
                  <a:lnTo>
                    <a:pt x="476238" y="1244860"/>
                  </a:lnTo>
                  <a:lnTo>
                    <a:pt x="435605" y="1256035"/>
                  </a:lnTo>
                  <a:lnTo>
                    <a:pt x="391270" y="1267530"/>
                  </a:lnTo>
                  <a:lnTo>
                    <a:pt x="343005" y="1272106"/>
                  </a:lnTo>
                  <a:lnTo>
                    <a:pt x="292218" y="1271497"/>
                  </a:lnTo>
                  <a:lnTo>
                    <a:pt x="240321" y="1267437"/>
                  </a:lnTo>
                  <a:lnTo>
                    <a:pt x="188723" y="1261659"/>
                  </a:lnTo>
                  <a:lnTo>
                    <a:pt x="138837" y="1255896"/>
                  </a:lnTo>
                  <a:lnTo>
                    <a:pt x="92071" y="1251882"/>
                  </a:lnTo>
                  <a:lnTo>
                    <a:pt x="49836" y="1251350"/>
                  </a:lnTo>
                  <a:lnTo>
                    <a:pt x="13543" y="1256035"/>
                  </a:lnTo>
                  <a:lnTo>
                    <a:pt x="5578" y="1191243"/>
                  </a:lnTo>
                  <a:lnTo>
                    <a:pt x="4051" y="1131603"/>
                  </a:lnTo>
                  <a:lnTo>
                    <a:pt x="7057" y="1076738"/>
                  </a:lnTo>
                  <a:lnTo>
                    <a:pt x="12690" y="1026273"/>
                  </a:lnTo>
                  <a:lnTo>
                    <a:pt x="19043" y="979833"/>
                  </a:lnTo>
                  <a:lnTo>
                    <a:pt x="24211" y="937043"/>
                  </a:lnTo>
                  <a:lnTo>
                    <a:pt x="26288" y="897527"/>
                  </a:lnTo>
                  <a:lnTo>
                    <a:pt x="23367" y="860909"/>
                  </a:lnTo>
                  <a:lnTo>
                    <a:pt x="13543" y="826815"/>
                  </a:lnTo>
                  <a:lnTo>
                    <a:pt x="3491" y="790269"/>
                  </a:lnTo>
                  <a:lnTo>
                    <a:pt x="0" y="747521"/>
                  </a:lnTo>
                  <a:lnTo>
                    <a:pt x="1334" y="700036"/>
                  </a:lnTo>
                  <a:lnTo>
                    <a:pt x="5760" y="649277"/>
                  </a:lnTo>
                  <a:lnTo>
                    <a:pt x="11542" y="596707"/>
                  </a:lnTo>
                  <a:lnTo>
                    <a:pt x="16946" y="543791"/>
                  </a:lnTo>
                  <a:lnTo>
                    <a:pt x="20238" y="491991"/>
                  </a:lnTo>
                  <a:lnTo>
                    <a:pt x="19682" y="442771"/>
                  </a:lnTo>
                  <a:lnTo>
                    <a:pt x="13543" y="397596"/>
                  </a:lnTo>
                  <a:lnTo>
                    <a:pt x="6894" y="350721"/>
                  </a:lnTo>
                  <a:lnTo>
                    <a:pt x="6789" y="305380"/>
                  </a:lnTo>
                  <a:lnTo>
                    <a:pt x="10907" y="260510"/>
                  </a:lnTo>
                  <a:lnTo>
                    <a:pt x="16925" y="215042"/>
                  </a:lnTo>
                  <a:lnTo>
                    <a:pt x="22520" y="167911"/>
                  </a:lnTo>
                  <a:lnTo>
                    <a:pt x="25369" y="118052"/>
                  </a:lnTo>
                  <a:lnTo>
                    <a:pt x="23152" y="64397"/>
                  </a:lnTo>
                  <a:lnTo>
                    <a:pt x="13543" y="5881"/>
                  </a:lnTo>
                  <a:close/>
                </a:path>
              </a:pathLst>
            </a:custGeom>
            <a:ln w="123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49" name="object 49"/>
          <p:cNvSpPr txBox="1"/>
          <p:nvPr/>
        </p:nvSpPr>
        <p:spPr>
          <a:xfrm>
            <a:off x="6433227" y="3630705"/>
            <a:ext cx="1021080" cy="1162685"/>
          </a:xfrm>
          <a:prstGeom prst="rect">
            <a:avLst/>
          </a:prstGeom>
        </p:spPr>
        <p:txBody>
          <a:bodyPr vert="horz" wrap="square" lIns="0" tIns="7620" rIns="0" bIns="0" rtlCol="0">
            <a:spAutoFit/>
          </a:bodyPr>
          <a:lstStyle/>
          <a:p>
            <a:pPr marL="12700" marR="5080" lvl="0" indent="64769" defTabSz="914400" eaLnBrk="1" fontAlgn="auto" latinLnBrk="0" hangingPunct="1">
              <a:lnSpc>
                <a:spcPct val="104099"/>
              </a:lnSpc>
              <a:spcBef>
                <a:spcPts val="6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Paulette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Wilson</a:t>
            </a:r>
            <a:r>
              <a:rPr kumimoji="0" sz="800" b="1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-</a:t>
            </a:r>
            <a:r>
              <a:rPr kumimoji="0" sz="800" b="1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61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Worked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a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kitchen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worker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House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Commons,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made </a:t>
            </a:r>
            <a:r>
              <a:rPr kumimoji="0" sz="800" b="0" i="0" u="none" strike="noStrike" kern="0" cap="none" spc="-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homeless,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detained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threatened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with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removal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Jamaica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after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being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England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for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50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years.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grpSp>
        <p:nvGrpSpPr>
          <p:cNvPr id="50" name="object 50"/>
          <p:cNvGrpSpPr/>
          <p:nvPr/>
        </p:nvGrpSpPr>
        <p:grpSpPr>
          <a:xfrm>
            <a:off x="7668340" y="3701073"/>
            <a:ext cx="1136650" cy="1033780"/>
            <a:chOff x="7668340" y="3701073"/>
            <a:chExt cx="1136650" cy="1033780"/>
          </a:xfrm>
        </p:grpSpPr>
        <p:sp>
          <p:nvSpPr>
            <p:cNvPr id="51" name="object 51"/>
            <p:cNvSpPr/>
            <p:nvPr/>
          </p:nvSpPr>
          <p:spPr>
            <a:xfrm>
              <a:off x="7674560" y="3710265"/>
              <a:ext cx="1126490" cy="1010919"/>
            </a:xfrm>
            <a:custGeom>
              <a:avLst/>
              <a:gdLst/>
              <a:ahLst/>
              <a:cxnLst/>
              <a:rect l="l" t="t" r="r" b="b"/>
              <a:pathLst>
                <a:path w="1126490" h="1010920">
                  <a:moveTo>
                    <a:pt x="714983" y="0"/>
                  </a:moveTo>
                  <a:lnTo>
                    <a:pt x="660175" y="51"/>
                  </a:lnTo>
                  <a:lnTo>
                    <a:pt x="603671" y="2021"/>
                  </a:lnTo>
                  <a:lnTo>
                    <a:pt x="545300" y="6428"/>
                  </a:lnTo>
                  <a:lnTo>
                    <a:pt x="489423" y="10908"/>
                  </a:lnTo>
                  <a:lnTo>
                    <a:pt x="439549" y="13067"/>
                  </a:lnTo>
                  <a:lnTo>
                    <a:pt x="394226" y="13381"/>
                  </a:lnTo>
                  <a:lnTo>
                    <a:pt x="352003" y="12325"/>
                  </a:lnTo>
                  <a:lnTo>
                    <a:pt x="311427" y="10372"/>
                  </a:lnTo>
                  <a:lnTo>
                    <a:pt x="229412" y="5678"/>
                  </a:lnTo>
                  <a:lnTo>
                    <a:pt x="185070" y="3886"/>
                  </a:lnTo>
                  <a:lnTo>
                    <a:pt x="136569" y="3097"/>
                  </a:lnTo>
                  <a:lnTo>
                    <a:pt x="82458" y="3786"/>
                  </a:lnTo>
                  <a:lnTo>
                    <a:pt x="21285" y="6428"/>
                  </a:lnTo>
                  <a:lnTo>
                    <a:pt x="20849" y="44890"/>
                  </a:lnTo>
                  <a:lnTo>
                    <a:pt x="17936" y="86913"/>
                  </a:lnTo>
                  <a:lnTo>
                    <a:pt x="8540" y="180679"/>
                  </a:lnTo>
                  <a:lnTo>
                    <a:pt x="3988" y="231942"/>
                  </a:lnTo>
                  <a:lnTo>
                    <a:pt x="819" y="285804"/>
                  </a:lnTo>
                  <a:lnTo>
                    <a:pt x="0" y="342025"/>
                  </a:lnTo>
                  <a:lnTo>
                    <a:pt x="2494" y="400365"/>
                  </a:lnTo>
                  <a:lnTo>
                    <a:pt x="9267" y="460583"/>
                  </a:lnTo>
                  <a:lnTo>
                    <a:pt x="21285" y="522439"/>
                  </a:lnTo>
                  <a:lnTo>
                    <a:pt x="32162" y="583469"/>
                  </a:lnTo>
                  <a:lnTo>
                    <a:pt x="36020" y="641402"/>
                  </a:lnTo>
                  <a:lnTo>
                    <a:pt x="34586" y="696281"/>
                  </a:lnTo>
                  <a:lnTo>
                    <a:pt x="29584" y="748152"/>
                  </a:lnTo>
                  <a:lnTo>
                    <a:pt x="22740" y="797061"/>
                  </a:lnTo>
                  <a:lnTo>
                    <a:pt x="15779" y="843053"/>
                  </a:lnTo>
                  <a:lnTo>
                    <a:pt x="10428" y="886174"/>
                  </a:lnTo>
                  <a:lnTo>
                    <a:pt x="8412" y="926467"/>
                  </a:lnTo>
                  <a:lnTo>
                    <a:pt x="11455" y="963980"/>
                  </a:lnTo>
                  <a:lnTo>
                    <a:pt x="21285" y="998756"/>
                  </a:lnTo>
                  <a:lnTo>
                    <a:pt x="84281" y="989167"/>
                  </a:lnTo>
                  <a:lnTo>
                    <a:pt x="140963" y="984596"/>
                  </a:lnTo>
                  <a:lnTo>
                    <a:pt x="192370" y="984062"/>
                  </a:lnTo>
                  <a:lnTo>
                    <a:pt x="239539" y="986581"/>
                  </a:lnTo>
                  <a:lnTo>
                    <a:pt x="283509" y="991170"/>
                  </a:lnTo>
                  <a:lnTo>
                    <a:pt x="325319" y="996849"/>
                  </a:lnTo>
                  <a:lnTo>
                    <a:pt x="366007" y="1002633"/>
                  </a:lnTo>
                  <a:lnTo>
                    <a:pt x="406612" y="1007540"/>
                  </a:lnTo>
                  <a:lnTo>
                    <a:pt x="448172" y="1010589"/>
                  </a:lnTo>
                  <a:lnTo>
                    <a:pt x="491726" y="1010796"/>
                  </a:lnTo>
                  <a:lnTo>
                    <a:pt x="538312" y="1007179"/>
                  </a:lnTo>
                  <a:lnTo>
                    <a:pt x="588968" y="998756"/>
                  </a:lnTo>
                  <a:lnTo>
                    <a:pt x="645915" y="989569"/>
                  </a:lnTo>
                  <a:lnTo>
                    <a:pt x="701028" y="985594"/>
                  </a:lnTo>
                  <a:lnTo>
                    <a:pt x="754299" y="985707"/>
                  </a:lnTo>
                  <a:lnTo>
                    <a:pt x="805717" y="988781"/>
                  </a:lnTo>
                  <a:lnTo>
                    <a:pt x="855273" y="993694"/>
                  </a:lnTo>
                  <a:lnTo>
                    <a:pt x="948763" y="1004530"/>
                  </a:lnTo>
                  <a:lnTo>
                    <a:pt x="992677" y="1008205"/>
                  </a:lnTo>
                  <a:lnTo>
                    <a:pt x="1034691" y="1009218"/>
                  </a:lnTo>
                  <a:lnTo>
                    <a:pt x="1074797" y="1006443"/>
                  </a:lnTo>
                  <a:lnTo>
                    <a:pt x="1112983" y="998756"/>
                  </a:lnTo>
                  <a:lnTo>
                    <a:pt x="1103856" y="957560"/>
                  </a:lnTo>
                  <a:lnTo>
                    <a:pt x="1098680" y="912213"/>
                  </a:lnTo>
                  <a:lnTo>
                    <a:pt x="1096734" y="863652"/>
                  </a:lnTo>
                  <a:lnTo>
                    <a:pt x="1097298" y="812815"/>
                  </a:lnTo>
                  <a:lnTo>
                    <a:pt x="1099649" y="760639"/>
                  </a:lnTo>
                  <a:lnTo>
                    <a:pt x="1103067" y="708064"/>
                  </a:lnTo>
                  <a:lnTo>
                    <a:pt x="1106831" y="656026"/>
                  </a:lnTo>
                  <a:lnTo>
                    <a:pt x="1110219" y="605463"/>
                  </a:lnTo>
                  <a:lnTo>
                    <a:pt x="1112510" y="557314"/>
                  </a:lnTo>
                  <a:lnTo>
                    <a:pt x="1113263" y="470426"/>
                  </a:lnTo>
                  <a:lnTo>
                    <a:pt x="1115061" y="429113"/>
                  </a:lnTo>
                  <a:lnTo>
                    <a:pt x="1120839" y="344813"/>
                  </a:lnTo>
                  <a:lnTo>
                    <a:pt x="1123635" y="299823"/>
                  </a:lnTo>
                  <a:lnTo>
                    <a:pt x="1125579" y="251605"/>
                  </a:lnTo>
                  <a:lnTo>
                    <a:pt x="1126078" y="199157"/>
                  </a:lnTo>
                  <a:lnTo>
                    <a:pt x="1124540" y="141479"/>
                  </a:lnTo>
                  <a:lnTo>
                    <a:pt x="1120372" y="77570"/>
                  </a:lnTo>
                  <a:lnTo>
                    <a:pt x="1112983" y="6428"/>
                  </a:lnTo>
                  <a:lnTo>
                    <a:pt x="1065567" y="9800"/>
                  </a:lnTo>
                  <a:lnTo>
                    <a:pt x="1017827" y="10941"/>
                  </a:lnTo>
                  <a:lnTo>
                    <a:pt x="969592" y="10372"/>
                  </a:lnTo>
                  <a:lnTo>
                    <a:pt x="920690" y="8609"/>
                  </a:lnTo>
                  <a:lnTo>
                    <a:pt x="820199" y="3579"/>
                  </a:lnTo>
                  <a:lnTo>
                    <a:pt x="768267" y="1348"/>
                  </a:lnTo>
                  <a:lnTo>
                    <a:pt x="714983" y="0"/>
                  </a:lnTo>
                  <a:close/>
                </a:path>
              </a:pathLst>
            </a:custGeom>
            <a:solidFill>
              <a:srgbClr val="FFFF99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2" name="object 52"/>
            <p:cNvSpPr/>
            <p:nvPr/>
          </p:nvSpPr>
          <p:spPr>
            <a:xfrm>
              <a:off x="7674526" y="3707259"/>
              <a:ext cx="1123950" cy="1021715"/>
            </a:xfrm>
            <a:custGeom>
              <a:avLst/>
              <a:gdLst/>
              <a:ahLst/>
              <a:cxnLst/>
              <a:rect l="l" t="t" r="r" b="b"/>
              <a:pathLst>
                <a:path w="1123950" h="1021714">
                  <a:moveTo>
                    <a:pt x="21318" y="9433"/>
                  </a:moveTo>
                  <a:lnTo>
                    <a:pt x="79840" y="3796"/>
                  </a:lnTo>
                  <a:lnTo>
                    <a:pt x="134685" y="823"/>
                  </a:lnTo>
                  <a:lnTo>
                    <a:pt x="186485" y="0"/>
                  </a:lnTo>
                  <a:lnTo>
                    <a:pt x="235873" y="816"/>
                  </a:lnTo>
                  <a:lnTo>
                    <a:pt x="283481" y="2759"/>
                  </a:lnTo>
                  <a:lnTo>
                    <a:pt x="329941" y="5318"/>
                  </a:lnTo>
                  <a:lnTo>
                    <a:pt x="375887" y="7980"/>
                  </a:lnTo>
                  <a:lnTo>
                    <a:pt x="421950" y="10235"/>
                  </a:lnTo>
                  <a:lnTo>
                    <a:pt x="468762" y="11570"/>
                  </a:lnTo>
                  <a:lnTo>
                    <a:pt x="516958" y="11473"/>
                  </a:lnTo>
                  <a:lnTo>
                    <a:pt x="567168" y="9433"/>
                  </a:lnTo>
                  <a:lnTo>
                    <a:pt x="617794" y="6865"/>
                  </a:lnTo>
                  <a:lnTo>
                    <a:pt x="667070" y="5395"/>
                  </a:lnTo>
                  <a:lnTo>
                    <a:pt x="715380" y="4829"/>
                  </a:lnTo>
                  <a:lnTo>
                    <a:pt x="763107" y="4971"/>
                  </a:lnTo>
                  <a:lnTo>
                    <a:pt x="810632" y="5627"/>
                  </a:lnTo>
                  <a:lnTo>
                    <a:pt x="858340" y="6602"/>
                  </a:lnTo>
                  <a:lnTo>
                    <a:pt x="906614" y="7701"/>
                  </a:lnTo>
                  <a:lnTo>
                    <a:pt x="955835" y="8728"/>
                  </a:lnTo>
                  <a:lnTo>
                    <a:pt x="1006388" y="9489"/>
                  </a:lnTo>
                  <a:lnTo>
                    <a:pt x="1058654" y="9789"/>
                  </a:lnTo>
                  <a:lnTo>
                    <a:pt x="1113017" y="9433"/>
                  </a:lnTo>
                  <a:lnTo>
                    <a:pt x="1117059" y="43177"/>
                  </a:lnTo>
                  <a:lnTo>
                    <a:pt x="1117226" y="83050"/>
                  </a:lnTo>
                  <a:lnTo>
                    <a:pt x="1114636" y="127912"/>
                  </a:lnTo>
                  <a:lnTo>
                    <a:pt x="1110404" y="176621"/>
                  </a:lnTo>
                  <a:lnTo>
                    <a:pt x="1105645" y="228035"/>
                  </a:lnTo>
                  <a:lnTo>
                    <a:pt x="1101476" y="281015"/>
                  </a:lnTo>
                  <a:lnTo>
                    <a:pt x="1099013" y="334417"/>
                  </a:lnTo>
                  <a:lnTo>
                    <a:pt x="1099372" y="387101"/>
                  </a:lnTo>
                  <a:lnTo>
                    <a:pt x="1103668" y="437926"/>
                  </a:lnTo>
                  <a:lnTo>
                    <a:pt x="1113017" y="485750"/>
                  </a:lnTo>
                  <a:lnTo>
                    <a:pt x="1121086" y="527398"/>
                  </a:lnTo>
                  <a:lnTo>
                    <a:pt x="1123845" y="569041"/>
                  </a:lnTo>
                  <a:lnTo>
                    <a:pt x="1122525" y="611032"/>
                  </a:lnTo>
                  <a:lnTo>
                    <a:pt x="1118359" y="653723"/>
                  </a:lnTo>
                  <a:lnTo>
                    <a:pt x="1112579" y="697467"/>
                  </a:lnTo>
                  <a:lnTo>
                    <a:pt x="1106418" y="742615"/>
                  </a:lnTo>
                  <a:lnTo>
                    <a:pt x="1101107" y="789521"/>
                  </a:lnTo>
                  <a:lnTo>
                    <a:pt x="1097880" y="838536"/>
                  </a:lnTo>
                  <a:lnTo>
                    <a:pt x="1097968" y="890013"/>
                  </a:lnTo>
                  <a:lnTo>
                    <a:pt x="1102603" y="944304"/>
                  </a:lnTo>
                  <a:lnTo>
                    <a:pt x="1113017" y="1001761"/>
                  </a:lnTo>
                  <a:lnTo>
                    <a:pt x="1069885" y="1012345"/>
                  </a:lnTo>
                  <a:lnTo>
                    <a:pt x="1022621" y="1016749"/>
                  </a:lnTo>
                  <a:lnTo>
                    <a:pt x="972303" y="1016328"/>
                  </a:lnTo>
                  <a:lnTo>
                    <a:pt x="920007" y="1012435"/>
                  </a:lnTo>
                  <a:lnTo>
                    <a:pt x="866810" y="1006426"/>
                  </a:lnTo>
                  <a:lnTo>
                    <a:pt x="813789" y="999655"/>
                  </a:lnTo>
                  <a:lnTo>
                    <a:pt x="762020" y="993476"/>
                  </a:lnTo>
                  <a:lnTo>
                    <a:pt x="712580" y="989242"/>
                  </a:lnTo>
                  <a:lnTo>
                    <a:pt x="666546" y="988309"/>
                  </a:lnTo>
                  <a:lnTo>
                    <a:pt x="624995" y="992031"/>
                  </a:lnTo>
                  <a:lnTo>
                    <a:pt x="589002" y="1001761"/>
                  </a:lnTo>
                  <a:lnTo>
                    <a:pt x="553159" y="1012466"/>
                  </a:lnTo>
                  <a:lnTo>
                    <a:pt x="511852" y="1018721"/>
                  </a:lnTo>
                  <a:lnTo>
                    <a:pt x="465851" y="1021296"/>
                  </a:lnTo>
                  <a:lnTo>
                    <a:pt x="415926" y="1020960"/>
                  </a:lnTo>
                  <a:lnTo>
                    <a:pt x="362848" y="1018484"/>
                  </a:lnTo>
                  <a:lnTo>
                    <a:pt x="307388" y="1014635"/>
                  </a:lnTo>
                  <a:lnTo>
                    <a:pt x="250316" y="1010186"/>
                  </a:lnTo>
                  <a:lnTo>
                    <a:pt x="192403" y="1005904"/>
                  </a:lnTo>
                  <a:lnTo>
                    <a:pt x="134418" y="1002559"/>
                  </a:lnTo>
                  <a:lnTo>
                    <a:pt x="77133" y="1000922"/>
                  </a:lnTo>
                  <a:lnTo>
                    <a:pt x="21318" y="1001761"/>
                  </a:lnTo>
                  <a:lnTo>
                    <a:pt x="21434" y="943709"/>
                  </a:lnTo>
                  <a:lnTo>
                    <a:pt x="24126" y="889058"/>
                  </a:lnTo>
                  <a:lnTo>
                    <a:pt x="28530" y="837418"/>
                  </a:lnTo>
                  <a:lnTo>
                    <a:pt x="33777" y="788397"/>
                  </a:lnTo>
                  <a:lnTo>
                    <a:pt x="39001" y="741604"/>
                  </a:lnTo>
                  <a:lnTo>
                    <a:pt x="43335" y="696649"/>
                  </a:lnTo>
                  <a:lnTo>
                    <a:pt x="45913" y="653141"/>
                  </a:lnTo>
                  <a:lnTo>
                    <a:pt x="45867" y="610687"/>
                  </a:lnTo>
                  <a:lnTo>
                    <a:pt x="42330" y="568899"/>
                  </a:lnTo>
                  <a:lnTo>
                    <a:pt x="34436" y="527383"/>
                  </a:lnTo>
                  <a:lnTo>
                    <a:pt x="21318" y="485750"/>
                  </a:lnTo>
                  <a:lnTo>
                    <a:pt x="7700" y="441207"/>
                  </a:lnTo>
                  <a:lnTo>
                    <a:pt x="1092" y="398864"/>
                  </a:lnTo>
                  <a:lnTo>
                    <a:pt x="0" y="357638"/>
                  </a:lnTo>
                  <a:lnTo>
                    <a:pt x="2929" y="316448"/>
                  </a:lnTo>
                  <a:lnTo>
                    <a:pt x="8387" y="274210"/>
                  </a:lnTo>
                  <a:lnTo>
                    <a:pt x="14880" y="229843"/>
                  </a:lnTo>
                  <a:lnTo>
                    <a:pt x="20913" y="182264"/>
                  </a:lnTo>
                  <a:lnTo>
                    <a:pt x="24993" y="130391"/>
                  </a:lnTo>
                  <a:lnTo>
                    <a:pt x="25626" y="73141"/>
                  </a:lnTo>
                  <a:lnTo>
                    <a:pt x="21318" y="9433"/>
                  </a:lnTo>
                  <a:close/>
                </a:path>
              </a:pathLst>
            </a:custGeom>
            <a:ln w="123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53" name="object 53"/>
          <p:cNvSpPr txBox="1"/>
          <p:nvPr/>
        </p:nvSpPr>
        <p:spPr>
          <a:xfrm>
            <a:off x="7772240" y="3740398"/>
            <a:ext cx="918844" cy="915669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6510" marR="0" lvl="0" indent="0" algn="ctr" defTabSz="914400" eaLnBrk="1" fontAlgn="auto" latinLnBrk="0" hangingPunct="1">
              <a:lnSpc>
                <a:spcPct val="100000"/>
              </a:lnSpc>
              <a:spcBef>
                <a:spcPts val="1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Michael</a:t>
            </a:r>
            <a:r>
              <a:rPr kumimoji="0" sz="800" b="1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Braithwaite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</a:endParaRPr>
          </a:p>
          <a:p>
            <a:pPr marL="19050" marR="0" lvl="0" indent="0" algn="ctr" defTabSz="914400" eaLnBrk="1" fontAlgn="auto" latinLnBrk="0" hangingPunct="1">
              <a:lnSpc>
                <a:spcPct val="100000"/>
              </a:lnSpc>
              <a:spcBef>
                <a:spcPts val="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-</a:t>
            </a:r>
            <a:r>
              <a:rPr kumimoji="0" sz="800" b="1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66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</a:endParaRPr>
          </a:p>
          <a:p>
            <a:pPr marL="12700" marR="19685" lvl="0" indent="0" defTabSz="914400" eaLnBrk="1" fontAlgn="auto" latinLnBrk="0" hangingPunct="1">
              <a:lnSpc>
                <a:spcPct val="103699"/>
              </a:lnSpc>
              <a:spcBef>
                <a:spcPts val="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sacked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special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needs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teaching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assistant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after 56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years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UK.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grpSp>
        <p:nvGrpSpPr>
          <p:cNvPr id="54" name="object 54"/>
          <p:cNvGrpSpPr/>
          <p:nvPr/>
        </p:nvGrpSpPr>
        <p:grpSpPr>
          <a:xfrm>
            <a:off x="8956295" y="3627529"/>
            <a:ext cx="1156970" cy="1176020"/>
            <a:chOff x="8956295" y="3627529"/>
            <a:chExt cx="1156970" cy="1176020"/>
          </a:xfrm>
        </p:grpSpPr>
        <p:sp>
          <p:nvSpPr>
            <p:cNvPr id="55" name="object 55"/>
            <p:cNvSpPr/>
            <p:nvPr/>
          </p:nvSpPr>
          <p:spPr>
            <a:xfrm>
              <a:off x="8964441" y="3639225"/>
              <a:ext cx="1144270" cy="1164590"/>
            </a:xfrm>
            <a:custGeom>
              <a:avLst/>
              <a:gdLst/>
              <a:ahLst/>
              <a:cxnLst/>
              <a:rect l="l" t="t" r="r" b="b"/>
              <a:pathLst>
                <a:path w="1144270" h="1164589">
                  <a:moveTo>
                    <a:pt x="755984" y="0"/>
                  </a:moveTo>
                  <a:lnTo>
                    <a:pt x="707478" y="943"/>
                  </a:lnTo>
                  <a:lnTo>
                    <a:pt x="652426" y="6606"/>
                  </a:lnTo>
                  <a:lnTo>
                    <a:pt x="589391" y="18112"/>
                  </a:lnTo>
                  <a:lnTo>
                    <a:pt x="525689" y="30504"/>
                  </a:lnTo>
                  <a:lnTo>
                    <a:pt x="468821" y="38504"/>
                  </a:lnTo>
                  <a:lnTo>
                    <a:pt x="417630" y="42752"/>
                  </a:lnTo>
                  <a:lnTo>
                    <a:pt x="370962" y="43891"/>
                  </a:lnTo>
                  <a:lnTo>
                    <a:pt x="327660" y="42563"/>
                  </a:lnTo>
                  <a:lnTo>
                    <a:pt x="286569" y="39410"/>
                  </a:lnTo>
                  <a:lnTo>
                    <a:pt x="246532" y="35074"/>
                  </a:lnTo>
                  <a:lnTo>
                    <a:pt x="165001" y="25419"/>
                  </a:lnTo>
                  <a:lnTo>
                    <a:pt x="121194" y="21384"/>
                  </a:lnTo>
                  <a:lnTo>
                    <a:pt x="73819" y="18735"/>
                  </a:lnTo>
                  <a:lnTo>
                    <a:pt x="21720" y="18112"/>
                  </a:lnTo>
                  <a:lnTo>
                    <a:pt x="23388" y="55894"/>
                  </a:lnTo>
                  <a:lnTo>
                    <a:pt x="23651" y="94975"/>
                  </a:lnTo>
                  <a:lnTo>
                    <a:pt x="22868" y="135667"/>
                  </a:lnTo>
                  <a:lnTo>
                    <a:pt x="17804" y="270494"/>
                  </a:lnTo>
                  <a:lnTo>
                    <a:pt x="16400" y="320721"/>
                  </a:lnTo>
                  <a:lnTo>
                    <a:pt x="15733" y="374106"/>
                  </a:lnTo>
                  <a:lnTo>
                    <a:pt x="16160" y="430958"/>
                  </a:lnTo>
                  <a:lnTo>
                    <a:pt x="18037" y="491589"/>
                  </a:lnTo>
                  <a:lnTo>
                    <a:pt x="21720" y="556307"/>
                  </a:lnTo>
                  <a:lnTo>
                    <a:pt x="24252" y="614876"/>
                  </a:lnTo>
                  <a:lnTo>
                    <a:pt x="23737" y="668603"/>
                  </a:lnTo>
                  <a:lnTo>
                    <a:pt x="20951" y="718395"/>
                  </a:lnTo>
                  <a:lnTo>
                    <a:pt x="16670" y="765161"/>
                  </a:lnTo>
                  <a:lnTo>
                    <a:pt x="6727" y="853250"/>
                  </a:lnTo>
                  <a:lnTo>
                    <a:pt x="2617" y="896388"/>
                  </a:lnTo>
                  <a:lnTo>
                    <a:pt x="116" y="940133"/>
                  </a:lnTo>
                  <a:lnTo>
                    <a:pt x="0" y="985394"/>
                  </a:lnTo>
                  <a:lnTo>
                    <a:pt x="3044" y="1033079"/>
                  </a:lnTo>
                  <a:lnTo>
                    <a:pt x="10026" y="1084096"/>
                  </a:lnTo>
                  <a:lnTo>
                    <a:pt x="21720" y="1139353"/>
                  </a:lnTo>
                  <a:lnTo>
                    <a:pt x="61488" y="1137309"/>
                  </a:lnTo>
                  <a:lnTo>
                    <a:pt x="104272" y="1138841"/>
                  </a:lnTo>
                  <a:lnTo>
                    <a:pt x="149721" y="1142893"/>
                  </a:lnTo>
                  <a:lnTo>
                    <a:pt x="247213" y="1154333"/>
                  </a:lnTo>
                  <a:lnTo>
                    <a:pt x="298552" y="1159610"/>
                  </a:lnTo>
                  <a:lnTo>
                    <a:pt x="351151" y="1163185"/>
                  </a:lnTo>
                  <a:lnTo>
                    <a:pt x="404660" y="1164003"/>
                  </a:lnTo>
                  <a:lnTo>
                    <a:pt x="458727" y="1161007"/>
                  </a:lnTo>
                  <a:lnTo>
                    <a:pt x="513001" y="1153142"/>
                  </a:lnTo>
                  <a:lnTo>
                    <a:pt x="615516" y="1126826"/>
                  </a:lnTo>
                  <a:lnTo>
                    <a:pt x="662107" y="1119931"/>
                  </a:lnTo>
                  <a:lnTo>
                    <a:pt x="707382" y="1117662"/>
                  </a:lnTo>
                  <a:lnTo>
                    <a:pt x="751821" y="1119012"/>
                  </a:lnTo>
                  <a:lnTo>
                    <a:pt x="795904" y="1122975"/>
                  </a:lnTo>
                  <a:lnTo>
                    <a:pt x="840109" y="1128545"/>
                  </a:lnTo>
                  <a:lnTo>
                    <a:pt x="884918" y="1134715"/>
                  </a:lnTo>
                  <a:lnTo>
                    <a:pt x="930810" y="1140480"/>
                  </a:lnTo>
                  <a:lnTo>
                    <a:pt x="978264" y="1144832"/>
                  </a:lnTo>
                  <a:lnTo>
                    <a:pt x="1027761" y="1146766"/>
                  </a:lnTo>
                  <a:lnTo>
                    <a:pt x="1079780" y="1145275"/>
                  </a:lnTo>
                  <a:lnTo>
                    <a:pt x="1134800" y="1139353"/>
                  </a:lnTo>
                  <a:lnTo>
                    <a:pt x="1124232" y="1106220"/>
                  </a:lnTo>
                  <a:lnTo>
                    <a:pt x="1118526" y="1068520"/>
                  </a:lnTo>
                  <a:lnTo>
                    <a:pt x="1116765" y="1026587"/>
                  </a:lnTo>
                  <a:lnTo>
                    <a:pt x="1118034" y="980754"/>
                  </a:lnTo>
                  <a:lnTo>
                    <a:pt x="1121417" y="931354"/>
                  </a:lnTo>
                  <a:lnTo>
                    <a:pt x="1130859" y="823189"/>
                  </a:lnTo>
                  <a:lnTo>
                    <a:pt x="1135087" y="765091"/>
                  </a:lnTo>
                  <a:lnTo>
                    <a:pt x="1137763" y="704759"/>
                  </a:lnTo>
                  <a:lnTo>
                    <a:pt x="1137973" y="642528"/>
                  </a:lnTo>
                  <a:lnTo>
                    <a:pt x="1134800" y="578731"/>
                  </a:lnTo>
                  <a:lnTo>
                    <a:pt x="1131165" y="516027"/>
                  </a:lnTo>
                  <a:lnTo>
                    <a:pt x="1130171" y="456634"/>
                  </a:lnTo>
                  <a:lnTo>
                    <a:pt x="1131182" y="400232"/>
                  </a:lnTo>
                  <a:lnTo>
                    <a:pt x="1133559" y="346500"/>
                  </a:lnTo>
                  <a:lnTo>
                    <a:pt x="1139854" y="245757"/>
                  </a:lnTo>
                  <a:lnTo>
                    <a:pt x="1142497" y="198104"/>
                  </a:lnTo>
                  <a:lnTo>
                    <a:pt x="1143951" y="151835"/>
                  </a:lnTo>
                  <a:lnTo>
                    <a:pt x="1143579" y="106627"/>
                  </a:lnTo>
                  <a:lnTo>
                    <a:pt x="1140741" y="62160"/>
                  </a:lnTo>
                  <a:lnTo>
                    <a:pt x="1134800" y="18112"/>
                  </a:lnTo>
                  <a:lnTo>
                    <a:pt x="1080615" y="27241"/>
                  </a:lnTo>
                  <a:lnTo>
                    <a:pt x="1032802" y="30958"/>
                  </a:lnTo>
                  <a:lnTo>
                    <a:pt x="989928" y="30389"/>
                  </a:lnTo>
                  <a:lnTo>
                    <a:pt x="950556" y="26660"/>
                  </a:lnTo>
                  <a:lnTo>
                    <a:pt x="913250" y="20896"/>
                  </a:lnTo>
                  <a:lnTo>
                    <a:pt x="876576" y="14222"/>
                  </a:lnTo>
                  <a:lnTo>
                    <a:pt x="839097" y="7764"/>
                  </a:lnTo>
                  <a:lnTo>
                    <a:pt x="799378" y="2648"/>
                  </a:lnTo>
                  <a:lnTo>
                    <a:pt x="755984" y="0"/>
                  </a:lnTo>
                  <a:close/>
                </a:path>
              </a:pathLst>
            </a:custGeom>
            <a:solidFill>
              <a:srgbClr val="CCCCFF"/>
            </a:solidFill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56" name="object 56"/>
            <p:cNvSpPr/>
            <p:nvPr/>
          </p:nvSpPr>
          <p:spPr>
            <a:xfrm>
              <a:off x="8962645" y="3633879"/>
              <a:ext cx="1144270" cy="1161415"/>
            </a:xfrm>
            <a:custGeom>
              <a:avLst/>
              <a:gdLst/>
              <a:ahLst/>
              <a:cxnLst/>
              <a:rect l="l" t="t" r="r" b="b"/>
              <a:pathLst>
                <a:path w="1144270" h="1161414">
                  <a:moveTo>
                    <a:pt x="23516" y="23457"/>
                  </a:moveTo>
                  <a:lnTo>
                    <a:pt x="60595" y="14278"/>
                  </a:lnTo>
                  <a:lnTo>
                    <a:pt x="102196" y="10981"/>
                  </a:lnTo>
                  <a:lnTo>
                    <a:pt x="147509" y="12219"/>
                  </a:lnTo>
                  <a:lnTo>
                    <a:pt x="195728" y="16642"/>
                  </a:lnTo>
                  <a:lnTo>
                    <a:pt x="246042" y="22900"/>
                  </a:lnTo>
                  <a:lnTo>
                    <a:pt x="297643" y="29646"/>
                  </a:lnTo>
                  <a:lnTo>
                    <a:pt x="349724" y="35529"/>
                  </a:lnTo>
                  <a:lnTo>
                    <a:pt x="401475" y="39201"/>
                  </a:lnTo>
                  <a:lnTo>
                    <a:pt x="452087" y="39312"/>
                  </a:lnTo>
                  <a:lnTo>
                    <a:pt x="500753" y="34514"/>
                  </a:lnTo>
                  <a:lnTo>
                    <a:pt x="546663" y="23457"/>
                  </a:lnTo>
                  <a:lnTo>
                    <a:pt x="587525" y="12217"/>
                  </a:lnTo>
                  <a:lnTo>
                    <a:pt x="629115" y="4946"/>
                  </a:lnTo>
                  <a:lnTo>
                    <a:pt x="671669" y="1066"/>
                  </a:lnTo>
                  <a:lnTo>
                    <a:pt x="715419" y="0"/>
                  </a:lnTo>
                  <a:lnTo>
                    <a:pt x="760601" y="1169"/>
                  </a:lnTo>
                  <a:lnTo>
                    <a:pt x="807448" y="3997"/>
                  </a:lnTo>
                  <a:lnTo>
                    <a:pt x="856194" y="7906"/>
                  </a:lnTo>
                  <a:lnTo>
                    <a:pt x="907073" y="12319"/>
                  </a:lnTo>
                  <a:lnTo>
                    <a:pt x="960319" y="16657"/>
                  </a:lnTo>
                  <a:lnTo>
                    <a:pt x="1016165" y="20345"/>
                  </a:lnTo>
                  <a:lnTo>
                    <a:pt x="1074846" y="22804"/>
                  </a:lnTo>
                  <a:lnTo>
                    <a:pt x="1136596" y="23457"/>
                  </a:lnTo>
                  <a:lnTo>
                    <a:pt x="1141302" y="85335"/>
                  </a:lnTo>
                  <a:lnTo>
                    <a:pt x="1143519" y="145516"/>
                  </a:lnTo>
                  <a:lnTo>
                    <a:pt x="1143736" y="203783"/>
                  </a:lnTo>
                  <a:lnTo>
                    <a:pt x="1142444" y="259921"/>
                  </a:lnTo>
                  <a:lnTo>
                    <a:pt x="1140132" y="313714"/>
                  </a:lnTo>
                  <a:lnTo>
                    <a:pt x="1137292" y="364947"/>
                  </a:lnTo>
                  <a:lnTo>
                    <a:pt x="1134413" y="413404"/>
                  </a:lnTo>
                  <a:lnTo>
                    <a:pt x="1131985" y="458870"/>
                  </a:lnTo>
                  <a:lnTo>
                    <a:pt x="1130499" y="501128"/>
                  </a:lnTo>
                  <a:lnTo>
                    <a:pt x="1130446" y="539963"/>
                  </a:lnTo>
                  <a:lnTo>
                    <a:pt x="1132315" y="575160"/>
                  </a:lnTo>
                  <a:lnTo>
                    <a:pt x="1136596" y="606503"/>
                  </a:lnTo>
                  <a:lnTo>
                    <a:pt x="1141022" y="641137"/>
                  </a:lnTo>
                  <a:lnTo>
                    <a:pt x="1142441" y="680585"/>
                  </a:lnTo>
                  <a:lnTo>
                    <a:pt x="1141561" y="724194"/>
                  </a:lnTo>
                  <a:lnTo>
                    <a:pt x="1139089" y="771313"/>
                  </a:lnTo>
                  <a:lnTo>
                    <a:pt x="1135731" y="821290"/>
                  </a:lnTo>
                  <a:lnTo>
                    <a:pt x="1132196" y="873474"/>
                  </a:lnTo>
                  <a:lnTo>
                    <a:pt x="1129189" y="927213"/>
                  </a:lnTo>
                  <a:lnTo>
                    <a:pt x="1127419" y="981857"/>
                  </a:lnTo>
                  <a:lnTo>
                    <a:pt x="1127592" y="1036753"/>
                  </a:lnTo>
                  <a:lnTo>
                    <a:pt x="1130415" y="1091251"/>
                  </a:lnTo>
                  <a:lnTo>
                    <a:pt x="1136596" y="1144698"/>
                  </a:lnTo>
                  <a:lnTo>
                    <a:pt x="1098829" y="1144161"/>
                  </a:lnTo>
                  <a:lnTo>
                    <a:pt x="1056220" y="1142119"/>
                  </a:lnTo>
                  <a:lnTo>
                    <a:pt x="1009651" y="1139054"/>
                  </a:lnTo>
                  <a:lnTo>
                    <a:pt x="960003" y="1135445"/>
                  </a:lnTo>
                  <a:lnTo>
                    <a:pt x="908158" y="1131774"/>
                  </a:lnTo>
                  <a:lnTo>
                    <a:pt x="854998" y="1128520"/>
                  </a:lnTo>
                  <a:lnTo>
                    <a:pt x="801404" y="1126166"/>
                  </a:lnTo>
                  <a:lnTo>
                    <a:pt x="748258" y="1125191"/>
                  </a:lnTo>
                  <a:lnTo>
                    <a:pt x="696443" y="1126076"/>
                  </a:lnTo>
                  <a:lnTo>
                    <a:pt x="646839" y="1129301"/>
                  </a:lnTo>
                  <a:lnTo>
                    <a:pt x="600329" y="1135349"/>
                  </a:lnTo>
                  <a:lnTo>
                    <a:pt x="557795" y="1144698"/>
                  </a:lnTo>
                  <a:lnTo>
                    <a:pt x="514664" y="1154379"/>
                  </a:lnTo>
                  <a:lnTo>
                    <a:pt x="472616" y="1159628"/>
                  </a:lnTo>
                  <a:lnTo>
                    <a:pt x="430927" y="1161275"/>
                  </a:lnTo>
                  <a:lnTo>
                    <a:pt x="388873" y="1160154"/>
                  </a:lnTo>
                  <a:lnTo>
                    <a:pt x="345732" y="1157097"/>
                  </a:lnTo>
                  <a:lnTo>
                    <a:pt x="300778" y="1152935"/>
                  </a:lnTo>
                  <a:lnTo>
                    <a:pt x="253290" y="1148502"/>
                  </a:lnTo>
                  <a:lnTo>
                    <a:pt x="202543" y="1144630"/>
                  </a:lnTo>
                  <a:lnTo>
                    <a:pt x="147814" y="1142150"/>
                  </a:lnTo>
                  <a:lnTo>
                    <a:pt x="88380" y="1141895"/>
                  </a:lnTo>
                  <a:lnTo>
                    <a:pt x="23516" y="1144698"/>
                  </a:lnTo>
                  <a:lnTo>
                    <a:pt x="10240" y="1085819"/>
                  </a:lnTo>
                  <a:lnTo>
                    <a:pt x="2748" y="1030885"/>
                  </a:lnTo>
                  <a:lnTo>
                    <a:pt x="0" y="979243"/>
                  </a:lnTo>
                  <a:lnTo>
                    <a:pt x="949" y="930244"/>
                  </a:lnTo>
                  <a:lnTo>
                    <a:pt x="4555" y="883235"/>
                  </a:lnTo>
                  <a:lnTo>
                    <a:pt x="9772" y="837564"/>
                  </a:lnTo>
                  <a:lnTo>
                    <a:pt x="15558" y="792582"/>
                  </a:lnTo>
                  <a:lnTo>
                    <a:pt x="20868" y="747636"/>
                  </a:lnTo>
                  <a:lnTo>
                    <a:pt x="24661" y="702075"/>
                  </a:lnTo>
                  <a:lnTo>
                    <a:pt x="25891" y="655248"/>
                  </a:lnTo>
                  <a:lnTo>
                    <a:pt x="23516" y="606503"/>
                  </a:lnTo>
                  <a:lnTo>
                    <a:pt x="20744" y="559691"/>
                  </a:lnTo>
                  <a:lnTo>
                    <a:pt x="20349" y="511075"/>
                  </a:lnTo>
                  <a:lnTo>
                    <a:pt x="21769" y="461098"/>
                  </a:lnTo>
                  <a:lnTo>
                    <a:pt x="24443" y="410205"/>
                  </a:lnTo>
                  <a:lnTo>
                    <a:pt x="27807" y="358842"/>
                  </a:lnTo>
                  <a:lnTo>
                    <a:pt x="31301" y="307452"/>
                  </a:lnTo>
                  <a:lnTo>
                    <a:pt x="34363" y="256480"/>
                  </a:lnTo>
                  <a:lnTo>
                    <a:pt x="36430" y="206371"/>
                  </a:lnTo>
                  <a:lnTo>
                    <a:pt x="36941" y="157570"/>
                  </a:lnTo>
                  <a:lnTo>
                    <a:pt x="35334" y="110520"/>
                  </a:lnTo>
                  <a:lnTo>
                    <a:pt x="31046" y="65668"/>
                  </a:lnTo>
                  <a:lnTo>
                    <a:pt x="23516" y="23457"/>
                  </a:lnTo>
                  <a:close/>
                </a:path>
              </a:pathLst>
            </a:custGeom>
            <a:ln w="12372">
              <a:solidFill>
                <a:srgbClr val="00000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57" name="object 57"/>
          <p:cNvSpPr txBox="1"/>
          <p:nvPr/>
        </p:nvSpPr>
        <p:spPr>
          <a:xfrm>
            <a:off x="9147632" y="3688617"/>
            <a:ext cx="786765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1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Albert</a:t>
            </a:r>
            <a:r>
              <a:rPr kumimoji="0" sz="8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 </a:t>
            </a:r>
            <a:r>
              <a:rPr kumimoji="0" sz="800" b="1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"/>
                <a:cs typeface="Arial"/>
              </a:rPr>
              <a:t>Thompson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"/>
              <a:cs typeface="Arial"/>
            </a:endParaRPr>
          </a:p>
        </p:txBody>
      </p:sp>
      <p:sp>
        <p:nvSpPr>
          <p:cNvPr id="58" name="object 58"/>
          <p:cNvSpPr txBox="1"/>
          <p:nvPr/>
        </p:nvSpPr>
        <p:spPr>
          <a:xfrm>
            <a:off x="9062558" y="3935469"/>
            <a:ext cx="925194" cy="7905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lvl="0" indent="0" defTabSz="914400" eaLnBrk="1" fontAlgn="auto" latinLnBrk="0" hangingPunct="1">
              <a:lnSpc>
                <a:spcPct val="105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denied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NHS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cancer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treatment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told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it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would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cost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him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12700" marR="88900" lvl="0" indent="0" defTabSz="914400" eaLnBrk="1" fontAlgn="auto" latinLnBrk="0" hangingPunct="1">
              <a:lnSpc>
                <a:spcPts val="1010"/>
              </a:lnSpc>
              <a:spcBef>
                <a:spcPts val="1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£54,000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after</a:t>
            </a:r>
            <a:r>
              <a:rPr kumimoji="0" sz="800" b="0" i="0" u="none" strike="noStrike" kern="0" cap="none" spc="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four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decades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paying taxes.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  <p:pic>
        <p:nvPicPr>
          <p:cNvPr id="59" name="object 59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9045956" y="2726944"/>
            <a:ext cx="984503" cy="856488"/>
          </a:xfrm>
          <a:prstGeom prst="rect">
            <a:avLst/>
          </a:prstGeom>
        </p:spPr>
      </p:pic>
      <p:pic>
        <p:nvPicPr>
          <p:cNvPr id="60" name="object 60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7735316" y="2714751"/>
            <a:ext cx="944879" cy="880872"/>
          </a:xfrm>
          <a:prstGeom prst="rect">
            <a:avLst/>
          </a:prstGeom>
        </p:spPr>
      </p:pic>
      <p:pic>
        <p:nvPicPr>
          <p:cNvPr id="61" name="object 61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6424676" y="2748279"/>
            <a:ext cx="944879" cy="877824"/>
          </a:xfrm>
          <a:prstGeom prst="rect">
            <a:avLst/>
          </a:prstGeom>
        </p:spPr>
      </p:pic>
      <p:sp>
        <p:nvSpPr>
          <p:cNvPr id="62" name="object 62"/>
          <p:cNvSpPr txBox="1"/>
          <p:nvPr/>
        </p:nvSpPr>
        <p:spPr>
          <a:xfrm>
            <a:off x="7084776" y="2527351"/>
            <a:ext cx="2327275" cy="2387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defTabSz="91440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Stories</a:t>
            </a:r>
            <a:r>
              <a:rPr kumimoji="0" sz="14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from</a:t>
            </a:r>
            <a:r>
              <a:rPr kumimoji="0" sz="14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the</a:t>
            </a:r>
            <a:r>
              <a:rPr kumimoji="0" sz="14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Windrush</a:t>
            </a:r>
            <a:r>
              <a:rPr kumimoji="0" sz="14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scandal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</p:txBody>
      </p:sp>
      <p:pic>
        <p:nvPicPr>
          <p:cNvPr id="63" name="object 63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6695947" y="5637783"/>
            <a:ext cx="1441703" cy="1474216"/>
          </a:xfrm>
          <a:prstGeom prst="rect">
            <a:avLst/>
          </a:prstGeom>
        </p:spPr>
      </p:pic>
      <p:pic>
        <p:nvPicPr>
          <p:cNvPr id="64" name="object 64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6772843" y="5716060"/>
            <a:ext cx="1287284" cy="1395939"/>
          </a:xfrm>
          <a:prstGeom prst="rect">
            <a:avLst/>
          </a:prstGeom>
        </p:spPr>
      </p:pic>
      <p:sp>
        <p:nvSpPr>
          <p:cNvPr id="65" name="object 65"/>
          <p:cNvSpPr txBox="1"/>
          <p:nvPr/>
        </p:nvSpPr>
        <p:spPr>
          <a:xfrm>
            <a:off x="6853008" y="4808709"/>
            <a:ext cx="3301365" cy="2228215"/>
          </a:xfrm>
          <a:prstGeom prst="rect">
            <a:avLst/>
          </a:prstGeom>
        </p:spPr>
        <p:txBody>
          <a:bodyPr vert="horz" wrap="square" lIns="0" tIns="66040" rIns="0" bIns="0" rtlCol="0">
            <a:spAutoFit/>
          </a:bodyPr>
          <a:lstStyle/>
          <a:p>
            <a:pPr marL="258445" marR="0" lvl="0" indent="0" defTabSz="914400" eaLnBrk="1" fontAlgn="auto" latinLnBrk="0" hangingPunct="1">
              <a:lnSpc>
                <a:spcPct val="100000"/>
              </a:lnSpc>
              <a:spcBef>
                <a:spcPts val="52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400" b="0" i="0" u="none" strike="noStrike" kern="0" cap="none" spc="-2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What</a:t>
            </a:r>
            <a:r>
              <a:rPr kumimoji="0" sz="14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is</a:t>
            </a:r>
            <a:r>
              <a:rPr kumimoji="0" sz="14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the</a:t>
            </a:r>
            <a:r>
              <a:rPr kumimoji="0" sz="14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8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black</a:t>
            </a:r>
            <a:r>
              <a:rPr kumimoji="0" sz="14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lives</a:t>
            </a:r>
            <a:r>
              <a:rPr kumimoji="0" sz="14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matter</a:t>
            </a:r>
            <a:r>
              <a:rPr kumimoji="0" sz="1400" b="0" i="0" u="none" strike="noStrike" kern="0" cap="none" spc="-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 </a:t>
            </a:r>
            <a:r>
              <a:rPr kumimoji="0" sz="14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rebuchet MS"/>
                <a:cs typeface="Trebuchet MS"/>
              </a:rPr>
              <a:t>movement?</a:t>
            </a:r>
            <a:endParaRPr kumimoji="0" sz="1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rebuchet MS"/>
              <a:cs typeface="Trebuchet MS"/>
            </a:endParaRPr>
          </a:p>
          <a:p>
            <a:pPr marL="38100" marR="71755" lvl="0" indent="0" algn="just" defTabSz="914400" eaLnBrk="1" fontAlgn="auto" latinLnBrk="0" hangingPunct="1">
              <a:lnSpc>
                <a:spcPct val="104200"/>
              </a:lnSpc>
              <a:spcBef>
                <a:spcPts val="2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This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movement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set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up to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ensure</a:t>
            </a:r>
            <a:r>
              <a:rPr kumimoji="0" sz="8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that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people of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colour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continued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have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Civil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Rights.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movement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came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forefront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during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2020</a:t>
            </a:r>
            <a:r>
              <a:rPr kumimoji="0" sz="800" b="0" i="0" u="none" strike="noStrike" kern="0" cap="none" spc="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after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murder</a:t>
            </a:r>
            <a:r>
              <a:rPr kumimoji="0" sz="8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George</a:t>
            </a:r>
            <a:r>
              <a:rPr kumimoji="0" sz="800" b="0" i="0" u="none" strike="noStrike" kern="0" cap="none" spc="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Floyd</a:t>
            </a:r>
            <a:r>
              <a:rPr kumimoji="0" sz="800" b="0" i="0" u="none" strike="noStrike" kern="0" cap="none" spc="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by</a:t>
            </a:r>
            <a:r>
              <a:rPr kumimoji="0" sz="8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white</a:t>
            </a:r>
            <a:r>
              <a:rPr kumimoji="0" sz="800" b="0" i="0" u="none" strike="noStrike" kern="0" cap="none" spc="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police</a:t>
            </a:r>
            <a:r>
              <a:rPr kumimoji="0" sz="8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officers.</a:t>
            </a:r>
            <a:r>
              <a:rPr kumimoji="0" sz="8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This</a:t>
            </a:r>
            <a:r>
              <a:rPr kumimoji="0" sz="8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had</a:t>
            </a:r>
            <a:r>
              <a:rPr kumimoji="0" sz="800" b="0" i="0" u="none" strike="noStrike" kern="0" cap="none" spc="1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</a:t>
            </a:r>
            <a:r>
              <a:rPr kumimoji="0" sz="800" b="0" i="0" u="none" strike="noStrike" kern="0" cap="none" spc="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impact worldwide.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  <a:p>
            <a:pPr marL="1296035" marR="30480" lvl="0" indent="0" algn="just" defTabSz="914400" eaLnBrk="1" fontAlgn="auto" latinLnBrk="0" hangingPunct="1">
              <a:lnSpc>
                <a:spcPct val="104200"/>
              </a:lnSpc>
              <a:spcBef>
                <a:spcPts val="3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Colson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was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English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slave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trader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17</a:t>
            </a:r>
            <a:r>
              <a:rPr kumimoji="0" sz="900" b="0" i="0" u="none" strike="noStrike" kern="0" cap="none" spc="-30" normalizeH="0" baseline="27777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</a:t>
            </a:r>
            <a:r>
              <a:rPr kumimoji="0" sz="900" b="0" i="0" u="none" strike="noStrike" kern="0" cap="none" spc="750" normalizeH="0" baseline="27777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century.</a:t>
            </a:r>
            <a:r>
              <a:rPr kumimoji="0" sz="800" b="0" i="0" u="none" strike="noStrike" kern="0" cap="none" spc="1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</a:t>
            </a:r>
            <a:r>
              <a:rPr kumimoji="0" sz="800" b="0" i="0" u="none" strike="noStrike" kern="0" cap="none" spc="1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received</a:t>
            </a:r>
            <a:r>
              <a:rPr kumimoji="0" sz="800" b="0" i="0" u="none" strike="noStrike" kern="0" cap="none" spc="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statue</a:t>
            </a:r>
            <a:r>
              <a:rPr kumimoji="0" sz="800" b="0" i="0" u="none" strike="noStrike" kern="0" cap="none" spc="1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1895</a:t>
            </a:r>
            <a:r>
              <a:rPr kumimoji="0" sz="800" b="0" i="0" u="none" strike="noStrike" kern="0" cap="none" spc="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commemorate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his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philanthropic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works,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but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it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estimated</a:t>
            </a:r>
            <a:r>
              <a:rPr kumimoji="0" sz="800" b="0" i="0" u="none" strike="noStrike" kern="0" cap="none" spc="3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that</a:t>
            </a:r>
            <a:r>
              <a:rPr kumimoji="0" sz="800" b="0" i="0" u="none" strike="noStrike" kern="0" cap="none" spc="3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he</a:t>
            </a:r>
            <a:r>
              <a:rPr kumimoji="0" sz="800" b="0" i="0" u="none" strike="noStrike" kern="0" cap="none" spc="3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sold</a:t>
            </a:r>
            <a:r>
              <a:rPr kumimoji="0" sz="800" b="0" i="0" u="none" strike="noStrike" kern="0" cap="none" spc="3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around</a:t>
            </a:r>
            <a:r>
              <a:rPr kumimoji="0" sz="800" b="0" i="0" u="none" strike="noStrike" kern="0" cap="none" spc="3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100,000 people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into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slavery.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When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George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Floyd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murdered</a:t>
            </a:r>
            <a:r>
              <a:rPr kumimoji="0" sz="800" b="0" i="0" u="none" strike="noStrike" kern="0" cap="none" spc="1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America</a:t>
            </a:r>
            <a:r>
              <a:rPr kumimoji="0" sz="800" b="0" i="0" u="none" strike="noStrike" kern="0" cap="none" spc="17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18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Black</a:t>
            </a:r>
            <a:r>
              <a:rPr kumimoji="0" sz="800" b="0" i="0" u="none" strike="noStrike" kern="0" cap="none" spc="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Lives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Matter</a:t>
            </a:r>
            <a:r>
              <a:rPr kumimoji="0" sz="8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Protests</a:t>
            </a:r>
            <a:r>
              <a:rPr kumimoji="0" sz="8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began,</a:t>
            </a:r>
            <a:r>
              <a:rPr kumimoji="0" sz="8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people</a:t>
            </a:r>
            <a:r>
              <a:rPr kumimoji="0" sz="800" b="0" i="0" u="none" strike="noStrike" kern="0" cap="none" spc="6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of</a:t>
            </a:r>
            <a:r>
              <a:rPr kumimoji="0" sz="800" b="0" i="0" u="none" strike="noStrike" kern="0" cap="none" spc="6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Bristol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took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streets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and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pulled</a:t>
            </a:r>
            <a:r>
              <a:rPr kumimoji="0" sz="8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down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statue.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They</a:t>
            </a:r>
            <a:r>
              <a:rPr kumimoji="0" sz="800" b="0" i="0" u="none" strike="noStrike" kern="0" cap="none" spc="1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did</a:t>
            </a:r>
            <a:r>
              <a:rPr kumimoji="0" sz="800" b="0" i="0" u="none" strike="noStrike" kern="0" cap="none" spc="1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not</a:t>
            </a:r>
            <a:r>
              <a:rPr kumimoji="0" sz="800" b="0" i="0" u="none" strike="noStrike" kern="0" cap="none" spc="2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want</a:t>
            </a:r>
            <a:r>
              <a:rPr kumimoji="0" sz="800" b="0" i="0" u="none" strike="noStrike" kern="0" cap="none" spc="1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there</a:t>
            </a:r>
            <a:r>
              <a:rPr kumimoji="0" sz="800" b="0" i="0" u="none" strike="noStrike" kern="0" cap="none" spc="1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1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be</a:t>
            </a:r>
            <a:r>
              <a:rPr kumimoji="0" sz="800" b="0" i="0" u="none" strike="noStrike" kern="0" cap="none" spc="1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 </a:t>
            </a:r>
            <a:r>
              <a:rPr kumimoji="0" sz="8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a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commemorative</a:t>
            </a:r>
            <a:r>
              <a:rPr kumimoji="0" sz="8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monument</a:t>
            </a:r>
            <a:r>
              <a:rPr kumimoji="0" sz="8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to</a:t>
            </a:r>
            <a:r>
              <a:rPr kumimoji="0" sz="800" b="0" i="0" u="none" strike="noStrike" kern="0" cap="none" spc="9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someone</a:t>
            </a:r>
            <a:r>
              <a:rPr kumimoji="0" sz="800" b="0" i="0" u="none" strike="noStrike" kern="0" cap="none" spc="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who</a:t>
            </a:r>
            <a:r>
              <a:rPr kumimoji="0" sz="8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was</a:t>
            </a:r>
            <a:r>
              <a:rPr kumimoji="0" sz="800" b="0" i="0" u="none" strike="noStrike" kern="0" cap="none" spc="-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involved</a:t>
            </a:r>
            <a:r>
              <a:rPr kumimoji="0" sz="800" b="0" i="0" u="none" strike="noStrike" kern="0" cap="none" spc="1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in</a:t>
            </a:r>
            <a:r>
              <a:rPr kumimoji="0" sz="8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9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so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10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much</a:t>
            </a:r>
            <a:r>
              <a:rPr kumimoji="0" sz="8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 </a:t>
            </a:r>
            <a:r>
              <a:rPr kumimoji="0" sz="8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Arial MT"/>
                <a:cs typeface="Arial MT"/>
              </a:rPr>
              <a:t>pain.</a:t>
            </a:r>
            <a:endParaRPr kumimoji="0" sz="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60</TotalTime>
  <Words>10998</Words>
  <Application>Microsoft Office PowerPoint</Application>
  <PresentationFormat>Custom</PresentationFormat>
  <Paragraphs>679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Aptos</vt:lpstr>
      <vt:lpstr>Arial</vt:lpstr>
      <vt:lpstr>Arial MT</vt:lpstr>
      <vt:lpstr>Calibri</vt:lpstr>
      <vt:lpstr>Times New Roman</vt:lpstr>
      <vt:lpstr>Trebuchet MS</vt:lpstr>
      <vt:lpstr>Verdana</vt:lpstr>
      <vt:lpstr>Office Theme</vt:lpstr>
      <vt:lpstr>History</vt:lpstr>
      <vt:lpstr>WORLD WAR ONE</vt:lpstr>
      <vt:lpstr>WORLD WAR ONE</vt:lpstr>
      <vt:lpstr>THE INTERWAR YEARS</vt:lpstr>
      <vt:lpstr>THE INTERWAR YEARS</vt:lpstr>
      <vt:lpstr>WORLD WAR TWO</vt:lpstr>
      <vt:lpstr>PowerPoint Presentation</vt:lpstr>
      <vt:lpstr>THE HOLOCAUST</vt:lpstr>
      <vt:lpstr>THE HOLOCAUST</vt:lpstr>
      <vt:lpstr>100 YEARS IN BRITAIN</vt:lpstr>
      <vt:lpstr>CIVIL RIGHTS MOVEMENT</vt:lpstr>
      <vt:lpstr>POVERTY, SUFFRAGE AND THE TITANIC</vt:lpstr>
      <vt:lpstr>CIVIL RIGHTS MOVEMENT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Year 9 KOs</dc:title>
  <dc:creator>Joanne Worsley</dc:creator>
  <cp:lastModifiedBy>Mr M Plant</cp:lastModifiedBy>
  <cp:revision>1</cp:revision>
  <dcterms:created xsi:type="dcterms:W3CDTF">2025-09-04T07:06:55Z</dcterms:created>
  <dcterms:modified xsi:type="dcterms:W3CDTF">2025-09-04T08:07:50Z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2023-09-17T00:00:00Z</vt:filetime>
  </property>
  <property fmtid="{D5CDD505-2E9C-101B-9397-08002B2CF9AE}" pid="3" name="Creator">
    <vt:lpwstr>PowerPoint</vt:lpwstr>
  </property>
  <property fmtid="{D5CDD505-2E9C-101B-9397-08002B2CF9AE}" pid="4" name="LastSaved">
    <vt:filetime>2025-09-04T00:00:00Z</vt:filetime>
  </property>
  <property fmtid="{D5CDD505-2E9C-101B-9397-08002B2CF9AE}" pid="5" name="Producer">
    <vt:lpwstr>macOS Version 11.7.9 (Build 20G1426) Quartz PDFContext</vt:lpwstr>
  </property>
</Properties>
</file>