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handoutMasterIdLst>
    <p:handoutMasterId r:id="rId7"/>
  </p:handoutMasterIdLst>
  <p:sldIdLst>
    <p:sldId id="268" r:id="rId5"/>
    <p:sldId id="269" r:id="rId6"/>
  </p:sldIdLst>
  <p:sldSz cx="9601200" cy="128016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41" userDrawn="1">
          <p15:clr>
            <a:srgbClr val="A4A3A4"/>
          </p15:clr>
        </p15:guide>
        <p15:guide id="2" pos="306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B5D4D7"/>
    <a:srgbClr val="EC008C"/>
    <a:srgbClr val="F6008B"/>
    <a:srgbClr val="007A87"/>
    <a:srgbClr val="363839"/>
    <a:srgbClr val="9EA3A6"/>
    <a:srgbClr val="007A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7D256F3-6B34-DC5F-A34C-AB9AE86B7640}" v="27" dt="2026-08-31T16:33:35.3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2568" y="58"/>
      </p:cViewPr>
      <p:guideLst>
        <p:guide orient="horz" pos="3941"/>
        <p:guide pos="306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L Johnson" userId="3f48bbcb-5163-46ff-bf60-fab0d44d3b1c" providerId="ADAL" clId="{E55D6E6C-D327-4EAA-9CC7-926760CC4F3A}"/>
    <pc:docChg chg="modSld">
      <pc:chgData name="Mr L Johnson" userId="3f48bbcb-5163-46ff-bf60-fab0d44d3b1c" providerId="ADAL" clId="{E55D6E6C-D327-4EAA-9CC7-926760CC4F3A}" dt="2026-08-31T16:37:30.916" v="8" actId="22"/>
      <pc:docMkLst>
        <pc:docMk/>
      </pc:docMkLst>
      <pc:sldChg chg="addSp modSp mod">
        <pc:chgData name="Mr L Johnson" userId="3f48bbcb-5163-46ff-bf60-fab0d44d3b1c" providerId="ADAL" clId="{E55D6E6C-D327-4EAA-9CC7-926760CC4F3A}" dt="2026-08-31T16:37:13.726" v="6" actId="1076"/>
        <pc:sldMkLst>
          <pc:docMk/>
          <pc:sldMk cId="1812186567" sldId="268"/>
        </pc:sldMkLst>
        <pc:spChg chg="mod">
          <ac:chgData name="Mr L Johnson" userId="3f48bbcb-5163-46ff-bf60-fab0d44d3b1c" providerId="ADAL" clId="{E55D6E6C-D327-4EAA-9CC7-926760CC4F3A}" dt="2026-08-31T16:37:08.041" v="5" actId="255"/>
          <ac:spMkLst>
            <pc:docMk/>
            <pc:sldMk cId="1812186567" sldId="268"/>
            <ac:spMk id="157" creationId="{00000000-0000-0000-0000-000000000000}"/>
          </ac:spMkLst>
        </pc:spChg>
        <pc:picChg chg="add mod">
          <ac:chgData name="Mr L Johnson" userId="3f48bbcb-5163-46ff-bf60-fab0d44d3b1c" providerId="ADAL" clId="{E55D6E6C-D327-4EAA-9CC7-926760CC4F3A}" dt="2026-08-31T16:37:13.726" v="6" actId="1076"/>
          <ac:picMkLst>
            <pc:docMk/>
            <pc:sldMk cId="1812186567" sldId="268"/>
            <ac:picMk id="29" creationId="{B304D73E-AA5D-8BFE-8AD3-0BB1F24E58FB}"/>
          </ac:picMkLst>
        </pc:picChg>
        <pc:picChg chg="add mod">
          <ac:chgData name="Mr L Johnson" userId="3f48bbcb-5163-46ff-bf60-fab0d44d3b1c" providerId="ADAL" clId="{E55D6E6C-D327-4EAA-9CC7-926760CC4F3A}" dt="2026-08-31T16:36:57.399" v="3" actId="1076"/>
          <ac:picMkLst>
            <pc:docMk/>
            <pc:sldMk cId="1812186567" sldId="268"/>
            <ac:picMk id="32" creationId="{1B1DDDD9-52BE-8F40-49F9-623AFA5AB167}"/>
          </ac:picMkLst>
        </pc:picChg>
      </pc:sldChg>
      <pc:sldChg chg="addSp modSp mod">
        <pc:chgData name="Mr L Johnson" userId="3f48bbcb-5163-46ff-bf60-fab0d44d3b1c" providerId="ADAL" clId="{E55D6E6C-D327-4EAA-9CC7-926760CC4F3A}" dt="2026-08-31T16:37:30.916" v="8" actId="22"/>
        <pc:sldMkLst>
          <pc:docMk/>
          <pc:sldMk cId="3976312277" sldId="269"/>
        </pc:sldMkLst>
        <pc:spChg chg="mod">
          <ac:chgData name="Mr L Johnson" userId="3f48bbcb-5163-46ff-bf60-fab0d44d3b1c" providerId="ADAL" clId="{E55D6E6C-D327-4EAA-9CC7-926760CC4F3A}" dt="2026-08-31T16:37:27.575" v="7" actId="255"/>
          <ac:spMkLst>
            <pc:docMk/>
            <pc:sldMk cId="3976312277" sldId="269"/>
            <ac:spMk id="170" creationId="{170C63F3-DC03-43E8-AAB0-8D2F9A4E69B4}"/>
          </ac:spMkLst>
        </pc:spChg>
        <pc:picChg chg="add">
          <ac:chgData name="Mr L Johnson" userId="3f48bbcb-5163-46ff-bf60-fab0d44d3b1c" providerId="ADAL" clId="{E55D6E6C-D327-4EAA-9CC7-926760CC4F3A}" dt="2026-08-31T16:37:30.916" v="8" actId="22"/>
          <ac:picMkLst>
            <pc:docMk/>
            <pc:sldMk cId="3976312277" sldId="269"/>
            <ac:picMk id="467" creationId="{EDDB1741-15B8-6721-3687-A839EF369E4B}"/>
          </ac:picMkLst>
        </pc:picChg>
        <pc:picChg chg="add">
          <ac:chgData name="Mr L Johnson" userId="3f48bbcb-5163-46ff-bf60-fab0d44d3b1c" providerId="ADAL" clId="{E55D6E6C-D327-4EAA-9CC7-926760CC4F3A}" dt="2026-08-31T16:37:30.916" v="8" actId="22"/>
          <ac:picMkLst>
            <pc:docMk/>
            <pc:sldMk cId="3976312277" sldId="269"/>
            <ac:picMk id="471" creationId="{FEA339A7-EF82-D649-9A91-86BFD1B4E7BE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89EA4C5-4D95-47E6-8D2C-119A91A1BC1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C0C99F-ACEF-4D84-B95F-53FE8F06F52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4A40F6-0F5E-4FB0-98F1-7CD3F118C073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D61355-A645-4E3C-934D-5DF5F046AE1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889206-812A-4CEF-9F81-239AC2B53AA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E245B4-B269-4D21-98AD-496F6182E1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9798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890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803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371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639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157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818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057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785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864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901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36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765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6.png"/><Relationship Id="rId4" Type="http://schemas.openxmlformats.org/officeDocument/2006/relationships/image" Target="../media/image11.jpeg"/><Relationship Id="rId9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542232" y="1648164"/>
            <a:ext cx="370335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0677CBE9-CC1D-4211-9EAB-815B981A66AD}"/>
              </a:ext>
            </a:extLst>
          </p:cNvPr>
          <p:cNvSpPr/>
          <p:nvPr/>
        </p:nvSpPr>
        <p:spPr>
          <a:xfrm rot="16200000">
            <a:off x="722268" y="8956305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B64291F4-B294-4EAE-BE6A-1E698E71AAF3}"/>
              </a:ext>
            </a:extLst>
          </p:cNvPr>
          <p:cNvSpPr/>
          <p:nvPr/>
        </p:nvSpPr>
        <p:spPr>
          <a:xfrm>
            <a:off x="2107362" y="8666587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7A8EDCF-3A87-4473-8233-69B87B9FA5D3}"/>
              </a:ext>
            </a:extLst>
          </p:cNvPr>
          <p:cNvSpPr/>
          <p:nvPr/>
        </p:nvSpPr>
        <p:spPr>
          <a:xfrm rot="5400000" flipH="1">
            <a:off x="6483569" y="6722344"/>
            <a:ext cx="2890838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966E969F-C727-4BFF-AAE5-6856E8A06B88}"/>
              </a:ext>
            </a:extLst>
          </p:cNvPr>
          <p:cNvSpPr/>
          <p:nvPr/>
        </p:nvSpPr>
        <p:spPr>
          <a:xfrm>
            <a:off x="2008042" y="6387344"/>
            <a:ext cx="5929312" cy="616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3346435E-0FC4-4067-8FA9-4AA7CB3FC6A7}"/>
              </a:ext>
            </a:extLst>
          </p:cNvPr>
          <p:cNvSpPr/>
          <p:nvPr/>
        </p:nvSpPr>
        <p:spPr>
          <a:xfrm rot="16200000">
            <a:off x="651848" y="4547474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FDD44234-9F7E-478C-A1C7-83ECF0C22A09}"/>
              </a:ext>
            </a:extLst>
          </p:cNvPr>
          <p:cNvSpPr/>
          <p:nvPr/>
        </p:nvSpPr>
        <p:spPr>
          <a:xfrm>
            <a:off x="2069281" y="4294210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55289239-78C7-4CED-AAF8-AAD155B63115}"/>
              </a:ext>
            </a:extLst>
          </p:cNvPr>
          <p:cNvSpPr/>
          <p:nvPr/>
        </p:nvSpPr>
        <p:spPr>
          <a:xfrm rot="5400000" flipH="1">
            <a:off x="6379209" y="2346206"/>
            <a:ext cx="2846387" cy="235373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4F4418F8-8DC8-4229-A64B-ACE2420AAA07}"/>
              </a:ext>
            </a:extLst>
          </p:cNvPr>
          <p:cNvSpPr/>
          <p:nvPr/>
        </p:nvSpPr>
        <p:spPr>
          <a:xfrm>
            <a:off x="1467780" y="2082006"/>
            <a:ext cx="6340766" cy="6508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1DA01F9E-3264-4301-B353-70C87CE34286}"/>
              </a:ext>
            </a:extLst>
          </p:cNvPr>
          <p:cNvSpPr/>
          <p:nvPr/>
        </p:nvSpPr>
        <p:spPr>
          <a:xfrm>
            <a:off x="2111478" y="10820791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cxnSp>
        <p:nvCxnSpPr>
          <p:cNvPr id="176" name="Straight Connector 175"/>
          <p:cNvCxnSpPr>
            <a:cxnSpLocks/>
            <a:endCxn id="156" idx="2"/>
          </p:cNvCxnSpPr>
          <p:nvPr/>
        </p:nvCxnSpPr>
        <p:spPr>
          <a:xfrm>
            <a:off x="1910094" y="4556785"/>
            <a:ext cx="6153277" cy="26721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Rectangle 147"/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7" name="Rectangle 156"/>
          <p:cNvSpPr/>
          <p:nvPr/>
        </p:nvSpPr>
        <p:spPr>
          <a:xfrm>
            <a:off x="-13774" y="-3414"/>
            <a:ext cx="9570698" cy="707886"/>
          </a:xfrm>
          <a:prstGeom prst="rect">
            <a:avLst/>
          </a:prstGeom>
          <a:solidFill>
            <a:srgbClr val="002060"/>
          </a:solidFill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NCFE Health and Fitness – Year 10</a:t>
            </a: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405" name="Rectangle 404"/>
          <p:cNvSpPr/>
          <p:nvPr/>
        </p:nvSpPr>
        <p:spPr>
          <a:xfrm>
            <a:off x="872689" y="871565"/>
            <a:ext cx="1814284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1200" dirty="0"/>
              <a:t>Year 11 NCFE H&amp;F</a:t>
            </a:r>
            <a:endParaRPr lang="en-GB" sz="800" dirty="0"/>
          </a:p>
        </p:txBody>
      </p:sp>
      <p:cxnSp>
        <p:nvCxnSpPr>
          <p:cNvPr id="432" name="Straight Connector 431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>
            <a:off x="1036942" y="4922860"/>
            <a:ext cx="298168" cy="13815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4" name="Straight Connector 433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  <a:stCxn id="1059" idx="2"/>
          </p:cNvCxnSpPr>
          <p:nvPr/>
        </p:nvCxnSpPr>
        <p:spPr>
          <a:xfrm>
            <a:off x="2059247" y="5947451"/>
            <a:ext cx="129585" cy="46350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Connector 44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>
            <a:off x="5473464" y="4000779"/>
            <a:ext cx="14523" cy="52883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AC1A78AC-0BA9-4D6A-AF82-315EB9B1B5D2}"/>
              </a:ext>
            </a:extLst>
          </p:cNvPr>
          <p:cNvCxnSpPr>
            <a:cxnSpLocks/>
          </p:cNvCxnSpPr>
          <p:nvPr/>
        </p:nvCxnSpPr>
        <p:spPr>
          <a:xfrm flipV="1">
            <a:off x="1957356" y="2370496"/>
            <a:ext cx="6063528" cy="3111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505E4AFE-1951-49D4-99AA-8E255E0B892F}"/>
              </a:ext>
            </a:extLst>
          </p:cNvPr>
          <p:cNvCxnSpPr>
            <a:cxnSpLocks/>
          </p:cNvCxnSpPr>
          <p:nvPr/>
        </p:nvCxnSpPr>
        <p:spPr>
          <a:xfrm>
            <a:off x="2171264" y="11105235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F1A0B2FD-F88F-413B-AD2C-7D6729946059}"/>
              </a:ext>
            </a:extLst>
          </p:cNvPr>
          <p:cNvCxnSpPr>
            <a:cxnSpLocks/>
          </p:cNvCxnSpPr>
          <p:nvPr/>
        </p:nvCxnSpPr>
        <p:spPr>
          <a:xfrm>
            <a:off x="1767882" y="6660578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E87ECD70-74B6-4FB2-A243-E913355C00A3}"/>
              </a:ext>
            </a:extLst>
          </p:cNvPr>
          <p:cNvCxnSpPr>
            <a:cxnSpLocks/>
          </p:cNvCxnSpPr>
          <p:nvPr/>
        </p:nvCxnSpPr>
        <p:spPr>
          <a:xfrm>
            <a:off x="1920138" y="8913335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0" name="Group 1069"/>
          <p:cNvGrpSpPr/>
          <p:nvPr/>
        </p:nvGrpSpPr>
        <p:grpSpPr>
          <a:xfrm>
            <a:off x="7367973" y="10446402"/>
            <a:ext cx="1221188" cy="1241391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START</a:t>
              </a:r>
            </a:p>
          </p:txBody>
        </p:sp>
      </p:grpSp>
      <p:sp>
        <p:nvSpPr>
          <p:cNvPr id="152" name="Arc 151">
            <a:extLst>
              <a:ext uri="{FF2B5EF4-FFF2-40B4-BE49-F238E27FC236}">
                <a16:creationId xmlns:a16="http://schemas.microsoft.com/office/drawing/2014/main" id="{B3737292-D276-4836-AF5E-0A1D8E72757F}"/>
              </a:ext>
            </a:extLst>
          </p:cNvPr>
          <p:cNvSpPr/>
          <p:nvPr/>
        </p:nvSpPr>
        <p:spPr>
          <a:xfrm flipH="1">
            <a:off x="1271500" y="4537998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6F77AC31-46FE-40D5-9F9E-8A60BCBEA49A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5A864DF6-4AE8-478F-A6B6-932D80CDB4AC}"/>
              </a:ext>
            </a:extLst>
          </p:cNvPr>
          <p:cNvSpPr/>
          <p:nvPr/>
        </p:nvSpPr>
        <p:spPr>
          <a:xfrm>
            <a:off x="7319257" y="6690226"/>
            <a:ext cx="1403254" cy="222908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70420AA4-C8B8-4B42-A905-790FF4FE57D6}"/>
              </a:ext>
            </a:extLst>
          </p:cNvPr>
          <p:cNvSpPr/>
          <p:nvPr/>
        </p:nvSpPr>
        <p:spPr>
          <a:xfrm>
            <a:off x="7228634" y="2374666"/>
            <a:ext cx="1403254" cy="222908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72" name="Group 471"/>
          <p:cNvGrpSpPr/>
          <p:nvPr/>
        </p:nvGrpSpPr>
        <p:grpSpPr>
          <a:xfrm>
            <a:off x="8190729" y="7537014"/>
            <a:ext cx="1214980" cy="12340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END OF TERM</a:t>
              </a:r>
            </a:p>
          </p:txBody>
        </p:sp>
      </p:grpSp>
      <p:grpSp>
        <p:nvGrpSpPr>
          <p:cNvPr id="483" name="Group 482"/>
          <p:cNvGrpSpPr/>
          <p:nvPr/>
        </p:nvGrpSpPr>
        <p:grpSpPr>
          <a:xfrm>
            <a:off x="651015" y="8826190"/>
            <a:ext cx="1214980" cy="12340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327442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OCT</a:t>
              </a:r>
              <a:br>
                <a:rPr lang="en-US" sz="1400" b="1"/>
              </a:br>
              <a:r>
                <a:rPr lang="en-US" sz="1400" b="1"/>
                <a:t>HALF       TERM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52E5CC05-4CA0-46E8-98CB-15E8345F6494}"/>
              </a:ext>
            </a:extLst>
          </p:cNvPr>
          <p:cNvGrpSpPr/>
          <p:nvPr/>
        </p:nvGrpSpPr>
        <p:grpSpPr>
          <a:xfrm>
            <a:off x="1157439" y="6135172"/>
            <a:ext cx="1214980" cy="12340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011DD11F-83F7-4528-9BAC-EB308BED084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E941B530-F01B-4B68-92DB-E2E0561451B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FAB0B1C1-70C5-4FFC-9EE9-D680D0C8E7BE}"/>
                </a:ext>
              </a:extLst>
            </p:cNvPr>
            <p:cNvSpPr txBox="1"/>
            <p:nvPr/>
          </p:nvSpPr>
          <p:spPr>
            <a:xfrm>
              <a:off x="1234408" y="4305957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FEB</a:t>
              </a:r>
              <a:br>
                <a:rPr lang="en-US" sz="1400" b="1"/>
              </a:br>
              <a:r>
                <a:rPr lang="en-US" sz="1400" b="1"/>
                <a:t>HALF       TERM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CBF681FF-47CC-44BB-9D2A-4AA3B2573C7B}"/>
              </a:ext>
            </a:extLst>
          </p:cNvPr>
          <p:cNvGrpSpPr/>
          <p:nvPr/>
        </p:nvGrpSpPr>
        <p:grpSpPr>
          <a:xfrm>
            <a:off x="3129891" y="4106503"/>
            <a:ext cx="1214980" cy="12340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E69BBAC2-2708-42AF-82A1-2EA441C422F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0775CEFF-9815-4102-B688-A8EE717A42E6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F698CF00-9E0D-476B-AF38-1FE1A3EE1833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END OF TERM</a:t>
              </a: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D5FEB202-2B98-412A-8436-94079D72EFDF}"/>
              </a:ext>
            </a:extLst>
          </p:cNvPr>
          <p:cNvGrpSpPr/>
          <p:nvPr/>
        </p:nvGrpSpPr>
        <p:grpSpPr>
          <a:xfrm>
            <a:off x="5541246" y="1751197"/>
            <a:ext cx="1214980" cy="1234099"/>
            <a:chOff x="1212628" y="4031237"/>
            <a:chExt cx="1214980" cy="1304869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6BBDF91D-3500-4AB7-B065-DFDFD880D64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6B56B51C-33CD-4EE4-A351-830B819D45F3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9C415D81-0550-4E89-8F12-14A5FA1B90BD}"/>
                </a:ext>
              </a:extLst>
            </p:cNvPr>
            <p:cNvSpPr txBox="1"/>
            <p:nvPr/>
          </p:nvSpPr>
          <p:spPr>
            <a:xfrm>
              <a:off x="1234408" y="4295214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MAY</a:t>
              </a:r>
              <a:br>
                <a:rPr lang="en-US" sz="1400" b="1"/>
              </a:br>
              <a:r>
                <a:rPr lang="en-US" sz="1400" b="1"/>
                <a:t>HALF       TERM</a:t>
              </a:r>
            </a:p>
          </p:txBody>
        </p:sp>
      </p:grp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029842" y="11155846"/>
            <a:ext cx="385232" cy="75007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  <a:stCxn id="198" idx="0"/>
          </p:cNvCxnSpPr>
          <p:nvPr/>
        </p:nvCxnSpPr>
        <p:spPr>
          <a:xfrm flipH="1" flipV="1">
            <a:off x="6213852" y="11196205"/>
            <a:ext cx="49322" cy="37661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9" name="Straight Connector 42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V="1">
            <a:off x="5032478" y="4604268"/>
            <a:ext cx="78441" cy="43147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BAB63CD5-E071-4893-849A-2772889EA40D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1712619" y="1726808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1191463" y="1192995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F35621-0C11-4491-9B3D-926CB65330E0}"/>
              </a:ext>
            </a:extLst>
          </p:cNvPr>
          <p:cNvSpPr txBox="1"/>
          <p:nvPr/>
        </p:nvSpPr>
        <p:spPr>
          <a:xfrm>
            <a:off x="11930" y="12238032"/>
            <a:ext cx="3197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i="1">
                <a:solidFill>
                  <a:schemeClr val="bg1"/>
                </a:solidFill>
              </a:rPr>
              <a:t>LEARNING JOURNEY</a:t>
            </a:r>
            <a:endParaRPr lang="en-GB" sz="2800" i="1">
              <a:solidFill>
                <a:schemeClr val="bg1"/>
              </a:solidFill>
            </a:endParaRPr>
          </a:p>
        </p:txBody>
      </p: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DC90F300-EBB1-4CCB-85DB-A767B91A7E58}"/>
              </a:ext>
            </a:extLst>
          </p:cNvPr>
          <p:cNvCxnSpPr>
            <a:cxnSpLocks/>
          </p:cNvCxnSpPr>
          <p:nvPr/>
        </p:nvCxnSpPr>
        <p:spPr>
          <a:xfrm flipH="1">
            <a:off x="5757938" y="10679167"/>
            <a:ext cx="246284" cy="3776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Straight Connector 216">
            <a:extLst>
              <a:ext uri="{FF2B5EF4-FFF2-40B4-BE49-F238E27FC236}">
                <a16:creationId xmlns:a16="http://schemas.microsoft.com/office/drawing/2014/main" id="{D14E4936-2A99-47DA-8269-751FBD7C63CC}"/>
              </a:ext>
            </a:extLst>
          </p:cNvPr>
          <p:cNvCxnSpPr>
            <a:cxnSpLocks/>
          </p:cNvCxnSpPr>
          <p:nvPr/>
        </p:nvCxnSpPr>
        <p:spPr>
          <a:xfrm>
            <a:off x="4206883" y="8548344"/>
            <a:ext cx="20912" cy="31183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Straight Connector 235">
            <a:extLst>
              <a:ext uri="{FF2B5EF4-FFF2-40B4-BE49-F238E27FC236}">
                <a16:creationId xmlns:a16="http://schemas.microsoft.com/office/drawing/2014/main" id="{12892B29-609B-48CF-AA60-BE8CC3FDDAD9}"/>
              </a:ext>
            </a:extLst>
          </p:cNvPr>
          <p:cNvCxnSpPr>
            <a:cxnSpLocks/>
          </p:cNvCxnSpPr>
          <p:nvPr/>
        </p:nvCxnSpPr>
        <p:spPr>
          <a:xfrm flipH="1">
            <a:off x="7509111" y="6205557"/>
            <a:ext cx="376750" cy="39990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6" name="Straight Connector 245">
            <a:extLst>
              <a:ext uri="{FF2B5EF4-FFF2-40B4-BE49-F238E27FC236}">
                <a16:creationId xmlns:a16="http://schemas.microsoft.com/office/drawing/2014/main" id="{1F10E73E-51DD-4F31-BE80-25D18C7022A4}"/>
              </a:ext>
            </a:extLst>
          </p:cNvPr>
          <p:cNvCxnSpPr>
            <a:cxnSpLocks/>
          </p:cNvCxnSpPr>
          <p:nvPr/>
        </p:nvCxnSpPr>
        <p:spPr>
          <a:xfrm flipV="1">
            <a:off x="920575" y="6046747"/>
            <a:ext cx="402284" cy="32745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5" name="Straight Connector 284">
            <a:extLst>
              <a:ext uri="{FF2B5EF4-FFF2-40B4-BE49-F238E27FC236}">
                <a16:creationId xmlns:a16="http://schemas.microsoft.com/office/drawing/2014/main" id="{E1A81ED6-A80F-4FDB-96C3-0A186F5BFBBC}"/>
              </a:ext>
            </a:extLst>
          </p:cNvPr>
          <p:cNvCxnSpPr>
            <a:cxnSpLocks/>
          </p:cNvCxnSpPr>
          <p:nvPr/>
        </p:nvCxnSpPr>
        <p:spPr>
          <a:xfrm flipV="1">
            <a:off x="3151671" y="2471948"/>
            <a:ext cx="98337" cy="46195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3" name="Straight Connector 302">
            <a:extLst>
              <a:ext uri="{FF2B5EF4-FFF2-40B4-BE49-F238E27FC236}">
                <a16:creationId xmlns:a16="http://schemas.microsoft.com/office/drawing/2014/main" id="{6282D27D-63EF-43C0-9C3B-2F7384E5AD29}"/>
              </a:ext>
            </a:extLst>
          </p:cNvPr>
          <p:cNvCxnSpPr>
            <a:cxnSpLocks/>
          </p:cNvCxnSpPr>
          <p:nvPr/>
        </p:nvCxnSpPr>
        <p:spPr>
          <a:xfrm flipH="1">
            <a:off x="8619151" y="3090396"/>
            <a:ext cx="245129" cy="43128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5" name="Straight Connector 304">
            <a:extLst>
              <a:ext uri="{FF2B5EF4-FFF2-40B4-BE49-F238E27FC236}">
                <a16:creationId xmlns:a16="http://schemas.microsoft.com/office/drawing/2014/main" id="{C720CB40-85FB-42AC-AC5A-8C2FBC0172E2}"/>
              </a:ext>
            </a:extLst>
          </p:cNvPr>
          <p:cNvCxnSpPr>
            <a:cxnSpLocks/>
          </p:cNvCxnSpPr>
          <p:nvPr/>
        </p:nvCxnSpPr>
        <p:spPr>
          <a:xfrm>
            <a:off x="7702910" y="3634370"/>
            <a:ext cx="693091" cy="59505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2" name="Straight Connector 321">
            <a:extLst>
              <a:ext uri="{FF2B5EF4-FFF2-40B4-BE49-F238E27FC236}">
                <a16:creationId xmlns:a16="http://schemas.microsoft.com/office/drawing/2014/main" id="{95FFE3F4-557F-41ED-989B-090E50B2BFE7}"/>
              </a:ext>
            </a:extLst>
          </p:cNvPr>
          <p:cNvCxnSpPr>
            <a:cxnSpLocks/>
          </p:cNvCxnSpPr>
          <p:nvPr/>
        </p:nvCxnSpPr>
        <p:spPr>
          <a:xfrm flipH="1" flipV="1">
            <a:off x="1304978" y="5367522"/>
            <a:ext cx="344206" cy="22812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204A4099-9F27-46E2-8040-9A04740A5EAA}"/>
              </a:ext>
            </a:extLst>
          </p:cNvPr>
          <p:cNvCxnSpPr>
            <a:cxnSpLocks/>
          </p:cNvCxnSpPr>
          <p:nvPr/>
        </p:nvCxnSpPr>
        <p:spPr>
          <a:xfrm>
            <a:off x="1070537" y="5722564"/>
            <a:ext cx="267918" cy="93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Connector 189">
            <a:extLst>
              <a:ext uri="{FF2B5EF4-FFF2-40B4-BE49-F238E27FC236}">
                <a16:creationId xmlns:a16="http://schemas.microsoft.com/office/drawing/2014/main" id="{DB37610A-2955-4B55-2565-B7D26C1E09A1}"/>
              </a:ext>
            </a:extLst>
          </p:cNvPr>
          <p:cNvCxnSpPr>
            <a:cxnSpLocks/>
            <a:endCxn id="139" idx="3"/>
          </p:cNvCxnSpPr>
          <p:nvPr/>
        </p:nvCxnSpPr>
        <p:spPr>
          <a:xfrm flipV="1">
            <a:off x="7656873" y="6695472"/>
            <a:ext cx="280481" cy="21449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8" name="TextBox 197">
            <a:extLst>
              <a:ext uri="{FF2B5EF4-FFF2-40B4-BE49-F238E27FC236}">
                <a16:creationId xmlns:a16="http://schemas.microsoft.com/office/drawing/2014/main" id="{093126EF-3F81-8B17-032A-72E6228FFEDB}"/>
              </a:ext>
            </a:extLst>
          </p:cNvPr>
          <p:cNvSpPr txBox="1"/>
          <p:nvPr/>
        </p:nvSpPr>
        <p:spPr>
          <a:xfrm>
            <a:off x="5630593" y="11572816"/>
            <a:ext cx="1265162" cy="276999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Skeletal System </a:t>
            </a:r>
            <a:endParaRPr lang="en-US" sz="1200" dirty="0">
              <a:ea typeface="+mn-lt"/>
              <a:cs typeface="+mn-lt"/>
            </a:endParaRPr>
          </a:p>
        </p:txBody>
      </p:sp>
      <p:cxnSp>
        <p:nvCxnSpPr>
          <p:cNvPr id="210" name="Straight Connector 209">
            <a:extLst>
              <a:ext uri="{FF2B5EF4-FFF2-40B4-BE49-F238E27FC236}">
                <a16:creationId xmlns:a16="http://schemas.microsoft.com/office/drawing/2014/main" id="{BAE3D2C6-48EF-9056-6584-5B3011A2101C}"/>
              </a:ext>
            </a:extLst>
          </p:cNvPr>
          <p:cNvCxnSpPr>
            <a:cxnSpLocks/>
          </p:cNvCxnSpPr>
          <p:nvPr/>
        </p:nvCxnSpPr>
        <p:spPr>
          <a:xfrm>
            <a:off x="2110034" y="8620331"/>
            <a:ext cx="346156" cy="31533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C0333BF-AE3C-CBB0-2DAC-B540FDAA57DA}"/>
              </a:ext>
            </a:extLst>
          </p:cNvPr>
          <p:cNvCxnSpPr>
            <a:cxnSpLocks/>
            <a:stCxn id="54" idx="0"/>
          </p:cNvCxnSpPr>
          <p:nvPr/>
        </p:nvCxnSpPr>
        <p:spPr>
          <a:xfrm flipV="1">
            <a:off x="4523547" y="8944419"/>
            <a:ext cx="121492" cy="40516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2DDD492-13B5-E72B-AAA9-8CCA975A2B8E}"/>
              </a:ext>
            </a:extLst>
          </p:cNvPr>
          <p:cNvCxnSpPr>
            <a:cxnSpLocks/>
          </p:cNvCxnSpPr>
          <p:nvPr/>
        </p:nvCxnSpPr>
        <p:spPr>
          <a:xfrm flipH="1" flipV="1">
            <a:off x="6260105" y="8972240"/>
            <a:ext cx="18052" cy="3524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661BDFB-DFCC-716C-3039-A8335756FABE}"/>
              </a:ext>
            </a:extLst>
          </p:cNvPr>
          <p:cNvCxnSpPr>
            <a:cxnSpLocks/>
            <a:endCxn id="140" idx="0"/>
          </p:cNvCxnSpPr>
          <p:nvPr/>
        </p:nvCxnSpPr>
        <p:spPr>
          <a:xfrm flipH="1" flipV="1">
            <a:off x="7928988" y="8972913"/>
            <a:ext cx="55463" cy="41675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A0CB1B5E-7BB8-2D55-FE3D-689BD887AF67}"/>
              </a:ext>
            </a:extLst>
          </p:cNvPr>
          <p:cNvCxnSpPr>
            <a:cxnSpLocks/>
          </p:cNvCxnSpPr>
          <p:nvPr/>
        </p:nvCxnSpPr>
        <p:spPr>
          <a:xfrm>
            <a:off x="1107152" y="4464902"/>
            <a:ext cx="437324" cy="29194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See related image detail">
            <a:extLst>
              <a:ext uri="{FF2B5EF4-FFF2-40B4-BE49-F238E27FC236}">
                <a16:creationId xmlns:a16="http://schemas.microsoft.com/office/drawing/2014/main" id="{03F2E7AF-92AF-84D8-045C-D8EB422B8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4150" y="1307358"/>
            <a:ext cx="880299" cy="843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1107D39-4F29-017D-84A2-4349ECE19F6C}"/>
              </a:ext>
            </a:extLst>
          </p:cNvPr>
          <p:cNvSpPr txBox="1"/>
          <p:nvPr/>
        </p:nvSpPr>
        <p:spPr>
          <a:xfrm>
            <a:off x="212465" y="5466613"/>
            <a:ext cx="830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EC87BC-C5EA-109D-0646-4CD5F8ECD87E}"/>
              </a:ext>
            </a:extLst>
          </p:cNvPr>
          <p:cNvSpPr txBox="1"/>
          <p:nvPr/>
        </p:nvSpPr>
        <p:spPr>
          <a:xfrm>
            <a:off x="5645576" y="10228972"/>
            <a:ext cx="1265162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Structure of the Skeleton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CC874A-33B8-BB38-9CD0-89D26BCB2722}"/>
              </a:ext>
            </a:extLst>
          </p:cNvPr>
          <p:cNvSpPr txBox="1"/>
          <p:nvPr/>
        </p:nvSpPr>
        <p:spPr>
          <a:xfrm>
            <a:off x="4178945" y="11691560"/>
            <a:ext cx="1265162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Function of the Skeleton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45E33CE-AA49-B5D2-C686-67A7AA598DC4}"/>
              </a:ext>
            </a:extLst>
          </p:cNvPr>
          <p:cNvSpPr txBox="1"/>
          <p:nvPr/>
        </p:nvSpPr>
        <p:spPr>
          <a:xfrm>
            <a:off x="4152781" y="10248946"/>
            <a:ext cx="1265162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Types of joint/bones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450822-BCF8-5633-1A6B-CE6CD2CA67B3}"/>
              </a:ext>
            </a:extLst>
          </p:cNvPr>
          <p:cNvSpPr txBox="1"/>
          <p:nvPr/>
        </p:nvSpPr>
        <p:spPr>
          <a:xfrm>
            <a:off x="2674754" y="11516220"/>
            <a:ext cx="1265162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Structure of synovial joint/spine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D67BEBF-08A6-585B-051D-19C08F9509D8}"/>
              </a:ext>
            </a:extLst>
          </p:cNvPr>
          <p:cNvCxnSpPr>
            <a:cxnSpLocks/>
          </p:cNvCxnSpPr>
          <p:nvPr/>
        </p:nvCxnSpPr>
        <p:spPr>
          <a:xfrm flipH="1" flipV="1">
            <a:off x="4793712" y="11161077"/>
            <a:ext cx="39960" cy="50959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FEE4CBA-D0BA-EC82-91DC-B2025D5CD69F}"/>
              </a:ext>
            </a:extLst>
          </p:cNvPr>
          <p:cNvCxnSpPr>
            <a:cxnSpLocks/>
          </p:cNvCxnSpPr>
          <p:nvPr/>
        </p:nvCxnSpPr>
        <p:spPr>
          <a:xfrm flipV="1">
            <a:off x="3739552" y="11115730"/>
            <a:ext cx="147644" cy="44818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3E682BA-B04A-184E-081D-C4EBA1DF6372}"/>
              </a:ext>
            </a:extLst>
          </p:cNvPr>
          <p:cNvCxnSpPr>
            <a:cxnSpLocks/>
          </p:cNvCxnSpPr>
          <p:nvPr/>
        </p:nvCxnSpPr>
        <p:spPr>
          <a:xfrm flipH="1">
            <a:off x="4341708" y="10709480"/>
            <a:ext cx="246284" cy="3776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3C64D1A4-2096-64EB-3EA1-F884B5131D4E}"/>
              </a:ext>
            </a:extLst>
          </p:cNvPr>
          <p:cNvSpPr txBox="1"/>
          <p:nvPr/>
        </p:nvSpPr>
        <p:spPr>
          <a:xfrm>
            <a:off x="2709459" y="10333581"/>
            <a:ext cx="1265162" cy="276999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Muscular System </a:t>
            </a:r>
            <a:endParaRPr lang="en-US" sz="1200" dirty="0">
              <a:ea typeface="+mn-lt"/>
              <a:cs typeface="+mn-lt"/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4D5BF55-EE44-6C23-CF3C-27ED011A93A2}"/>
              </a:ext>
            </a:extLst>
          </p:cNvPr>
          <p:cNvCxnSpPr>
            <a:cxnSpLocks/>
          </p:cNvCxnSpPr>
          <p:nvPr/>
        </p:nvCxnSpPr>
        <p:spPr>
          <a:xfrm flipH="1">
            <a:off x="2665429" y="10629659"/>
            <a:ext cx="246284" cy="3776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A56DAD8A-A087-6AE8-D4E8-10C0ADB130F9}"/>
              </a:ext>
            </a:extLst>
          </p:cNvPr>
          <p:cNvSpPr txBox="1"/>
          <p:nvPr/>
        </p:nvSpPr>
        <p:spPr>
          <a:xfrm>
            <a:off x="1271500" y="11549294"/>
            <a:ext cx="1265162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Types of muscle and structure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1023903-1C68-3AF6-FD4F-247F2132A7B7}"/>
              </a:ext>
            </a:extLst>
          </p:cNvPr>
          <p:cNvCxnSpPr>
            <a:cxnSpLocks/>
          </p:cNvCxnSpPr>
          <p:nvPr/>
        </p:nvCxnSpPr>
        <p:spPr>
          <a:xfrm flipV="1">
            <a:off x="2198512" y="11115729"/>
            <a:ext cx="147644" cy="44818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C0D9E16E-2FA5-D888-DD82-405B0A6EAD61}"/>
              </a:ext>
            </a:extLst>
          </p:cNvPr>
          <p:cNvSpPr txBox="1"/>
          <p:nvPr/>
        </p:nvSpPr>
        <p:spPr>
          <a:xfrm>
            <a:off x="89363" y="10811350"/>
            <a:ext cx="1000064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Muscle Movement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508DB0D-5F42-A2F8-D5A4-045053FA8FA2}"/>
              </a:ext>
            </a:extLst>
          </p:cNvPr>
          <p:cNvSpPr txBox="1"/>
          <p:nvPr/>
        </p:nvSpPr>
        <p:spPr>
          <a:xfrm>
            <a:off x="1779831" y="10032188"/>
            <a:ext cx="834177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Muscle Fibers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83C0CB6-9752-F21D-88B2-B048D0F9ACA7}"/>
              </a:ext>
            </a:extLst>
          </p:cNvPr>
          <p:cNvSpPr txBox="1"/>
          <p:nvPr/>
        </p:nvSpPr>
        <p:spPr>
          <a:xfrm>
            <a:off x="2030350" y="9367895"/>
            <a:ext cx="1265162" cy="461665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Respiratory System </a:t>
            </a:r>
            <a:endParaRPr lang="en-US" sz="1200" dirty="0">
              <a:ea typeface="+mn-lt"/>
              <a:cs typeface="+mn-lt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5EB1F53-76E0-1EAC-4F10-3C350ECCD2BC}"/>
              </a:ext>
            </a:extLst>
          </p:cNvPr>
          <p:cNvSpPr txBox="1"/>
          <p:nvPr/>
        </p:nvSpPr>
        <p:spPr>
          <a:xfrm>
            <a:off x="3605491" y="8113212"/>
            <a:ext cx="1265162" cy="461665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Cardiovascular System </a:t>
            </a:r>
            <a:endParaRPr lang="en-US" sz="1200" dirty="0">
              <a:ea typeface="+mn-lt"/>
              <a:cs typeface="+mn-lt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39661DC-0F90-AF6C-5DE9-71854A34C0F2}"/>
              </a:ext>
            </a:extLst>
          </p:cNvPr>
          <p:cNvSpPr txBox="1"/>
          <p:nvPr/>
        </p:nvSpPr>
        <p:spPr>
          <a:xfrm>
            <a:off x="886290" y="10150993"/>
            <a:ext cx="755964" cy="415498"/>
          </a:xfrm>
          <a:prstGeom prst="rect">
            <a:avLst/>
          </a:prstGeom>
          <a:solidFill>
            <a:srgbClr val="FFCCFF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050" dirty="0"/>
              <a:t>End of topic test</a:t>
            </a:r>
            <a:endParaRPr lang="en-US" sz="14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AAC6BD1-0DAA-9376-0672-382B556196D1}"/>
              </a:ext>
            </a:extLst>
          </p:cNvPr>
          <p:cNvSpPr txBox="1"/>
          <p:nvPr/>
        </p:nvSpPr>
        <p:spPr>
          <a:xfrm>
            <a:off x="2894314" y="10946517"/>
            <a:ext cx="755964" cy="415498"/>
          </a:xfrm>
          <a:prstGeom prst="rect">
            <a:avLst/>
          </a:prstGeom>
          <a:solidFill>
            <a:srgbClr val="FFCCFF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050" dirty="0"/>
              <a:t>End of topic test</a:t>
            </a:r>
            <a:endParaRPr lang="en-US" sz="1400" dirty="0"/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02A42AF7-DE76-1174-B9A8-8C9824D723FB}"/>
              </a:ext>
            </a:extLst>
          </p:cNvPr>
          <p:cNvCxnSpPr>
            <a:cxnSpLocks/>
            <a:endCxn id="154" idx="2"/>
          </p:cNvCxnSpPr>
          <p:nvPr/>
        </p:nvCxnSpPr>
        <p:spPr>
          <a:xfrm flipH="1">
            <a:off x="1907503" y="10509012"/>
            <a:ext cx="200751" cy="56863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55D71166-7F02-9710-CF3B-7D5522A7A791}"/>
              </a:ext>
            </a:extLst>
          </p:cNvPr>
          <p:cNvCxnSpPr>
            <a:cxnSpLocks/>
          </p:cNvCxnSpPr>
          <p:nvPr/>
        </p:nvCxnSpPr>
        <p:spPr>
          <a:xfrm flipV="1">
            <a:off x="1093353" y="10677648"/>
            <a:ext cx="241757" cy="21810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65646A84-CC3E-52B5-E90D-04D8850630D4}"/>
              </a:ext>
            </a:extLst>
          </p:cNvPr>
          <p:cNvSpPr txBox="1"/>
          <p:nvPr/>
        </p:nvSpPr>
        <p:spPr>
          <a:xfrm>
            <a:off x="7898026" y="9361081"/>
            <a:ext cx="1265162" cy="646331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Effects of health and fitness on the body</a:t>
            </a:r>
            <a:endParaRPr lang="en-US" sz="1200" dirty="0">
              <a:ea typeface="+mn-lt"/>
              <a:cs typeface="+mn-lt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55E8CCE-D53B-81CF-6A0D-3D5E8C7C9E31}"/>
              </a:ext>
            </a:extLst>
          </p:cNvPr>
          <p:cNvSpPr txBox="1"/>
          <p:nvPr/>
        </p:nvSpPr>
        <p:spPr>
          <a:xfrm>
            <a:off x="6849746" y="6909784"/>
            <a:ext cx="1265162" cy="461665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Health and Fitness</a:t>
            </a:r>
            <a:endParaRPr lang="en-US" sz="1200" dirty="0">
              <a:ea typeface="+mn-lt"/>
              <a:cs typeface="+mn-lt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E84CB98-D6A6-1B42-DEA9-C7AF5A684B5C}"/>
              </a:ext>
            </a:extLst>
          </p:cNvPr>
          <p:cNvSpPr txBox="1"/>
          <p:nvPr/>
        </p:nvSpPr>
        <p:spPr>
          <a:xfrm>
            <a:off x="3915716" y="7115986"/>
            <a:ext cx="1265162" cy="461665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Principles of training</a:t>
            </a:r>
            <a:endParaRPr lang="en-US" sz="1200" dirty="0">
              <a:ea typeface="+mn-lt"/>
              <a:cs typeface="+mn-lt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0C85C7A-C382-BD03-2B58-567476C11C25}"/>
              </a:ext>
            </a:extLst>
          </p:cNvPr>
          <p:cNvSpPr txBox="1"/>
          <p:nvPr/>
        </p:nvSpPr>
        <p:spPr>
          <a:xfrm>
            <a:off x="1248830" y="7997073"/>
            <a:ext cx="827610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Structure and functions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97E4C51-C6A9-C2CA-0AA8-1E9188C4A888}"/>
              </a:ext>
            </a:extLst>
          </p:cNvPr>
          <p:cNvSpPr txBox="1"/>
          <p:nvPr/>
        </p:nvSpPr>
        <p:spPr>
          <a:xfrm>
            <a:off x="2456813" y="8041095"/>
            <a:ext cx="773986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Lung volumes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4058CEF8-B8C4-328A-D83F-1DCD4BF16CD6}"/>
              </a:ext>
            </a:extLst>
          </p:cNvPr>
          <p:cNvCxnSpPr>
            <a:cxnSpLocks/>
          </p:cNvCxnSpPr>
          <p:nvPr/>
        </p:nvCxnSpPr>
        <p:spPr>
          <a:xfrm flipH="1" flipV="1">
            <a:off x="2129633" y="9017731"/>
            <a:ext cx="77149" cy="39184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7E7FEC64-6113-DF87-16C0-266F06B989E3}"/>
              </a:ext>
            </a:extLst>
          </p:cNvPr>
          <p:cNvCxnSpPr>
            <a:cxnSpLocks/>
          </p:cNvCxnSpPr>
          <p:nvPr/>
        </p:nvCxnSpPr>
        <p:spPr>
          <a:xfrm>
            <a:off x="2876148" y="8459598"/>
            <a:ext cx="49009" cy="44088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815457C4-2941-BC44-18C9-9B37DAF6C7C9}"/>
              </a:ext>
            </a:extLst>
          </p:cNvPr>
          <p:cNvSpPr txBox="1"/>
          <p:nvPr/>
        </p:nvSpPr>
        <p:spPr>
          <a:xfrm>
            <a:off x="3129584" y="8681785"/>
            <a:ext cx="755964" cy="415498"/>
          </a:xfrm>
          <a:prstGeom prst="rect">
            <a:avLst/>
          </a:prstGeom>
          <a:solidFill>
            <a:srgbClr val="FFCCFF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050" dirty="0"/>
              <a:t>End of topic test</a:t>
            </a:r>
            <a:endParaRPr lang="en-US" sz="1400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2F76272-79B4-2694-D4A8-E45CE49F42CD}"/>
              </a:ext>
            </a:extLst>
          </p:cNvPr>
          <p:cNvSpPr txBox="1"/>
          <p:nvPr/>
        </p:nvSpPr>
        <p:spPr>
          <a:xfrm>
            <a:off x="4074395" y="9349588"/>
            <a:ext cx="898303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Structure of blood vessels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E85C6E8-10B2-4CDB-971C-AB476FE5DEE3}"/>
              </a:ext>
            </a:extLst>
          </p:cNvPr>
          <p:cNvSpPr txBox="1"/>
          <p:nvPr/>
        </p:nvSpPr>
        <p:spPr>
          <a:xfrm>
            <a:off x="5092774" y="9336825"/>
            <a:ext cx="898303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Heart and cardiac cycles</a:t>
            </a: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F68B3FBC-B279-F75E-52FD-03C052A662A9}"/>
              </a:ext>
            </a:extLst>
          </p:cNvPr>
          <p:cNvCxnSpPr>
            <a:cxnSpLocks/>
          </p:cNvCxnSpPr>
          <p:nvPr/>
        </p:nvCxnSpPr>
        <p:spPr>
          <a:xfrm flipV="1">
            <a:off x="5200008" y="8959917"/>
            <a:ext cx="20660" cy="3367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>
            <a:extLst>
              <a:ext uri="{FF2B5EF4-FFF2-40B4-BE49-F238E27FC236}">
                <a16:creationId xmlns:a16="http://schemas.microsoft.com/office/drawing/2014/main" id="{216FD260-72F6-4948-A670-2B21AD81591D}"/>
              </a:ext>
            </a:extLst>
          </p:cNvPr>
          <p:cNvSpPr txBox="1"/>
          <p:nvPr/>
        </p:nvSpPr>
        <p:spPr>
          <a:xfrm>
            <a:off x="4824203" y="7743966"/>
            <a:ext cx="1187480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Measurements 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DA6F73AC-B817-4612-6D1F-C92941AB6129}"/>
              </a:ext>
            </a:extLst>
          </p:cNvPr>
          <p:cNvSpPr txBox="1"/>
          <p:nvPr/>
        </p:nvSpPr>
        <p:spPr>
          <a:xfrm>
            <a:off x="5406607" y="8124449"/>
            <a:ext cx="898303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Blood pressure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85A91D70-6208-D2D7-EAED-C61B1C0557DF}"/>
              </a:ext>
            </a:extLst>
          </p:cNvPr>
          <p:cNvCxnSpPr>
            <a:cxnSpLocks/>
          </p:cNvCxnSpPr>
          <p:nvPr/>
        </p:nvCxnSpPr>
        <p:spPr>
          <a:xfrm>
            <a:off x="5099531" y="8079102"/>
            <a:ext cx="376572" cy="83423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B3E88236-2887-1481-0C0C-347B30A3FAE2}"/>
              </a:ext>
            </a:extLst>
          </p:cNvPr>
          <p:cNvCxnSpPr>
            <a:cxnSpLocks/>
          </p:cNvCxnSpPr>
          <p:nvPr/>
        </p:nvCxnSpPr>
        <p:spPr>
          <a:xfrm>
            <a:off x="5903040" y="8605666"/>
            <a:ext cx="20912" cy="31183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7A5FBB92-1310-0A73-EA79-70FD4BA7AB50}"/>
              </a:ext>
            </a:extLst>
          </p:cNvPr>
          <p:cNvSpPr txBox="1"/>
          <p:nvPr/>
        </p:nvSpPr>
        <p:spPr>
          <a:xfrm>
            <a:off x="6111153" y="9354871"/>
            <a:ext cx="898303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Energy systems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F49609A4-012F-992C-A042-7D5D0A6E3411}"/>
              </a:ext>
            </a:extLst>
          </p:cNvPr>
          <p:cNvSpPr txBox="1"/>
          <p:nvPr/>
        </p:nvSpPr>
        <p:spPr>
          <a:xfrm>
            <a:off x="6771911" y="8708951"/>
            <a:ext cx="755964" cy="415498"/>
          </a:xfrm>
          <a:prstGeom prst="rect">
            <a:avLst/>
          </a:prstGeom>
          <a:solidFill>
            <a:srgbClr val="FFCCFF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050" dirty="0"/>
              <a:t>End of topic test</a:t>
            </a:r>
            <a:endParaRPr lang="en-US" sz="1400" dirty="0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43D7E2F9-9280-4B17-4923-AE5DAEBEED90}"/>
              </a:ext>
            </a:extLst>
          </p:cNvPr>
          <p:cNvSpPr txBox="1"/>
          <p:nvPr/>
        </p:nvSpPr>
        <p:spPr>
          <a:xfrm>
            <a:off x="7232544" y="8033340"/>
            <a:ext cx="898303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Short term effects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0FBAF48B-651A-57BB-2CB2-B44C67445B59}"/>
              </a:ext>
            </a:extLst>
          </p:cNvPr>
          <p:cNvSpPr txBox="1"/>
          <p:nvPr/>
        </p:nvSpPr>
        <p:spPr>
          <a:xfrm>
            <a:off x="7182855" y="7420532"/>
            <a:ext cx="898303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long term effects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F45743FF-BD3C-C9E3-2C55-45C95EA68DBE}"/>
              </a:ext>
            </a:extLst>
          </p:cNvPr>
          <p:cNvCxnSpPr>
            <a:cxnSpLocks/>
          </p:cNvCxnSpPr>
          <p:nvPr/>
        </p:nvCxnSpPr>
        <p:spPr>
          <a:xfrm>
            <a:off x="7940275" y="8498426"/>
            <a:ext cx="326974" cy="31652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F91E251F-D152-FA2B-34F9-1C2A9E455751}"/>
              </a:ext>
            </a:extLst>
          </p:cNvPr>
          <p:cNvCxnSpPr>
            <a:cxnSpLocks/>
          </p:cNvCxnSpPr>
          <p:nvPr/>
        </p:nvCxnSpPr>
        <p:spPr>
          <a:xfrm flipV="1">
            <a:off x="8089103" y="7371449"/>
            <a:ext cx="530048" cy="14699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D3AC8FFB-417A-D6EB-8292-650EA4318044}"/>
              </a:ext>
            </a:extLst>
          </p:cNvPr>
          <p:cNvSpPr txBox="1"/>
          <p:nvPr/>
        </p:nvSpPr>
        <p:spPr>
          <a:xfrm>
            <a:off x="8166819" y="6662724"/>
            <a:ext cx="755964" cy="415498"/>
          </a:xfrm>
          <a:prstGeom prst="rect">
            <a:avLst/>
          </a:prstGeom>
          <a:solidFill>
            <a:srgbClr val="FFCCFF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050" dirty="0"/>
              <a:t>End of topic test</a:t>
            </a:r>
            <a:endParaRPr lang="en-US" sz="1400" dirty="0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5BE1D9A6-F450-BA52-162B-AAB49A14D2A0}"/>
              </a:ext>
            </a:extLst>
          </p:cNvPr>
          <p:cNvSpPr txBox="1"/>
          <p:nvPr/>
        </p:nvSpPr>
        <p:spPr>
          <a:xfrm>
            <a:off x="7918249" y="5825566"/>
            <a:ext cx="1111584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Components of fitness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3156F318-4F61-50AD-54F5-6A794506A7B8}"/>
              </a:ext>
            </a:extLst>
          </p:cNvPr>
          <p:cNvSpPr txBox="1"/>
          <p:nvPr/>
        </p:nvSpPr>
        <p:spPr>
          <a:xfrm>
            <a:off x="6165856" y="5803306"/>
            <a:ext cx="1485083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Health related fitness</a:t>
            </a:r>
          </a:p>
        </p:txBody>
      </p: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72BC7AC8-9AF9-BEB7-817E-D1D30C263298}"/>
              </a:ext>
            </a:extLst>
          </p:cNvPr>
          <p:cNvCxnSpPr>
            <a:cxnSpLocks/>
          </p:cNvCxnSpPr>
          <p:nvPr/>
        </p:nvCxnSpPr>
        <p:spPr>
          <a:xfrm flipH="1">
            <a:off x="6925180" y="6262921"/>
            <a:ext cx="104253" cy="38085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>
            <a:extLst>
              <a:ext uri="{FF2B5EF4-FFF2-40B4-BE49-F238E27FC236}">
                <a16:creationId xmlns:a16="http://schemas.microsoft.com/office/drawing/2014/main" id="{AA264AB5-6E51-290A-D266-31E347483C50}"/>
              </a:ext>
            </a:extLst>
          </p:cNvPr>
          <p:cNvSpPr txBox="1"/>
          <p:nvPr/>
        </p:nvSpPr>
        <p:spPr>
          <a:xfrm>
            <a:off x="5235113" y="6443975"/>
            <a:ext cx="755964" cy="415498"/>
          </a:xfrm>
          <a:prstGeom prst="rect">
            <a:avLst/>
          </a:prstGeom>
          <a:solidFill>
            <a:srgbClr val="FFCCFF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050" dirty="0"/>
              <a:t>End of topic test</a:t>
            </a:r>
            <a:endParaRPr lang="en-US" sz="1400" dirty="0"/>
          </a:p>
        </p:txBody>
      </p: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AC593B4D-CF07-355F-F77E-8A672A658C4E}"/>
              </a:ext>
            </a:extLst>
          </p:cNvPr>
          <p:cNvCxnSpPr>
            <a:cxnSpLocks/>
            <a:stCxn id="44" idx="0"/>
          </p:cNvCxnSpPr>
          <p:nvPr/>
        </p:nvCxnSpPr>
        <p:spPr>
          <a:xfrm flipV="1">
            <a:off x="4548297" y="6759215"/>
            <a:ext cx="201363" cy="35677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89">
            <a:extLst>
              <a:ext uri="{FF2B5EF4-FFF2-40B4-BE49-F238E27FC236}">
                <a16:creationId xmlns:a16="http://schemas.microsoft.com/office/drawing/2014/main" id="{370CA1AC-8DE1-42BB-3E5C-4F0C0980E384}"/>
              </a:ext>
            </a:extLst>
          </p:cNvPr>
          <p:cNvSpPr txBox="1"/>
          <p:nvPr/>
        </p:nvSpPr>
        <p:spPr>
          <a:xfrm>
            <a:off x="3151671" y="6065565"/>
            <a:ext cx="1485083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Principles of training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8F313003-5EE8-9824-F92F-F65FCDC982B6}"/>
              </a:ext>
            </a:extLst>
          </p:cNvPr>
          <p:cNvSpPr txBox="1"/>
          <p:nvPr/>
        </p:nvSpPr>
        <p:spPr>
          <a:xfrm>
            <a:off x="2269817" y="7214623"/>
            <a:ext cx="1485083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Principles of FITT</a:t>
            </a:r>
          </a:p>
        </p:txBody>
      </p: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3A0D8FB7-7114-3150-D8F9-407E4E52B62E}"/>
              </a:ext>
            </a:extLst>
          </p:cNvPr>
          <p:cNvCxnSpPr>
            <a:cxnSpLocks/>
          </p:cNvCxnSpPr>
          <p:nvPr/>
        </p:nvCxnSpPr>
        <p:spPr>
          <a:xfrm flipV="1">
            <a:off x="3320222" y="6669502"/>
            <a:ext cx="187344" cy="58653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645AF460-9717-A746-7D9C-43DBFE75E170}"/>
              </a:ext>
            </a:extLst>
          </p:cNvPr>
          <p:cNvCxnSpPr>
            <a:cxnSpLocks/>
          </p:cNvCxnSpPr>
          <p:nvPr/>
        </p:nvCxnSpPr>
        <p:spPr>
          <a:xfrm flipH="1">
            <a:off x="4106905" y="6360661"/>
            <a:ext cx="110434" cy="3295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TextBox 127">
            <a:extLst>
              <a:ext uri="{FF2B5EF4-FFF2-40B4-BE49-F238E27FC236}">
                <a16:creationId xmlns:a16="http://schemas.microsoft.com/office/drawing/2014/main" id="{40F42CE2-3B9C-E42F-F9F6-BF3259D5A24E}"/>
              </a:ext>
            </a:extLst>
          </p:cNvPr>
          <p:cNvSpPr txBox="1"/>
          <p:nvPr/>
        </p:nvSpPr>
        <p:spPr>
          <a:xfrm>
            <a:off x="2494044" y="6473539"/>
            <a:ext cx="755964" cy="415498"/>
          </a:xfrm>
          <a:prstGeom prst="rect">
            <a:avLst/>
          </a:prstGeom>
          <a:solidFill>
            <a:srgbClr val="FFCCFF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050" dirty="0"/>
              <a:t>End of topic test</a:t>
            </a:r>
            <a:endParaRPr lang="en-US" sz="1400" dirty="0"/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BFB53D42-AD0C-B525-846E-003E4EFB3759}"/>
              </a:ext>
            </a:extLst>
          </p:cNvPr>
          <p:cNvSpPr txBox="1"/>
          <p:nvPr/>
        </p:nvSpPr>
        <p:spPr>
          <a:xfrm>
            <a:off x="5496033" y="7102222"/>
            <a:ext cx="1187480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Skill related fitness</a:t>
            </a:r>
          </a:p>
        </p:txBody>
      </p: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05227ADD-266F-9A26-8408-447F65F0DED7}"/>
              </a:ext>
            </a:extLst>
          </p:cNvPr>
          <p:cNvCxnSpPr>
            <a:cxnSpLocks/>
          </p:cNvCxnSpPr>
          <p:nvPr/>
        </p:nvCxnSpPr>
        <p:spPr>
          <a:xfrm flipV="1">
            <a:off x="6210711" y="6731994"/>
            <a:ext cx="230443" cy="37024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TextBox 134">
            <a:extLst>
              <a:ext uri="{FF2B5EF4-FFF2-40B4-BE49-F238E27FC236}">
                <a16:creationId xmlns:a16="http://schemas.microsoft.com/office/drawing/2014/main" id="{1665F90D-D8BE-5F4C-B802-3008694365FF}"/>
              </a:ext>
            </a:extLst>
          </p:cNvPr>
          <p:cNvSpPr txBox="1"/>
          <p:nvPr/>
        </p:nvSpPr>
        <p:spPr>
          <a:xfrm>
            <a:off x="165918" y="6366775"/>
            <a:ext cx="862855" cy="276999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Revision</a:t>
            </a:r>
            <a:endParaRPr lang="en-US" sz="1200" dirty="0">
              <a:ea typeface="+mn-lt"/>
              <a:cs typeface="+mn-lt"/>
            </a:endParaRPr>
          </a:p>
        </p:txBody>
      </p:sp>
      <p:sp>
        <p:nvSpPr>
          <p:cNvPr id="1056" name="TextBox 1055">
            <a:extLst>
              <a:ext uri="{FF2B5EF4-FFF2-40B4-BE49-F238E27FC236}">
                <a16:creationId xmlns:a16="http://schemas.microsoft.com/office/drawing/2014/main" id="{3C2784DF-0975-B201-6190-FD6E5E205E14}"/>
              </a:ext>
            </a:extLst>
          </p:cNvPr>
          <p:cNvSpPr txBox="1"/>
          <p:nvPr/>
        </p:nvSpPr>
        <p:spPr>
          <a:xfrm>
            <a:off x="4107347" y="3762354"/>
            <a:ext cx="862855" cy="461665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Lifestyle factors</a:t>
            </a:r>
            <a:endParaRPr lang="en-US" sz="1200" dirty="0">
              <a:ea typeface="+mn-lt"/>
              <a:cs typeface="+mn-lt"/>
            </a:endParaRPr>
          </a:p>
        </p:txBody>
      </p:sp>
      <p:sp>
        <p:nvSpPr>
          <p:cNvPr id="1059" name="TextBox 1058">
            <a:extLst>
              <a:ext uri="{FF2B5EF4-FFF2-40B4-BE49-F238E27FC236}">
                <a16:creationId xmlns:a16="http://schemas.microsoft.com/office/drawing/2014/main" id="{6F87BC12-025B-00A7-4C65-1C7C8C7ED4A7}"/>
              </a:ext>
            </a:extLst>
          </p:cNvPr>
          <p:cNvSpPr txBox="1"/>
          <p:nvPr/>
        </p:nvSpPr>
        <p:spPr>
          <a:xfrm>
            <a:off x="1654399" y="5485786"/>
            <a:ext cx="809696" cy="461665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Fitness Testing</a:t>
            </a:r>
            <a:endParaRPr lang="en-US" sz="1200" dirty="0">
              <a:ea typeface="+mn-lt"/>
              <a:cs typeface="+mn-lt"/>
            </a:endParaRPr>
          </a:p>
        </p:txBody>
      </p:sp>
      <p:sp>
        <p:nvSpPr>
          <p:cNvPr id="1061" name="TextBox 1060">
            <a:extLst>
              <a:ext uri="{FF2B5EF4-FFF2-40B4-BE49-F238E27FC236}">
                <a16:creationId xmlns:a16="http://schemas.microsoft.com/office/drawing/2014/main" id="{781486B2-BD89-391A-3DF1-B256452DAA61}"/>
              </a:ext>
            </a:extLst>
          </p:cNvPr>
          <p:cNvSpPr txBox="1"/>
          <p:nvPr/>
        </p:nvSpPr>
        <p:spPr>
          <a:xfrm>
            <a:off x="6716137" y="2959229"/>
            <a:ext cx="1316754" cy="646331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Optimising health and fitness programme </a:t>
            </a:r>
            <a:endParaRPr lang="en-US" sz="1200" dirty="0">
              <a:ea typeface="+mn-lt"/>
              <a:cs typeface="+mn-lt"/>
            </a:endParaRPr>
          </a:p>
        </p:txBody>
      </p:sp>
      <p:sp>
        <p:nvSpPr>
          <p:cNvPr id="1062" name="TextBox 1061">
            <a:extLst>
              <a:ext uri="{FF2B5EF4-FFF2-40B4-BE49-F238E27FC236}">
                <a16:creationId xmlns:a16="http://schemas.microsoft.com/office/drawing/2014/main" id="{881C8C6A-DF5C-1F5B-9FBA-BC34E732DD2F}"/>
              </a:ext>
            </a:extLst>
          </p:cNvPr>
          <p:cNvSpPr txBox="1"/>
          <p:nvPr/>
        </p:nvSpPr>
        <p:spPr>
          <a:xfrm>
            <a:off x="3806473" y="2836340"/>
            <a:ext cx="1316754" cy="646331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Health and Fitness analysis and goal setting </a:t>
            </a:r>
            <a:endParaRPr lang="en-US" sz="1200" dirty="0">
              <a:ea typeface="+mn-lt"/>
              <a:cs typeface="+mn-lt"/>
            </a:endParaRPr>
          </a:p>
        </p:txBody>
      </p:sp>
      <p:sp>
        <p:nvSpPr>
          <p:cNvPr id="1064" name="TextBox 1063">
            <a:extLst>
              <a:ext uri="{FF2B5EF4-FFF2-40B4-BE49-F238E27FC236}">
                <a16:creationId xmlns:a16="http://schemas.microsoft.com/office/drawing/2014/main" id="{DF82B255-D64F-AE01-710D-B1BDA6778617}"/>
              </a:ext>
            </a:extLst>
          </p:cNvPr>
          <p:cNvSpPr txBox="1"/>
          <p:nvPr/>
        </p:nvSpPr>
        <p:spPr>
          <a:xfrm>
            <a:off x="4350506" y="4947933"/>
            <a:ext cx="1007140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Activity levels</a:t>
            </a:r>
          </a:p>
        </p:txBody>
      </p:sp>
      <p:sp>
        <p:nvSpPr>
          <p:cNvPr id="1066" name="TextBox 1065">
            <a:extLst>
              <a:ext uri="{FF2B5EF4-FFF2-40B4-BE49-F238E27FC236}">
                <a16:creationId xmlns:a16="http://schemas.microsoft.com/office/drawing/2014/main" id="{89888F34-8F96-3613-C720-7A91CCD5369E}"/>
              </a:ext>
            </a:extLst>
          </p:cNvPr>
          <p:cNvSpPr txBox="1"/>
          <p:nvPr/>
        </p:nvSpPr>
        <p:spPr>
          <a:xfrm>
            <a:off x="5066550" y="3758935"/>
            <a:ext cx="602380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Diet</a:t>
            </a:r>
          </a:p>
        </p:txBody>
      </p:sp>
      <p:cxnSp>
        <p:nvCxnSpPr>
          <p:cNvPr id="1067" name="Straight Connector 1066">
            <a:extLst>
              <a:ext uri="{FF2B5EF4-FFF2-40B4-BE49-F238E27FC236}">
                <a16:creationId xmlns:a16="http://schemas.microsoft.com/office/drawing/2014/main" id="{68BCA38D-FF03-D63A-6A69-12943252064D}"/>
              </a:ext>
            </a:extLst>
          </p:cNvPr>
          <p:cNvCxnSpPr>
            <a:cxnSpLocks/>
          </p:cNvCxnSpPr>
          <p:nvPr/>
        </p:nvCxnSpPr>
        <p:spPr>
          <a:xfrm flipH="1" flipV="1">
            <a:off x="1717003" y="4647242"/>
            <a:ext cx="203135" cy="41377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9" name="TextBox 1068">
            <a:extLst>
              <a:ext uri="{FF2B5EF4-FFF2-40B4-BE49-F238E27FC236}">
                <a16:creationId xmlns:a16="http://schemas.microsoft.com/office/drawing/2014/main" id="{B2C35E21-A587-79A9-C8E1-E4E38C8FCB58}"/>
              </a:ext>
            </a:extLst>
          </p:cNvPr>
          <p:cNvSpPr txBox="1"/>
          <p:nvPr/>
        </p:nvSpPr>
        <p:spPr>
          <a:xfrm>
            <a:off x="5449526" y="5023319"/>
            <a:ext cx="1007140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Rest and recovery</a:t>
            </a:r>
          </a:p>
        </p:txBody>
      </p:sp>
      <p:sp>
        <p:nvSpPr>
          <p:cNvPr id="1071" name="TextBox 1070">
            <a:extLst>
              <a:ext uri="{FF2B5EF4-FFF2-40B4-BE49-F238E27FC236}">
                <a16:creationId xmlns:a16="http://schemas.microsoft.com/office/drawing/2014/main" id="{A97D2B5F-8266-0803-EDF3-B970DB8E5F2B}"/>
              </a:ext>
            </a:extLst>
          </p:cNvPr>
          <p:cNvSpPr txBox="1"/>
          <p:nvPr/>
        </p:nvSpPr>
        <p:spPr>
          <a:xfrm>
            <a:off x="6218870" y="3742578"/>
            <a:ext cx="1007140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Other factors e.g. Drugs</a:t>
            </a:r>
          </a:p>
        </p:txBody>
      </p:sp>
      <p:cxnSp>
        <p:nvCxnSpPr>
          <p:cNvPr id="1072" name="Straight Connector 1071">
            <a:extLst>
              <a:ext uri="{FF2B5EF4-FFF2-40B4-BE49-F238E27FC236}">
                <a16:creationId xmlns:a16="http://schemas.microsoft.com/office/drawing/2014/main" id="{A82A5A27-1D1C-2EC4-0572-2FCD50B41FFC}"/>
              </a:ext>
            </a:extLst>
          </p:cNvPr>
          <p:cNvCxnSpPr>
            <a:cxnSpLocks/>
          </p:cNvCxnSpPr>
          <p:nvPr/>
        </p:nvCxnSpPr>
        <p:spPr>
          <a:xfrm>
            <a:off x="1752395" y="4208742"/>
            <a:ext cx="354967" cy="34976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4" name="Straight Connector 1073">
            <a:extLst>
              <a:ext uri="{FF2B5EF4-FFF2-40B4-BE49-F238E27FC236}">
                <a16:creationId xmlns:a16="http://schemas.microsoft.com/office/drawing/2014/main" id="{71A1291B-5F45-B5D9-08E8-5FDBB97BDEB5}"/>
              </a:ext>
            </a:extLst>
          </p:cNvPr>
          <p:cNvCxnSpPr>
            <a:cxnSpLocks/>
          </p:cNvCxnSpPr>
          <p:nvPr/>
        </p:nvCxnSpPr>
        <p:spPr>
          <a:xfrm flipH="1">
            <a:off x="2400537" y="4265503"/>
            <a:ext cx="78631" cy="26410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6" name="TextBox 1075">
            <a:extLst>
              <a:ext uri="{FF2B5EF4-FFF2-40B4-BE49-F238E27FC236}">
                <a16:creationId xmlns:a16="http://schemas.microsoft.com/office/drawing/2014/main" id="{55CF1185-0D99-ED33-1665-ED19C2C9D340}"/>
              </a:ext>
            </a:extLst>
          </p:cNvPr>
          <p:cNvSpPr txBox="1"/>
          <p:nvPr/>
        </p:nvSpPr>
        <p:spPr>
          <a:xfrm>
            <a:off x="2538033" y="4319619"/>
            <a:ext cx="558830" cy="577081"/>
          </a:xfrm>
          <a:prstGeom prst="rect">
            <a:avLst/>
          </a:prstGeom>
          <a:solidFill>
            <a:srgbClr val="FFCCFF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050" dirty="0"/>
              <a:t>End of topic test</a:t>
            </a:r>
            <a:endParaRPr lang="en-US" sz="1400" dirty="0"/>
          </a:p>
        </p:txBody>
      </p:sp>
      <p:sp>
        <p:nvSpPr>
          <p:cNvPr id="1078" name="TextBox 1077">
            <a:extLst>
              <a:ext uri="{FF2B5EF4-FFF2-40B4-BE49-F238E27FC236}">
                <a16:creationId xmlns:a16="http://schemas.microsoft.com/office/drawing/2014/main" id="{EB0629A1-FD10-B917-3B1B-6C8BCC0D0D85}"/>
              </a:ext>
            </a:extLst>
          </p:cNvPr>
          <p:cNvSpPr txBox="1"/>
          <p:nvPr/>
        </p:nvSpPr>
        <p:spPr>
          <a:xfrm>
            <a:off x="53615" y="5377139"/>
            <a:ext cx="935514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Health related fitness tests</a:t>
            </a:r>
          </a:p>
        </p:txBody>
      </p:sp>
      <p:sp>
        <p:nvSpPr>
          <p:cNvPr id="1079" name="TextBox 1078">
            <a:extLst>
              <a:ext uri="{FF2B5EF4-FFF2-40B4-BE49-F238E27FC236}">
                <a16:creationId xmlns:a16="http://schemas.microsoft.com/office/drawing/2014/main" id="{02DA4AA0-EF6D-A663-133B-52F793533F61}"/>
              </a:ext>
            </a:extLst>
          </p:cNvPr>
          <p:cNvSpPr txBox="1"/>
          <p:nvPr/>
        </p:nvSpPr>
        <p:spPr>
          <a:xfrm>
            <a:off x="115305" y="4769021"/>
            <a:ext cx="935514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Skill related fitness tests</a:t>
            </a:r>
          </a:p>
        </p:txBody>
      </p:sp>
      <p:sp>
        <p:nvSpPr>
          <p:cNvPr id="1082" name="TextBox 1081">
            <a:extLst>
              <a:ext uri="{FF2B5EF4-FFF2-40B4-BE49-F238E27FC236}">
                <a16:creationId xmlns:a16="http://schemas.microsoft.com/office/drawing/2014/main" id="{318AF65C-5D4A-0D76-CAAC-F9A5D005E0C2}"/>
              </a:ext>
            </a:extLst>
          </p:cNvPr>
          <p:cNvSpPr txBox="1"/>
          <p:nvPr/>
        </p:nvSpPr>
        <p:spPr>
          <a:xfrm>
            <a:off x="1772035" y="4955570"/>
            <a:ext cx="935514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Training methods</a:t>
            </a:r>
          </a:p>
        </p:txBody>
      </p:sp>
      <p:sp>
        <p:nvSpPr>
          <p:cNvPr id="1083" name="TextBox 1082">
            <a:extLst>
              <a:ext uri="{FF2B5EF4-FFF2-40B4-BE49-F238E27FC236}">
                <a16:creationId xmlns:a16="http://schemas.microsoft.com/office/drawing/2014/main" id="{4733BC80-D17E-FC4B-9C34-341444A0AAF2}"/>
              </a:ext>
            </a:extLst>
          </p:cNvPr>
          <p:cNvSpPr txBox="1"/>
          <p:nvPr/>
        </p:nvSpPr>
        <p:spPr>
          <a:xfrm>
            <a:off x="1281064" y="3968541"/>
            <a:ext cx="935514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Using data</a:t>
            </a:r>
          </a:p>
        </p:txBody>
      </p:sp>
      <p:cxnSp>
        <p:nvCxnSpPr>
          <p:cNvPr id="1084" name="Straight Connector 1083">
            <a:extLst>
              <a:ext uri="{FF2B5EF4-FFF2-40B4-BE49-F238E27FC236}">
                <a16:creationId xmlns:a16="http://schemas.microsoft.com/office/drawing/2014/main" id="{285E6A22-9147-44FF-16FE-526CDB0F134E}"/>
              </a:ext>
            </a:extLst>
          </p:cNvPr>
          <p:cNvCxnSpPr>
            <a:cxnSpLocks/>
          </p:cNvCxnSpPr>
          <p:nvPr/>
        </p:nvCxnSpPr>
        <p:spPr>
          <a:xfrm flipV="1">
            <a:off x="6386690" y="4543871"/>
            <a:ext cx="130908" cy="56866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6" name="Straight Connector 1085">
            <a:extLst>
              <a:ext uri="{FF2B5EF4-FFF2-40B4-BE49-F238E27FC236}">
                <a16:creationId xmlns:a16="http://schemas.microsoft.com/office/drawing/2014/main" id="{1C6877FD-0596-E0DE-7DD3-F8C170B7F30C}"/>
              </a:ext>
            </a:extLst>
          </p:cNvPr>
          <p:cNvCxnSpPr>
            <a:cxnSpLocks/>
          </p:cNvCxnSpPr>
          <p:nvPr/>
        </p:nvCxnSpPr>
        <p:spPr>
          <a:xfrm flipH="1">
            <a:off x="6858593" y="4167530"/>
            <a:ext cx="36284" cy="37278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0" name="TextBox 159">
            <a:extLst>
              <a:ext uri="{FF2B5EF4-FFF2-40B4-BE49-F238E27FC236}">
                <a16:creationId xmlns:a16="http://schemas.microsoft.com/office/drawing/2014/main" id="{6F47F5BC-9C25-1401-7C98-2A3958EA6948}"/>
              </a:ext>
            </a:extLst>
          </p:cNvPr>
          <p:cNvSpPr txBox="1"/>
          <p:nvPr/>
        </p:nvSpPr>
        <p:spPr>
          <a:xfrm>
            <a:off x="7385232" y="4282077"/>
            <a:ext cx="781587" cy="415498"/>
          </a:xfrm>
          <a:prstGeom prst="rect">
            <a:avLst/>
          </a:prstGeom>
          <a:solidFill>
            <a:srgbClr val="FFCCFF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050" dirty="0"/>
              <a:t>End of topic test</a:t>
            </a:r>
            <a:endParaRPr lang="en-US" sz="1400" dirty="0"/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06BD267F-1B66-32D9-001B-BCC96F5E787F}"/>
              </a:ext>
            </a:extLst>
          </p:cNvPr>
          <p:cNvSpPr txBox="1"/>
          <p:nvPr/>
        </p:nvSpPr>
        <p:spPr>
          <a:xfrm>
            <a:off x="8774034" y="2875202"/>
            <a:ext cx="753345" cy="83099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Heart rate training zones</a:t>
            </a:r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25B39995-BB59-7871-8CF0-74635E4C97E2}"/>
              </a:ext>
            </a:extLst>
          </p:cNvPr>
          <p:cNvSpPr txBox="1"/>
          <p:nvPr/>
        </p:nvSpPr>
        <p:spPr>
          <a:xfrm>
            <a:off x="8396002" y="1540916"/>
            <a:ext cx="903454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Repetitions and sets</a:t>
            </a:r>
          </a:p>
        </p:txBody>
      </p:sp>
      <p:cxnSp>
        <p:nvCxnSpPr>
          <p:cNvPr id="174" name="Straight Connector 173">
            <a:extLst>
              <a:ext uri="{FF2B5EF4-FFF2-40B4-BE49-F238E27FC236}">
                <a16:creationId xmlns:a16="http://schemas.microsoft.com/office/drawing/2014/main" id="{47028CDD-1B06-DB32-B3F8-77B5D0F4CA95}"/>
              </a:ext>
            </a:extLst>
          </p:cNvPr>
          <p:cNvCxnSpPr>
            <a:cxnSpLocks/>
          </p:cNvCxnSpPr>
          <p:nvPr/>
        </p:nvCxnSpPr>
        <p:spPr>
          <a:xfrm flipH="1">
            <a:off x="8242067" y="1985298"/>
            <a:ext cx="324105" cy="43128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8" name="TextBox 177">
            <a:extLst>
              <a:ext uri="{FF2B5EF4-FFF2-40B4-BE49-F238E27FC236}">
                <a16:creationId xmlns:a16="http://schemas.microsoft.com/office/drawing/2014/main" id="{6D56AA62-4E3C-B24C-F549-10FB03056398}"/>
              </a:ext>
            </a:extLst>
          </p:cNvPr>
          <p:cNvSpPr txBox="1"/>
          <p:nvPr/>
        </p:nvSpPr>
        <p:spPr>
          <a:xfrm>
            <a:off x="6920581" y="2185206"/>
            <a:ext cx="781587" cy="415498"/>
          </a:xfrm>
          <a:prstGeom prst="rect">
            <a:avLst/>
          </a:prstGeom>
          <a:solidFill>
            <a:srgbClr val="FFCCFF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050" dirty="0"/>
              <a:t>End of topic test</a:t>
            </a:r>
            <a:endParaRPr lang="en-US" sz="1400" dirty="0"/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E727E0D5-E0E2-7B6A-679C-DC672D74AE2D}"/>
              </a:ext>
            </a:extLst>
          </p:cNvPr>
          <p:cNvSpPr txBox="1"/>
          <p:nvPr/>
        </p:nvSpPr>
        <p:spPr>
          <a:xfrm>
            <a:off x="290029" y="4165661"/>
            <a:ext cx="830249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Complete tests</a:t>
            </a:r>
          </a:p>
        </p:txBody>
      </p:sp>
      <p:cxnSp>
        <p:nvCxnSpPr>
          <p:cNvPr id="180" name="Straight Connector 179">
            <a:extLst>
              <a:ext uri="{FF2B5EF4-FFF2-40B4-BE49-F238E27FC236}">
                <a16:creationId xmlns:a16="http://schemas.microsoft.com/office/drawing/2014/main" id="{8C479614-16CB-C31E-F93B-A19E489DA149}"/>
              </a:ext>
            </a:extLst>
          </p:cNvPr>
          <p:cNvCxnSpPr>
            <a:cxnSpLocks/>
            <a:stCxn id="179" idx="0"/>
          </p:cNvCxnSpPr>
          <p:nvPr/>
        </p:nvCxnSpPr>
        <p:spPr>
          <a:xfrm flipV="1">
            <a:off x="705154" y="3697816"/>
            <a:ext cx="3311" cy="46784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3" name="TextBox 182">
            <a:extLst>
              <a:ext uri="{FF2B5EF4-FFF2-40B4-BE49-F238E27FC236}">
                <a16:creationId xmlns:a16="http://schemas.microsoft.com/office/drawing/2014/main" id="{3FA58C36-C507-8E12-38F8-5B8946F4EA0F}"/>
              </a:ext>
            </a:extLst>
          </p:cNvPr>
          <p:cNvSpPr txBox="1"/>
          <p:nvPr/>
        </p:nvSpPr>
        <p:spPr>
          <a:xfrm>
            <a:off x="3171391" y="1553381"/>
            <a:ext cx="935514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Analysis tools</a:t>
            </a:r>
          </a:p>
        </p:txBody>
      </p:sp>
      <p:cxnSp>
        <p:nvCxnSpPr>
          <p:cNvPr id="184" name="Straight Connector 183">
            <a:extLst>
              <a:ext uri="{FF2B5EF4-FFF2-40B4-BE49-F238E27FC236}">
                <a16:creationId xmlns:a16="http://schemas.microsoft.com/office/drawing/2014/main" id="{CA5A80C6-3D27-EDA0-B44D-D9A9763141C3}"/>
              </a:ext>
            </a:extLst>
          </p:cNvPr>
          <p:cNvCxnSpPr>
            <a:cxnSpLocks/>
          </p:cNvCxnSpPr>
          <p:nvPr/>
        </p:nvCxnSpPr>
        <p:spPr>
          <a:xfrm>
            <a:off x="3816402" y="2055577"/>
            <a:ext cx="113607" cy="34986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6" name="TextBox 185">
            <a:extLst>
              <a:ext uri="{FF2B5EF4-FFF2-40B4-BE49-F238E27FC236}">
                <a16:creationId xmlns:a16="http://schemas.microsoft.com/office/drawing/2014/main" id="{3A84F1CC-BDA3-DB1C-34B1-A82C07955C87}"/>
              </a:ext>
            </a:extLst>
          </p:cNvPr>
          <p:cNvSpPr txBox="1"/>
          <p:nvPr/>
        </p:nvSpPr>
        <p:spPr>
          <a:xfrm>
            <a:off x="2700572" y="2920786"/>
            <a:ext cx="647794" cy="47739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Goal setting</a:t>
            </a:r>
          </a:p>
        </p:txBody>
      </p:sp>
      <p:cxnSp>
        <p:nvCxnSpPr>
          <p:cNvPr id="188" name="Straight Connector 187">
            <a:extLst>
              <a:ext uri="{FF2B5EF4-FFF2-40B4-BE49-F238E27FC236}">
                <a16:creationId xmlns:a16="http://schemas.microsoft.com/office/drawing/2014/main" id="{331725EE-E8F0-936D-0825-E0F32861F840}"/>
              </a:ext>
            </a:extLst>
          </p:cNvPr>
          <p:cNvCxnSpPr>
            <a:cxnSpLocks/>
          </p:cNvCxnSpPr>
          <p:nvPr/>
        </p:nvCxnSpPr>
        <p:spPr>
          <a:xfrm flipV="1">
            <a:off x="4108400" y="2386854"/>
            <a:ext cx="281889" cy="43828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2" name="TextBox 191">
            <a:extLst>
              <a:ext uri="{FF2B5EF4-FFF2-40B4-BE49-F238E27FC236}">
                <a16:creationId xmlns:a16="http://schemas.microsoft.com/office/drawing/2014/main" id="{BA3A027D-D55F-7A17-CEC2-25300FAD6671}"/>
              </a:ext>
            </a:extLst>
          </p:cNvPr>
          <p:cNvSpPr txBox="1"/>
          <p:nvPr/>
        </p:nvSpPr>
        <p:spPr>
          <a:xfrm>
            <a:off x="1865995" y="2182095"/>
            <a:ext cx="781587" cy="415498"/>
          </a:xfrm>
          <a:prstGeom prst="rect">
            <a:avLst/>
          </a:prstGeom>
          <a:solidFill>
            <a:srgbClr val="FFCCFF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050" dirty="0"/>
              <a:t>End of topic test</a:t>
            </a:r>
            <a:endParaRPr lang="en-US" sz="1400" dirty="0"/>
          </a:p>
        </p:txBody>
      </p:sp>
      <p:sp>
        <p:nvSpPr>
          <p:cNvPr id="200" name="TextBox 199">
            <a:extLst>
              <a:ext uri="{FF2B5EF4-FFF2-40B4-BE49-F238E27FC236}">
                <a16:creationId xmlns:a16="http://schemas.microsoft.com/office/drawing/2014/main" id="{B2564D79-1F44-ADD6-994B-A31FAE150EBA}"/>
              </a:ext>
            </a:extLst>
          </p:cNvPr>
          <p:cNvSpPr txBox="1"/>
          <p:nvPr/>
        </p:nvSpPr>
        <p:spPr>
          <a:xfrm>
            <a:off x="140812" y="6898917"/>
            <a:ext cx="952396" cy="461665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Exam preparation</a:t>
            </a:r>
            <a:endParaRPr lang="en-US" sz="1200" dirty="0">
              <a:ea typeface="+mn-lt"/>
              <a:cs typeface="+mn-lt"/>
            </a:endParaRPr>
          </a:p>
        </p:txBody>
      </p: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71B142EE-5261-DE69-7904-7DB731139128}"/>
              </a:ext>
            </a:extLst>
          </p:cNvPr>
          <p:cNvCxnSpPr>
            <a:cxnSpLocks/>
            <a:endCxn id="200" idx="0"/>
          </p:cNvCxnSpPr>
          <p:nvPr/>
        </p:nvCxnSpPr>
        <p:spPr>
          <a:xfrm>
            <a:off x="608939" y="6674510"/>
            <a:ext cx="8071" cy="22440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Structure Muscles Human Body Front Rear Stock Vector (Royalty Free)  1772210102 | Shutterstock">
            <a:extLst>
              <a:ext uri="{FF2B5EF4-FFF2-40B4-BE49-F238E27FC236}">
                <a16:creationId xmlns:a16="http://schemas.microsoft.com/office/drawing/2014/main" id="{CA15F325-E176-F46E-8457-E28B3E5EF5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77"/>
          <a:stretch/>
        </p:blipFill>
        <p:spPr bwMode="auto">
          <a:xfrm>
            <a:off x="152202" y="11309743"/>
            <a:ext cx="966056" cy="922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uman skeletal system Black and White Stock Photos &amp; Images - Alamy">
            <a:extLst>
              <a:ext uri="{FF2B5EF4-FFF2-40B4-BE49-F238E27FC236}">
                <a16:creationId xmlns:a16="http://schemas.microsoft.com/office/drawing/2014/main" id="{16C75A86-9DD3-FC5C-20E8-35BF33D57D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43"/>
          <a:stretch/>
        </p:blipFill>
        <p:spPr bwMode="auto">
          <a:xfrm>
            <a:off x="8677348" y="10325174"/>
            <a:ext cx="665850" cy="1658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38,591 Exam Preparation Stock Photos, Pictures &amp; Royalty-Free Images -  iStock">
            <a:extLst>
              <a:ext uri="{FF2B5EF4-FFF2-40B4-BE49-F238E27FC236}">
                <a16:creationId xmlns:a16="http://schemas.microsoft.com/office/drawing/2014/main" id="{BF406AAE-706A-5623-C04D-7C43C1577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38" y="7487176"/>
            <a:ext cx="898472" cy="89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ree Black And White Heart Diagram, Download Free Black And White Heart  Diagram png images, Free ClipArts on Clipart Library">
            <a:extLst>
              <a:ext uri="{FF2B5EF4-FFF2-40B4-BE49-F238E27FC236}">
                <a16:creationId xmlns:a16="http://schemas.microsoft.com/office/drawing/2014/main" id="{21955CB4-E5D0-007F-09D4-782B6308E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566" y="7635454"/>
            <a:ext cx="768613" cy="768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rinciple of Specificity: Are you training right? - EXACT Sports">
            <a:extLst>
              <a:ext uri="{FF2B5EF4-FFF2-40B4-BE49-F238E27FC236}">
                <a16:creationId xmlns:a16="http://schemas.microsoft.com/office/drawing/2014/main" id="{E206FD06-3190-EF69-C975-D888DE8DDA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646" y="4973262"/>
            <a:ext cx="1720710" cy="624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Learn to Set SMART Goals in Figure Skating | Chitwoodskating.com">
            <a:extLst>
              <a:ext uri="{FF2B5EF4-FFF2-40B4-BE49-F238E27FC236}">
                <a16:creationId xmlns:a16="http://schemas.microsoft.com/office/drawing/2014/main" id="{AE293CC1-2A10-361B-DF25-B22E305EB6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65" y="2532878"/>
            <a:ext cx="1183482" cy="1157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lack Line Icon for Data Analysis Symbol, Analysis and Research Stock  Vector - Illustration of analysis, sign: 152986471">
            <a:extLst>
              <a:ext uri="{FF2B5EF4-FFF2-40B4-BE49-F238E27FC236}">
                <a16:creationId xmlns:a16="http://schemas.microsoft.com/office/drawing/2014/main" id="{EADA7223-0F6A-5BFB-231E-B3B0829127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553" y="939849"/>
            <a:ext cx="1114601" cy="1114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See related image detail">
            <a:extLst>
              <a:ext uri="{FF2B5EF4-FFF2-40B4-BE49-F238E27FC236}">
                <a16:creationId xmlns:a16="http://schemas.microsoft.com/office/drawing/2014/main" id="{44D24672-EEC3-0885-8766-52F762B236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649" y="10629157"/>
            <a:ext cx="880299" cy="843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317EF19-2BAA-AFAF-EE0F-0BE6CD16D35F}"/>
              </a:ext>
            </a:extLst>
          </p:cNvPr>
          <p:cNvSpPr txBox="1"/>
          <p:nvPr/>
        </p:nvSpPr>
        <p:spPr>
          <a:xfrm>
            <a:off x="1352550" y="10756900"/>
            <a:ext cx="67945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solidFill>
                  <a:schemeClr val="bg1"/>
                </a:solidFill>
                <a:ea typeface="Calibri"/>
                <a:cs typeface="Calibri"/>
              </a:rPr>
              <a:t>AP1 Exam</a:t>
            </a:r>
          </a:p>
        </p:txBody>
      </p:sp>
      <p:pic>
        <p:nvPicPr>
          <p:cNvPr id="16" name="Picture 2" descr="See related image detail">
            <a:extLst>
              <a:ext uri="{FF2B5EF4-FFF2-40B4-BE49-F238E27FC236}">
                <a16:creationId xmlns:a16="http://schemas.microsoft.com/office/drawing/2014/main" id="{56508BED-6D34-AD87-BA5D-31CA4B6793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949" y="5599957"/>
            <a:ext cx="880299" cy="843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A901398D-E0AA-080A-F53B-FFFCAF65E10D}"/>
              </a:ext>
            </a:extLst>
          </p:cNvPr>
          <p:cNvSpPr txBox="1"/>
          <p:nvPr/>
        </p:nvSpPr>
        <p:spPr>
          <a:xfrm>
            <a:off x="5308600" y="5772150"/>
            <a:ext cx="60325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solidFill>
                  <a:schemeClr val="bg1"/>
                </a:solidFill>
                <a:ea typeface="Calibri"/>
                <a:cs typeface="Calibri"/>
              </a:rPr>
              <a:t>AP2 Exam</a:t>
            </a:r>
            <a:r>
              <a:rPr lang="en-US" dirty="0">
                <a:ea typeface="Calibri"/>
                <a:cs typeface="Calibri"/>
              </a:rPr>
              <a:t> </a:t>
            </a:r>
            <a:endParaRPr lang="en-US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AC182AB-3462-54FD-5C1D-45A674BAF306}"/>
              </a:ext>
            </a:extLst>
          </p:cNvPr>
          <p:cNvSpPr txBox="1"/>
          <p:nvPr/>
        </p:nvSpPr>
        <p:spPr>
          <a:xfrm>
            <a:off x="6781800" y="1485900"/>
            <a:ext cx="571500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solidFill>
                  <a:schemeClr val="bg1"/>
                </a:solidFill>
                <a:ea typeface="Calibri"/>
                <a:cs typeface="Calibri"/>
              </a:rPr>
              <a:t>AP3 Exam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F05C36C-CA8C-B007-B5D8-2E78B8B77E70}"/>
              </a:ext>
            </a:extLst>
          </p:cNvPr>
          <p:cNvSpPr txBox="1"/>
          <p:nvPr/>
        </p:nvSpPr>
        <p:spPr>
          <a:xfrm>
            <a:off x="7370687" y="11679552"/>
            <a:ext cx="1265162" cy="646331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>
                <a:ea typeface="+mn-lt"/>
                <a:cs typeface="+mn-lt"/>
              </a:rPr>
              <a:t>Structure and Function of body systems </a:t>
            </a:r>
            <a:endParaRPr lang="en-US" sz="1200" b="1" dirty="0">
              <a:ea typeface="+mn-lt"/>
              <a:cs typeface="+mn-lt"/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B304D73E-AA5D-8BFE-8AD3-0BB1F24E58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97486" y="76070"/>
            <a:ext cx="1771650" cy="59055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B1DDDD9-52BE-8F40-49F9-623AFA5AB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15950" y="12412326"/>
            <a:ext cx="3362325" cy="25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186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542232" y="1648164"/>
            <a:ext cx="370335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0677CBE9-CC1D-4211-9EAB-815B981A66AD}"/>
              </a:ext>
            </a:extLst>
          </p:cNvPr>
          <p:cNvSpPr/>
          <p:nvPr/>
        </p:nvSpPr>
        <p:spPr>
          <a:xfrm rot="16200000">
            <a:off x="722268" y="8956305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B64291F4-B294-4EAE-BE6A-1E698E71AAF3}"/>
              </a:ext>
            </a:extLst>
          </p:cNvPr>
          <p:cNvSpPr/>
          <p:nvPr/>
        </p:nvSpPr>
        <p:spPr>
          <a:xfrm>
            <a:off x="2107362" y="8666587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7A8EDCF-3A87-4473-8233-69B87B9FA5D3}"/>
              </a:ext>
            </a:extLst>
          </p:cNvPr>
          <p:cNvSpPr/>
          <p:nvPr/>
        </p:nvSpPr>
        <p:spPr>
          <a:xfrm rot="5400000" flipH="1">
            <a:off x="6483569" y="6722344"/>
            <a:ext cx="2890838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966E969F-C727-4BFF-AAE5-6856E8A06B88}"/>
              </a:ext>
            </a:extLst>
          </p:cNvPr>
          <p:cNvSpPr/>
          <p:nvPr/>
        </p:nvSpPr>
        <p:spPr>
          <a:xfrm>
            <a:off x="2008042" y="6387344"/>
            <a:ext cx="5929312" cy="616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3346435E-0FC4-4067-8FA9-4AA7CB3FC6A7}"/>
              </a:ext>
            </a:extLst>
          </p:cNvPr>
          <p:cNvSpPr/>
          <p:nvPr/>
        </p:nvSpPr>
        <p:spPr>
          <a:xfrm rot="16200000">
            <a:off x="702648" y="4547474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FDD44234-9F7E-478C-A1C7-83ECF0C22A09}"/>
              </a:ext>
            </a:extLst>
          </p:cNvPr>
          <p:cNvSpPr/>
          <p:nvPr/>
        </p:nvSpPr>
        <p:spPr>
          <a:xfrm>
            <a:off x="2069281" y="4294210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55289239-78C7-4CED-AAF8-AAD155B63115}"/>
              </a:ext>
            </a:extLst>
          </p:cNvPr>
          <p:cNvSpPr/>
          <p:nvPr/>
        </p:nvSpPr>
        <p:spPr>
          <a:xfrm rot="5400000" flipH="1">
            <a:off x="6379209" y="2346206"/>
            <a:ext cx="2846387" cy="235373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4F4418F8-8DC8-4229-A64B-ACE2420AAA07}"/>
              </a:ext>
            </a:extLst>
          </p:cNvPr>
          <p:cNvSpPr/>
          <p:nvPr/>
        </p:nvSpPr>
        <p:spPr>
          <a:xfrm>
            <a:off x="1467780" y="2082006"/>
            <a:ext cx="6340766" cy="6508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1DA01F9E-3264-4301-B353-70C87CE34286}"/>
              </a:ext>
            </a:extLst>
          </p:cNvPr>
          <p:cNvSpPr/>
          <p:nvPr/>
        </p:nvSpPr>
        <p:spPr>
          <a:xfrm>
            <a:off x="2111478" y="10820791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cxnSp>
        <p:nvCxnSpPr>
          <p:cNvPr id="176" name="Straight Connector 175"/>
          <p:cNvCxnSpPr>
            <a:cxnSpLocks/>
            <a:endCxn id="156" idx="2"/>
          </p:cNvCxnSpPr>
          <p:nvPr/>
        </p:nvCxnSpPr>
        <p:spPr>
          <a:xfrm>
            <a:off x="1910094" y="4556785"/>
            <a:ext cx="6153277" cy="26721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Rectangle 147"/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AC1A78AC-0BA9-4D6A-AF82-315EB9B1B5D2}"/>
              </a:ext>
            </a:extLst>
          </p:cNvPr>
          <p:cNvCxnSpPr>
            <a:cxnSpLocks/>
          </p:cNvCxnSpPr>
          <p:nvPr/>
        </p:nvCxnSpPr>
        <p:spPr>
          <a:xfrm flipV="1">
            <a:off x="1957356" y="2370496"/>
            <a:ext cx="6063528" cy="3111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505E4AFE-1951-49D4-99AA-8E255E0B892F}"/>
              </a:ext>
            </a:extLst>
          </p:cNvPr>
          <p:cNvCxnSpPr>
            <a:cxnSpLocks/>
          </p:cNvCxnSpPr>
          <p:nvPr/>
        </p:nvCxnSpPr>
        <p:spPr>
          <a:xfrm>
            <a:off x="2171264" y="11105235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F1A0B2FD-F88F-413B-AD2C-7D6729946059}"/>
              </a:ext>
            </a:extLst>
          </p:cNvPr>
          <p:cNvCxnSpPr>
            <a:cxnSpLocks/>
          </p:cNvCxnSpPr>
          <p:nvPr/>
        </p:nvCxnSpPr>
        <p:spPr>
          <a:xfrm>
            <a:off x="1767882" y="6660578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E87ECD70-74B6-4FB2-A243-E913355C00A3}"/>
              </a:ext>
            </a:extLst>
          </p:cNvPr>
          <p:cNvCxnSpPr>
            <a:cxnSpLocks/>
          </p:cNvCxnSpPr>
          <p:nvPr/>
        </p:nvCxnSpPr>
        <p:spPr>
          <a:xfrm>
            <a:off x="1879098" y="8970235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0" name="Group 1069"/>
          <p:cNvGrpSpPr/>
          <p:nvPr/>
        </p:nvGrpSpPr>
        <p:grpSpPr>
          <a:xfrm>
            <a:off x="7367973" y="10446402"/>
            <a:ext cx="1221188" cy="1241391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START</a:t>
              </a:r>
            </a:p>
          </p:txBody>
        </p:sp>
      </p:grpSp>
      <p:sp>
        <p:nvSpPr>
          <p:cNvPr id="152" name="Arc 151">
            <a:extLst>
              <a:ext uri="{FF2B5EF4-FFF2-40B4-BE49-F238E27FC236}">
                <a16:creationId xmlns:a16="http://schemas.microsoft.com/office/drawing/2014/main" id="{B3737292-D276-4836-AF5E-0A1D8E72757F}"/>
              </a:ext>
            </a:extLst>
          </p:cNvPr>
          <p:cNvSpPr/>
          <p:nvPr/>
        </p:nvSpPr>
        <p:spPr>
          <a:xfrm flipH="1">
            <a:off x="1179534" y="455639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6F77AC31-46FE-40D5-9F9E-8A60BCBEA49A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5A864DF6-4AE8-478F-A6B6-932D80CDB4AC}"/>
              </a:ext>
            </a:extLst>
          </p:cNvPr>
          <p:cNvSpPr/>
          <p:nvPr/>
        </p:nvSpPr>
        <p:spPr>
          <a:xfrm>
            <a:off x="7319257" y="6690226"/>
            <a:ext cx="1403254" cy="222908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70420AA4-C8B8-4B42-A905-790FF4FE57D6}"/>
              </a:ext>
            </a:extLst>
          </p:cNvPr>
          <p:cNvSpPr/>
          <p:nvPr/>
        </p:nvSpPr>
        <p:spPr>
          <a:xfrm>
            <a:off x="7228634" y="2374666"/>
            <a:ext cx="1403254" cy="222908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72" name="Group 471"/>
          <p:cNvGrpSpPr/>
          <p:nvPr/>
        </p:nvGrpSpPr>
        <p:grpSpPr>
          <a:xfrm>
            <a:off x="8190993" y="7482528"/>
            <a:ext cx="1214980" cy="12340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END OF TERM</a:t>
              </a:r>
            </a:p>
          </p:txBody>
        </p:sp>
      </p:grpSp>
      <p:grpSp>
        <p:nvGrpSpPr>
          <p:cNvPr id="483" name="Group 482"/>
          <p:cNvGrpSpPr/>
          <p:nvPr/>
        </p:nvGrpSpPr>
        <p:grpSpPr>
          <a:xfrm>
            <a:off x="651630" y="9100493"/>
            <a:ext cx="1214980" cy="12340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327442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OCT</a:t>
              </a:r>
              <a:br>
                <a:rPr lang="en-US" sz="1400" b="1" dirty="0"/>
              </a:br>
              <a:r>
                <a:rPr lang="en-US" sz="1400" b="1" dirty="0"/>
                <a:t>HALF       TERM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52E5CC05-4CA0-46E8-98CB-15E8345F6494}"/>
              </a:ext>
            </a:extLst>
          </p:cNvPr>
          <p:cNvGrpSpPr/>
          <p:nvPr/>
        </p:nvGrpSpPr>
        <p:grpSpPr>
          <a:xfrm>
            <a:off x="1157439" y="6135172"/>
            <a:ext cx="1214980" cy="12340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011DD11F-83F7-4528-9BAC-EB308BED084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E941B530-F01B-4B68-92DB-E2E0561451B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FAB0B1C1-70C5-4FFC-9EE9-D680D0C8E7BE}"/>
                </a:ext>
              </a:extLst>
            </p:cNvPr>
            <p:cNvSpPr txBox="1"/>
            <p:nvPr/>
          </p:nvSpPr>
          <p:spPr>
            <a:xfrm>
              <a:off x="1234408" y="4305957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FEB</a:t>
              </a:r>
              <a:br>
                <a:rPr lang="en-US" sz="1400" b="1"/>
              </a:br>
              <a:r>
                <a:rPr lang="en-US" sz="1400" b="1"/>
                <a:t>HALF       TERM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CBF681FF-47CC-44BB-9D2A-4AA3B2573C7B}"/>
              </a:ext>
            </a:extLst>
          </p:cNvPr>
          <p:cNvGrpSpPr/>
          <p:nvPr/>
        </p:nvGrpSpPr>
        <p:grpSpPr>
          <a:xfrm>
            <a:off x="3920795" y="3940965"/>
            <a:ext cx="1214980" cy="12340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E69BBAC2-2708-42AF-82A1-2EA441C422F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0775CEFF-9815-4102-B688-A8EE717A42E6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F698CF00-9E0D-476B-AF38-1FE1A3EE1833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END OF TERM</a:t>
              </a: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D5FEB202-2B98-412A-8436-94079D72EFDF}"/>
              </a:ext>
            </a:extLst>
          </p:cNvPr>
          <p:cNvGrpSpPr/>
          <p:nvPr/>
        </p:nvGrpSpPr>
        <p:grpSpPr>
          <a:xfrm>
            <a:off x="5541246" y="1751197"/>
            <a:ext cx="1214980" cy="1234099"/>
            <a:chOff x="1212628" y="4031237"/>
            <a:chExt cx="1214980" cy="1304869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6BBDF91D-3500-4AB7-B065-DFDFD880D64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6B56B51C-33CD-4EE4-A351-830B819D45F3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9C415D81-0550-4E89-8F12-14A5FA1B90BD}"/>
                </a:ext>
              </a:extLst>
            </p:cNvPr>
            <p:cNvSpPr txBox="1"/>
            <p:nvPr/>
          </p:nvSpPr>
          <p:spPr>
            <a:xfrm>
              <a:off x="1234408" y="4295214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MAY</a:t>
              </a:r>
              <a:br>
                <a:rPr lang="en-US" sz="1400" b="1" dirty="0"/>
              </a:br>
              <a:r>
                <a:rPr lang="en-US" sz="1400" b="1" dirty="0"/>
                <a:t>HALF       TERM</a:t>
              </a:r>
            </a:p>
          </p:txBody>
        </p:sp>
      </p:grp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029842" y="11155846"/>
            <a:ext cx="385232" cy="75007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V="1">
            <a:off x="6123555" y="11230204"/>
            <a:ext cx="112702" cy="44092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BAB63CD5-E071-4893-849A-2772889EA40D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1712619" y="1726808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1191463" y="1192995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F35621-0C11-4491-9B3D-926CB65330E0}"/>
              </a:ext>
            </a:extLst>
          </p:cNvPr>
          <p:cNvSpPr txBox="1"/>
          <p:nvPr/>
        </p:nvSpPr>
        <p:spPr>
          <a:xfrm>
            <a:off x="11930" y="12238032"/>
            <a:ext cx="3197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i="1">
                <a:solidFill>
                  <a:schemeClr val="bg1"/>
                </a:solidFill>
              </a:rPr>
              <a:t>LEARNING JOURNEY</a:t>
            </a:r>
            <a:endParaRPr lang="en-GB" sz="2800" i="1">
              <a:solidFill>
                <a:schemeClr val="bg1"/>
              </a:solidFill>
            </a:endParaRPr>
          </a:p>
        </p:txBody>
      </p: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DC90F300-EBB1-4CCB-85DB-A767B91A7E58}"/>
              </a:ext>
            </a:extLst>
          </p:cNvPr>
          <p:cNvCxnSpPr>
            <a:cxnSpLocks/>
          </p:cNvCxnSpPr>
          <p:nvPr/>
        </p:nvCxnSpPr>
        <p:spPr>
          <a:xfrm flipH="1">
            <a:off x="6719445" y="10801342"/>
            <a:ext cx="21385" cy="4001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Connector 190">
            <a:extLst>
              <a:ext uri="{FF2B5EF4-FFF2-40B4-BE49-F238E27FC236}">
                <a16:creationId xmlns:a16="http://schemas.microsoft.com/office/drawing/2014/main" id="{E4CAE2E1-A6B1-4D93-8C8E-1E56E279FFCD}"/>
              </a:ext>
            </a:extLst>
          </p:cNvPr>
          <p:cNvCxnSpPr>
            <a:cxnSpLocks/>
            <a:endCxn id="143" idx="0"/>
          </p:cNvCxnSpPr>
          <p:nvPr/>
        </p:nvCxnSpPr>
        <p:spPr>
          <a:xfrm flipV="1">
            <a:off x="1421417" y="11133591"/>
            <a:ext cx="692534" cy="42742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Straight Connector 216">
            <a:extLst>
              <a:ext uri="{FF2B5EF4-FFF2-40B4-BE49-F238E27FC236}">
                <a16:creationId xmlns:a16="http://schemas.microsoft.com/office/drawing/2014/main" id="{D14E4936-2A99-47DA-8269-751FBD7C63CC}"/>
              </a:ext>
            </a:extLst>
          </p:cNvPr>
          <p:cNvCxnSpPr>
            <a:cxnSpLocks/>
          </p:cNvCxnSpPr>
          <p:nvPr/>
        </p:nvCxnSpPr>
        <p:spPr>
          <a:xfrm flipH="1">
            <a:off x="2514445" y="8575705"/>
            <a:ext cx="2494" cy="55479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Straight Connector 225">
            <a:extLst>
              <a:ext uri="{FF2B5EF4-FFF2-40B4-BE49-F238E27FC236}">
                <a16:creationId xmlns:a16="http://schemas.microsoft.com/office/drawing/2014/main" id="{306F177B-C850-47D2-B28B-1E83F196B089}"/>
              </a:ext>
            </a:extLst>
          </p:cNvPr>
          <p:cNvCxnSpPr>
            <a:cxnSpLocks/>
          </p:cNvCxnSpPr>
          <p:nvPr/>
        </p:nvCxnSpPr>
        <p:spPr>
          <a:xfrm flipV="1">
            <a:off x="4863218" y="11202411"/>
            <a:ext cx="372075" cy="39381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7" name="Group 326">
            <a:extLst>
              <a:ext uri="{FF2B5EF4-FFF2-40B4-BE49-F238E27FC236}">
                <a16:creationId xmlns:a16="http://schemas.microsoft.com/office/drawing/2014/main" id="{77CF0138-2918-4190-9448-690198E72547}"/>
              </a:ext>
            </a:extLst>
          </p:cNvPr>
          <p:cNvGrpSpPr/>
          <p:nvPr/>
        </p:nvGrpSpPr>
        <p:grpSpPr>
          <a:xfrm>
            <a:off x="6943109" y="2059886"/>
            <a:ext cx="1214980" cy="572610"/>
            <a:chOff x="1212628" y="4031237"/>
            <a:chExt cx="1214980" cy="1304869"/>
          </a:xfrm>
        </p:grpSpPr>
        <p:sp>
          <p:nvSpPr>
            <p:cNvPr id="328" name="Oval 327">
              <a:extLst>
                <a:ext uri="{FF2B5EF4-FFF2-40B4-BE49-F238E27FC236}">
                  <a16:creationId xmlns:a16="http://schemas.microsoft.com/office/drawing/2014/main" id="{940BF1FF-75A5-4CF0-B5BD-B326867D59A0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9" name="Oval 328">
              <a:extLst>
                <a:ext uri="{FF2B5EF4-FFF2-40B4-BE49-F238E27FC236}">
                  <a16:creationId xmlns:a16="http://schemas.microsoft.com/office/drawing/2014/main" id="{DDC56704-0782-4A13-841B-9049BA4DE7D4}"/>
                </a:ext>
              </a:extLst>
            </p:cNvPr>
            <p:cNvSpPr/>
            <p:nvPr/>
          </p:nvSpPr>
          <p:spPr>
            <a:xfrm>
              <a:off x="1238451" y="4250951"/>
              <a:ext cx="1098983" cy="107694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sz="1400" dirty="0">
                  <a:solidFill>
                    <a:schemeClr val="tx1"/>
                  </a:solidFill>
                  <a:cs typeface="Calibri"/>
                </a:rPr>
                <a:t>Final </a:t>
              </a:r>
              <a:r>
                <a:rPr lang="en-US" sz="1400">
                  <a:solidFill>
                    <a:schemeClr val="tx1"/>
                  </a:solidFill>
                  <a:cs typeface="Calibri"/>
                </a:rPr>
                <a:t>Exam</a:t>
              </a:r>
              <a:endParaRPr lang="en-US" sz="1400">
                <a:solidFill>
                  <a:schemeClr val="tx1"/>
                </a:solidFill>
                <a:ea typeface="Calibri"/>
                <a:cs typeface="Calibri"/>
              </a:endParaRPr>
            </a:p>
          </p:txBody>
        </p:sp>
      </p:grpSp>
      <p:cxnSp>
        <p:nvCxnSpPr>
          <p:cNvPr id="288" name="Straight Connector 287">
            <a:extLst>
              <a:ext uri="{FF2B5EF4-FFF2-40B4-BE49-F238E27FC236}">
                <a16:creationId xmlns:a16="http://schemas.microsoft.com/office/drawing/2014/main" id="{D2560741-1357-4F25-ABF2-A8818DC8FA00}"/>
              </a:ext>
            </a:extLst>
          </p:cNvPr>
          <p:cNvCxnSpPr>
            <a:cxnSpLocks/>
          </p:cNvCxnSpPr>
          <p:nvPr/>
        </p:nvCxnSpPr>
        <p:spPr>
          <a:xfrm>
            <a:off x="4350453" y="10691838"/>
            <a:ext cx="0" cy="44380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B356D51A-0908-1754-5BDA-1E88A86289C9}"/>
              </a:ext>
            </a:extLst>
          </p:cNvPr>
          <p:cNvCxnSpPr>
            <a:cxnSpLocks/>
          </p:cNvCxnSpPr>
          <p:nvPr/>
        </p:nvCxnSpPr>
        <p:spPr>
          <a:xfrm>
            <a:off x="5529082" y="10697307"/>
            <a:ext cx="162794" cy="32070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Straight Connector 208">
            <a:extLst>
              <a:ext uri="{FF2B5EF4-FFF2-40B4-BE49-F238E27FC236}">
                <a16:creationId xmlns:a16="http://schemas.microsoft.com/office/drawing/2014/main" id="{77F102F8-C53B-C2C7-4950-A43B52B7E287}"/>
              </a:ext>
            </a:extLst>
          </p:cNvPr>
          <p:cNvCxnSpPr>
            <a:cxnSpLocks/>
            <a:endCxn id="154" idx="0"/>
          </p:cNvCxnSpPr>
          <p:nvPr/>
        </p:nvCxnSpPr>
        <p:spPr>
          <a:xfrm>
            <a:off x="1636275" y="8719390"/>
            <a:ext cx="321751" cy="21656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Straight Connector 209">
            <a:extLst>
              <a:ext uri="{FF2B5EF4-FFF2-40B4-BE49-F238E27FC236}">
                <a16:creationId xmlns:a16="http://schemas.microsoft.com/office/drawing/2014/main" id="{BAE3D2C6-48EF-9056-6584-5B3011A2101C}"/>
              </a:ext>
            </a:extLst>
          </p:cNvPr>
          <p:cNvCxnSpPr>
            <a:cxnSpLocks/>
          </p:cNvCxnSpPr>
          <p:nvPr/>
        </p:nvCxnSpPr>
        <p:spPr>
          <a:xfrm flipH="1">
            <a:off x="3557812" y="8491915"/>
            <a:ext cx="27644" cy="27487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2DDD492-13B5-E72B-AAA9-8CCA975A2B8E}"/>
              </a:ext>
            </a:extLst>
          </p:cNvPr>
          <p:cNvCxnSpPr>
            <a:cxnSpLocks/>
          </p:cNvCxnSpPr>
          <p:nvPr/>
        </p:nvCxnSpPr>
        <p:spPr>
          <a:xfrm flipH="1" flipV="1">
            <a:off x="7266352" y="9197056"/>
            <a:ext cx="115860" cy="23339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Rectangle 169">
            <a:extLst>
              <a:ext uri="{FF2B5EF4-FFF2-40B4-BE49-F238E27FC236}">
                <a16:creationId xmlns:a16="http://schemas.microsoft.com/office/drawing/2014/main" id="{170C63F3-DC03-43E8-AAB0-8D2F9A4E69B4}"/>
              </a:ext>
            </a:extLst>
          </p:cNvPr>
          <p:cNvSpPr/>
          <p:nvPr/>
        </p:nvSpPr>
        <p:spPr>
          <a:xfrm>
            <a:off x="-13774" y="-3414"/>
            <a:ext cx="9570698" cy="707886"/>
          </a:xfrm>
          <a:prstGeom prst="rect">
            <a:avLst/>
          </a:prstGeom>
          <a:solidFill>
            <a:srgbClr val="002060"/>
          </a:solidFill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NCFE Health and Fitness – Year 11</a:t>
            </a:r>
            <a:endParaRPr lang="en-US" sz="4000" dirty="0">
              <a:solidFill>
                <a:schemeClr val="bg1"/>
              </a:solidFill>
            </a:endParaRPr>
          </a:p>
        </p:txBody>
      </p:sp>
      <p:pic>
        <p:nvPicPr>
          <p:cNvPr id="16" name="Picture 2" descr="See related image detail">
            <a:extLst>
              <a:ext uri="{FF2B5EF4-FFF2-40B4-BE49-F238E27FC236}">
                <a16:creationId xmlns:a16="http://schemas.microsoft.com/office/drawing/2014/main" id="{E582FAC2-E874-E8D9-8F31-707CAE5C6C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6999" y="6240134"/>
            <a:ext cx="880299" cy="843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1C5733F-D44E-A2F9-52F3-25AA061B84E2}"/>
              </a:ext>
            </a:extLst>
          </p:cNvPr>
          <p:cNvSpPr txBox="1"/>
          <p:nvPr/>
        </p:nvSpPr>
        <p:spPr>
          <a:xfrm>
            <a:off x="8055078" y="6430047"/>
            <a:ext cx="83088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>
                <a:solidFill>
                  <a:schemeClr val="bg1"/>
                </a:solidFill>
                <a:ea typeface="Calibri"/>
                <a:cs typeface="Calibri"/>
              </a:rPr>
              <a:t>Exam AP2</a:t>
            </a:r>
          </a:p>
        </p:txBody>
      </p:sp>
      <p:pic>
        <p:nvPicPr>
          <p:cNvPr id="20" name="Picture 2" descr="See related image detail">
            <a:extLst>
              <a:ext uri="{FF2B5EF4-FFF2-40B4-BE49-F238E27FC236}">
                <a16:creationId xmlns:a16="http://schemas.microsoft.com/office/drawing/2014/main" id="{E140F610-F933-E21C-5472-01D2D9CAB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351" y="11280728"/>
            <a:ext cx="880299" cy="843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1D5E19D4-DE23-7F1E-880D-CD51EE98D14C}"/>
              </a:ext>
            </a:extLst>
          </p:cNvPr>
          <p:cNvSpPr txBox="1"/>
          <p:nvPr/>
        </p:nvSpPr>
        <p:spPr>
          <a:xfrm>
            <a:off x="2214470" y="11327340"/>
            <a:ext cx="8815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Synoptic project</a:t>
            </a:r>
          </a:p>
          <a:p>
            <a:r>
              <a:rPr lang="en-GB" sz="1400" dirty="0">
                <a:solidFill>
                  <a:schemeClr val="bg1"/>
                </a:solidFill>
              </a:rPr>
              <a:t>released</a:t>
            </a:r>
          </a:p>
        </p:txBody>
      </p:sp>
      <p:pic>
        <p:nvPicPr>
          <p:cNvPr id="29" name="Picture 2" descr="See related image detail">
            <a:extLst>
              <a:ext uri="{FF2B5EF4-FFF2-40B4-BE49-F238E27FC236}">
                <a16:creationId xmlns:a16="http://schemas.microsoft.com/office/drawing/2014/main" id="{2BF47862-F53B-74E0-211D-99B1A415B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143" y="4177237"/>
            <a:ext cx="1121039" cy="888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60F16843-03C1-1495-BF44-40B838D71F28}"/>
              </a:ext>
            </a:extLst>
          </p:cNvPr>
          <p:cNvSpPr txBox="1"/>
          <p:nvPr/>
        </p:nvSpPr>
        <p:spPr>
          <a:xfrm>
            <a:off x="7164170" y="4368683"/>
            <a:ext cx="1109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Submission date </a:t>
            </a:r>
          </a:p>
        </p:txBody>
      </p:sp>
      <p:pic>
        <p:nvPicPr>
          <p:cNvPr id="37" name="Picture 2" descr="See related image detail">
            <a:extLst>
              <a:ext uri="{FF2B5EF4-FFF2-40B4-BE49-F238E27FC236}">
                <a16:creationId xmlns:a16="http://schemas.microsoft.com/office/drawing/2014/main" id="{F3C5427B-C35E-EBEE-A132-99770EFFE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584" y="8669662"/>
            <a:ext cx="880299" cy="843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DBE9D781-4588-184A-DCE8-1DB3BBBD9A3D}"/>
              </a:ext>
            </a:extLst>
          </p:cNvPr>
          <p:cNvSpPr txBox="1"/>
          <p:nvPr/>
        </p:nvSpPr>
        <p:spPr>
          <a:xfrm>
            <a:off x="1706873" y="11370717"/>
            <a:ext cx="881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Exam resit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7CF601-812C-D32B-1773-A91F7F8442DF}"/>
              </a:ext>
            </a:extLst>
          </p:cNvPr>
          <p:cNvSpPr txBox="1"/>
          <p:nvPr/>
        </p:nvSpPr>
        <p:spPr>
          <a:xfrm>
            <a:off x="4145887" y="11518329"/>
            <a:ext cx="1316754" cy="646331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Structure of a health and fitness programme</a:t>
            </a:r>
            <a:endParaRPr lang="en-US" sz="1200" dirty="0">
              <a:ea typeface="+mn-lt"/>
              <a:cs typeface="+mn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EF714F8-7E81-1580-4809-FDC551BE360D}"/>
              </a:ext>
            </a:extLst>
          </p:cNvPr>
          <p:cNvSpPr txBox="1"/>
          <p:nvPr/>
        </p:nvSpPr>
        <p:spPr>
          <a:xfrm>
            <a:off x="3814102" y="10115415"/>
            <a:ext cx="1284237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Components of a health &amp; fitness </a:t>
            </a:r>
            <a:r>
              <a:rPr lang="en-US" sz="1200" dirty="0" err="1">
                <a:ea typeface="+mn-lt"/>
                <a:cs typeface="+mn-lt"/>
              </a:rPr>
              <a:t>programme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8EC4832-FDB9-8B38-0362-5E9493C66DB7}"/>
              </a:ext>
            </a:extLst>
          </p:cNvPr>
          <p:cNvSpPr txBox="1"/>
          <p:nvPr/>
        </p:nvSpPr>
        <p:spPr>
          <a:xfrm>
            <a:off x="3227840" y="11516537"/>
            <a:ext cx="810079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Warm up/ cool down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2978B66-85E7-9FE3-794E-9C8AFC396D5F}"/>
              </a:ext>
            </a:extLst>
          </p:cNvPr>
          <p:cNvSpPr txBox="1"/>
          <p:nvPr/>
        </p:nvSpPr>
        <p:spPr>
          <a:xfrm>
            <a:off x="1983838" y="10296993"/>
            <a:ext cx="810079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Main activity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C06AC79-0F26-BD64-4A9B-4E59843DD003}"/>
              </a:ext>
            </a:extLst>
          </p:cNvPr>
          <p:cNvSpPr txBox="1"/>
          <p:nvPr/>
        </p:nvSpPr>
        <p:spPr>
          <a:xfrm>
            <a:off x="2843424" y="10300875"/>
            <a:ext cx="924544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Health and safety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3EE45797-F717-9614-7E65-05E49373AE80}"/>
              </a:ext>
            </a:extLst>
          </p:cNvPr>
          <p:cNvCxnSpPr>
            <a:cxnSpLocks/>
          </p:cNvCxnSpPr>
          <p:nvPr/>
        </p:nvCxnSpPr>
        <p:spPr>
          <a:xfrm flipV="1">
            <a:off x="1073064" y="11119984"/>
            <a:ext cx="322753" cy="24459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7038FAA-5621-C716-22C4-80C276FCD7F7}"/>
              </a:ext>
            </a:extLst>
          </p:cNvPr>
          <p:cNvCxnSpPr>
            <a:cxnSpLocks/>
          </p:cNvCxnSpPr>
          <p:nvPr/>
        </p:nvCxnSpPr>
        <p:spPr>
          <a:xfrm>
            <a:off x="4608439" y="8634464"/>
            <a:ext cx="32974" cy="2882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E500134A-D892-A020-3EFE-E47639A4DD47}"/>
              </a:ext>
            </a:extLst>
          </p:cNvPr>
          <p:cNvCxnSpPr>
            <a:cxnSpLocks/>
          </p:cNvCxnSpPr>
          <p:nvPr/>
        </p:nvCxnSpPr>
        <p:spPr>
          <a:xfrm>
            <a:off x="3769733" y="10807760"/>
            <a:ext cx="28102" cy="43697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B2A4183A-2E10-1485-14A1-01B8CC21A065}"/>
              </a:ext>
            </a:extLst>
          </p:cNvPr>
          <p:cNvSpPr txBox="1"/>
          <p:nvPr/>
        </p:nvSpPr>
        <p:spPr>
          <a:xfrm>
            <a:off x="753054" y="11582888"/>
            <a:ext cx="1265162" cy="461665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Synoptic project </a:t>
            </a:r>
            <a:r>
              <a:rPr lang="en-US" sz="1200" b="1">
                <a:ea typeface="+mn-lt"/>
                <a:cs typeface="+mn-lt"/>
              </a:rPr>
              <a:t>preparation</a:t>
            </a:r>
            <a:endParaRPr lang="en-US" sz="1200" b="1" dirty="0">
              <a:ea typeface="+mn-lt"/>
              <a:cs typeface="+mn-lt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8A70030-8286-36E3-4240-D0E702862D3F}"/>
              </a:ext>
            </a:extLst>
          </p:cNvPr>
          <p:cNvSpPr txBox="1"/>
          <p:nvPr/>
        </p:nvSpPr>
        <p:spPr>
          <a:xfrm>
            <a:off x="198243" y="11050202"/>
            <a:ext cx="993489" cy="461665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>
                <a:ea typeface="+mn-lt"/>
                <a:cs typeface="+mn-lt"/>
              </a:rPr>
              <a:t>Exam </a:t>
            </a:r>
            <a:r>
              <a:rPr lang="en-US" sz="1200" b="1" err="1">
                <a:ea typeface="+mn-lt"/>
                <a:cs typeface="+mn-lt"/>
              </a:rPr>
              <a:t>Preparat</a:t>
            </a:r>
            <a:r>
              <a:rPr lang="en-US" sz="1200" b="1">
                <a:ea typeface="+mn-lt"/>
                <a:cs typeface="+mn-lt"/>
              </a:rPr>
              <a:t>ion</a:t>
            </a:r>
            <a:endParaRPr lang="en-US" sz="1200" b="1" dirty="0">
              <a:ea typeface="+mn-lt"/>
              <a:cs typeface="+mn-lt"/>
            </a:endParaRP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B4ABADCD-6A91-3D18-ED36-26BF24EEA6B1}"/>
              </a:ext>
            </a:extLst>
          </p:cNvPr>
          <p:cNvCxnSpPr>
            <a:cxnSpLocks/>
          </p:cNvCxnSpPr>
          <p:nvPr/>
        </p:nvCxnSpPr>
        <p:spPr>
          <a:xfrm>
            <a:off x="2636447" y="10763823"/>
            <a:ext cx="405706" cy="33492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A2D08B75-4A16-F1B7-8805-9EBE83A83CC2}"/>
              </a:ext>
            </a:extLst>
          </p:cNvPr>
          <p:cNvSpPr txBox="1"/>
          <p:nvPr/>
        </p:nvSpPr>
        <p:spPr>
          <a:xfrm>
            <a:off x="633518" y="8220166"/>
            <a:ext cx="1228170" cy="646331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Task 1 Fitness </a:t>
            </a:r>
            <a:r>
              <a:rPr lang="en-US" sz="1200" b="1">
                <a:ea typeface="+mn-lt"/>
                <a:cs typeface="+mn-lt"/>
              </a:rPr>
              <a:t>Assessment of client 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78C000FB-BE26-B38A-F3CA-9BA372B4BBE2}"/>
              </a:ext>
            </a:extLst>
          </p:cNvPr>
          <p:cNvSpPr txBox="1"/>
          <p:nvPr/>
        </p:nvSpPr>
        <p:spPr>
          <a:xfrm>
            <a:off x="3563995" y="5586749"/>
            <a:ext cx="1316754" cy="461665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Complete Synoptic project</a:t>
            </a:r>
            <a:endParaRPr lang="en-US" sz="1200" dirty="0">
              <a:ea typeface="+mn-lt"/>
              <a:cs typeface="+mn-lt"/>
            </a:endParaRP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366E64E4-16A5-5E48-6783-E77173DB5849}"/>
              </a:ext>
            </a:extLst>
          </p:cNvPr>
          <p:cNvCxnSpPr>
            <a:cxnSpLocks/>
          </p:cNvCxnSpPr>
          <p:nvPr/>
        </p:nvCxnSpPr>
        <p:spPr>
          <a:xfrm>
            <a:off x="4223258" y="6044930"/>
            <a:ext cx="239110" cy="67311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90B8D576-3140-D4F8-210C-D2C5DEC1C36E}"/>
              </a:ext>
            </a:extLst>
          </p:cNvPr>
          <p:cNvCxnSpPr>
            <a:cxnSpLocks/>
          </p:cNvCxnSpPr>
          <p:nvPr/>
        </p:nvCxnSpPr>
        <p:spPr>
          <a:xfrm flipH="1" flipV="1">
            <a:off x="1589783" y="4786805"/>
            <a:ext cx="2031215" cy="80997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" name="Picture 6" descr="38,591 Exam Preparation Stock Photos, Pictures &amp; Royalty-Free Images -  iStock">
            <a:extLst>
              <a:ext uri="{FF2B5EF4-FFF2-40B4-BE49-F238E27FC236}">
                <a16:creationId xmlns:a16="http://schemas.microsoft.com/office/drawing/2014/main" id="{8BF268F9-24DD-2358-C15B-777C6B9C06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28" t="13287" r="24078" b="6239"/>
          <a:stretch>
            <a:fillRect/>
          </a:stretch>
        </p:blipFill>
        <p:spPr bwMode="auto">
          <a:xfrm>
            <a:off x="8148303" y="4908386"/>
            <a:ext cx="502295" cy="748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Warm-Ups Before Exercise: Many Methods, Little Research - The New York Times">
            <a:extLst>
              <a:ext uri="{FF2B5EF4-FFF2-40B4-BE49-F238E27FC236}">
                <a16:creationId xmlns:a16="http://schemas.microsoft.com/office/drawing/2014/main" id="{5CCB3DEF-E076-C5CF-9342-E423107AB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839" y="9417533"/>
            <a:ext cx="1506410" cy="566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See related image detail">
            <a:extLst>
              <a:ext uri="{FF2B5EF4-FFF2-40B4-BE49-F238E27FC236}">
                <a16:creationId xmlns:a16="http://schemas.microsoft.com/office/drawing/2014/main" id="{7F6A71CC-27B4-30B3-10BB-BA95DA829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017" y="10444596"/>
            <a:ext cx="662091" cy="661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5F36F3E-6EBB-9F9D-0E7F-137E05411CC0}"/>
              </a:ext>
            </a:extLst>
          </p:cNvPr>
          <p:cNvSpPr txBox="1"/>
          <p:nvPr/>
        </p:nvSpPr>
        <p:spPr>
          <a:xfrm>
            <a:off x="3301733" y="8758414"/>
            <a:ext cx="881506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 err="1">
                <a:solidFill>
                  <a:schemeClr val="bg1"/>
                </a:solidFill>
                <a:ea typeface="Calibri"/>
                <a:cs typeface="Calibri"/>
              </a:rPr>
              <a:t>Synopt</a:t>
            </a:r>
            <a:r>
              <a:rPr lang="en-GB" sz="1400">
                <a:solidFill>
                  <a:schemeClr val="bg1"/>
                </a:solidFill>
                <a:ea typeface="Calibri"/>
                <a:cs typeface="Calibri"/>
              </a:rPr>
              <a:t>ic Project </a:t>
            </a:r>
            <a:endParaRPr lang="en-GB" sz="1400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4A9AE79-78FC-A78F-2165-2715712FB7BD}"/>
              </a:ext>
            </a:extLst>
          </p:cNvPr>
          <p:cNvSpPr txBox="1"/>
          <p:nvPr/>
        </p:nvSpPr>
        <p:spPr>
          <a:xfrm>
            <a:off x="1233798" y="10503510"/>
            <a:ext cx="763309" cy="53231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>
                <a:solidFill>
                  <a:schemeClr val="bg1"/>
                </a:solidFill>
              </a:rPr>
              <a:t>Exam AP1 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15F7BC8-40EB-B746-BF2F-FFF54F26F9F7}"/>
              </a:ext>
            </a:extLst>
          </p:cNvPr>
          <p:cNvSpPr txBox="1"/>
          <p:nvPr/>
        </p:nvSpPr>
        <p:spPr>
          <a:xfrm>
            <a:off x="6073189" y="5848490"/>
            <a:ext cx="872813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>
                <a:ea typeface="Calibri" panose="020F0502020204030204"/>
                <a:cs typeface="Calibri" panose="020F0502020204030204"/>
              </a:rPr>
              <a:t>ST, MT, LT Targets</a:t>
            </a:r>
            <a:endParaRPr lang="en-US" sz="1200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FF2C18-6403-2798-458D-F1C63D744697}"/>
              </a:ext>
            </a:extLst>
          </p:cNvPr>
          <p:cNvSpPr txBox="1"/>
          <p:nvPr/>
        </p:nvSpPr>
        <p:spPr>
          <a:xfrm>
            <a:off x="6597731" y="11619256"/>
            <a:ext cx="1316754" cy="646331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Health and Fitness analysis and goal setting </a:t>
            </a:r>
            <a:endParaRPr lang="en-US" sz="1200" dirty="0">
              <a:ea typeface="+mn-lt"/>
              <a:cs typeface="+mn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DE84E2F-3593-EFE4-B075-2F7C89DC9DF1}"/>
              </a:ext>
            </a:extLst>
          </p:cNvPr>
          <p:cNvSpPr txBox="1"/>
          <p:nvPr/>
        </p:nvSpPr>
        <p:spPr>
          <a:xfrm>
            <a:off x="5562600" y="11700104"/>
            <a:ext cx="935514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 err="1">
                <a:ea typeface="+mn-lt"/>
                <a:cs typeface="+mn-lt"/>
              </a:rPr>
              <a:t>Analysising</a:t>
            </a:r>
            <a:r>
              <a:rPr lang="en-US" sz="1200" dirty="0">
                <a:ea typeface="+mn-lt"/>
                <a:cs typeface="+mn-lt"/>
              </a:rPr>
              <a:t> Data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39B4E6A-9030-A8EA-B8C7-0701886581F8}"/>
              </a:ext>
            </a:extLst>
          </p:cNvPr>
          <p:cNvSpPr txBox="1"/>
          <p:nvPr/>
        </p:nvSpPr>
        <p:spPr>
          <a:xfrm>
            <a:off x="6317239" y="10336296"/>
            <a:ext cx="935514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Analysis tools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AAD2E0A-333E-0E63-7D29-BCC5C87358ED}"/>
              </a:ext>
            </a:extLst>
          </p:cNvPr>
          <p:cNvSpPr txBox="1"/>
          <p:nvPr/>
        </p:nvSpPr>
        <p:spPr>
          <a:xfrm>
            <a:off x="5198918" y="10472678"/>
            <a:ext cx="1080986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>
                <a:ea typeface="+mn-lt"/>
                <a:cs typeface="+mn-lt"/>
              </a:rPr>
              <a:t>Goal Setting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1B4047-6CFC-9C45-95EF-EAEA38EFAD81}"/>
              </a:ext>
            </a:extLst>
          </p:cNvPr>
          <p:cNvSpPr txBox="1"/>
          <p:nvPr/>
        </p:nvSpPr>
        <p:spPr>
          <a:xfrm>
            <a:off x="2057410" y="7942676"/>
            <a:ext cx="975616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>
                <a:ea typeface="+mn-lt"/>
                <a:cs typeface="+mn-lt"/>
              </a:rPr>
              <a:t>Complete </a:t>
            </a:r>
            <a:endParaRPr lang="en-US"/>
          </a:p>
          <a:p>
            <a:pPr algn="ctr"/>
            <a:r>
              <a:rPr lang="en-US" sz="1200">
                <a:ea typeface="+mn-lt"/>
                <a:cs typeface="+mn-lt"/>
              </a:rPr>
              <a:t>fitness testing</a:t>
            </a:r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AF26182-6532-7455-ABCF-016B2847C0F2}"/>
              </a:ext>
            </a:extLst>
          </p:cNvPr>
          <p:cNvSpPr txBox="1"/>
          <p:nvPr/>
        </p:nvSpPr>
        <p:spPr>
          <a:xfrm>
            <a:off x="3105816" y="8034640"/>
            <a:ext cx="810079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>
                <a:ea typeface="+mn-lt"/>
                <a:cs typeface="+mn-lt"/>
              </a:rPr>
              <a:t>Record results</a:t>
            </a:r>
            <a:endParaRPr lang="en-US" sz="1200" dirty="0"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EDE832-7BA0-956C-961A-3CABC189F1AB}"/>
              </a:ext>
            </a:extLst>
          </p:cNvPr>
          <p:cNvSpPr txBox="1"/>
          <p:nvPr/>
        </p:nvSpPr>
        <p:spPr>
          <a:xfrm>
            <a:off x="4062258" y="7979462"/>
            <a:ext cx="1141155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>
                <a:ea typeface="+mn-lt"/>
                <a:cs typeface="+mn-lt"/>
              </a:rPr>
              <a:t>Compare results to normative data</a:t>
            </a:r>
            <a:endParaRPr lang="en-US" sz="1200" dirty="0">
              <a:ea typeface="+mn-lt"/>
              <a:cs typeface="+mn-lt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7AEBDBB-FBBD-C94D-F89D-6B5511B34FC3}"/>
              </a:ext>
            </a:extLst>
          </p:cNvPr>
          <p:cNvSpPr txBox="1"/>
          <p:nvPr/>
        </p:nvSpPr>
        <p:spPr>
          <a:xfrm>
            <a:off x="4540480" y="9395730"/>
            <a:ext cx="865258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+mn-lt"/>
                <a:cs typeface="+mn-lt"/>
              </a:rPr>
              <a:t>Evaluate &amp; </a:t>
            </a:r>
            <a:r>
              <a:rPr lang="en-US" sz="1200" dirty="0" err="1">
                <a:ea typeface="+mn-lt"/>
                <a:cs typeface="+mn-lt"/>
              </a:rPr>
              <a:t>Analyse</a:t>
            </a:r>
            <a:r>
              <a:rPr lang="en-US" sz="1200" dirty="0">
                <a:ea typeface="+mn-lt"/>
                <a:cs typeface="+mn-lt"/>
              </a:rPr>
              <a:t>   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328F6E6B-5BBF-FC03-B6B0-93082907FCA3}"/>
              </a:ext>
            </a:extLst>
          </p:cNvPr>
          <p:cNvCxnSpPr>
            <a:cxnSpLocks/>
          </p:cNvCxnSpPr>
          <p:nvPr/>
        </p:nvCxnSpPr>
        <p:spPr>
          <a:xfrm flipH="1" flipV="1">
            <a:off x="4862129" y="9217012"/>
            <a:ext cx="3812" cy="18996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94273AEF-66B2-10EC-0C0D-57503F05B40E}"/>
              </a:ext>
            </a:extLst>
          </p:cNvPr>
          <p:cNvSpPr txBox="1"/>
          <p:nvPr/>
        </p:nvSpPr>
        <p:spPr>
          <a:xfrm>
            <a:off x="5415724" y="7907482"/>
            <a:ext cx="1228170" cy="646331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>
                <a:ea typeface="+mn-lt"/>
                <a:cs typeface="+mn-lt"/>
              </a:rPr>
              <a:t>Task 2 Fitness </a:t>
            </a:r>
            <a:r>
              <a:rPr lang="en-US" sz="1200" b="1" dirty="0">
                <a:ea typeface="+mn-lt"/>
                <a:cs typeface="+mn-lt"/>
              </a:rPr>
              <a:t>Assessment of client 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8BC1E7B-558A-3BE3-EC5C-4AF0B1602266}"/>
              </a:ext>
            </a:extLst>
          </p:cNvPr>
          <p:cNvSpPr txBox="1"/>
          <p:nvPr/>
        </p:nvSpPr>
        <p:spPr>
          <a:xfrm>
            <a:off x="5736029" y="9377337"/>
            <a:ext cx="754899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>
                <a:ea typeface="Calibri"/>
                <a:cs typeface="Calibri"/>
              </a:rPr>
              <a:t>PAR-Q</a:t>
            </a:r>
            <a:endParaRPr lang="en-US" sz="1200" dirty="0">
              <a:ea typeface="Calibri"/>
              <a:cs typeface="Calibri"/>
            </a:endParaRP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BBCA2F4C-C9E7-2FAC-B195-F28B27738C5E}"/>
              </a:ext>
            </a:extLst>
          </p:cNvPr>
          <p:cNvCxnSpPr>
            <a:cxnSpLocks/>
          </p:cNvCxnSpPr>
          <p:nvPr/>
        </p:nvCxnSpPr>
        <p:spPr>
          <a:xfrm flipH="1" flipV="1">
            <a:off x="6254731" y="9160270"/>
            <a:ext cx="23895" cy="21499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B0200178-E155-3E9D-1761-B63AFC097ABF}"/>
              </a:ext>
            </a:extLst>
          </p:cNvPr>
          <p:cNvCxnSpPr>
            <a:cxnSpLocks/>
          </p:cNvCxnSpPr>
          <p:nvPr/>
        </p:nvCxnSpPr>
        <p:spPr>
          <a:xfrm>
            <a:off x="5892370" y="8547576"/>
            <a:ext cx="160036" cy="26322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930C1F74-292A-C720-29A9-2229E99270C4}"/>
              </a:ext>
            </a:extLst>
          </p:cNvPr>
          <p:cNvSpPr txBox="1"/>
          <p:nvPr/>
        </p:nvSpPr>
        <p:spPr>
          <a:xfrm>
            <a:off x="6766042" y="9414122"/>
            <a:ext cx="1233119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>
                <a:ea typeface="Calibri"/>
                <a:cs typeface="Calibri"/>
              </a:rPr>
              <a:t>Lifestyle </a:t>
            </a:r>
            <a:endParaRPr lang="en-US" sz="1200" dirty="0">
              <a:ea typeface="Calibri"/>
              <a:cs typeface="Calibri"/>
            </a:endParaRPr>
          </a:p>
          <a:p>
            <a:pPr algn="ctr"/>
            <a:r>
              <a:rPr lang="en-US" sz="1200">
                <a:ea typeface="Calibri"/>
                <a:cs typeface="Calibri"/>
              </a:rPr>
              <a:t>Questionnaire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DDCF60F1-C3B4-145B-6197-6AA05773B0C8}"/>
              </a:ext>
            </a:extLst>
          </p:cNvPr>
          <p:cNvCxnSpPr>
            <a:cxnSpLocks/>
          </p:cNvCxnSpPr>
          <p:nvPr/>
        </p:nvCxnSpPr>
        <p:spPr>
          <a:xfrm>
            <a:off x="7382211" y="8584362"/>
            <a:ext cx="68071" cy="28161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2E29877A-3F41-0866-3931-C3B1666FD4FB}"/>
              </a:ext>
            </a:extLst>
          </p:cNvPr>
          <p:cNvSpPr txBox="1"/>
          <p:nvPr/>
        </p:nvSpPr>
        <p:spPr>
          <a:xfrm>
            <a:off x="6858007" y="8126604"/>
            <a:ext cx="773292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>
                <a:ea typeface="Calibri"/>
                <a:cs typeface="Calibri"/>
              </a:rPr>
              <a:t>Food </a:t>
            </a:r>
            <a:endParaRPr lang="en-US" sz="1200" dirty="0">
              <a:ea typeface="Calibri"/>
              <a:cs typeface="Calibri"/>
            </a:endParaRPr>
          </a:p>
          <a:p>
            <a:pPr algn="ctr"/>
            <a:r>
              <a:rPr lang="en-US" sz="1200">
                <a:ea typeface="Calibri"/>
                <a:cs typeface="Calibri"/>
              </a:rPr>
              <a:t>Diary</a:t>
            </a: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0BBA57CF-C012-F2FD-CA44-BF7881EF2ECF}"/>
              </a:ext>
            </a:extLst>
          </p:cNvPr>
          <p:cNvCxnSpPr>
            <a:cxnSpLocks/>
          </p:cNvCxnSpPr>
          <p:nvPr/>
        </p:nvCxnSpPr>
        <p:spPr>
          <a:xfrm flipH="1" flipV="1">
            <a:off x="8517081" y="8994730"/>
            <a:ext cx="79074" cy="34374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DC0678AE-6BCD-3D9D-BAB1-B9E753EA3A6E}"/>
              </a:ext>
            </a:extLst>
          </p:cNvPr>
          <p:cNvSpPr txBox="1"/>
          <p:nvPr/>
        </p:nvSpPr>
        <p:spPr>
          <a:xfrm>
            <a:off x="8255883" y="9248583"/>
            <a:ext cx="1233119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 err="1">
                <a:ea typeface="Calibri"/>
                <a:cs typeface="Calibri"/>
              </a:rPr>
              <a:t>Analyse</a:t>
            </a:r>
            <a:r>
              <a:rPr lang="en-US" sz="1200" dirty="0">
                <a:ea typeface="Calibri"/>
                <a:cs typeface="Calibri"/>
              </a:rPr>
              <a:t> &amp; Evaluate findings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5893489-D62E-4C46-4908-0200923CBE22}"/>
              </a:ext>
            </a:extLst>
          </p:cNvPr>
          <p:cNvSpPr txBox="1"/>
          <p:nvPr/>
        </p:nvSpPr>
        <p:spPr>
          <a:xfrm>
            <a:off x="7150836" y="7224435"/>
            <a:ext cx="993489" cy="461665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>
                <a:ea typeface="+mn-lt"/>
                <a:cs typeface="+mn-lt"/>
              </a:rPr>
              <a:t>Exam </a:t>
            </a:r>
            <a:r>
              <a:rPr lang="en-US" sz="1200" b="1" err="1">
                <a:ea typeface="+mn-lt"/>
                <a:cs typeface="+mn-lt"/>
              </a:rPr>
              <a:t>Preparat</a:t>
            </a:r>
            <a:r>
              <a:rPr lang="en-US" sz="1200" b="1">
                <a:ea typeface="+mn-lt"/>
                <a:cs typeface="+mn-lt"/>
              </a:rPr>
              <a:t>ion</a:t>
            </a:r>
            <a:endParaRPr lang="en-US" sz="1200" b="1" dirty="0">
              <a:ea typeface="+mn-lt"/>
              <a:cs typeface="+mn-lt"/>
            </a:endParaRP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2F63BF48-3822-382A-E6AF-053C43C843AD}"/>
              </a:ext>
            </a:extLst>
          </p:cNvPr>
          <p:cNvCxnSpPr>
            <a:cxnSpLocks/>
          </p:cNvCxnSpPr>
          <p:nvPr/>
        </p:nvCxnSpPr>
        <p:spPr>
          <a:xfrm>
            <a:off x="8154721" y="7443989"/>
            <a:ext cx="288788" cy="241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C7D2DF68-5EB3-2255-9C4D-B03243AFEFAE}"/>
              </a:ext>
            </a:extLst>
          </p:cNvPr>
          <p:cNvSpPr txBox="1"/>
          <p:nvPr/>
        </p:nvSpPr>
        <p:spPr>
          <a:xfrm>
            <a:off x="7015924" y="5755488"/>
            <a:ext cx="1044240" cy="480058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>
                <a:ea typeface="+mn-lt"/>
                <a:cs typeface="+mn-lt"/>
              </a:rPr>
              <a:t>Task 3  </a:t>
            </a:r>
            <a:endParaRPr lang="en-US"/>
          </a:p>
          <a:p>
            <a:pPr algn="ctr"/>
            <a:r>
              <a:rPr lang="en-US" sz="1200" b="1">
                <a:ea typeface="+mn-lt"/>
                <a:cs typeface="+mn-lt"/>
              </a:rPr>
              <a:t>Goal Setting</a:t>
            </a:r>
            <a:endParaRPr lang="en-US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8CEF8694-E515-CB36-C86F-FEDCC5744017}"/>
              </a:ext>
            </a:extLst>
          </p:cNvPr>
          <p:cNvSpPr txBox="1"/>
          <p:nvPr/>
        </p:nvSpPr>
        <p:spPr>
          <a:xfrm>
            <a:off x="5043175" y="5848489"/>
            <a:ext cx="872813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>
                <a:ea typeface="Calibri" panose="020F0502020204030204"/>
                <a:cs typeface="Calibri" panose="020F0502020204030204"/>
              </a:rPr>
              <a:t>SMART</a:t>
            </a:r>
            <a:endParaRPr lang="en-US"/>
          </a:p>
          <a:p>
            <a:pPr algn="ctr"/>
            <a:r>
              <a:rPr lang="en-US" sz="1200" dirty="0">
                <a:ea typeface="Calibri" panose="020F0502020204030204"/>
                <a:cs typeface="Calibri" panose="020F0502020204030204"/>
              </a:rPr>
              <a:t> </a:t>
            </a:r>
            <a:r>
              <a:rPr lang="en-US" sz="1200">
                <a:ea typeface="Calibri" panose="020F0502020204030204"/>
                <a:cs typeface="Calibri" panose="020F0502020204030204"/>
              </a:rPr>
              <a:t>Targets</a:t>
            </a:r>
            <a:endParaRPr lang="en-US"/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D87207A0-DCEB-DE40-F132-A112E30EB156}"/>
              </a:ext>
            </a:extLst>
          </p:cNvPr>
          <p:cNvCxnSpPr>
            <a:cxnSpLocks/>
          </p:cNvCxnSpPr>
          <p:nvPr/>
        </p:nvCxnSpPr>
        <p:spPr>
          <a:xfrm>
            <a:off x="5506114" y="6340403"/>
            <a:ext cx="68071" cy="28161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B5F883E8-7AB4-B83D-85A7-31E1DA2CB6E1}"/>
              </a:ext>
            </a:extLst>
          </p:cNvPr>
          <p:cNvCxnSpPr>
            <a:cxnSpLocks/>
          </p:cNvCxnSpPr>
          <p:nvPr/>
        </p:nvCxnSpPr>
        <p:spPr>
          <a:xfrm flipH="1">
            <a:off x="6457054" y="6322009"/>
            <a:ext cx="23894" cy="2264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E17D9DC5-8F68-5ED1-3DAE-7F4D7C839041}"/>
              </a:ext>
            </a:extLst>
          </p:cNvPr>
          <p:cNvCxnSpPr>
            <a:cxnSpLocks/>
          </p:cNvCxnSpPr>
          <p:nvPr/>
        </p:nvCxnSpPr>
        <p:spPr>
          <a:xfrm flipH="1">
            <a:off x="7413494" y="6248436"/>
            <a:ext cx="23894" cy="2264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>
            <a:extLst>
              <a:ext uri="{FF2B5EF4-FFF2-40B4-BE49-F238E27FC236}">
                <a16:creationId xmlns:a16="http://schemas.microsoft.com/office/drawing/2014/main" id="{57D17248-C60D-9F32-F2A5-994BEF48398A}"/>
              </a:ext>
            </a:extLst>
          </p:cNvPr>
          <p:cNvSpPr txBox="1"/>
          <p:nvPr/>
        </p:nvSpPr>
        <p:spPr>
          <a:xfrm>
            <a:off x="2160144" y="5663520"/>
            <a:ext cx="1283349" cy="646331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Task 4a Fitness Training </a:t>
            </a:r>
            <a:r>
              <a:rPr lang="en-US" sz="1200" b="1" dirty="0" err="1">
                <a:ea typeface="+mn-lt"/>
                <a:cs typeface="+mn-lt"/>
              </a:rPr>
              <a:t>Programme</a:t>
            </a:r>
            <a:r>
              <a:rPr lang="en-US" sz="1200" b="1" dirty="0">
                <a:ea typeface="+mn-lt"/>
                <a:cs typeface="+mn-lt"/>
              </a:rPr>
              <a:t> </a:t>
            </a:r>
            <a:endParaRPr lang="en-US">
              <a:ea typeface="Calibri"/>
              <a:cs typeface="Calibri"/>
            </a:endParaRPr>
          </a:p>
        </p:txBody>
      </p:sp>
      <p:cxnSp>
        <p:nvCxnSpPr>
          <p:cNvPr id="448" name="Straight Connector 447">
            <a:extLst>
              <a:ext uri="{FF2B5EF4-FFF2-40B4-BE49-F238E27FC236}">
                <a16:creationId xmlns:a16="http://schemas.microsoft.com/office/drawing/2014/main" id="{8899198F-553B-F01B-7A71-0A5FA7FCF068}"/>
              </a:ext>
            </a:extLst>
          </p:cNvPr>
          <p:cNvCxnSpPr>
            <a:cxnSpLocks/>
          </p:cNvCxnSpPr>
          <p:nvPr/>
        </p:nvCxnSpPr>
        <p:spPr>
          <a:xfrm>
            <a:off x="2857506" y="6303616"/>
            <a:ext cx="68071" cy="28161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9" name="TextBox 448">
            <a:extLst>
              <a:ext uri="{FF2B5EF4-FFF2-40B4-BE49-F238E27FC236}">
                <a16:creationId xmlns:a16="http://schemas.microsoft.com/office/drawing/2014/main" id="{263D81CB-5C2A-7E0D-D48D-C4123AFB13AA}"/>
              </a:ext>
            </a:extLst>
          </p:cNvPr>
          <p:cNvSpPr txBox="1"/>
          <p:nvPr/>
        </p:nvSpPr>
        <p:spPr>
          <a:xfrm>
            <a:off x="2370092" y="7133378"/>
            <a:ext cx="1637767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Calibri"/>
                <a:cs typeface="Calibri"/>
              </a:rPr>
              <a:t>Designing a 4-week </a:t>
            </a:r>
            <a:r>
              <a:rPr lang="en-US" sz="1200" dirty="0" err="1">
                <a:ea typeface="Calibri"/>
                <a:cs typeface="Calibri"/>
              </a:rPr>
              <a:t>trai</a:t>
            </a:r>
            <a:r>
              <a:rPr lang="en-US" sz="1200" dirty="0">
                <a:ea typeface="Calibri"/>
                <a:cs typeface="Calibri"/>
              </a:rPr>
              <a:t>ning </a:t>
            </a:r>
            <a:r>
              <a:rPr lang="en-US" sz="1200" dirty="0" err="1">
                <a:ea typeface="Calibri"/>
                <a:cs typeface="Calibri"/>
              </a:rPr>
              <a:t>programme</a:t>
            </a:r>
            <a:r>
              <a:rPr lang="en-US" sz="1200" dirty="0">
                <a:ea typeface="Calibri"/>
                <a:cs typeface="Calibri"/>
              </a:rPr>
              <a:t> </a:t>
            </a:r>
          </a:p>
        </p:txBody>
      </p:sp>
      <p:cxnSp>
        <p:nvCxnSpPr>
          <p:cNvPr id="450" name="Straight Connector 449">
            <a:extLst>
              <a:ext uri="{FF2B5EF4-FFF2-40B4-BE49-F238E27FC236}">
                <a16:creationId xmlns:a16="http://schemas.microsoft.com/office/drawing/2014/main" id="{ADC3628D-47EC-766C-B5F9-70B18AF99A1F}"/>
              </a:ext>
            </a:extLst>
          </p:cNvPr>
          <p:cNvCxnSpPr>
            <a:cxnSpLocks/>
          </p:cNvCxnSpPr>
          <p:nvPr/>
        </p:nvCxnSpPr>
        <p:spPr>
          <a:xfrm flipH="1" flipV="1">
            <a:off x="3022818" y="6917873"/>
            <a:ext cx="3812" cy="18996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462C7F90-3C8E-4562-3C56-A3B2F222A678}"/>
              </a:ext>
            </a:extLst>
          </p:cNvPr>
          <p:cNvSpPr txBox="1"/>
          <p:nvPr/>
        </p:nvSpPr>
        <p:spPr>
          <a:xfrm>
            <a:off x="4105126" y="7117613"/>
            <a:ext cx="872813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>
                <a:ea typeface="Calibri" panose="020F0502020204030204"/>
                <a:cs typeface="Calibri" panose="020F0502020204030204"/>
              </a:rPr>
              <a:t>Principles of training </a:t>
            </a:r>
            <a:endParaRPr lang="en-US" sz="1200" dirty="0">
              <a:ea typeface="Calibri" panose="020F0502020204030204"/>
              <a:cs typeface="Calibri" panose="020F0502020204030204"/>
            </a:endParaRP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BC5F195F-84BB-D6AC-954B-8987F9687244}"/>
              </a:ext>
            </a:extLst>
          </p:cNvPr>
          <p:cNvCxnSpPr>
            <a:cxnSpLocks/>
          </p:cNvCxnSpPr>
          <p:nvPr/>
        </p:nvCxnSpPr>
        <p:spPr>
          <a:xfrm flipH="1" flipV="1">
            <a:off x="4047558" y="6916310"/>
            <a:ext cx="226218" cy="19660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9975F344-3E4E-FC4F-E1FC-90DEB32DDA7C}"/>
              </a:ext>
            </a:extLst>
          </p:cNvPr>
          <p:cNvSpPr txBox="1"/>
          <p:nvPr/>
        </p:nvSpPr>
        <p:spPr>
          <a:xfrm>
            <a:off x="150608" y="5535805"/>
            <a:ext cx="652097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>
                <a:ea typeface="Calibri" panose="020F0502020204030204"/>
                <a:cs typeface="Calibri" panose="020F0502020204030204"/>
              </a:rPr>
              <a:t>1-week </a:t>
            </a:r>
            <a:r>
              <a:rPr lang="en-US" sz="1200" dirty="0">
                <a:ea typeface="Calibri" panose="020F0502020204030204"/>
                <a:cs typeface="Calibri" panose="020F0502020204030204"/>
              </a:rPr>
              <a:t>diet plan  </a:t>
            </a:r>
          </a:p>
        </p:txBody>
      </p:sp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D1DA7633-04E3-8784-BDD6-1C4DC9F98AFA}"/>
              </a:ext>
            </a:extLst>
          </p:cNvPr>
          <p:cNvCxnSpPr>
            <a:cxnSpLocks/>
          </p:cNvCxnSpPr>
          <p:nvPr/>
        </p:nvCxnSpPr>
        <p:spPr>
          <a:xfrm flipV="1">
            <a:off x="948209" y="6366078"/>
            <a:ext cx="180119" cy="17156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2" name="TextBox 451">
            <a:extLst>
              <a:ext uri="{FF2B5EF4-FFF2-40B4-BE49-F238E27FC236}">
                <a16:creationId xmlns:a16="http://schemas.microsoft.com/office/drawing/2014/main" id="{10E885E3-4B45-DE0E-85A7-57154AE686FB}"/>
              </a:ext>
            </a:extLst>
          </p:cNvPr>
          <p:cNvSpPr txBox="1"/>
          <p:nvPr/>
        </p:nvSpPr>
        <p:spPr>
          <a:xfrm>
            <a:off x="81722" y="6380851"/>
            <a:ext cx="878702" cy="461665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>
                <a:ea typeface="+mn-lt"/>
                <a:cs typeface="+mn-lt"/>
              </a:rPr>
              <a:t>Task 4b  </a:t>
            </a:r>
          </a:p>
          <a:p>
            <a:pPr algn="ctr"/>
            <a:r>
              <a:rPr lang="en-US" sz="1200" b="1">
                <a:ea typeface="+mn-lt"/>
                <a:cs typeface="+mn-lt"/>
              </a:rPr>
              <a:t>Diet Plan</a:t>
            </a:r>
            <a:endParaRPr lang="en-US" sz="1200" b="1">
              <a:ea typeface="Calibri"/>
              <a:cs typeface="Calibri"/>
            </a:endParaRPr>
          </a:p>
        </p:txBody>
      </p:sp>
      <p:cxnSp>
        <p:nvCxnSpPr>
          <p:cNvPr id="453" name="Straight Connector 452">
            <a:extLst>
              <a:ext uri="{FF2B5EF4-FFF2-40B4-BE49-F238E27FC236}">
                <a16:creationId xmlns:a16="http://schemas.microsoft.com/office/drawing/2014/main" id="{01D2B51A-65FF-9AA3-50A7-21E427D62FDE}"/>
              </a:ext>
            </a:extLst>
          </p:cNvPr>
          <p:cNvCxnSpPr>
            <a:cxnSpLocks/>
          </p:cNvCxnSpPr>
          <p:nvPr/>
        </p:nvCxnSpPr>
        <p:spPr>
          <a:xfrm flipV="1">
            <a:off x="797479" y="5683969"/>
            <a:ext cx="399146" cy="21499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5" name="TextBox 454">
            <a:extLst>
              <a:ext uri="{FF2B5EF4-FFF2-40B4-BE49-F238E27FC236}">
                <a16:creationId xmlns:a16="http://schemas.microsoft.com/office/drawing/2014/main" id="{31922EA7-9307-EC3B-596A-0842C9B81E86}"/>
              </a:ext>
            </a:extLst>
          </p:cNvPr>
          <p:cNvSpPr txBox="1"/>
          <p:nvPr/>
        </p:nvSpPr>
        <p:spPr>
          <a:xfrm>
            <a:off x="40250" y="5057586"/>
            <a:ext cx="872813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>
                <a:ea typeface="Calibri" panose="020F0502020204030204"/>
                <a:cs typeface="Calibri" panose="020F0502020204030204"/>
              </a:rPr>
              <a:t>Evaluation</a:t>
            </a:r>
            <a:endParaRPr lang="en-US" sz="1200" dirty="0">
              <a:ea typeface="Calibri" panose="020F0502020204030204"/>
              <a:cs typeface="Calibri" panose="020F0502020204030204"/>
            </a:endParaRPr>
          </a:p>
        </p:txBody>
      </p:sp>
      <p:cxnSp>
        <p:nvCxnSpPr>
          <p:cNvPr id="456" name="Straight Connector 455">
            <a:extLst>
              <a:ext uri="{FF2B5EF4-FFF2-40B4-BE49-F238E27FC236}">
                <a16:creationId xmlns:a16="http://schemas.microsoft.com/office/drawing/2014/main" id="{3C3C0C69-9E60-C539-F9E9-869C3B2EB7E1}"/>
              </a:ext>
            </a:extLst>
          </p:cNvPr>
          <p:cNvCxnSpPr>
            <a:cxnSpLocks/>
          </p:cNvCxnSpPr>
          <p:nvPr/>
        </p:nvCxnSpPr>
        <p:spPr>
          <a:xfrm>
            <a:off x="907836" y="5236813"/>
            <a:ext cx="252001" cy="792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7" name="TextBox 456">
            <a:extLst>
              <a:ext uri="{FF2B5EF4-FFF2-40B4-BE49-F238E27FC236}">
                <a16:creationId xmlns:a16="http://schemas.microsoft.com/office/drawing/2014/main" id="{3E6FB5A8-3F5D-8987-DE53-687CEAE2D258}"/>
              </a:ext>
            </a:extLst>
          </p:cNvPr>
          <p:cNvSpPr txBox="1"/>
          <p:nvPr/>
        </p:nvSpPr>
        <p:spPr>
          <a:xfrm>
            <a:off x="100115" y="3860994"/>
            <a:ext cx="1191384" cy="830997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Task 5 Completion of Training </a:t>
            </a:r>
            <a:r>
              <a:rPr lang="en-US" sz="1200" b="1" dirty="0" err="1">
                <a:ea typeface="+mn-lt"/>
                <a:cs typeface="+mn-lt"/>
              </a:rPr>
              <a:t>Programme</a:t>
            </a:r>
            <a:endParaRPr lang="en-US" sz="1200" b="1" dirty="0" err="1">
              <a:ea typeface="Calibri"/>
              <a:cs typeface="Calibri"/>
            </a:endParaRPr>
          </a:p>
        </p:txBody>
      </p:sp>
      <p:cxnSp>
        <p:nvCxnSpPr>
          <p:cNvPr id="458" name="Straight Connector 457">
            <a:extLst>
              <a:ext uri="{FF2B5EF4-FFF2-40B4-BE49-F238E27FC236}">
                <a16:creationId xmlns:a16="http://schemas.microsoft.com/office/drawing/2014/main" id="{11985E43-5FF8-A538-739F-2428E376C4F2}"/>
              </a:ext>
            </a:extLst>
          </p:cNvPr>
          <p:cNvCxnSpPr>
            <a:cxnSpLocks/>
          </p:cNvCxnSpPr>
          <p:nvPr/>
        </p:nvCxnSpPr>
        <p:spPr>
          <a:xfrm>
            <a:off x="1036590" y="4666628"/>
            <a:ext cx="307180" cy="20804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9" name="TextBox 458">
            <a:extLst>
              <a:ext uri="{FF2B5EF4-FFF2-40B4-BE49-F238E27FC236}">
                <a16:creationId xmlns:a16="http://schemas.microsoft.com/office/drawing/2014/main" id="{D3E7E9BE-216D-5059-C37F-105A4149D65D}"/>
              </a:ext>
            </a:extLst>
          </p:cNvPr>
          <p:cNvSpPr txBox="1"/>
          <p:nvPr/>
        </p:nvSpPr>
        <p:spPr>
          <a:xfrm>
            <a:off x="1382946" y="3586136"/>
            <a:ext cx="1038352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>
                <a:ea typeface="Calibri" panose="020F0502020204030204"/>
                <a:cs typeface="Calibri" panose="020F0502020204030204"/>
              </a:rPr>
              <a:t>Demonstrate 30 min </a:t>
            </a:r>
            <a:r>
              <a:rPr lang="en-US" sz="1200">
                <a:ea typeface="Calibri" panose="020F0502020204030204"/>
                <a:cs typeface="Calibri" panose="020F0502020204030204"/>
              </a:rPr>
              <a:t>session</a:t>
            </a:r>
            <a:r>
              <a:rPr lang="en-US" sz="1200" dirty="0">
                <a:ea typeface="Calibri" panose="020F0502020204030204"/>
                <a:cs typeface="Calibri" panose="020F0502020204030204"/>
              </a:rPr>
              <a:t>   </a:t>
            </a:r>
          </a:p>
        </p:txBody>
      </p:sp>
      <p:sp>
        <p:nvSpPr>
          <p:cNvPr id="460" name="TextBox 459">
            <a:extLst>
              <a:ext uri="{FF2B5EF4-FFF2-40B4-BE49-F238E27FC236}">
                <a16:creationId xmlns:a16="http://schemas.microsoft.com/office/drawing/2014/main" id="{43CEBD92-6A2C-78DB-FEA3-E348BC10175C}"/>
              </a:ext>
            </a:extLst>
          </p:cNvPr>
          <p:cNvSpPr txBox="1"/>
          <p:nvPr/>
        </p:nvSpPr>
        <p:spPr>
          <a:xfrm>
            <a:off x="2670463" y="3714887"/>
            <a:ext cx="1185497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>
                <a:ea typeface="Calibri" panose="020F0502020204030204"/>
                <a:cs typeface="Calibri" panose="020F0502020204030204"/>
              </a:rPr>
              <a:t>Training log &amp; Review </a:t>
            </a:r>
          </a:p>
        </p:txBody>
      </p:sp>
      <p:sp>
        <p:nvSpPr>
          <p:cNvPr id="461" name="TextBox 460">
            <a:extLst>
              <a:ext uri="{FF2B5EF4-FFF2-40B4-BE49-F238E27FC236}">
                <a16:creationId xmlns:a16="http://schemas.microsoft.com/office/drawing/2014/main" id="{1F61EBEC-EDCC-1FC2-C14E-2F0B46FAAE70}"/>
              </a:ext>
            </a:extLst>
          </p:cNvPr>
          <p:cNvSpPr txBox="1"/>
          <p:nvPr/>
        </p:nvSpPr>
        <p:spPr>
          <a:xfrm>
            <a:off x="5066252" y="3548309"/>
            <a:ext cx="1044240" cy="646331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+mn-lt"/>
                <a:cs typeface="+mn-lt"/>
              </a:rPr>
              <a:t>Task </a:t>
            </a:r>
            <a:r>
              <a:rPr lang="en-US" sz="1200" b="1">
                <a:ea typeface="+mn-lt"/>
                <a:cs typeface="+mn-lt"/>
              </a:rPr>
              <a:t>6 </a:t>
            </a:r>
          </a:p>
          <a:p>
            <a:pPr algn="ctr"/>
            <a:r>
              <a:rPr lang="en-US" sz="1200" b="1" dirty="0">
                <a:ea typeface="Calibri"/>
                <a:cs typeface="Calibri"/>
              </a:rPr>
              <a:t>Review and </a:t>
            </a:r>
            <a:r>
              <a:rPr lang="en-US" sz="1200" b="1" dirty="0" err="1">
                <a:ea typeface="Calibri"/>
                <a:cs typeface="Calibri"/>
              </a:rPr>
              <a:t>Evaluat</a:t>
            </a:r>
            <a:r>
              <a:rPr lang="en-US" sz="1200" b="1" dirty="0">
                <a:ea typeface="Calibri"/>
                <a:cs typeface="Calibri"/>
              </a:rPr>
              <a:t>ion</a:t>
            </a:r>
          </a:p>
        </p:txBody>
      </p:sp>
      <p:sp>
        <p:nvSpPr>
          <p:cNvPr id="462" name="TextBox 461">
            <a:extLst>
              <a:ext uri="{FF2B5EF4-FFF2-40B4-BE49-F238E27FC236}">
                <a16:creationId xmlns:a16="http://schemas.microsoft.com/office/drawing/2014/main" id="{9CCCB3AE-07F1-2459-A4AD-68F43EBE1FDB}"/>
              </a:ext>
            </a:extLst>
          </p:cNvPr>
          <p:cNvSpPr txBox="1"/>
          <p:nvPr/>
        </p:nvSpPr>
        <p:spPr>
          <a:xfrm>
            <a:off x="5190318" y="5039190"/>
            <a:ext cx="725669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>
                <a:ea typeface="Calibri" panose="020F0502020204030204"/>
                <a:cs typeface="Calibri" panose="020F0502020204030204"/>
              </a:rPr>
              <a:t>Retest  </a:t>
            </a:r>
          </a:p>
        </p:txBody>
      </p:sp>
      <p:sp>
        <p:nvSpPr>
          <p:cNvPr id="463" name="TextBox 462">
            <a:extLst>
              <a:ext uri="{FF2B5EF4-FFF2-40B4-BE49-F238E27FC236}">
                <a16:creationId xmlns:a16="http://schemas.microsoft.com/office/drawing/2014/main" id="{A426ABBE-A87E-013A-C9F4-7F2DF91A3E06}"/>
              </a:ext>
            </a:extLst>
          </p:cNvPr>
          <p:cNvSpPr txBox="1"/>
          <p:nvPr/>
        </p:nvSpPr>
        <p:spPr>
          <a:xfrm>
            <a:off x="6036400" y="5039189"/>
            <a:ext cx="725669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>
                <a:ea typeface="Calibri" panose="020F0502020204030204"/>
                <a:cs typeface="Calibri" panose="020F0502020204030204"/>
              </a:rPr>
              <a:t>Record</a:t>
            </a:r>
          </a:p>
        </p:txBody>
      </p:sp>
      <p:sp>
        <p:nvSpPr>
          <p:cNvPr id="464" name="TextBox 463">
            <a:extLst>
              <a:ext uri="{FF2B5EF4-FFF2-40B4-BE49-F238E27FC236}">
                <a16:creationId xmlns:a16="http://schemas.microsoft.com/office/drawing/2014/main" id="{06345A3F-0B02-0FDE-2088-DCECDFB599FD}"/>
              </a:ext>
            </a:extLst>
          </p:cNvPr>
          <p:cNvSpPr txBox="1"/>
          <p:nvPr/>
        </p:nvSpPr>
        <p:spPr>
          <a:xfrm>
            <a:off x="6220331" y="3917211"/>
            <a:ext cx="799243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>
                <a:ea typeface="Calibri" panose="020F0502020204030204"/>
                <a:cs typeface="Calibri" panose="020F0502020204030204"/>
              </a:rPr>
              <a:t>Evaluate</a:t>
            </a:r>
            <a:endParaRPr lang="en-US" sz="1200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65" name="TextBox 464">
            <a:extLst>
              <a:ext uri="{FF2B5EF4-FFF2-40B4-BE49-F238E27FC236}">
                <a16:creationId xmlns:a16="http://schemas.microsoft.com/office/drawing/2014/main" id="{AD00AD5D-5865-DC57-1739-880719A9B5C5}"/>
              </a:ext>
            </a:extLst>
          </p:cNvPr>
          <p:cNvSpPr txBox="1"/>
          <p:nvPr/>
        </p:nvSpPr>
        <p:spPr>
          <a:xfrm>
            <a:off x="8156293" y="3143659"/>
            <a:ext cx="1044240" cy="830997"/>
          </a:xfrm>
          <a:prstGeom prst="rect">
            <a:avLst/>
          </a:prstGeom>
          <a:solidFill>
            <a:srgbClr val="B5D4D7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dirty="0">
                <a:ea typeface="Calibri"/>
                <a:cs typeface="Calibri"/>
              </a:rPr>
              <a:t>Exam Preparation </a:t>
            </a:r>
            <a:r>
              <a:rPr lang="en-US" sz="1200" b="1">
                <a:ea typeface="Calibri"/>
                <a:cs typeface="Calibri"/>
              </a:rPr>
              <a:t>Content Area </a:t>
            </a:r>
            <a:r>
              <a:rPr lang="en-US" sz="1200" b="1" dirty="0">
                <a:ea typeface="Calibri"/>
                <a:cs typeface="Calibri"/>
              </a:rPr>
              <a:t>1-8</a:t>
            </a:r>
          </a:p>
        </p:txBody>
      </p:sp>
      <p:sp>
        <p:nvSpPr>
          <p:cNvPr id="466" name="Rectangle 465">
            <a:extLst>
              <a:ext uri="{FF2B5EF4-FFF2-40B4-BE49-F238E27FC236}">
                <a16:creationId xmlns:a16="http://schemas.microsoft.com/office/drawing/2014/main" id="{9FFDF52E-6C00-7D06-B03F-1787CAC65DE6}"/>
              </a:ext>
            </a:extLst>
          </p:cNvPr>
          <p:cNvSpPr/>
          <p:nvPr/>
        </p:nvSpPr>
        <p:spPr>
          <a:xfrm>
            <a:off x="872689" y="871565"/>
            <a:ext cx="1814284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1200">
                <a:ea typeface="Calibri"/>
                <a:cs typeface="Calibri"/>
              </a:rPr>
              <a:t>GCSE Results</a:t>
            </a:r>
            <a:endParaRPr lang="en-GB" sz="1200" dirty="0">
              <a:ea typeface="Calibri"/>
              <a:cs typeface="Calibri"/>
            </a:endParaRPr>
          </a:p>
        </p:txBody>
      </p:sp>
      <p:pic>
        <p:nvPicPr>
          <p:cNvPr id="468" name="Picture 10" descr="Principle of Specificity: Are you training right? - EXACT Sports">
            <a:extLst>
              <a:ext uri="{FF2B5EF4-FFF2-40B4-BE49-F238E27FC236}">
                <a16:creationId xmlns:a16="http://schemas.microsoft.com/office/drawing/2014/main" id="{1AEC3DD3-E9B2-1889-6142-D7D66EDA2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7126" y="1010862"/>
            <a:ext cx="1720710" cy="624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0" name="Picture 4" descr="Human skeletal system Black and White Stock Photos &amp; Images - Alamy">
            <a:extLst>
              <a:ext uri="{FF2B5EF4-FFF2-40B4-BE49-F238E27FC236}">
                <a16:creationId xmlns:a16="http://schemas.microsoft.com/office/drawing/2014/main" id="{84E7EA56-69A2-C9DB-E3C7-1BF236676E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43"/>
          <a:stretch/>
        </p:blipFill>
        <p:spPr bwMode="auto">
          <a:xfrm>
            <a:off x="188668" y="1501214"/>
            <a:ext cx="665850" cy="1658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6" name="Picture 14" descr="Black Line Icon for Data Analysis Symbol, Analysis and Research Stock  Vector - Illustration of analysis, sign: 152986471">
            <a:extLst>
              <a:ext uri="{FF2B5EF4-FFF2-40B4-BE49-F238E27FC236}">
                <a16:creationId xmlns:a16="http://schemas.microsoft.com/office/drawing/2014/main" id="{361821EF-5D57-C631-E593-2BB81075BA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553" y="939849"/>
            <a:ext cx="1114601" cy="1114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7" name="Picture 466">
            <a:extLst>
              <a:ext uri="{FF2B5EF4-FFF2-40B4-BE49-F238E27FC236}">
                <a16:creationId xmlns:a16="http://schemas.microsoft.com/office/drawing/2014/main" id="{EDDB1741-15B8-6721-3687-A839EF369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97486" y="76070"/>
            <a:ext cx="1771650" cy="590550"/>
          </a:xfrm>
          <a:prstGeom prst="rect">
            <a:avLst/>
          </a:prstGeom>
        </p:spPr>
      </p:pic>
      <p:pic>
        <p:nvPicPr>
          <p:cNvPr id="471" name="Picture 470">
            <a:extLst>
              <a:ext uri="{FF2B5EF4-FFF2-40B4-BE49-F238E27FC236}">
                <a16:creationId xmlns:a16="http://schemas.microsoft.com/office/drawing/2014/main" id="{FEA339A7-EF82-D649-9A91-86BFD1B4E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15950" y="12412326"/>
            <a:ext cx="3362325" cy="25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3122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4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FF0000"/>
      </a:accent1>
      <a:accent2>
        <a:srgbClr val="FFC000"/>
      </a:accent2>
      <a:accent3>
        <a:srgbClr val="FFFF00"/>
      </a:accent3>
      <a:accent4>
        <a:srgbClr val="00B050"/>
      </a:accent4>
      <a:accent5>
        <a:srgbClr val="00B0F0"/>
      </a:accent5>
      <a:accent6>
        <a:srgbClr val="7030A0"/>
      </a:accent6>
      <a:hlink>
        <a:srgbClr val="418AB3"/>
      </a:hlink>
      <a:folHlink>
        <a:srgbClr val="FEC306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Custom 5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FF0000"/>
      </a:accent1>
      <a:accent2>
        <a:srgbClr val="FFC000"/>
      </a:accent2>
      <a:accent3>
        <a:srgbClr val="FFFF00"/>
      </a:accent3>
      <a:accent4>
        <a:srgbClr val="00B050"/>
      </a:accent4>
      <a:accent5>
        <a:srgbClr val="00B0F0"/>
      </a:accent5>
      <a:accent6>
        <a:srgbClr val="7030A0"/>
      </a:accent6>
      <a:hlink>
        <a:srgbClr val="007A87"/>
      </a:hlink>
      <a:folHlink>
        <a:srgbClr val="FEC30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C9D34E96A86A4D82D1C2BAB6280131" ma:contentTypeVersion="18" ma:contentTypeDescription="Create a new document." ma:contentTypeScope="" ma:versionID="0d0550f08b9b9b0cfe04a13e425006be">
  <xsd:schema xmlns:xsd="http://www.w3.org/2001/XMLSchema" xmlns:xs="http://www.w3.org/2001/XMLSchema" xmlns:p="http://schemas.microsoft.com/office/2006/metadata/properties" xmlns:ns3="c7ce8c7f-ab20-4acd-bf2c-171fdb9be707" xmlns:ns4="468563ec-6dad-4122-99da-cbcc8e97b388" targetNamespace="http://schemas.microsoft.com/office/2006/metadata/properties" ma:root="true" ma:fieldsID="4b7ab01411405b0bd492e7b40c29f740" ns3:_="" ns4:_="">
    <xsd:import namespace="c7ce8c7f-ab20-4acd-bf2c-171fdb9be707"/>
    <xsd:import namespace="468563ec-6dad-4122-99da-cbcc8e97b38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ObjectDetectorVersions" minOccurs="0"/>
                <xsd:element ref="ns3:MediaServiceLocation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ce8c7f-ab20-4acd-bf2c-171fdb9be7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8" nillable="true" ma:displayName="Tags" ma:internalName="MediaServiceAutoTags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8563ec-6dad-4122-99da-cbcc8e97b38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7ce8c7f-ab20-4acd-bf2c-171fdb9be707" xsi:nil="true"/>
  </documentManagement>
</p:properties>
</file>

<file path=customXml/itemProps1.xml><?xml version="1.0" encoding="utf-8"?>
<ds:datastoreItem xmlns:ds="http://schemas.openxmlformats.org/officeDocument/2006/customXml" ds:itemID="{19E19B8C-5524-4A1B-BAAD-7FDCAB86275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17E5026-D1B1-48FE-8DB3-181CB0C32B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7ce8c7f-ab20-4acd-bf2c-171fdb9be707"/>
    <ds:schemaRef ds:uri="468563ec-6dad-4122-99da-cbcc8e97b38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9631F7F-7BA0-4715-BFF9-9C3DF94D8AF8}">
  <ds:schemaRefs>
    <ds:schemaRef ds:uri="c7ce8c7f-ab20-4acd-bf2c-171fdb9be707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468563ec-6dad-4122-99da-cbcc8e97b388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146</TotalTime>
  <Words>424</Words>
  <Application>Microsoft Office PowerPoint</Application>
  <PresentationFormat>A3 Paper (297x420 mm)</PresentationFormat>
  <Paragraphs>136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S Sherwood</dc:creator>
  <cp:lastModifiedBy>Mr L Johnson</cp:lastModifiedBy>
  <cp:revision>967</cp:revision>
  <cp:lastPrinted>2020-08-28T15:20:33Z</cp:lastPrinted>
  <dcterms:created xsi:type="dcterms:W3CDTF">2019-12-03T13:18:29Z</dcterms:created>
  <dcterms:modified xsi:type="dcterms:W3CDTF">2026-08-31T16:37:34Z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0x0101004BC9D34E96A86A4D82D1C2BAB6280131</vt:lpwstr>
  </property>
</Properties>
</file>