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K Smerdon" userId="72fd23ac-3ae4-4d7b-9c64-2ad76cbb386d" providerId="ADAL" clId="{A36EF8E7-771E-4A6D-B0F1-2B66F6179E00}"/>
    <pc:docChg chg="modSld">
      <pc:chgData name="Mrs K Smerdon" userId="72fd23ac-3ae4-4d7b-9c64-2ad76cbb386d" providerId="ADAL" clId="{A36EF8E7-771E-4A6D-B0F1-2B66F6179E00}" dt="2024-06-03T14:22:02.607" v="11" actId="20577"/>
      <pc:docMkLst>
        <pc:docMk/>
      </pc:docMkLst>
      <pc:sldChg chg="modSp mod">
        <pc:chgData name="Mrs K Smerdon" userId="72fd23ac-3ae4-4d7b-9c64-2ad76cbb386d" providerId="ADAL" clId="{A36EF8E7-771E-4A6D-B0F1-2B66F6179E00}" dt="2024-06-03T14:22:02.607" v="11" actId="20577"/>
        <pc:sldMkLst>
          <pc:docMk/>
          <pc:sldMk cId="109857222" sldId="256"/>
        </pc:sldMkLst>
      </pc:sldChg>
    </pc:docChg>
  </pc:docChgLst>
  <pc:docChgLst>
    <pc:chgData name="Kate Smerdon" userId="72fd23ac-3ae4-4d7b-9c64-2ad76cbb386d" providerId="ADAL" clId="{3E63FF7C-C23D-424E-9DCC-E6C120C6E752}"/>
    <pc:docChg chg="undo custSel addSld modSld">
      <pc:chgData name="Kate Smerdon" userId="72fd23ac-3ae4-4d7b-9c64-2ad76cbb386d" providerId="ADAL" clId="{3E63FF7C-C23D-424E-9DCC-E6C120C6E752}" dt="2023-08-20T18:25:54.984" v="7425" actId="688"/>
      <pc:docMkLst>
        <pc:docMk/>
      </pc:docMkLst>
      <pc:sldChg chg="addSp delSp modSp mod">
        <pc:chgData name="Kate Smerdon" userId="72fd23ac-3ae4-4d7b-9c64-2ad76cbb386d" providerId="ADAL" clId="{3E63FF7C-C23D-424E-9DCC-E6C120C6E752}" dt="2023-08-20T18:24:36.923" v="7416" actId="1076"/>
        <pc:sldMkLst>
          <pc:docMk/>
          <pc:sldMk cId="109857222" sldId="256"/>
        </pc:sldMkLst>
      </pc:sldChg>
      <pc:sldChg chg="addSp modSp new mod">
        <pc:chgData name="Kate Smerdon" userId="72fd23ac-3ae4-4d7b-9c64-2ad76cbb386d" providerId="ADAL" clId="{3E63FF7C-C23D-424E-9DCC-E6C120C6E752}" dt="2023-08-20T18:25:54.984" v="7425" actId="688"/>
        <pc:sldMkLst>
          <pc:docMk/>
          <pc:sldMk cId="2782234590" sldId="257"/>
        </pc:sldMkLst>
      </pc:sldChg>
    </pc:docChg>
  </pc:docChgLst>
  <pc:docChgLst>
    <pc:chgData name="Mrs H Livesley" userId="b3e0c5b3-4704-479e-bbfa-576ed67f0525" providerId="ADAL" clId="{E890D5D3-454A-4A9A-9C89-C3B822618567}"/>
    <pc:docChg chg="custSel modSld">
      <pc:chgData name="Mrs H Livesley" userId="b3e0c5b3-4704-479e-bbfa-576ed67f0525" providerId="ADAL" clId="{E890D5D3-454A-4A9A-9C89-C3B822618567}" dt="2025-12-10T09:47:40.229" v="45" actId="6549"/>
      <pc:docMkLst>
        <pc:docMk/>
      </pc:docMkLst>
      <pc:sldChg chg="modSp mod">
        <pc:chgData name="Mrs H Livesley" userId="b3e0c5b3-4704-479e-bbfa-576ed67f0525" providerId="ADAL" clId="{E890D5D3-454A-4A9A-9C89-C3B822618567}" dt="2025-12-10T09:47:40.229" v="45" actId="6549"/>
        <pc:sldMkLst>
          <pc:docMk/>
          <pc:sldMk cId="109857222" sldId="256"/>
        </pc:sldMkLst>
        <pc:spChg chg="mod">
          <ac:chgData name="Mrs H Livesley" userId="b3e0c5b3-4704-479e-bbfa-576ed67f0525" providerId="ADAL" clId="{E890D5D3-454A-4A9A-9C89-C3B822618567}" dt="2025-12-10T09:47:40.229" v="45" actId="6549"/>
          <ac:spMkLst>
            <pc:docMk/>
            <pc:sldMk cId="109857222" sldId="256"/>
            <ac:spMk id="8" creationId="{E0C9B915-61AD-8E86-BFA6-A3D2B03258AF}"/>
          </ac:spMkLst>
        </pc:spChg>
      </pc:sldChg>
    </pc:docChg>
  </pc:docChgLst>
  <pc:docChgLst>
    <pc:chgData name="Mr J Suarez" userId="017c94e7-a775-4e06-a69a-2b8874ce7a88" providerId="ADAL" clId="{147A28AD-FBD1-4158-ADD3-995A5483C1A2}"/>
    <pc:docChg chg="modSld sldOrd">
      <pc:chgData name="Mr J Suarez" userId="017c94e7-a775-4e06-a69a-2b8874ce7a88" providerId="ADAL" clId="{147A28AD-FBD1-4158-ADD3-995A5483C1A2}" dt="2025-12-17T07:39:50.525" v="7"/>
      <pc:docMkLst>
        <pc:docMk/>
      </pc:docMkLst>
      <pc:sldChg chg="ord">
        <pc:chgData name="Mr J Suarez" userId="017c94e7-a775-4e06-a69a-2b8874ce7a88" providerId="ADAL" clId="{147A28AD-FBD1-4158-ADD3-995A5483C1A2}" dt="2025-12-17T07:39:50.525" v="7"/>
        <pc:sldMkLst>
          <pc:docMk/>
          <pc:sldMk cId="2782234590" sldId="257"/>
        </pc:sldMkLst>
      </pc:sldChg>
      <pc:sldChg chg="ord">
        <pc:chgData name="Mr J Suarez" userId="017c94e7-a775-4e06-a69a-2b8874ce7a88" providerId="ADAL" clId="{147A28AD-FBD1-4158-ADD3-995A5483C1A2}" dt="2025-12-17T07:39:43.239" v="5"/>
        <pc:sldMkLst>
          <pc:docMk/>
          <pc:sldMk cId="2474466577" sldId="258"/>
        </pc:sldMkLst>
      </pc:sldChg>
    </pc:docChg>
  </pc:docChgLst>
  <pc:docChgLst>
    <pc:chgData name="Kate Smerdon" userId="72fd23ac-3ae4-4d7b-9c64-2ad76cbb386d" providerId="ADAL" clId="{00F96351-5167-4486-85DA-BDE8018CD067}"/>
    <pc:docChg chg="custSel addSld modSld">
      <pc:chgData name="Kate Smerdon" userId="72fd23ac-3ae4-4d7b-9c64-2ad76cbb386d" providerId="ADAL" clId="{00F96351-5167-4486-85DA-BDE8018CD067}" dt="2023-12-20T08:02:31.153" v="30" actId="20577"/>
      <pc:docMkLst>
        <pc:docMk/>
      </pc:docMkLst>
      <pc:sldChg chg="addSp delSp modSp new mod">
        <pc:chgData name="Kate Smerdon" userId="72fd23ac-3ae4-4d7b-9c64-2ad76cbb386d" providerId="ADAL" clId="{00F96351-5167-4486-85DA-BDE8018CD067}" dt="2023-12-20T08:02:05.098" v="21" actId="478"/>
        <pc:sldMkLst>
          <pc:docMk/>
          <pc:sldMk cId="2474466577" sldId="258"/>
        </pc:sldMkLst>
      </pc:sldChg>
      <pc:sldChg chg="addSp delSp modSp new mod">
        <pc:chgData name="Kate Smerdon" userId="72fd23ac-3ae4-4d7b-9c64-2ad76cbb386d" providerId="ADAL" clId="{00F96351-5167-4486-85DA-BDE8018CD067}" dt="2023-12-20T08:02:31.153" v="30" actId="20577"/>
        <pc:sldMkLst>
          <pc:docMk/>
          <pc:sldMk cId="2575050007" sldId="259"/>
        </pc:sldMkLst>
      </pc:sldChg>
    </pc:docChg>
  </pc:docChgLst>
  <pc:docChgLst>
    <pc:chgData name="Mrs H Livesley" userId="b3e0c5b3-4704-479e-bbfa-576ed67f0525" providerId="ADAL" clId="{BFAB7A7B-5EB4-45D7-9F49-89C66B9F17D3}"/>
    <pc:docChg chg="modSld">
      <pc:chgData name="Mrs H Livesley" userId="b3e0c5b3-4704-479e-bbfa-576ed67f0525" providerId="ADAL" clId="{BFAB7A7B-5EB4-45D7-9F49-89C66B9F17D3}" dt="2025-02-03T10:47:31.189" v="8" actId="20577"/>
      <pc:docMkLst>
        <pc:docMk/>
      </pc:docMkLst>
      <pc:sldChg chg="modSp mod">
        <pc:chgData name="Mrs H Livesley" userId="b3e0c5b3-4704-479e-bbfa-576ed67f0525" providerId="ADAL" clId="{BFAB7A7B-5EB4-45D7-9F49-89C66B9F17D3}" dt="2025-02-03T10:47:31.189" v="8" actId="20577"/>
        <pc:sldMkLst>
          <pc:docMk/>
          <pc:sldMk cId="109857222" sldId="256"/>
        </pc:sldMkLst>
        <pc:spChg chg="mod">
          <ac:chgData name="Mrs H Livesley" userId="b3e0c5b3-4704-479e-bbfa-576ed67f0525" providerId="ADAL" clId="{BFAB7A7B-5EB4-45D7-9F49-89C66B9F17D3}" dt="2025-02-03T10:47:31.189" v="8" actId="20577"/>
          <ac:spMkLst>
            <pc:docMk/>
            <pc:sldMk cId="109857222" sldId="256"/>
            <ac:spMk id="8" creationId="{E0C9B915-61AD-8E86-BFA6-A3D2B03258AF}"/>
          </ac:spMkLst>
        </pc:spChg>
        <pc:spChg chg="mod">
          <ac:chgData name="Mrs H Livesley" userId="b3e0c5b3-4704-479e-bbfa-576ed67f0525" providerId="ADAL" clId="{BFAB7A7B-5EB4-45D7-9F49-89C66B9F17D3}" dt="2025-02-03T10:47:25.301" v="7" actId="20577"/>
          <ac:spMkLst>
            <pc:docMk/>
            <pc:sldMk cId="109857222" sldId="256"/>
            <ac:spMk id="9" creationId="{4EF3A074-36BC-11E9-456A-68AC59859832}"/>
          </ac:spMkLst>
        </pc:spChg>
      </pc:sldChg>
      <pc:sldChg chg="modSp mod">
        <pc:chgData name="Mrs H Livesley" userId="b3e0c5b3-4704-479e-bbfa-576ed67f0525" providerId="ADAL" clId="{BFAB7A7B-5EB4-45D7-9F49-89C66B9F17D3}" dt="2025-02-03T10:46:49.882" v="6" actId="20577"/>
        <pc:sldMkLst>
          <pc:docMk/>
          <pc:sldMk cId="2782234590" sldId="257"/>
        </pc:sldMkLst>
        <pc:graphicFrameChg chg="modGraphic">
          <ac:chgData name="Mrs H Livesley" userId="b3e0c5b3-4704-479e-bbfa-576ed67f0525" providerId="ADAL" clId="{BFAB7A7B-5EB4-45D7-9F49-89C66B9F17D3}" dt="2025-02-03T10:46:49.882" v="6" actId="20577"/>
          <ac:graphicFrameMkLst>
            <pc:docMk/>
            <pc:sldMk cId="2782234590" sldId="257"/>
            <ac:graphicFrameMk id="9" creationId="{8172432C-8F9C-5B8D-1EC2-F8DF8341374A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12/17/2025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6C8ACB6-100D-F47D-D915-A79981AF3B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0889673" y="59637"/>
            <a:ext cx="1163783" cy="3763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A0974A9-B47B-0190-754E-4D505BF0B9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38544" y="59636"/>
            <a:ext cx="1163783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1C46169-C3B7-511C-1D4E-E18712B43BD7}"/>
              </a:ext>
            </a:extLst>
          </p:cNvPr>
          <p:cNvSpPr/>
          <p:nvPr/>
        </p:nvSpPr>
        <p:spPr>
          <a:xfrm>
            <a:off x="1417983" y="75794"/>
            <a:ext cx="9342782" cy="360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u="sng"/>
              <a:t>Knowledge Organiser Year 9 Spanish  – Module 2 </a:t>
            </a:r>
            <a:r>
              <a:rPr lang="en-GB" b="1" u="sng" err="1"/>
              <a:t>Oriéntate</a:t>
            </a:r>
            <a:r>
              <a:rPr lang="en-GB" b="1" u="sng"/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681B40-97F6-9D91-306F-7CFA4520E6A8}"/>
              </a:ext>
            </a:extLst>
          </p:cNvPr>
          <p:cNvSpPr/>
          <p:nvPr/>
        </p:nvSpPr>
        <p:spPr>
          <a:xfrm>
            <a:off x="95776" y="565877"/>
            <a:ext cx="2693803" cy="173603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pPr algn="ctr"/>
            <a:r>
              <a:rPr lang="en-GB" sz="1000" b="1" u="sng"/>
              <a:t>Los </a:t>
            </a:r>
            <a:r>
              <a:rPr lang="en-GB" sz="1000" b="1" u="sng" err="1"/>
              <a:t>trabajos</a:t>
            </a:r>
            <a:r>
              <a:rPr lang="en-GB" sz="1000" b="1" u="sng"/>
              <a:t> </a:t>
            </a:r>
            <a:r>
              <a:rPr lang="en-GB" sz="1000" b="1" u="sng" err="1"/>
              <a:t>en</a:t>
            </a:r>
            <a:r>
              <a:rPr lang="en-GB" sz="1000" b="1" u="sng"/>
              <a:t> </a:t>
            </a:r>
            <a:r>
              <a:rPr lang="en-GB" sz="1000" b="1" u="sng" err="1"/>
              <a:t>el</a:t>
            </a:r>
            <a:r>
              <a:rPr lang="en-GB" sz="1000" b="1" u="sng"/>
              <a:t> hotel – Hotel jobs</a:t>
            </a:r>
          </a:p>
          <a:p>
            <a:pPr algn="ctr"/>
            <a:endParaRPr lang="en-GB" sz="1000" b="1" u="sng"/>
          </a:p>
          <a:p>
            <a:r>
              <a:rPr lang="en-GB" sz="1000"/>
              <a:t>Soy … I am…</a:t>
            </a:r>
          </a:p>
          <a:p>
            <a:r>
              <a:rPr lang="en-GB" sz="1000" err="1"/>
              <a:t>Camarero</a:t>
            </a:r>
            <a:r>
              <a:rPr lang="en-GB" sz="1000"/>
              <a:t>/a – a waiter/waitress</a:t>
            </a:r>
          </a:p>
          <a:p>
            <a:r>
              <a:rPr lang="en-GB" sz="1000" err="1"/>
              <a:t>Cocinero</a:t>
            </a:r>
            <a:r>
              <a:rPr lang="en-GB" sz="1000"/>
              <a:t>/a – a cook</a:t>
            </a:r>
          </a:p>
          <a:p>
            <a:r>
              <a:rPr lang="en-GB" sz="1000" err="1"/>
              <a:t>Dependiente</a:t>
            </a:r>
            <a:r>
              <a:rPr lang="en-GB" sz="1000"/>
              <a:t>/a – a shop assistant</a:t>
            </a:r>
          </a:p>
          <a:p>
            <a:r>
              <a:rPr lang="en-GB" sz="1000" err="1"/>
              <a:t>Esteticista</a:t>
            </a:r>
            <a:r>
              <a:rPr lang="en-GB" sz="1000"/>
              <a:t> – a beautician</a:t>
            </a:r>
          </a:p>
          <a:p>
            <a:r>
              <a:rPr lang="en-GB" sz="1000" err="1"/>
              <a:t>Jardinero</a:t>
            </a:r>
            <a:r>
              <a:rPr lang="en-GB" sz="1000"/>
              <a:t>/a – a gardener</a:t>
            </a:r>
          </a:p>
          <a:p>
            <a:r>
              <a:rPr lang="en-GB" sz="1000" err="1"/>
              <a:t>Limpiador</a:t>
            </a:r>
            <a:r>
              <a:rPr lang="en-GB" sz="1000"/>
              <a:t>(a) – a cleaner</a:t>
            </a:r>
          </a:p>
          <a:p>
            <a:r>
              <a:rPr lang="en-GB" sz="1000" err="1"/>
              <a:t>Peluquero</a:t>
            </a:r>
            <a:r>
              <a:rPr lang="en-GB" sz="1000"/>
              <a:t>/a – a hairdresser</a:t>
            </a:r>
          </a:p>
          <a:p>
            <a:r>
              <a:rPr lang="en-GB" sz="1000" err="1"/>
              <a:t>Recepcionista</a:t>
            </a:r>
            <a:r>
              <a:rPr lang="en-GB" sz="1000"/>
              <a:t> – a receptionist</a:t>
            </a:r>
          </a:p>
          <a:p>
            <a:endParaRPr lang="en-GB" sz="10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0C9B915-61AD-8E86-BFA6-A3D2B03258AF}"/>
              </a:ext>
            </a:extLst>
          </p:cNvPr>
          <p:cNvSpPr/>
          <p:nvPr/>
        </p:nvSpPr>
        <p:spPr>
          <a:xfrm>
            <a:off x="95776" y="2301911"/>
            <a:ext cx="2693802" cy="24158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 dirty="0"/>
          </a:p>
          <a:p>
            <a:pPr algn="ctr"/>
            <a:r>
              <a:rPr lang="en-GB" sz="1000" b="1" u="sng" dirty="0"/>
              <a:t>¿En </a:t>
            </a:r>
            <a:r>
              <a:rPr lang="en-GB" sz="1000" b="1" u="sng" dirty="0" err="1"/>
              <a:t>qué</a:t>
            </a:r>
            <a:r>
              <a:rPr lang="en-GB" sz="1000" b="1" u="sng" dirty="0"/>
              <a:t> </a:t>
            </a:r>
            <a:r>
              <a:rPr lang="en-GB" sz="1000" b="1" u="sng" dirty="0" err="1"/>
              <a:t>consiste</a:t>
            </a:r>
            <a:r>
              <a:rPr lang="en-GB" sz="1000" b="1" u="sng" dirty="0"/>
              <a:t> </a:t>
            </a:r>
            <a:r>
              <a:rPr lang="en-GB" sz="1000" b="1" u="sng" dirty="0" err="1"/>
              <a:t>tu</a:t>
            </a:r>
            <a:r>
              <a:rPr lang="en-GB" sz="1000" b="1" u="sng" dirty="0"/>
              <a:t> </a:t>
            </a:r>
            <a:r>
              <a:rPr lang="en-GB" sz="1000" b="1" u="sng" dirty="0" err="1"/>
              <a:t>trabajo</a:t>
            </a:r>
            <a:r>
              <a:rPr lang="en-GB" sz="1000" b="1" u="sng" dirty="0"/>
              <a:t>? – What does your job involve?</a:t>
            </a:r>
          </a:p>
          <a:p>
            <a:pPr algn="ctr"/>
            <a:endParaRPr lang="en-GB" sz="1000" b="1" u="sng" dirty="0"/>
          </a:p>
          <a:p>
            <a:pPr algn="just"/>
            <a:r>
              <a:rPr lang="en-GB" sz="1000" dirty="0"/>
              <a:t>Tengo que…- I have to</a:t>
            </a:r>
          </a:p>
          <a:p>
            <a:pPr algn="just"/>
            <a:r>
              <a:rPr lang="en-GB" sz="1000" dirty="0" err="1"/>
              <a:t>Contestar</a:t>
            </a:r>
            <a:r>
              <a:rPr lang="en-GB" sz="1000" dirty="0"/>
              <a:t> al </a:t>
            </a:r>
            <a:r>
              <a:rPr lang="en-GB" sz="1000" dirty="0" err="1"/>
              <a:t>teléfono</a:t>
            </a:r>
            <a:r>
              <a:rPr lang="en-GB" sz="1000" dirty="0"/>
              <a:t> y </a:t>
            </a:r>
            <a:r>
              <a:rPr lang="en-GB" sz="1000" dirty="0" err="1"/>
              <a:t>ayudar</a:t>
            </a:r>
            <a:r>
              <a:rPr lang="en-GB" sz="1000" dirty="0"/>
              <a:t> a </a:t>
            </a:r>
            <a:r>
              <a:rPr lang="en-GB" sz="1000" dirty="0" err="1"/>
              <a:t>los</a:t>
            </a:r>
            <a:r>
              <a:rPr lang="en-GB" sz="1000" dirty="0"/>
              <a:t> </a:t>
            </a:r>
            <a:r>
              <a:rPr lang="en-GB" sz="1000" dirty="0" err="1"/>
              <a:t>clientes</a:t>
            </a:r>
            <a:r>
              <a:rPr lang="en-GB" sz="1000" dirty="0"/>
              <a:t> – answer the and help the customers</a:t>
            </a:r>
          </a:p>
          <a:p>
            <a:pPr algn="just"/>
            <a:r>
              <a:rPr lang="en-GB" sz="1000" dirty="0" err="1"/>
              <a:t>Cortar</a:t>
            </a:r>
            <a:r>
              <a:rPr lang="en-GB" sz="1000" dirty="0"/>
              <a:t> </a:t>
            </a:r>
            <a:r>
              <a:rPr lang="en-GB" sz="1000" dirty="0" err="1"/>
              <a:t>el</a:t>
            </a:r>
            <a:r>
              <a:rPr lang="en-GB" sz="1000" dirty="0"/>
              <a:t> </a:t>
            </a:r>
            <a:r>
              <a:rPr lang="en-GB" sz="1000" dirty="0" err="1"/>
              <a:t>pelo</a:t>
            </a:r>
            <a:r>
              <a:rPr lang="en-GB" sz="1000" dirty="0"/>
              <a:t> a </a:t>
            </a:r>
            <a:r>
              <a:rPr lang="en-GB" sz="1000" dirty="0" err="1"/>
              <a:t>los</a:t>
            </a:r>
            <a:r>
              <a:rPr lang="en-GB" sz="1000" dirty="0"/>
              <a:t> </a:t>
            </a:r>
            <a:r>
              <a:rPr lang="en-GB" sz="1000" dirty="0" err="1"/>
              <a:t>clientes</a:t>
            </a:r>
            <a:r>
              <a:rPr lang="en-GB" sz="1000" dirty="0"/>
              <a:t> – cut customers’ hair</a:t>
            </a:r>
          </a:p>
          <a:p>
            <a:pPr algn="just"/>
            <a:r>
              <a:rPr lang="en-GB" sz="1000" dirty="0" err="1"/>
              <a:t>Cuidar</a:t>
            </a:r>
            <a:r>
              <a:rPr lang="en-GB" sz="1000" dirty="0"/>
              <a:t> las </a:t>
            </a:r>
            <a:r>
              <a:rPr lang="en-GB" sz="1000" dirty="0" err="1"/>
              <a:t>plantas</a:t>
            </a:r>
            <a:r>
              <a:rPr lang="en-GB" sz="1000" dirty="0"/>
              <a:t> – look after the plants</a:t>
            </a:r>
          </a:p>
          <a:p>
            <a:pPr algn="just"/>
            <a:r>
              <a:rPr lang="en-GB" sz="1000" dirty="0" err="1"/>
              <a:t>Hacer</a:t>
            </a:r>
            <a:r>
              <a:rPr lang="en-GB" sz="1000" dirty="0"/>
              <a:t> </a:t>
            </a:r>
            <a:r>
              <a:rPr lang="en-GB" sz="1000" dirty="0" err="1"/>
              <a:t>manicuras</a:t>
            </a:r>
            <a:r>
              <a:rPr lang="en-GB" sz="1000" dirty="0"/>
              <a:t> – do manicures</a:t>
            </a:r>
          </a:p>
          <a:p>
            <a:pPr algn="just"/>
            <a:r>
              <a:rPr lang="en-GB" sz="1000" dirty="0" err="1"/>
              <a:t>Limpiar</a:t>
            </a:r>
            <a:r>
              <a:rPr lang="en-GB" sz="1000" dirty="0"/>
              <a:t> </a:t>
            </a:r>
            <a:r>
              <a:rPr lang="en-GB" sz="1000" dirty="0" err="1"/>
              <a:t>habitaciones</a:t>
            </a:r>
            <a:r>
              <a:rPr lang="en-GB" sz="1000" dirty="0"/>
              <a:t> – clean rooms</a:t>
            </a:r>
          </a:p>
          <a:p>
            <a:pPr algn="just"/>
            <a:r>
              <a:rPr lang="en-GB" sz="1000" dirty="0" err="1"/>
              <a:t>Preparar</a:t>
            </a:r>
            <a:r>
              <a:rPr lang="en-GB" sz="1000" dirty="0"/>
              <a:t> comida – prepare food</a:t>
            </a:r>
          </a:p>
          <a:p>
            <a:pPr algn="just"/>
            <a:r>
              <a:rPr lang="en-GB" sz="1000" dirty="0" err="1"/>
              <a:t>Servir</a:t>
            </a:r>
            <a:r>
              <a:rPr lang="en-GB" sz="1000" dirty="0"/>
              <a:t> la comida </a:t>
            </a:r>
            <a:r>
              <a:rPr lang="en-GB" sz="1000" dirty="0" err="1"/>
              <a:t>en</a:t>
            </a:r>
            <a:r>
              <a:rPr lang="en-GB" sz="1000" dirty="0"/>
              <a:t> </a:t>
            </a:r>
            <a:r>
              <a:rPr lang="en-GB" sz="1000" dirty="0" err="1"/>
              <a:t>el</a:t>
            </a:r>
            <a:r>
              <a:rPr lang="en-GB" sz="1000" dirty="0"/>
              <a:t> </a:t>
            </a:r>
            <a:r>
              <a:rPr lang="en-GB" sz="1000" dirty="0" err="1"/>
              <a:t>restaurante</a:t>
            </a:r>
            <a:r>
              <a:rPr lang="en-GB" sz="1000" dirty="0"/>
              <a:t> – serve food in the restaurant</a:t>
            </a:r>
          </a:p>
          <a:p>
            <a:pPr algn="just"/>
            <a:r>
              <a:rPr lang="en-GB" sz="1000" dirty="0"/>
              <a:t>Vender </a:t>
            </a:r>
            <a:r>
              <a:rPr lang="en-GB" sz="1000" dirty="0" err="1"/>
              <a:t>productos</a:t>
            </a:r>
            <a:r>
              <a:rPr lang="en-GB" sz="1000" dirty="0"/>
              <a:t> </a:t>
            </a:r>
            <a:r>
              <a:rPr lang="en-GB" sz="1000" dirty="0" err="1"/>
              <a:t>en</a:t>
            </a:r>
            <a:r>
              <a:rPr lang="en-GB" sz="1000" dirty="0"/>
              <a:t> la tienda – sell </a:t>
            </a:r>
          </a:p>
          <a:p>
            <a:pPr algn="just"/>
            <a:r>
              <a:rPr lang="en-GB" sz="1000" dirty="0"/>
              <a:t>	products in the shop</a:t>
            </a:r>
          </a:p>
          <a:p>
            <a:pPr algn="just"/>
            <a:endParaRPr lang="en-GB" sz="10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F3A074-36BC-11E9-456A-68AC59859832}"/>
              </a:ext>
            </a:extLst>
          </p:cNvPr>
          <p:cNvSpPr/>
          <p:nvPr/>
        </p:nvSpPr>
        <p:spPr>
          <a:xfrm>
            <a:off x="2789580" y="436012"/>
            <a:ext cx="2644413" cy="34455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00" b="1" u="sng" err="1"/>
              <a:t>Opiniones</a:t>
            </a:r>
            <a:r>
              <a:rPr lang="en-GB" sz="1000" b="1" u="sng"/>
              <a:t> – opinions</a:t>
            </a:r>
          </a:p>
          <a:p>
            <a:pPr algn="ctr"/>
            <a:endParaRPr lang="en-GB" sz="1000" b="1" u="sng"/>
          </a:p>
          <a:p>
            <a:r>
              <a:rPr lang="en-GB" sz="1000"/>
              <a:t>¿</a:t>
            </a:r>
            <a:r>
              <a:rPr lang="en-GB" sz="1000" err="1"/>
              <a:t>Te</a:t>
            </a:r>
            <a:r>
              <a:rPr lang="en-GB" sz="1000"/>
              <a:t> </a:t>
            </a:r>
            <a:r>
              <a:rPr lang="en-GB" sz="1000" err="1"/>
              <a:t>gusta</a:t>
            </a:r>
            <a:r>
              <a:rPr lang="en-GB" sz="1000"/>
              <a:t> </a:t>
            </a:r>
            <a:r>
              <a:rPr lang="en-GB" sz="1000" err="1"/>
              <a:t>tu</a:t>
            </a:r>
            <a:r>
              <a:rPr lang="en-GB" sz="1000"/>
              <a:t> </a:t>
            </a:r>
            <a:r>
              <a:rPr lang="en-GB" sz="1000" err="1"/>
              <a:t>trabajo</a:t>
            </a:r>
            <a:r>
              <a:rPr lang="en-GB" sz="1000"/>
              <a:t>? – Do you like your job?</a:t>
            </a:r>
          </a:p>
          <a:p>
            <a:r>
              <a:rPr lang="en-GB" sz="1000"/>
              <a:t>(No) me </a:t>
            </a:r>
            <a:r>
              <a:rPr lang="en-GB" sz="1000" err="1"/>
              <a:t>gusta</a:t>
            </a:r>
            <a:r>
              <a:rPr lang="en-GB" sz="1000"/>
              <a:t> (nada) mi </a:t>
            </a:r>
            <a:r>
              <a:rPr lang="en-GB" sz="1000" err="1"/>
              <a:t>trabajo</a:t>
            </a:r>
            <a:r>
              <a:rPr lang="en-GB" sz="1000"/>
              <a:t> </a:t>
            </a:r>
            <a:r>
              <a:rPr lang="en-GB" sz="1000" err="1"/>
              <a:t>porque</a:t>
            </a:r>
            <a:r>
              <a:rPr lang="en-GB" sz="1000"/>
              <a:t> es… - I (don’t) like my job (at all) because it is….</a:t>
            </a:r>
          </a:p>
          <a:p>
            <a:r>
              <a:rPr lang="en-GB" sz="1000" err="1"/>
              <a:t>Difícil</a:t>
            </a:r>
            <a:r>
              <a:rPr lang="en-GB" sz="1000"/>
              <a:t> – difficult</a:t>
            </a:r>
          </a:p>
          <a:p>
            <a:r>
              <a:rPr lang="en-GB" sz="1000" err="1"/>
              <a:t>Duro</a:t>
            </a:r>
            <a:r>
              <a:rPr lang="en-GB" sz="1000"/>
              <a:t> – hard</a:t>
            </a:r>
          </a:p>
          <a:p>
            <a:r>
              <a:rPr lang="en-GB" sz="1000" err="1"/>
              <a:t>Estimulante</a:t>
            </a:r>
            <a:r>
              <a:rPr lang="en-GB" sz="1000"/>
              <a:t> – </a:t>
            </a:r>
            <a:r>
              <a:rPr lang="en-GB" sz="1000" err="1"/>
              <a:t>stimulationg</a:t>
            </a:r>
            <a:endParaRPr lang="en-GB" sz="1000"/>
          </a:p>
          <a:p>
            <a:r>
              <a:rPr lang="en-GB" sz="1000" err="1"/>
              <a:t>Estresante</a:t>
            </a:r>
            <a:r>
              <a:rPr lang="en-GB" sz="1000"/>
              <a:t> – stressful</a:t>
            </a:r>
          </a:p>
          <a:p>
            <a:r>
              <a:rPr lang="en-GB" sz="1000" err="1"/>
              <a:t>Interesante</a:t>
            </a:r>
            <a:r>
              <a:rPr lang="en-GB" sz="1000"/>
              <a:t> – interesting</a:t>
            </a:r>
          </a:p>
          <a:p>
            <a:r>
              <a:rPr lang="en-GB" sz="1000" err="1"/>
              <a:t>Monótono</a:t>
            </a:r>
            <a:r>
              <a:rPr lang="en-GB" sz="1000"/>
              <a:t> – monotonous</a:t>
            </a:r>
          </a:p>
          <a:p>
            <a:r>
              <a:rPr lang="en-GB" sz="1000" err="1"/>
              <a:t>Repetitivo</a:t>
            </a:r>
            <a:r>
              <a:rPr lang="en-GB" sz="1000"/>
              <a:t> – repetitive</a:t>
            </a:r>
          </a:p>
          <a:p>
            <a:r>
              <a:rPr lang="en-GB" sz="1000"/>
              <a:t>¿</a:t>
            </a:r>
            <a:r>
              <a:rPr lang="en-GB" sz="1000" err="1"/>
              <a:t>Cómo</a:t>
            </a:r>
            <a:r>
              <a:rPr lang="en-GB" sz="1000"/>
              <a:t> es </a:t>
            </a:r>
            <a:r>
              <a:rPr lang="en-GB" sz="1000" err="1"/>
              <a:t>tu</a:t>
            </a:r>
            <a:r>
              <a:rPr lang="en-GB" sz="1000"/>
              <a:t> jefe? – What is your boos like?</a:t>
            </a:r>
          </a:p>
          <a:p>
            <a:r>
              <a:rPr lang="en-GB" sz="1000"/>
              <a:t>Mi jefe/a – (no) es </a:t>
            </a:r>
            <a:r>
              <a:rPr lang="en-GB" sz="1000" err="1"/>
              <a:t>muy</a:t>
            </a:r>
            <a:r>
              <a:rPr lang="en-GB" sz="1000"/>
              <a:t> </a:t>
            </a:r>
            <a:r>
              <a:rPr lang="en-GB" sz="1000" err="1"/>
              <a:t>educado</a:t>
            </a:r>
            <a:r>
              <a:rPr lang="en-GB" sz="1000"/>
              <a:t>/a. – My boss is (not) very polite.</a:t>
            </a:r>
          </a:p>
          <a:p>
            <a:pPr algn="just"/>
            <a:r>
              <a:rPr lang="en-GB" sz="1000"/>
              <a:t>¿</a:t>
            </a:r>
            <a:r>
              <a:rPr lang="en-GB" sz="1000" err="1"/>
              <a:t>Cómo</a:t>
            </a:r>
            <a:r>
              <a:rPr lang="en-GB" sz="1000"/>
              <a:t> son </a:t>
            </a:r>
            <a:r>
              <a:rPr lang="en-GB" sz="1000" err="1"/>
              <a:t>los</a:t>
            </a:r>
            <a:r>
              <a:rPr lang="en-GB" sz="1000"/>
              <a:t> </a:t>
            </a:r>
            <a:r>
              <a:rPr lang="en-GB" sz="1000" err="1"/>
              <a:t>clientes</a:t>
            </a:r>
            <a:r>
              <a:rPr lang="en-GB" sz="1000"/>
              <a:t>? – What are the customers like?</a:t>
            </a:r>
          </a:p>
          <a:p>
            <a:pPr algn="just"/>
            <a:r>
              <a:rPr lang="en-GB" sz="1000"/>
              <a:t>Los </a:t>
            </a:r>
            <a:r>
              <a:rPr lang="en-GB" sz="1000" err="1"/>
              <a:t>clientes</a:t>
            </a:r>
            <a:r>
              <a:rPr lang="en-GB" sz="1000"/>
              <a:t> son </a:t>
            </a:r>
            <a:r>
              <a:rPr lang="en-GB" sz="1000" err="1"/>
              <a:t>exigentes</a:t>
            </a:r>
            <a:r>
              <a:rPr lang="en-GB" sz="1000"/>
              <a:t>/</a:t>
            </a:r>
            <a:r>
              <a:rPr lang="en-GB" sz="1000" err="1"/>
              <a:t>maleducados</a:t>
            </a:r>
            <a:r>
              <a:rPr lang="en-GB" sz="1000"/>
              <a:t>. – The customers are demanding/rude.</a:t>
            </a:r>
          </a:p>
          <a:p>
            <a:pPr algn="just"/>
            <a:r>
              <a:rPr lang="en-GB" sz="1000"/>
              <a:t>Mis </a:t>
            </a:r>
            <a:r>
              <a:rPr lang="en-GB" sz="1000" err="1"/>
              <a:t>compañeros</a:t>
            </a:r>
            <a:r>
              <a:rPr lang="en-GB" sz="1000"/>
              <a:t> (no) son </a:t>
            </a:r>
            <a:r>
              <a:rPr lang="en-GB" sz="1000" err="1"/>
              <a:t>simpáticos</a:t>
            </a:r>
            <a:r>
              <a:rPr lang="en-GB" sz="1000"/>
              <a:t>. – My colleagues are (not) nice.</a:t>
            </a:r>
          </a:p>
          <a:p>
            <a:pPr algn="just"/>
            <a:endParaRPr lang="en-GB" sz="10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148CFDA-1EFF-F76D-8685-4DD339AC6FC2}"/>
              </a:ext>
            </a:extLst>
          </p:cNvPr>
          <p:cNvSpPr/>
          <p:nvPr/>
        </p:nvSpPr>
        <p:spPr>
          <a:xfrm>
            <a:off x="2789580" y="3881576"/>
            <a:ext cx="2620620" cy="29006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pPr algn="ctr"/>
            <a:r>
              <a:rPr lang="en-GB" sz="1000" b="1" u="sng"/>
              <a:t>¿</a:t>
            </a:r>
            <a:r>
              <a:rPr lang="en-GB" sz="1000" b="1" u="sng" err="1"/>
              <a:t>Cómo</a:t>
            </a:r>
            <a:r>
              <a:rPr lang="en-GB" sz="1000" b="1" u="sng"/>
              <a:t> </a:t>
            </a:r>
            <a:r>
              <a:rPr lang="en-GB" sz="1000" b="1" u="sng" err="1"/>
              <a:t>eres</a:t>
            </a:r>
            <a:r>
              <a:rPr lang="en-GB" sz="1000" b="1" u="sng"/>
              <a:t>? – What are you like?</a:t>
            </a:r>
          </a:p>
          <a:p>
            <a:endParaRPr lang="en-GB" sz="1000"/>
          </a:p>
          <a:p>
            <a:r>
              <a:rPr lang="en-GB" sz="1000"/>
              <a:t>En mi </a:t>
            </a:r>
            <a:r>
              <a:rPr lang="en-GB" sz="1000" err="1"/>
              <a:t>opinión</a:t>
            </a:r>
            <a:r>
              <a:rPr lang="en-GB" sz="1000"/>
              <a:t>, soy – In my opinion, soy</a:t>
            </a:r>
          </a:p>
          <a:p>
            <a:r>
              <a:rPr lang="en-GB" sz="1000"/>
              <a:t>Creo/</a:t>
            </a:r>
            <a:r>
              <a:rPr lang="en-GB" sz="1000" err="1"/>
              <a:t>Pienso</a:t>
            </a:r>
            <a:r>
              <a:rPr lang="en-GB" sz="1000"/>
              <a:t> que soy… - I think I am….</a:t>
            </a:r>
          </a:p>
          <a:p>
            <a:r>
              <a:rPr lang="en-GB" sz="1000"/>
              <a:t>Soy </a:t>
            </a:r>
            <a:r>
              <a:rPr lang="en-GB" sz="1000" err="1"/>
              <a:t>muy</a:t>
            </a:r>
            <a:r>
              <a:rPr lang="en-GB" sz="1000"/>
              <a:t>/</a:t>
            </a:r>
            <a:r>
              <a:rPr lang="en-GB" sz="1000" err="1"/>
              <a:t>bastante</a:t>
            </a:r>
            <a:r>
              <a:rPr lang="en-GB" sz="1000"/>
              <a:t>… I am very/quite….</a:t>
            </a:r>
          </a:p>
          <a:p>
            <a:r>
              <a:rPr lang="en-GB" sz="1000" err="1"/>
              <a:t>Ambicioso</a:t>
            </a:r>
            <a:r>
              <a:rPr lang="en-GB" sz="1000"/>
              <a:t>/a – ambitious </a:t>
            </a:r>
          </a:p>
          <a:p>
            <a:r>
              <a:rPr lang="en-GB" sz="1000" err="1"/>
              <a:t>Creativo</a:t>
            </a:r>
            <a:r>
              <a:rPr lang="en-GB" sz="1000"/>
              <a:t>/a – creative</a:t>
            </a:r>
          </a:p>
          <a:p>
            <a:r>
              <a:rPr lang="en-GB" sz="1000"/>
              <a:t>Independiente – independent</a:t>
            </a:r>
          </a:p>
          <a:p>
            <a:r>
              <a:rPr lang="en-GB" sz="1000" err="1"/>
              <a:t>Inteligente</a:t>
            </a:r>
            <a:r>
              <a:rPr lang="en-GB" sz="1000"/>
              <a:t> – intelligent</a:t>
            </a:r>
          </a:p>
          <a:p>
            <a:r>
              <a:rPr lang="en-GB" sz="1000" err="1"/>
              <a:t>Organizado</a:t>
            </a:r>
            <a:r>
              <a:rPr lang="en-GB" sz="1000"/>
              <a:t>/a – organised </a:t>
            </a:r>
          </a:p>
          <a:p>
            <a:r>
              <a:rPr lang="en-GB" sz="1000" err="1"/>
              <a:t>Paciente</a:t>
            </a:r>
            <a:r>
              <a:rPr lang="en-GB" sz="1000"/>
              <a:t> – patient</a:t>
            </a:r>
          </a:p>
          <a:p>
            <a:r>
              <a:rPr lang="en-GB" sz="1000" err="1"/>
              <a:t>Práctico</a:t>
            </a:r>
            <a:r>
              <a:rPr lang="en-GB" sz="1000"/>
              <a:t>/a – practical</a:t>
            </a:r>
          </a:p>
          <a:p>
            <a:r>
              <a:rPr lang="en-GB" sz="1000" err="1"/>
              <a:t>Responsable</a:t>
            </a:r>
            <a:r>
              <a:rPr lang="en-GB" sz="1000"/>
              <a:t> – responsible</a:t>
            </a:r>
          </a:p>
          <a:p>
            <a:r>
              <a:rPr lang="en-GB" sz="1000"/>
              <a:t>Serio/a – serious</a:t>
            </a:r>
          </a:p>
          <a:p>
            <a:r>
              <a:rPr lang="en-GB" sz="1000"/>
              <a:t>Sociable – sociable</a:t>
            </a:r>
          </a:p>
          <a:p>
            <a:r>
              <a:rPr lang="en-GB" sz="1000" err="1"/>
              <a:t>Trabajador</a:t>
            </a:r>
            <a:r>
              <a:rPr lang="en-GB" sz="1000"/>
              <a:t>(a) – hard-working</a:t>
            </a:r>
          </a:p>
          <a:p>
            <a:endParaRPr lang="en-GB" sz="1000"/>
          </a:p>
          <a:p>
            <a:pPr algn="just"/>
            <a:endParaRPr lang="en-GB" sz="10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9223E3F-C1D3-5C90-7530-DE6B82B4EDD4}"/>
              </a:ext>
            </a:extLst>
          </p:cNvPr>
          <p:cNvSpPr/>
          <p:nvPr/>
        </p:nvSpPr>
        <p:spPr>
          <a:xfrm>
            <a:off x="5410201" y="436012"/>
            <a:ext cx="2644413" cy="37536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00" b="1" u="sng"/>
              <a:t>¿En </a:t>
            </a:r>
            <a:r>
              <a:rPr lang="en-GB" sz="1000" b="1" u="sng" err="1"/>
              <a:t>qué</a:t>
            </a:r>
            <a:r>
              <a:rPr lang="en-GB" sz="1000" b="1" u="sng"/>
              <a:t> </a:t>
            </a:r>
            <a:r>
              <a:rPr lang="en-GB" sz="1000" b="1" u="sng" err="1"/>
              <a:t>te</a:t>
            </a:r>
            <a:r>
              <a:rPr lang="en-GB" sz="1000" b="1" u="sng"/>
              <a:t> </a:t>
            </a:r>
            <a:r>
              <a:rPr lang="en-GB" sz="1000" b="1" u="sng" err="1"/>
              <a:t>gustaría</a:t>
            </a:r>
            <a:r>
              <a:rPr lang="en-GB" sz="1000" b="1" u="sng"/>
              <a:t> </a:t>
            </a:r>
            <a:r>
              <a:rPr lang="en-GB" sz="1000" b="1" u="sng" err="1"/>
              <a:t>trabajar</a:t>
            </a:r>
            <a:r>
              <a:rPr lang="en-GB" sz="1000" b="1" u="sng"/>
              <a:t>? – What job would you like to do?</a:t>
            </a:r>
          </a:p>
          <a:p>
            <a:pPr algn="just"/>
            <a:endParaRPr lang="en-GB" sz="1000"/>
          </a:p>
          <a:p>
            <a:pPr algn="just"/>
            <a:r>
              <a:rPr lang="en-GB" sz="1000"/>
              <a:t>Me </a:t>
            </a:r>
            <a:r>
              <a:rPr lang="en-GB" sz="1000" err="1"/>
              <a:t>gustaría</a:t>
            </a:r>
            <a:r>
              <a:rPr lang="en-GB" sz="1000"/>
              <a:t> ser… - I would like to be…</a:t>
            </a:r>
          </a:p>
          <a:p>
            <a:pPr algn="just"/>
            <a:r>
              <a:rPr lang="en-GB" sz="1000" err="1"/>
              <a:t>Quiero</a:t>
            </a:r>
            <a:r>
              <a:rPr lang="en-GB" sz="1000"/>
              <a:t> ser… I want to be…</a:t>
            </a:r>
          </a:p>
          <a:p>
            <a:pPr algn="just"/>
            <a:r>
              <a:rPr lang="en-GB" sz="1000"/>
              <a:t>Abogado/a – a lawyer</a:t>
            </a:r>
          </a:p>
          <a:p>
            <a:pPr algn="just"/>
            <a:r>
              <a:rPr lang="en-GB" sz="1000"/>
              <a:t>Cantante – a singer</a:t>
            </a:r>
          </a:p>
          <a:p>
            <a:pPr algn="just"/>
            <a:r>
              <a:rPr lang="en-GB" sz="1000" err="1"/>
              <a:t>Diseñador</a:t>
            </a:r>
            <a:r>
              <a:rPr lang="en-GB" sz="1000"/>
              <a:t>(a) – a designer</a:t>
            </a:r>
          </a:p>
          <a:p>
            <a:pPr algn="just"/>
            <a:r>
              <a:rPr lang="en-GB" sz="1000" err="1"/>
              <a:t>Enfermero</a:t>
            </a:r>
            <a:r>
              <a:rPr lang="en-GB" sz="1000"/>
              <a:t>/a – a nurse</a:t>
            </a:r>
          </a:p>
          <a:p>
            <a:pPr algn="just"/>
            <a:r>
              <a:rPr lang="en-GB" sz="1000" err="1"/>
              <a:t>Mecánico</a:t>
            </a:r>
            <a:r>
              <a:rPr lang="en-GB" sz="1000"/>
              <a:t> – a mechanic</a:t>
            </a:r>
          </a:p>
          <a:p>
            <a:pPr algn="just"/>
            <a:r>
              <a:rPr lang="en-GB" sz="1000" err="1"/>
              <a:t>Periodista</a:t>
            </a:r>
            <a:r>
              <a:rPr lang="en-GB" sz="1000"/>
              <a:t> – a journalist</a:t>
            </a:r>
          </a:p>
          <a:p>
            <a:pPr algn="just"/>
            <a:r>
              <a:rPr lang="en-GB" sz="1000"/>
              <a:t>Polícia – a police officer</a:t>
            </a:r>
          </a:p>
          <a:p>
            <a:pPr algn="just"/>
            <a:r>
              <a:rPr lang="en-GB" sz="1000" err="1"/>
              <a:t>Taxista</a:t>
            </a:r>
            <a:r>
              <a:rPr lang="en-GB" sz="1000"/>
              <a:t> – a taxi driver</a:t>
            </a:r>
          </a:p>
          <a:p>
            <a:pPr algn="just"/>
            <a:r>
              <a:rPr lang="en-GB" sz="1000"/>
              <a:t>Me </a:t>
            </a:r>
            <a:r>
              <a:rPr lang="en-GB" sz="1000" err="1"/>
              <a:t>gustaría</a:t>
            </a:r>
            <a:r>
              <a:rPr lang="en-GB" sz="1000"/>
              <a:t>…- I would like…</a:t>
            </a:r>
          </a:p>
          <a:p>
            <a:pPr algn="just"/>
            <a:r>
              <a:rPr lang="en-GB" sz="1000"/>
              <a:t>No me </a:t>
            </a:r>
            <a:r>
              <a:rPr lang="en-GB" sz="1000" err="1"/>
              <a:t>gustaría</a:t>
            </a:r>
            <a:r>
              <a:rPr lang="en-GB" sz="1000"/>
              <a:t> (nada) … - I wouldn’t like…(at all)</a:t>
            </a:r>
          </a:p>
          <a:p>
            <a:pPr algn="just"/>
            <a:r>
              <a:rPr lang="en-GB" sz="1000" err="1"/>
              <a:t>Trabajar</a:t>
            </a:r>
            <a:r>
              <a:rPr lang="en-GB" sz="1000"/>
              <a:t> al </a:t>
            </a:r>
            <a:r>
              <a:rPr lang="en-GB" sz="1000" err="1"/>
              <a:t>aire</a:t>
            </a:r>
            <a:r>
              <a:rPr lang="en-GB" sz="1000"/>
              <a:t> libre – to work in the open air</a:t>
            </a:r>
          </a:p>
          <a:p>
            <a:pPr algn="just"/>
            <a:r>
              <a:rPr lang="en-GB" sz="1000" err="1"/>
              <a:t>Trabajar</a:t>
            </a:r>
            <a:r>
              <a:rPr lang="en-GB" sz="1000"/>
              <a:t> con animals – to work with animals</a:t>
            </a:r>
          </a:p>
          <a:p>
            <a:pPr algn="just"/>
            <a:r>
              <a:rPr lang="en-GB" sz="1000" err="1"/>
              <a:t>Trabajar</a:t>
            </a:r>
            <a:r>
              <a:rPr lang="en-GB" sz="1000"/>
              <a:t> con </a:t>
            </a:r>
            <a:r>
              <a:rPr lang="en-GB" sz="1000" err="1"/>
              <a:t>niños</a:t>
            </a:r>
            <a:r>
              <a:rPr lang="en-GB" sz="1000"/>
              <a:t> – to work with children</a:t>
            </a:r>
          </a:p>
          <a:p>
            <a:pPr algn="just"/>
            <a:r>
              <a:rPr lang="en-GB" sz="1000" err="1"/>
              <a:t>Trababajar</a:t>
            </a:r>
            <a:r>
              <a:rPr lang="en-GB" sz="1000"/>
              <a:t> </a:t>
            </a:r>
            <a:r>
              <a:rPr lang="en-GB" sz="1000" err="1"/>
              <a:t>en</a:t>
            </a:r>
            <a:r>
              <a:rPr lang="en-GB" sz="1000"/>
              <a:t> </a:t>
            </a:r>
            <a:r>
              <a:rPr lang="en-GB" sz="1000" err="1"/>
              <a:t>equipo</a:t>
            </a:r>
            <a:r>
              <a:rPr lang="en-GB" sz="1000"/>
              <a:t> – to work in a team</a:t>
            </a:r>
          </a:p>
          <a:p>
            <a:pPr algn="just"/>
            <a:r>
              <a:rPr lang="en-GB" sz="1000" err="1"/>
              <a:t>Trabajar</a:t>
            </a:r>
            <a:r>
              <a:rPr lang="en-GB" sz="1000"/>
              <a:t> </a:t>
            </a:r>
            <a:r>
              <a:rPr lang="en-GB" sz="1000" err="1"/>
              <a:t>en</a:t>
            </a:r>
            <a:r>
              <a:rPr lang="en-GB" sz="1000"/>
              <a:t> </a:t>
            </a:r>
            <a:r>
              <a:rPr lang="en-GB" sz="1000" err="1"/>
              <a:t>una</a:t>
            </a:r>
            <a:r>
              <a:rPr lang="en-GB" sz="1000"/>
              <a:t> </a:t>
            </a:r>
            <a:r>
              <a:rPr lang="en-GB" sz="1000" err="1"/>
              <a:t>oficina</a:t>
            </a:r>
            <a:r>
              <a:rPr lang="en-GB" sz="1000"/>
              <a:t> – to work in an office</a:t>
            </a:r>
          </a:p>
          <a:p>
            <a:pPr algn="just"/>
            <a:r>
              <a:rPr lang="en-GB" sz="1000" err="1"/>
              <a:t>Trabajar</a:t>
            </a:r>
            <a:r>
              <a:rPr lang="en-GB" sz="1000"/>
              <a:t> solo/a – to work alone</a:t>
            </a:r>
          </a:p>
          <a:p>
            <a:pPr algn="just"/>
            <a:r>
              <a:rPr lang="en-GB" sz="1000" err="1"/>
              <a:t>Hacer</a:t>
            </a:r>
            <a:r>
              <a:rPr lang="en-GB" sz="1000"/>
              <a:t> un </a:t>
            </a:r>
            <a:r>
              <a:rPr lang="en-GB" sz="1000" err="1"/>
              <a:t>trabajo</a:t>
            </a:r>
            <a:r>
              <a:rPr lang="en-GB" sz="1000"/>
              <a:t> creative – to do a creative job</a:t>
            </a:r>
          </a:p>
          <a:p>
            <a:pPr algn="just"/>
            <a:r>
              <a:rPr lang="en-GB" sz="1000" err="1"/>
              <a:t>Hacer</a:t>
            </a:r>
            <a:r>
              <a:rPr lang="en-GB" sz="1000"/>
              <a:t> un </a:t>
            </a:r>
            <a:r>
              <a:rPr lang="en-GB" sz="1000" err="1"/>
              <a:t>trabajo</a:t>
            </a:r>
            <a:r>
              <a:rPr lang="en-GB" sz="1000"/>
              <a:t> manual – to do a manual job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EC5C31E-B01E-F23E-458F-8465D7C6796E}"/>
              </a:ext>
            </a:extLst>
          </p:cNvPr>
          <p:cNvSpPr/>
          <p:nvPr/>
        </p:nvSpPr>
        <p:spPr>
          <a:xfrm>
            <a:off x="5410202" y="4189690"/>
            <a:ext cx="2644412" cy="25925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r>
              <a:rPr lang="en-GB" sz="1000" b="1" u="sng"/>
              <a:t>¿</a:t>
            </a:r>
            <a:r>
              <a:rPr lang="en-GB" sz="1000" b="1" u="sng" err="1"/>
              <a:t>Cómo</a:t>
            </a:r>
            <a:r>
              <a:rPr lang="en-GB" sz="1000" b="1" u="sng"/>
              <a:t> </a:t>
            </a:r>
            <a:r>
              <a:rPr lang="en-GB" sz="1000" b="1" u="sng" err="1"/>
              <a:t>va</a:t>
            </a:r>
            <a:r>
              <a:rPr lang="en-GB" sz="1000" b="1" u="sng"/>
              <a:t> a ser </a:t>
            </a:r>
            <a:r>
              <a:rPr lang="en-GB" sz="1000" b="1" u="sng" err="1"/>
              <a:t>tu</a:t>
            </a:r>
            <a:r>
              <a:rPr lang="en-GB" sz="1000" b="1" u="sng"/>
              <a:t> </a:t>
            </a:r>
            <a:r>
              <a:rPr lang="en-GB" sz="1000" b="1" u="sng" err="1"/>
              <a:t>futuro</a:t>
            </a:r>
            <a:r>
              <a:rPr lang="en-GB" sz="1000" b="1" u="sng"/>
              <a:t>? – What is your future going to be like?</a:t>
            </a:r>
          </a:p>
          <a:p>
            <a:pPr algn="ctr"/>
            <a:endParaRPr lang="en-GB" sz="1000" b="1" u="sng"/>
          </a:p>
          <a:p>
            <a:r>
              <a:rPr lang="en-GB" sz="1000"/>
              <a:t>En </a:t>
            </a:r>
            <a:r>
              <a:rPr lang="en-GB" sz="1000" err="1"/>
              <a:t>el</a:t>
            </a:r>
            <a:r>
              <a:rPr lang="en-GB" sz="1000"/>
              <a:t> </a:t>
            </a:r>
            <a:r>
              <a:rPr lang="en-GB" sz="1000" err="1"/>
              <a:t>futuro</a:t>
            </a:r>
            <a:r>
              <a:rPr lang="en-GB" sz="1000"/>
              <a:t>…- - in the future…</a:t>
            </a:r>
          </a:p>
          <a:p>
            <a:r>
              <a:rPr lang="en-GB" sz="1000" err="1"/>
              <a:t>Voy</a:t>
            </a:r>
            <a:r>
              <a:rPr lang="en-GB" sz="1000"/>
              <a:t> a …. – I am going to …</a:t>
            </a:r>
          </a:p>
          <a:p>
            <a:r>
              <a:rPr lang="en-GB" sz="1000" err="1"/>
              <a:t>Ganar</a:t>
            </a:r>
            <a:r>
              <a:rPr lang="en-GB" sz="1000"/>
              <a:t> </a:t>
            </a:r>
            <a:r>
              <a:rPr lang="en-GB" sz="1000" err="1"/>
              <a:t>mucho</a:t>
            </a:r>
            <a:r>
              <a:rPr lang="en-GB" sz="1000"/>
              <a:t> dinero – earn lots of money</a:t>
            </a:r>
          </a:p>
          <a:p>
            <a:r>
              <a:rPr lang="en-GB" sz="1000" err="1"/>
              <a:t>Hacer</a:t>
            </a:r>
            <a:r>
              <a:rPr lang="en-GB" sz="1000"/>
              <a:t> un </a:t>
            </a:r>
            <a:r>
              <a:rPr lang="en-GB" sz="1000" err="1"/>
              <a:t>trabajo</a:t>
            </a:r>
            <a:r>
              <a:rPr lang="en-GB" sz="1000"/>
              <a:t> </a:t>
            </a:r>
            <a:r>
              <a:rPr lang="en-GB" sz="1000" err="1"/>
              <a:t>interesante</a:t>
            </a:r>
            <a:r>
              <a:rPr lang="en-GB" sz="1000"/>
              <a:t> – to do an interesting job</a:t>
            </a:r>
          </a:p>
          <a:p>
            <a:r>
              <a:rPr lang="en-GB" sz="1000" err="1"/>
              <a:t>Ir</a:t>
            </a:r>
            <a:r>
              <a:rPr lang="en-GB" sz="1000"/>
              <a:t> a la </a:t>
            </a:r>
            <a:r>
              <a:rPr lang="en-GB" sz="1000" err="1"/>
              <a:t>universidad</a:t>
            </a:r>
            <a:r>
              <a:rPr lang="en-GB" sz="1000"/>
              <a:t> – to go to university</a:t>
            </a:r>
          </a:p>
          <a:p>
            <a:r>
              <a:rPr lang="en-GB" sz="1000"/>
              <a:t>Ser Famoso/a – to be famous</a:t>
            </a:r>
          </a:p>
          <a:p>
            <a:r>
              <a:rPr lang="en-GB" sz="1000"/>
              <a:t>Ser </a:t>
            </a:r>
            <a:r>
              <a:rPr lang="en-GB" sz="1000" err="1"/>
              <a:t>voluntario</a:t>
            </a:r>
            <a:r>
              <a:rPr lang="en-GB" sz="1000"/>
              <a:t>/a – to be a volunteer</a:t>
            </a:r>
          </a:p>
          <a:p>
            <a:r>
              <a:rPr lang="en-GB" sz="1000"/>
              <a:t>Tener </a:t>
            </a:r>
            <a:r>
              <a:rPr lang="en-GB" sz="1000" err="1"/>
              <a:t>hijos</a:t>
            </a:r>
            <a:r>
              <a:rPr lang="en-GB" sz="1000"/>
              <a:t> – have children</a:t>
            </a:r>
          </a:p>
          <a:p>
            <a:r>
              <a:rPr lang="en-GB" sz="1000" err="1"/>
              <a:t>Viajar</a:t>
            </a:r>
            <a:r>
              <a:rPr lang="en-GB" sz="1000"/>
              <a:t> (</a:t>
            </a:r>
            <a:r>
              <a:rPr lang="en-GB" sz="1000" err="1"/>
              <a:t>mucho</a:t>
            </a:r>
            <a:r>
              <a:rPr lang="en-GB" sz="1000"/>
              <a:t>) – travel (a lot)</a:t>
            </a:r>
          </a:p>
          <a:p>
            <a:r>
              <a:rPr lang="en-GB" sz="1000" err="1"/>
              <a:t>Vivir</a:t>
            </a:r>
            <a:r>
              <a:rPr lang="en-GB" sz="1000"/>
              <a:t> </a:t>
            </a:r>
            <a:r>
              <a:rPr lang="en-GB" sz="1000" err="1"/>
              <a:t>extranjero</a:t>
            </a:r>
            <a:r>
              <a:rPr lang="en-GB" sz="1000"/>
              <a:t> – live abroad</a:t>
            </a:r>
          </a:p>
          <a:p>
            <a:r>
              <a:rPr lang="en-GB" sz="1000" err="1"/>
              <a:t>Va</a:t>
            </a:r>
            <a:r>
              <a:rPr lang="en-GB" sz="1000"/>
              <a:t> a ser (</a:t>
            </a:r>
            <a:r>
              <a:rPr lang="en-GB" sz="1000" err="1"/>
              <a:t>muy</a:t>
            </a:r>
            <a:r>
              <a:rPr lang="en-GB" sz="1000"/>
              <a:t>) </a:t>
            </a:r>
            <a:r>
              <a:rPr lang="en-GB" sz="1000" err="1"/>
              <a:t>interesante</a:t>
            </a:r>
            <a:r>
              <a:rPr lang="en-GB" sz="1000"/>
              <a:t> – it is going to be (very) interesting</a:t>
            </a:r>
          </a:p>
          <a:p>
            <a:endParaRPr lang="en-GB" sz="1000"/>
          </a:p>
          <a:p>
            <a:endParaRPr lang="en-GB" sz="1000"/>
          </a:p>
          <a:p>
            <a:pPr algn="ctr"/>
            <a:endParaRPr lang="en-GB" sz="10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6DB240E-38DB-1D34-6DD2-343DDE29946E}"/>
              </a:ext>
            </a:extLst>
          </p:cNvPr>
          <p:cNvSpPr/>
          <p:nvPr/>
        </p:nvSpPr>
        <p:spPr>
          <a:xfrm>
            <a:off x="71082" y="4717774"/>
            <a:ext cx="2693802" cy="20644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pPr algn="ctr"/>
            <a:r>
              <a:rPr lang="en-GB" sz="1000" b="1" u="sng"/>
              <a:t>Palabras </a:t>
            </a:r>
            <a:r>
              <a:rPr lang="en-GB" sz="1000" b="1" u="sng" err="1"/>
              <a:t>frecuentes</a:t>
            </a:r>
            <a:r>
              <a:rPr lang="en-GB" sz="1000" b="1" u="sng"/>
              <a:t> – High – frequency words</a:t>
            </a:r>
          </a:p>
          <a:p>
            <a:pPr algn="ctr"/>
            <a:endParaRPr lang="en-GB" sz="1000" b="1" u="sng"/>
          </a:p>
          <a:p>
            <a:pPr algn="just"/>
            <a:r>
              <a:rPr lang="en-GB" sz="1000"/>
              <a:t>Mi/mis – my</a:t>
            </a:r>
          </a:p>
          <a:p>
            <a:pPr algn="just"/>
            <a:r>
              <a:rPr lang="en-GB" sz="1000"/>
              <a:t>Tu/</a:t>
            </a:r>
            <a:r>
              <a:rPr lang="en-GB" sz="1000" err="1"/>
              <a:t>tus</a:t>
            </a:r>
            <a:r>
              <a:rPr lang="en-GB" sz="1000"/>
              <a:t> – your</a:t>
            </a:r>
          </a:p>
          <a:p>
            <a:pPr algn="just"/>
            <a:r>
              <a:rPr lang="en-GB" sz="1000" err="1"/>
              <a:t>Además</a:t>
            </a:r>
            <a:r>
              <a:rPr lang="en-GB" sz="1000"/>
              <a:t> – in addition, furthermore</a:t>
            </a:r>
          </a:p>
          <a:p>
            <a:pPr algn="just"/>
            <a:r>
              <a:rPr lang="en-GB" sz="1000"/>
              <a:t>Más – more </a:t>
            </a:r>
          </a:p>
          <a:p>
            <a:pPr algn="just"/>
            <a:r>
              <a:rPr lang="en-GB" sz="1000"/>
              <a:t>A </a:t>
            </a:r>
            <a:r>
              <a:rPr lang="en-GB" sz="1000" err="1"/>
              <a:t>veces</a:t>
            </a:r>
            <a:r>
              <a:rPr lang="en-GB" sz="1000"/>
              <a:t> – sometimes </a:t>
            </a:r>
          </a:p>
          <a:p>
            <a:pPr algn="just"/>
            <a:r>
              <a:rPr lang="en-GB" sz="1000" err="1"/>
              <a:t>También</a:t>
            </a:r>
            <a:r>
              <a:rPr lang="en-GB" sz="1000"/>
              <a:t> – also</a:t>
            </a:r>
          </a:p>
          <a:p>
            <a:pPr algn="just"/>
            <a:r>
              <a:rPr lang="en-GB" sz="1000"/>
              <a:t>A </a:t>
            </a:r>
            <a:r>
              <a:rPr lang="en-GB" sz="1000" err="1"/>
              <a:t>ver</a:t>
            </a:r>
            <a:r>
              <a:rPr lang="en-GB" sz="1000"/>
              <a:t>/ bueno/ </a:t>
            </a:r>
            <a:r>
              <a:rPr lang="en-GB" sz="1000" err="1"/>
              <a:t>pues</a:t>
            </a:r>
            <a:r>
              <a:rPr lang="en-GB" sz="1000"/>
              <a:t> – well</a:t>
            </a:r>
          </a:p>
          <a:p>
            <a:pPr algn="just"/>
            <a:r>
              <a:rPr lang="en-GB" sz="1000"/>
              <a:t>Por </a:t>
            </a:r>
            <a:r>
              <a:rPr lang="en-GB" sz="1000" err="1"/>
              <a:t>eso</a:t>
            </a:r>
            <a:r>
              <a:rPr lang="en-GB" sz="1000"/>
              <a:t> – so, therefore</a:t>
            </a:r>
          </a:p>
          <a:p>
            <a:pPr algn="just"/>
            <a:r>
              <a:rPr lang="en-GB" sz="1000"/>
              <a:t>Primero – first</a:t>
            </a:r>
          </a:p>
          <a:p>
            <a:pPr algn="just"/>
            <a:r>
              <a:rPr lang="en-GB" sz="1000"/>
              <a:t>Luego – then</a:t>
            </a:r>
          </a:p>
          <a:p>
            <a:pPr algn="just"/>
            <a:r>
              <a:rPr lang="en-GB" sz="1000"/>
              <a:t>Sin embargo, however</a:t>
            </a:r>
          </a:p>
          <a:p>
            <a:pPr algn="just"/>
            <a:endParaRPr lang="en-GB" sz="10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199CDC2-9878-5475-A16C-F35886FCCDF8}"/>
              </a:ext>
            </a:extLst>
          </p:cNvPr>
          <p:cNvSpPr/>
          <p:nvPr/>
        </p:nvSpPr>
        <p:spPr>
          <a:xfrm>
            <a:off x="8054614" y="3207026"/>
            <a:ext cx="4041610" cy="35804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r>
              <a:rPr lang="en-GB" sz="1000" b="1" u="sng"/>
              <a:t>Describe </a:t>
            </a:r>
            <a:r>
              <a:rPr lang="en-GB" sz="1000" b="1" u="sng" err="1"/>
              <a:t>tu</a:t>
            </a:r>
            <a:r>
              <a:rPr lang="en-GB" sz="1000" b="1" u="sng"/>
              <a:t> </a:t>
            </a:r>
            <a:r>
              <a:rPr lang="en-GB" sz="1000" b="1" u="sng" err="1"/>
              <a:t>trabajo</a:t>
            </a:r>
            <a:r>
              <a:rPr lang="en-GB" sz="1000" b="1" u="sng"/>
              <a:t> – describe your job</a:t>
            </a:r>
          </a:p>
          <a:p>
            <a:pPr algn="ctr"/>
            <a:endParaRPr lang="en-GB" sz="1000" b="1" u="sng"/>
          </a:p>
          <a:p>
            <a:r>
              <a:rPr lang="en-GB" sz="1000"/>
              <a:t>¿En </a:t>
            </a:r>
            <a:r>
              <a:rPr lang="en-GB" sz="1000" err="1"/>
              <a:t>qué</a:t>
            </a:r>
            <a:r>
              <a:rPr lang="en-GB" sz="1000"/>
              <a:t> </a:t>
            </a:r>
            <a:r>
              <a:rPr lang="en-GB" sz="1000" err="1"/>
              <a:t>trabajas</a:t>
            </a:r>
            <a:r>
              <a:rPr lang="en-GB" sz="1000"/>
              <a:t>? – What do you do for a living?</a:t>
            </a:r>
          </a:p>
          <a:p>
            <a:r>
              <a:rPr lang="en-GB" sz="1000"/>
              <a:t>¿Por </a:t>
            </a:r>
            <a:r>
              <a:rPr lang="en-GB" sz="1000" err="1"/>
              <a:t>qué</a:t>
            </a:r>
            <a:r>
              <a:rPr lang="en-GB" sz="1000"/>
              <a:t> </a:t>
            </a:r>
            <a:r>
              <a:rPr lang="en-GB" sz="1000" err="1"/>
              <a:t>decidiste</a:t>
            </a:r>
            <a:r>
              <a:rPr lang="en-GB" sz="1000"/>
              <a:t> ser…? – Why did you decide to be a….?</a:t>
            </a:r>
          </a:p>
          <a:p>
            <a:r>
              <a:rPr lang="en-GB" sz="1000"/>
              <a:t>Me </a:t>
            </a:r>
            <a:r>
              <a:rPr lang="en-GB" sz="1000" err="1"/>
              <a:t>gusta</a:t>
            </a:r>
            <a:r>
              <a:rPr lang="en-GB" sz="1000"/>
              <a:t> </a:t>
            </a:r>
            <a:r>
              <a:rPr lang="en-GB" sz="1000" err="1"/>
              <a:t>mucho</a:t>
            </a:r>
            <a:r>
              <a:rPr lang="en-GB" sz="1000"/>
              <a:t>…y </a:t>
            </a:r>
            <a:r>
              <a:rPr lang="en-GB" sz="1000" err="1"/>
              <a:t>por</a:t>
            </a:r>
            <a:r>
              <a:rPr lang="en-GB" sz="1000"/>
              <a:t> </a:t>
            </a:r>
            <a:r>
              <a:rPr lang="en-GB" sz="1000" err="1"/>
              <a:t>eso</a:t>
            </a:r>
            <a:r>
              <a:rPr lang="en-GB" sz="1000"/>
              <a:t> </a:t>
            </a:r>
            <a:r>
              <a:rPr lang="en-GB" sz="1000" err="1"/>
              <a:t>decidí</a:t>
            </a:r>
            <a:r>
              <a:rPr lang="en-GB" sz="1000"/>
              <a:t> ser… - I really like…and so I decided to be a ….</a:t>
            </a:r>
          </a:p>
          <a:p>
            <a:r>
              <a:rPr lang="en-GB" sz="1000" err="1"/>
              <a:t>Estudié</a:t>
            </a:r>
            <a:r>
              <a:rPr lang="en-GB" sz="1000"/>
              <a:t>….y me </a:t>
            </a:r>
            <a:r>
              <a:rPr lang="en-GB" sz="1000" err="1"/>
              <a:t>encantó</a:t>
            </a:r>
            <a:r>
              <a:rPr lang="en-GB" sz="1000"/>
              <a:t>. I studied….and I loved it.</a:t>
            </a:r>
          </a:p>
          <a:p>
            <a:r>
              <a:rPr lang="en-GB" sz="1000"/>
              <a:t>¿</a:t>
            </a:r>
            <a:r>
              <a:rPr lang="en-GB" sz="1000" err="1"/>
              <a:t>Cómo</a:t>
            </a:r>
            <a:r>
              <a:rPr lang="en-GB" sz="1000"/>
              <a:t> es un día de </a:t>
            </a:r>
            <a:r>
              <a:rPr lang="en-GB" sz="1000" err="1"/>
              <a:t>trabajo</a:t>
            </a:r>
            <a:r>
              <a:rPr lang="en-GB" sz="1000"/>
              <a:t> </a:t>
            </a:r>
            <a:r>
              <a:rPr lang="en-GB" sz="1000" err="1"/>
              <a:t>típico</a:t>
            </a:r>
            <a:r>
              <a:rPr lang="en-GB" sz="1000"/>
              <a:t>? – What is a typical working day like?</a:t>
            </a:r>
          </a:p>
          <a:p>
            <a:r>
              <a:rPr lang="en-GB" sz="1000" err="1"/>
              <a:t>Hablo</a:t>
            </a:r>
            <a:r>
              <a:rPr lang="en-GB" sz="1000"/>
              <a:t> con clients. – I talk to customers.</a:t>
            </a:r>
          </a:p>
          <a:p>
            <a:r>
              <a:rPr lang="en-GB" sz="1000"/>
              <a:t>Leo mi agenda. – I read my diary.</a:t>
            </a:r>
          </a:p>
          <a:p>
            <a:r>
              <a:rPr lang="en-GB" sz="1000" err="1"/>
              <a:t>Preparo</a:t>
            </a:r>
            <a:r>
              <a:rPr lang="en-GB" sz="1000"/>
              <a:t> mis </a:t>
            </a:r>
            <a:r>
              <a:rPr lang="en-GB" sz="1000" err="1"/>
              <a:t>cosas</a:t>
            </a:r>
            <a:r>
              <a:rPr lang="en-GB" sz="1000"/>
              <a:t>. – I prepare my things.</a:t>
            </a:r>
          </a:p>
          <a:p>
            <a:r>
              <a:rPr lang="en-GB" sz="1000" err="1"/>
              <a:t>Trabajo</a:t>
            </a:r>
            <a:r>
              <a:rPr lang="en-GB" sz="1000"/>
              <a:t> con mi </a:t>
            </a:r>
            <a:r>
              <a:rPr lang="en-GB" sz="1000" err="1"/>
              <a:t>equipo</a:t>
            </a:r>
            <a:r>
              <a:rPr lang="en-GB" sz="1000"/>
              <a:t>. – I work with my team.</a:t>
            </a:r>
          </a:p>
          <a:p>
            <a:r>
              <a:rPr lang="en-GB" sz="1000" err="1"/>
              <a:t>Voy</a:t>
            </a:r>
            <a:r>
              <a:rPr lang="en-GB" sz="1000"/>
              <a:t> a la </a:t>
            </a:r>
            <a:r>
              <a:rPr lang="en-GB" sz="1000" err="1"/>
              <a:t>oficina</a:t>
            </a:r>
            <a:r>
              <a:rPr lang="en-GB" sz="1000"/>
              <a:t>. I go to the office.</a:t>
            </a:r>
          </a:p>
          <a:p>
            <a:r>
              <a:rPr lang="en-GB" sz="1000"/>
              <a:t>¿</a:t>
            </a:r>
            <a:r>
              <a:rPr lang="en-GB" sz="1000" err="1"/>
              <a:t>Qué</a:t>
            </a:r>
            <a:r>
              <a:rPr lang="en-GB" sz="1000"/>
              <a:t> </a:t>
            </a:r>
            <a:r>
              <a:rPr lang="en-GB" sz="1000" err="1"/>
              <a:t>cualidades</a:t>
            </a:r>
            <a:r>
              <a:rPr lang="en-GB" sz="1000"/>
              <a:t> </a:t>
            </a:r>
            <a:r>
              <a:rPr lang="en-GB" sz="1000" err="1"/>
              <a:t>tienes</a:t>
            </a:r>
            <a:r>
              <a:rPr lang="en-GB" sz="1000"/>
              <a:t> que </a:t>
            </a:r>
            <a:r>
              <a:rPr lang="en-GB" sz="1000" err="1"/>
              <a:t>tener</a:t>
            </a:r>
            <a:r>
              <a:rPr lang="en-GB" sz="1000"/>
              <a:t>? – What qualities do you have to have?</a:t>
            </a:r>
          </a:p>
          <a:p>
            <a:r>
              <a:rPr lang="en-GB" sz="1000" err="1"/>
              <a:t>Tienes</a:t>
            </a:r>
            <a:r>
              <a:rPr lang="en-GB" sz="1000"/>
              <a:t> que ser… - you have to be…</a:t>
            </a:r>
          </a:p>
          <a:p>
            <a:r>
              <a:rPr lang="en-GB" sz="1000"/>
              <a:t>En mi </a:t>
            </a:r>
            <a:r>
              <a:rPr lang="en-GB" sz="1000" err="1"/>
              <a:t>trabajo</a:t>
            </a:r>
            <a:r>
              <a:rPr lang="en-GB" sz="1000"/>
              <a:t>, </a:t>
            </a:r>
            <a:r>
              <a:rPr lang="en-GB" sz="1000" err="1"/>
              <a:t>los</a:t>
            </a:r>
            <a:r>
              <a:rPr lang="en-GB" sz="1000"/>
              <a:t> </a:t>
            </a:r>
            <a:r>
              <a:rPr lang="en-GB" sz="1000" err="1"/>
              <a:t>idiomas</a:t>
            </a:r>
            <a:r>
              <a:rPr lang="en-GB" sz="1000"/>
              <a:t> son </a:t>
            </a:r>
            <a:r>
              <a:rPr lang="en-GB" sz="1000" err="1"/>
              <a:t>importantes</a:t>
            </a:r>
            <a:r>
              <a:rPr lang="en-GB" sz="1000"/>
              <a:t>. – in my job, languages are important.</a:t>
            </a:r>
          </a:p>
          <a:p>
            <a:r>
              <a:rPr lang="en-GB" sz="1000" err="1"/>
              <a:t>Hablo</a:t>
            </a:r>
            <a:r>
              <a:rPr lang="en-GB" sz="1000"/>
              <a:t> </a:t>
            </a:r>
            <a:r>
              <a:rPr lang="en-GB" sz="1000" err="1"/>
              <a:t>español</a:t>
            </a:r>
            <a:r>
              <a:rPr lang="en-GB" sz="1000"/>
              <a:t>, </a:t>
            </a:r>
            <a:r>
              <a:rPr lang="en-GB" sz="1000" err="1"/>
              <a:t>alemán</a:t>
            </a:r>
            <a:r>
              <a:rPr lang="en-GB" sz="1000"/>
              <a:t> e </a:t>
            </a:r>
            <a:r>
              <a:rPr lang="en-GB" sz="1000" err="1"/>
              <a:t>inglés</a:t>
            </a:r>
            <a:r>
              <a:rPr lang="en-GB" sz="1000"/>
              <a:t>. – I speak Spanish, German and English.</a:t>
            </a:r>
          </a:p>
          <a:p>
            <a:r>
              <a:rPr lang="en-GB" sz="1000"/>
              <a:t>¿</a:t>
            </a:r>
            <a:r>
              <a:rPr lang="en-GB" sz="1000" err="1"/>
              <a:t>Cuáles</a:t>
            </a:r>
            <a:r>
              <a:rPr lang="en-GB" sz="1000"/>
              <a:t> son </a:t>
            </a:r>
            <a:r>
              <a:rPr lang="en-GB" sz="1000" err="1"/>
              <a:t>tus</a:t>
            </a:r>
            <a:r>
              <a:rPr lang="en-GB" sz="1000"/>
              <a:t> </a:t>
            </a:r>
            <a:r>
              <a:rPr lang="en-GB" sz="1000" err="1"/>
              <a:t>ambiciones</a:t>
            </a:r>
            <a:r>
              <a:rPr lang="en-GB" sz="1000"/>
              <a:t> para </a:t>
            </a:r>
            <a:r>
              <a:rPr lang="en-GB" sz="1000" err="1"/>
              <a:t>el</a:t>
            </a:r>
            <a:r>
              <a:rPr lang="en-GB" sz="1000"/>
              <a:t> </a:t>
            </a:r>
            <a:r>
              <a:rPr lang="en-GB" sz="1000" err="1"/>
              <a:t>futuro</a:t>
            </a:r>
            <a:r>
              <a:rPr lang="en-GB" sz="1000"/>
              <a:t>? – What are your ambitions for the future?</a:t>
            </a:r>
          </a:p>
          <a:p>
            <a:r>
              <a:rPr lang="en-GB" sz="1000" err="1"/>
              <a:t>Voy</a:t>
            </a:r>
            <a:r>
              <a:rPr lang="en-GB" sz="1000"/>
              <a:t> a </a:t>
            </a:r>
            <a:r>
              <a:rPr lang="en-GB" sz="1000" err="1"/>
              <a:t>estudiar</a:t>
            </a:r>
            <a:r>
              <a:rPr lang="en-GB" sz="1000"/>
              <a:t>/</a:t>
            </a:r>
            <a:r>
              <a:rPr lang="en-GB" sz="1000" err="1"/>
              <a:t>trabajar</a:t>
            </a:r>
            <a:r>
              <a:rPr lang="en-GB" sz="1000"/>
              <a:t> </a:t>
            </a:r>
            <a:r>
              <a:rPr lang="en-GB" sz="1000" err="1"/>
              <a:t>en</a:t>
            </a:r>
            <a:r>
              <a:rPr lang="en-GB" sz="1000"/>
              <a:t>…I am going to study/work in…</a:t>
            </a:r>
          </a:p>
          <a:p>
            <a:r>
              <a:rPr lang="en-GB" sz="1000"/>
              <a:t>¡</a:t>
            </a:r>
            <a:r>
              <a:rPr lang="en-GB" sz="1000" err="1"/>
              <a:t>Va</a:t>
            </a:r>
            <a:r>
              <a:rPr lang="en-GB" sz="1000"/>
              <a:t> a ser </a:t>
            </a:r>
            <a:r>
              <a:rPr lang="en-GB" sz="1000" err="1"/>
              <a:t>guay</a:t>
            </a:r>
            <a:r>
              <a:rPr lang="en-GB" sz="1000"/>
              <a:t>/</a:t>
            </a:r>
            <a:r>
              <a:rPr lang="en-GB" sz="1000" err="1"/>
              <a:t>fenomenal</a:t>
            </a:r>
            <a:r>
              <a:rPr lang="en-GB" sz="1000"/>
              <a:t>/</a:t>
            </a:r>
            <a:r>
              <a:rPr lang="en-GB" sz="1000" err="1"/>
              <a:t>flipante</a:t>
            </a:r>
            <a:r>
              <a:rPr lang="en-GB" sz="1000"/>
              <a:t>! – It is going to be cool/ fantastic/awesome! </a:t>
            </a:r>
          </a:p>
          <a:p>
            <a:endParaRPr lang="en-GB" sz="1000"/>
          </a:p>
          <a:p>
            <a:pPr algn="just"/>
            <a:endParaRPr lang="en-GB" sz="10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34536AC-C1E1-0A2C-2B9B-0C82B3048E7B}"/>
              </a:ext>
            </a:extLst>
          </p:cNvPr>
          <p:cNvSpPr/>
          <p:nvPr/>
        </p:nvSpPr>
        <p:spPr>
          <a:xfrm>
            <a:off x="8066962" y="451923"/>
            <a:ext cx="4029262" cy="275510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r>
              <a:rPr lang="en-GB" sz="1000" b="1" u="sng" err="1"/>
              <a:t>Preguntas</a:t>
            </a:r>
            <a:r>
              <a:rPr lang="en-GB" sz="1000" b="1" u="sng"/>
              <a:t> claves – Key questions</a:t>
            </a:r>
          </a:p>
          <a:p>
            <a:pPr algn="ctr"/>
            <a:endParaRPr lang="en-GB" sz="1000" b="1" u="sng"/>
          </a:p>
          <a:p>
            <a:pPr marL="228600" indent="-228600" algn="just">
              <a:buAutoNum type="arabicPeriod"/>
            </a:pPr>
            <a:r>
              <a:rPr lang="en-GB" sz="1000" b="1"/>
              <a:t>¿En </a:t>
            </a:r>
            <a:r>
              <a:rPr lang="en-GB" sz="1000" b="1" err="1"/>
              <a:t>qué</a:t>
            </a:r>
            <a:r>
              <a:rPr lang="en-GB" sz="1000" b="1"/>
              <a:t> </a:t>
            </a:r>
            <a:r>
              <a:rPr lang="en-GB" sz="1000" b="1" err="1"/>
              <a:t>consiste</a:t>
            </a:r>
            <a:r>
              <a:rPr lang="en-GB" sz="1000" b="1"/>
              <a:t> </a:t>
            </a:r>
            <a:r>
              <a:rPr lang="en-GB" sz="1000" b="1" err="1"/>
              <a:t>tu</a:t>
            </a:r>
            <a:r>
              <a:rPr lang="en-GB" sz="1000" b="1"/>
              <a:t> </a:t>
            </a:r>
            <a:r>
              <a:rPr lang="en-GB" sz="1000" b="1" err="1"/>
              <a:t>trabajo</a:t>
            </a:r>
            <a:r>
              <a:rPr lang="en-GB" sz="1000" b="1"/>
              <a:t>? </a:t>
            </a:r>
            <a:r>
              <a:rPr lang="en-GB" sz="1000"/>
              <a:t>– What does your job involve?</a:t>
            </a:r>
          </a:p>
          <a:p>
            <a:pPr marL="228600" indent="-228600" algn="just">
              <a:buAutoNum type="arabicPeriod"/>
            </a:pPr>
            <a:endParaRPr lang="en-GB" sz="1000"/>
          </a:p>
          <a:p>
            <a:pPr algn="just"/>
            <a:r>
              <a:rPr lang="en-GB" sz="1000" b="1"/>
              <a:t>2. ¿</a:t>
            </a:r>
            <a:r>
              <a:rPr lang="en-GB" sz="1000" b="1" err="1"/>
              <a:t>Te</a:t>
            </a:r>
            <a:r>
              <a:rPr lang="en-GB" sz="1000" b="1"/>
              <a:t> </a:t>
            </a:r>
            <a:r>
              <a:rPr lang="en-GB" sz="1000" b="1" err="1"/>
              <a:t>gusta</a:t>
            </a:r>
            <a:r>
              <a:rPr lang="en-GB" sz="1000" b="1"/>
              <a:t> </a:t>
            </a:r>
            <a:r>
              <a:rPr lang="en-GB" sz="1000" b="1" err="1"/>
              <a:t>tu</a:t>
            </a:r>
            <a:r>
              <a:rPr lang="en-GB" sz="1000" b="1"/>
              <a:t> </a:t>
            </a:r>
            <a:r>
              <a:rPr lang="en-GB" sz="1000" b="1" err="1"/>
              <a:t>trabajo</a:t>
            </a:r>
            <a:r>
              <a:rPr lang="en-GB" sz="1000" b="1"/>
              <a:t>? </a:t>
            </a:r>
            <a:r>
              <a:rPr lang="en-GB" sz="1000"/>
              <a:t>– Do you like your job?</a:t>
            </a:r>
          </a:p>
          <a:p>
            <a:pPr algn="just"/>
            <a:endParaRPr lang="en-GB" sz="1000"/>
          </a:p>
          <a:p>
            <a:pPr algn="just"/>
            <a:r>
              <a:rPr lang="en-GB" sz="1000" b="1"/>
              <a:t>3. ¿</a:t>
            </a:r>
            <a:r>
              <a:rPr lang="en-GB" sz="1000" b="1" err="1"/>
              <a:t>Cómo</a:t>
            </a:r>
            <a:r>
              <a:rPr lang="en-GB" sz="1000" b="1"/>
              <a:t> </a:t>
            </a:r>
            <a:r>
              <a:rPr lang="en-GB" sz="1000" b="1" err="1"/>
              <a:t>eres</a:t>
            </a:r>
            <a:r>
              <a:rPr lang="en-GB" sz="1000" b="1"/>
              <a:t>? </a:t>
            </a:r>
            <a:r>
              <a:rPr lang="en-GB" sz="1000"/>
              <a:t>– What are you like?</a:t>
            </a:r>
          </a:p>
          <a:p>
            <a:pPr algn="just"/>
            <a:endParaRPr lang="en-GB" sz="1000"/>
          </a:p>
          <a:p>
            <a:pPr algn="just"/>
            <a:r>
              <a:rPr lang="en-GB" sz="1000" b="1"/>
              <a:t>4. ¿En </a:t>
            </a:r>
            <a:r>
              <a:rPr lang="en-GB" sz="1000" b="1" err="1"/>
              <a:t>qué</a:t>
            </a:r>
            <a:r>
              <a:rPr lang="en-GB" sz="1000" b="1"/>
              <a:t> </a:t>
            </a:r>
            <a:r>
              <a:rPr lang="en-GB" sz="1000" b="1" err="1"/>
              <a:t>te</a:t>
            </a:r>
            <a:r>
              <a:rPr lang="en-GB" sz="1000" b="1"/>
              <a:t> </a:t>
            </a:r>
            <a:r>
              <a:rPr lang="en-GB" sz="1000" b="1" err="1"/>
              <a:t>gustaría</a:t>
            </a:r>
            <a:r>
              <a:rPr lang="en-GB" sz="1000" b="1"/>
              <a:t> </a:t>
            </a:r>
            <a:r>
              <a:rPr lang="en-GB" sz="1000" b="1" err="1"/>
              <a:t>trabajar</a:t>
            </a:r>
            <a:r>
              <a:rPr lang="en-GB" sz="1000" b="1"/>
              <a:t>? </a:t>
            </a:r>
            <a:r>
              <a:rPr lang="en-GB" sz="1000"/>
              <a:t>– What job would you like to do?</a:t>
            </a:r>
          </a:p>
          <a:p>
            <a:pPr algn="just"/>
            <a:endParaRPr lang="en-GB" sz="1000"/>
          </a:p>
          <a:p>
            <a:pPr algn="just"/>
            <a:r>
              <a:rPr lang="en-GB" sz="1000" b="1"/>
              <a:t>5. ¿</a:t>
            </a:r>
            <a:r>
              <a:rPr lang="en-GB" sz="1000" b="1" err="1"/>
              <a:t>Cómo</a:t>
            </a:r>
            <a:r>
              <a:rPr lang="en-GB" sz="1000" b="1"/>
              <a:t> </a:t>
            </a:r>
            <a:r>
              <a:rPr lang="en-GB" sz="1000" b="1" err="1"/>
              <a:t>va</a:t>
            </a:r>
            <a:r>
              <a:rPr lang="en-GB" sz="1000" b="1"/>
              <a:t> a ser </a:t>
            </a:r>
            <a:r>
              <a:rPr lang="en-GB" sz="1000" b="1" err="1"/>
              <a:t>tu</a:t>
            </a:r>
            <a:r>
              <a:rPr lang="en-GB" sz="1000" b="1"/>
              <a:t> </a:t>
            </a:r>
            <a:r>
              <a:rPr lang="en-GB" sz="1000" b="1" err="1"/>
              <a:t>futuro</a:t>
            </a:r>
            <a:r>
              <a:rPr lang="en-GB" sz="1000" b="1"/>
              <a:t>? </a:t>
            </a:r>
            <a:r>
              <a:rPr lang="en-GB" sz="1000"/>
              <a:t>– What is your future going to be like?</a:t>
            </a:r>
          </a:p>
          <a:p>
            <a:pPr algn="just"/>
            <a:endParaRPr lang="en-GB" sz="1000" b="1"/>
          </a:p>
          <a:p>
            <a:pPr algn="just"/>
            <a:r>
              <a:rPr lang="en-GB" sz="1000" b="1"/>
              <a:t>6. ¿En </a:t>
            </a:r>
            <a:r>
              <a:rPr lang="en-GB" sz="1000" b="1" err="1"/>
              <a:t>qué</a:t>
            </a:r>
            <a:r>
              <a:rPr lang="en-GB" sz="1000" b="1"/>
              <a:t> </a:t>
            </a:r>
            <a:r>
              <a:rPr lang="en-GB" sz="1000" b="1" err="1"/>
              <a:t>trabajas</a:t>
            </a:r>
            <a:r>
              <a:rPr lang="en-GB" sz="1000" b="1"/>
              <a:t>? </a:t>
            </a:r>
            <a:r>
              <a:rPr lang="en-GB" sz="1000"/>
              <a:t>– What do you do for a living?</a:t>
            </a:r>
          </a:p>
          <a:p>
            <a:pPr algn="just"/>
            <a:endParaRPr lang="en-GB" sz="1000" b="1"/>
          </a:p>
          <a:p>
            <a:pPr algn="just"/>
            <a:r>
              <a:rPr lang="en-GB" sz="1000" b="1"/>
              <a:t>7. ¿Por </a:t>
            </a:r>
            <a:r>
              <a:rPr lang="en-GB" sz="1000" b="1" err="1"/>
              <a:t>qué</a:t>
            </a:r>
            <a:r>
              <a:rPr lang="en-GB" sz="1000" b="1"/>
              <a:t> </a:t>
            </a:r>
            <a:r>
              <a:rPr lang="en-GB" sz="1000" b="1" err="1"/>
              <a:t>decidiste</a:t>
            </a:r>
            <a:r>
              <a:rPr lang="en-GB" sz="1000" b="1"/>
              <a:t> ser…? </a:t>
            </a:r>
            <a:r>
              <a:rPr lang="en-GB" sz="1000"/>
              <a:t>– Why did you decide to be a….?</a:t>
            </a:r>
          </a:p>
          <a:p>
            <a:pPr algn="ctr"/>
            <a:endParaRPr lang="en-GB" sz="1000"/>
          </a:p>
          <a:p>
            <a:r>
              <a:rPr lang="en-GB" sz="1000" b="1"/>
              <a:t>8. ¿</a:t>
            </a:r>
            <a:r>
              <a:rPr lang="en-GB" sz="1000" b="1" err="1"/>
              <a:t>Qué</a:t>
            </a:r>
            <a:r>
              <a:rPr lang="en-GB" sz="1000" b="1"/>
              <a:t> </a:t>
            </a:r>
            <a:r>
              <a:rPr lang="en-GB" sz="1000" b="1" err="1"/>
              <a:t>cualidades</a:t>
            </a:r>
            <a:r>
              <a:rPr lang="en-GB" sz="1000" b="1"/>
              <a:t> </a:t>
            </a:r>
            <a:r>
              <a:rPr lang="en-GB" sz="1000" b="1" err="1"/>
              <a:t>tienes</a:t>
            </a:r>
            <a:r>
              <a:rPr lang="en-GB" sz="1000" b="1"/>
              <a:t> que </a:t>
            </a:r>
            <a:r>
              <a:rPr lang="en-GB" sz="1000" b="1" err="1"/>
              <a:t>tener</a:t>
            </a:r>
            <a:r>
              <a:rPr lang="en-GB" sz="1000" b="1"/>
              <a:t>? </a:t>
            </a:r>
            <a:r>
              <a:rPr lang="en-GB" sz="1000"/>
              <a:t>– What qualities do you have to have?</a:t>
            </a:r>
          </a:p>
          <a:p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endParaRPr lang="en-GB" sz="1000"/>
          </a:p>
          <a:p>
            <a:pPr marL="228600" indent="-228600" algn="ctr">
              <a:buFontTx/>
              <a:buAutoNum type="arabicPeriod"/>
            </a:pPr>
            <a:endParaRPr lang="en-GB" sz="1000"/>
          </a:p>
          <a:p>
            <a:pPr marL="228600" indent="-228600" algn="ctr">
              <a:buAutoNum type="arabicPeriod"/>
            </a:pPr>
            <a:endParaRPr lang="en-GB" sz="1000" b="1" u="sng"/>
          </a:p>
          <a:p>
            <a:pPr algn="ctr"/>
            <a:endParaRPr lang="en-GB" sz="1000" b="1" u="sng"/>
          </a:p>
        </p:txBody>
      </p:sp>
      <p:pic>
        <p:nvPicPr>
          <p:cNvPr id="1026" name="Picture 2" descr="Hotel Receptionist Stock Vector Illustration and Royalty Free Hotel Receptionist  Clipart">
            <a:extLst>
              <a:ext uri="{FF2B5EF4-FFF2-40B4-BE49-F238E27FC236}">
                <a16:creationId xmlns:a16="http://schemas.microsoft.com/office/drawing/2014/main" id="{F057C49D-6FB8-3A65-45EE-16C1316918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232"/>
          <a:stretch/>
        </p:blipFill>
        <p:spPr bwMode="auto">
          <a:xfrm>
            <a:off x="1871027" y="1550504"/>
            <a:ext cx="833023" cy="69782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7A93D9F-F5E4-3B59-3190-3D2937C294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9617" y="4189690"/>
            <a:ext cx="464433" cy="4353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CDE7D71-C267-A764-D4D2-2DAF285B3A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8749" y="5957361"/>
            <a:ext cx="457578" cy="4575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ADA6DDC0-252E-C7F6-A858-2B39D855E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830" y="1491528"/>
            <a:ext cx="651220" cy="6599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ED86145-AB1A-8994-B273-B1DFE557ED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3994" y="5084834"/>
            <a:ext cx="818322" cy="11572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0" name="Picture 6" descr="Free Singer Cliparts, Download Free Singer Cliparts png images, Free  ClipArts on Clipart Library">
            <a:extLst>
              <a:ext uri="{FF2B5EF4-FFF2-40B4-BE49-F238E27FC236}">
                <a16:creationId xmlns:a16="http://schemas.microsoft.com/office/drawing/2014/main" id="{2F12205C-20F5-C7AD-6AB1-118AA4856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300" y="1289993"/>
            <a:ext cx="985630" cy="10100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0F8F4BF-0C81-1297-B22D-1D09B4497355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33305" r="8225" b="35900"/>
          <a:stretch/>
        </p:blipFill>
        <p:spPr>
          <a:xfrm rot="19612448">
            <a:off x="7265490" y="5785921"/>
            <a:ext cx="811387" cy="37312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3E8605C-7244-84DA-6A85-0755B4FD6677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5583" t="7823" r="24752" b="11356"/>
          <a:stretch/>
        </p:blipFill>
        <p:spPr>
          <a:xfrm>
            <a:off x="11592394" y="970396"/>
            <a:ext cx="354811" cy="4634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4" name="Picture 10" descr="60,400+ Office Clipart Illustrations, Royalty-Free Vector Graphics &amp; Clip  Art - iStock | Home office clipart, Doctor office clipart">
            <a:extLst>
              <a:ext uri="{FF2B5EF4-FFF2-40B4-BE49-F238E27FC236}">
                <a16:creationId xmlns:a16="http://schemas.microsoft.com/office/drawing/2014/main" id="{3D9A616E-3809-9CBE-7B03-C9A2FC6334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9601" y="4625010"/>
            <a:ext cx="730198" cy="5772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D3E5600-C06A-E596-2414-2F53A0DADA94}"/>
              </a:ext>
            </a:extLst>
          </p:cNvPr>
          <p:cNvSpPr/>
          <p:nvPr/>
        </p:nvSpPr>
        <p:spPr>
          <a:xfrm>
            <a:off x="1417983" y="75794"/>
            <a:ext cx="9342782" cy="360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u="sng"/>
              <a:t>Knowledge Organiser Year 9 Spanish 1.2 – </a:t>
            </a:r>
            <a:r>
              <a:rPr lang="en-GB" b="1" u="sng" err="1"/>
              <a:t>Oriéntate</a:t>
            </a:r>
            <a:r>
              <a:rPr lang="en-GB" b="1" u="sng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9C89B3-249E-071F-530D-8701418371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38544" y="59636"/>
            <a:ext cx="1163783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7967E15-02BE-E443-C6C8-F90BF46448A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0889673" y="59636"/>
            <a:ext cx="1163783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FCC1D04-61FE-5957-7DD8-FF9753ABCBB2}"/>
              </a:ext>
            </a:extLst>
          </p:cNvPr>
          <p:cNvSpPr/>
          <p:nvPr/>
        </p:nvSpPr>
        <p:spPr>
          <a:xfrm>
            <a:off x="720435" y="649030"/>
            <a:ext cx="3399786" cy="32507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pPr algn="ctr"/>
            <a:r>
              <a:rPr lang="en-GB" sz="1000" b="1" u="sng"/>
              <a:t>Tengo que + infinitive</a:t>
            </a:r>
          </a:p>
          <a:p>
            <a:pPr algn="just"/>
            <a:r>
              <a:rPr lang="en-GB" sz="1000"/>
              <a:t>To say what you have to do, you use </a:t>
            </a:r>
            <a:r>
              <a:rPr lang="en-GB" sz="1000" b="1" err="1"/>
              <a:t>tener</a:t>
            </a:r>
            <a:r>
              <a:rPr lang="en-GB" sz="1000" b="1"/>
              <a:t> + que </a:t>
            </a:r>
            <a:r>
              <a:rPr lang="en-GB" sz="1000"/>
              <a:t>+ infinitive.</a:t>
            </a:r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r>
              <a:rPr lang="en-GB" sz="1000" b="1" err="1"/>
              <a:t>Tenemos</a:t>
            </a:r>
            <a:r>
              <a:rPr lang="en-GB" sz="1000" b="1"/>
              <a:t> que </a:t>
            </a:r>
            <a:r>
              <a:rPr lang="en-GB" sz="1000" err="1"/>
              <a:t>hacer</a:t>
            </a:r>
            <a:r>
              <a:rPr lang="en-GB" sz="1000"/>
              <a:t> </a:t>
            </a:r>
            <a:r>
              <a:rPr lang="en-GB" sz="1000" err="1"/>
              <a:t>manicuras</a:t>
            </a:r>
            <a:r>
              <a:rPr lang="en-GB" sz="1000"/>
              <a:t> – we have to do manicures</a:t>
            </a:r>
          </a:p>
          <a:p>
            <a:pPr algn="just"/>
            <a:endParaRPr lang="en-GB" sz="100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E9C7C416-A017-DDB5-3E5F-02E72BBC94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0975154"/>
              </p:ext>
            </p:extLst>
          </p:nvPr>
        </p:nvGraphicFramePr>
        <p:xfrm>
          <a:off x="798746" y="1203960"/>
          <a:ext cx="3268868" cy="222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34434">
                  <a:extLst>
                    <a:ext uri="{9D8B030D-6E8A-4147-A177-3AD203B41FA5}">
                      <a16:colId xmlns:a16="http://schemas.microsoft.com/office/drawing/2014/main" val="720807880"/>
                    </a:ext>
                  </a:extLst>
                </a:gridCol>
                <a:gridCol w="1634434">
                  <a:extLst>
                    <a:ext uri="{9D8B030D-6E8A-4147-A177-3AD203B41FA5}">
                      <a16:colId xmlns:a16="http://schemas.microsoft.com/office/drawing/2014/main" val="40856312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050" b="1"/>
                        <a:t>Tengo 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I have 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71190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b="1" err="1"/>
                        <a:t>Tienes</a:t>
                      </a:r>
                      <a:r>
                        <a:rPr lang="en-GB" sz="1050" b="1"/>
                        <a:t> 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You have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1433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b="1"/>
                        <a:t>Tiene 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He/she has 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32923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b="1" err="1"/>
                        <a:t>Tenemos</a:t>
                      </a:r>
                      <a:r>
                        <a:rPr lang="en-GB" sz="1050" b="1"/>
                        <a:t> 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We have 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987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b="1" err="1"/>
                        <a:t>Tenéis</a:t>
                      </a:r>
                      <a:r>
                        <a:rPr lang="en-GB" sz="1050" b="1"/>
                        <a:t> 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You (plural) have 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08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b="1"/>
                        <a:t>Tienen que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They have 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5443794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9673CE05-0CB0-7E6C-1380-CB4365D5D543}"/>
              </a:ext>
            </a:extLst>
          </p:cNvPr>
          <p:cNvSpPr/>
          <p:nvPr/>
        </p:nvSpPr>
        <p:spPr>
          <a:xfrm>
            <a:off x="6070699" y="616881"/>
            <a:ext cx="5400865" cy="32732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GB" sz="1000" b="1" u="sng"/>
              <a:t>Adjective agreement</a:t>
            </a:r>
          </a:p>
          <a:p>
            <a:pPr algn="just"/>
            <a:endParaRPr lang="en-GB" sz="1000"/>
          </a:p>
          <a:p>
            <a:pPr algn="just"/>
            <a:r>
              <a:rPr lang="en-GB" sz="1000"/>
              <a:t>Adjectives describe nouns. Their endings change to agree with the noun they describe both in gender and in number.</a:t>
            </a:r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69370AAF-34BB-2CA9-F298-C578F9A575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6020467"/>
              </p:ext>
            </p:extLst>
          </p:nvPr>
        </p:nvGraphicFramePr>
        <p:xfrm>
          <a:off x="6149008" y="1380581"/>
          <a:ext cx="524424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22123">
                  <a:extLst>
                    <a:ext uri="{9D8B030D-6E8A-4147-A177-3AD203B41FA5}">
                      <a16:colId xmlns:a16="http://schemas.microsoft.com/office/drawing/2014/main" val="29299967"/>
                    </a:ext>
                  </a:extLst>
                </a:gridCol>
                <a:gridCol w="2622123">
                  <a:extLst>
                    <a:ext uri="{9D8B030D-6E8A-4147-A177-3AD203B41FA5}">
                      <a16:colId xmlns:a16="http://schemas.microsoft.com/office/drawing/2014/main" val="2412067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/>
                        <a:t>Singular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/>
                        <a:t>Plural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211873"/>
                  </a:ext>
                </a:extLst>
              </a:tr>
            </a:tbl>
          </a:graphicData>
        </a:graphic>
      </p:graphicFrame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8172432C-8F9C-5B8D-1EC2-F8DF83413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2663013"/>
              </p:ext>
            </p:extLst>
          </p:nvPr>
        </p:nvGraphicFramePr>
        <p:xfrm>
          <a:off x="6149009" y="1770644"/>
          <a:ext cx="5244245" cy="1894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8849">
                  <a:extLst>
                    <a:ext uri="{9D8B030D-6E8A-4147-A177-3AD203B41FA5}">
                      <a16:colId xmlns:a16="http://schemas.microsoft.com/office/drawing/2014/main" val="2206919091"/>
                    </a:ext>
                  </a:extLst>
                </a:gridCol>
                <a:gridCol w="1048849">
                  <a:extLst>
                    <a:ext uri="{9D8B030D-6E8A-4147-A177-3AD203B41FA5}">
                      <a16:colId xmlns:a16="http://schemas.microsoft.com/office/drawing/2014/main" val="2555629288"/>
                    </a:ext>
                  </a:extLst>
                </a:gridCol>
                <a:gridCol w="1048849">
                  <a:extLst>
                    <a:ext uri="{9D8B030D-6E8A-4147-A177-3AD203B41FA5}">
                      <a16:colId xmlns:a16="http://schemas.microsoft.com/office/drawing/2014/main" val="674017215"/>
                    </a:ext>
                  </a:extLst>
                </a:gridCol>
                <a:gridCol w="1048849">
                  <a:extLst>
                    <a:ext uri="{9D8B030D-6E8A-4147-A177-3AD203B41FA5}">
                      <a16:colId xmlns:a16="http://schemas.microsoft.com/office/drawing/2014/main" val="3967590594"/>
                    </a:ext>
                  </a:extLst>
                </a:gridCol>
                <a:gridCol w="1048849">
                  <a:extLst>
                    <a:ext uri="{9D8B030D-6E8A-4147-A177-3AD203B41FA5}">
                      <a16:colId xmlns:a16="http://schemas.microsoft.com/office/drawing/2014/main" val="20365829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/>
                        <a:t>Masculine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/>
                        <a:t>Feminine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/>
                        <a:t>Masculine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/>
                        <a:t>Feminine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99728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/>
                        <a:t>Ending in –o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Creativo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Creativa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Creativos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Creativas</a:t>
                      </a:r>
                      <a:endParaRPr lang="en-GB" sz="105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88677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/>
                        <a:t>Ending in –e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Sociable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Sociable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Sociables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Sociables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66743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/>
                        <a:t>Ending in a consonant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Difícil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Difícil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Difíciles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Difíciles</a:t>
                      </a:r>
                      <a:endParaRPr lang="en-GB" sz="105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31734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/>
                        <a:t>Ending in –</a:t>
                      </a:r>
                      <a:r>
                        <a:rPr lang="en-GB" sz="1050" err="1"/>
                        <a:t>dor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Trabajador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Trabajadora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Trabajadores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Trabajadoras</a:t>
                      </a:r>
                      <a:endParaRPr lang="en-GB" sz="105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570770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9A5E9151-D567-D6B8-F23B-81B3654791B1}"/>
              </a:ext>
            </a:extLst>
          </p:cNvPr>
          <p:cNvSpPr/>
          <p:nvPr/>
        </p:nvSpPr>
        <p:spPr>
          <a:xfrm>
            <a:off x="138544" y="3909391"/>
            <a:ext cx="7110395" cy="28728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GB" sz="1000" b="1" u="sng"/>
              <a:t>Using three tenses together</a:t>
            </a:r>
          </a:p>
          <a:p>
            <a:pPr algn="just"/>
            <a:r>
              <a:rPr lang="en-GB" sz="1000"/>
              <a:t>To reach a higher level, you need to show that you can use verbs in the present, the </a:t>
            </a:r>
            <a:r>
              <a:rPr lang="en-GB" sz="1000" err="1"/>
              <a:t>preterite</a:t>
            </a:r>
            <a:r>
              <a:rPr lang="en-GB" sz="1000"/>
              <a:t> and the near future tense. Remember that regular and irregular verbs take different endings in each tense and that stem-changing verbs may also change their spelling in the stem or main part of the verb. </a:t>
            </a:r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</p:txBody>
      </p:sp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1D5AC940-0704-0FF8-4F70-3CF426E9E4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4160704"/>
              </p:ext>
            </p:extLst>
          </p:nvPr>
        </p:nvGraphicFramePr>
        <p:xfrm>
          <a:off x="138543" y="4576860"/>
          <a:ext cx="7110395" cy="220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22079">
                  <a:extLst>
                    <a:ext uri="{9D8B030D-6E8A-4147-A177-3AD203B41FA5}">
                      <a16:colId xmlns:a16="http://schemas.microsoft.com/office/drawing/2014/main" val="1850648715"/>
                    </a:ext>
                  </a:extLst>
                </a:gridCol>
                <a:gridCol w="1422079">
                  <a:extLst>
                    <a:ext uri="{9D8B030D-6E8A-4147-A177-3AD203B41FA5}">
                      <a16:colId xmlns:a16="http://schemas.microsoft.com/office/drawing/2014/main" val="3220079534"/>
                    </a:ext>
                  </a:extLst>
                </a:gridCol>
                <a:gridCol w="1422079">
                  <a:extLst>
                    <a:ext uri="{9D8B030D-6E8A-4147-A177-3AD203B41FA5}">
                      <a16:colId xmlns:a16="http://schemas.microsoft.com/office/drawing/2014/main" val="3083390186"/>
                    </a:ext>
                  </a:extLst>
                </a:gridCol>
                <a:gridCol w="1422079">
                  <a:extLst>
                    <a:ext uri="{9D8B030D-6E8A-4147-A177-3AD203B41FA5}">
                      <a16:colId xmlns:a16="http://schemas.microsoft.com/office/drawing/2014/main" val="3646398679"/>
                    </a:ext>
                  </a:extLst>
                </a:gridCol>
                <a:gridCol w="1422079">
                  <a:extLst>
                    <a:ext uri="{9D8B030D-6E8A-4147-A177-3AD203B41FA5}">
                      <a16:colId xmlns:a16="http://schemas.microsoft.com/office/drawing/2014/main" val="4162271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/>
                        <a:t>Infinitive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/>
                        <a:t>Present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 err="1"/>
                        <a:t>Preterite</a:t>
                      </a:r>
                      <a:endParaRPr lang="en-GB" sz="1050" b="1" u="sn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/>
                        <a:t>Near future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2739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b="1" u="sng"/>
                        <a:t>Regular verbs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050" b="1"/>
                        <a:t>- </a:t>
                      </a:r>
                      <a:r>
                        <a:rPr lang="en-GB" sz="1050" b="1" err="1"/>
                        <a:t>ar</a:t>
                      </a:r>
                      <a:endParaRPr lang="en-GB" sz="1050" b="1"/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050" b="1"/>
                        <a:t>- er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050" b="1"/>
                        <a:t>- </a:t>
                      </a:r>
                      <a:r>
                        <a:rPr lang="en-GB" sz="1050" b="1" err="1"/>
                        <a:t>ir</a:t>
                      </a:r>
                      <a:r>
                        <a:rPr lang="en-GB" sz="1050" b="1"/>
                        <a:t> </a:t>
                      </a:r>
                    </a:p>
                    <a:p>
                      <a:r>
                        <a:rPr lang="en-GB" sz="1050"/>
                        <a:t>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/>
                    </a:p>
                    <a:p>
                      <a:r>
                        <a:rPr lang="en-GB" sz="1050" err="1"/>
                        <a:t>trabajar</a:t>
                      </a:r>
                      <a:endParaRPr lang="en-GB" sz="1050"/>
                    </a:p>
                    <a:p>
                      <a:r>
                        <a:rPr lang="en-GB" sz="1050"/>
                        <a:t>vender</a:t>
                      </a:r>
                    </a:p>
                    <a:p>
                      <a:r>
                        <a:rPr lang="en-GB" sz="1050" err="1"/>
                        <a:t>vivir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/>
                    </a:p>
                    <a:p>
                      <a:r>
                        <a:rPr lang="en-GB" sz="1050" err="1"/>
                        <a:t>Trabajo</a:t>
                      </a:r>
                      <a:endParaRPr lang="en-GB" sz="1050"/>
                    </a:p>
                    <a:p>
                      <a:r>
                        <a:rPr lang="en-GB" sz="1050" err="1"/>
                        <a:t>Vendo</a:t>
                      </a:r>
                      <a:endParaRPr lang="en-GB" sz="1050"/>
                    </a:p>
                    <a:p>
                      <a:r>
                        <a:rPr lang="en-GB" sz="1050"/>
                        <a:t>Vivo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/>
                    </a:p>
                    <a:p>
                      <a:r>
                        <a:rPr lang="en-GB" sz="1050" err="1"/>
                        <a:t>Trabajé</a:t>
                      </a:r>
                      <a:endParaRPr lang="en-GB" sz="1050"/>
                    </a:p>
                    <a:p>
                      <a:r>
                        <a:rPr lang="en-GB" sz="1050" err="1"/>
                        <a:t>Vendé</a:t>
                      </a:r>
                      <a:endParaRPr lang="en-GB" sz="1050"/>
                    </a:p>
                    <a:p>
                      <a:r>
                        <a:rPr lang="en-GB" sz="1050" err="1"/>
                        <a:t>Viví</a:t>
                      </a:r>
                      <a:r>
                        <a:rPr lang="en-GB" sz="105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/>
                    </a:p>
                    <a:p>
                      <a:r>
                        <a:rPr lang="en-GB" sz="1000" err="1"/>
                        <a:t>Voy</a:t>
                      </a:r>
                      <a:r>
                        <a:rPr lang="en-GB" sz="1000"/>
                        <a:t> a </a:t>
                      </a:r>
                      <a:r>
                        <a:rPr lang="en-GB" sz="1000" err="1"/>
                        <a:t>trabajar</a:t>
                      </a:r>
                      <a:endParaRPr lang="en-GB" sz="1000"/>
                    </a:p>
                    <a:p>
                      <a:r>
                        <a:rPr lang="en-GB" sz="1000" err="1"/>
                        <a:t>Voy</a:t>
                      </a:r>
                      <a:r>
                        <a:rPr lang="en-GB" sz="1000"/>
                        <a:t> a vender</a:t>
                      </a:r>
                    </a:p>
                    <a:p>
                      <a:r>
                        <a:rPr lang="en-GB" sz="1000" err="1"/>
                        <a:t>Voy</a:t>
                      </a:r>
                      <a:r>
                        <a:rPr lang="en-GB" sz="1000"/>
                        <a:t> a </a:t>
                      </a:r>
                      <a:r>
                        <a:rPr lang="en-GB" sz="1000" err="1"/>
                        <a:t>vivir</a:t>
                      </a:r>
                      <a:endParaRPr lang="en-GB" sz="1000"/>
                    </a:p>
                    <a:p>
                      <a:endParaRPr lang="en-GB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0487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/>
                        <a:t>Stem-changing verbs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Querer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Quiero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Quise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err="1"/>
                        <a:t>Voy</a:t>
                      </a:r>
                      <a:r>
                        <a:rPr lang="en-GB" sz="1000"/>
                        <a:t> a </a:t>
                      </a:r>
                      <a:r>
                        <a:rPr lang="en-GB" sz="1000" err="1"/>
                        <a:t>querer</a:t>
                      </a:r>
                      <a:endParaRPr lang="en-GB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3773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/>
                        <a:t>Irregular verbs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Tener</a:t>
                      </a:r>
                    </a:p>
                    <a:p>
                      <a:r>
                        <a:rPr lang="en-GB" sz="1050" err="1"/>
                        <a:t>Ir</a:t>
                      </a:r>
                      <a:endParaRPr lang="en-GB" sz="1050"/>
                    </a:p>
                    <a:p>
                      <a:r>
                        <a:rPr lang="en-GB" sz="1050"/>
                        <a:t>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Tengo</a:t>
                      </a:r>
                    </a:p>
                    <a:p>
                      <a:r>
                        <a:rPr lang="en-GB" sz="1050" err="1"/>
                        <a:t>Voy</a:t>
                      </a:r>
                      <a:endParaRPr lang="en-GB" sz="1050"/>
                    </a:p>
                    <a:p>
                      <a:r>
                        <a:rPr lang="en-GB" sz="1050"/>
                        <a:t>Soy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Tuve</a:t>
                      </a:r>
                      <a:endParaRPr lang="en-GB" sz="1050"/>
                    </a:p>
                    <a:p>
                      <a:r>
                        <a:rPr lang="en-GB" sz="1050" err="1"/>
                        <a:t>Fui</a:t>
                      </a:r>
                      <a:endParaRPr lang="en-GB" sz="1050"/>
                    </a:p>
                    <a:p>
                      <a:r>
                        <a:rPr lang="en-GB" sz="1050" err="1"/>
                        <a:t>Fui</a:t>
                      </a:r>
                      <a:r>
                        <a:rPr lang="en-GB" sz="105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err="1"/>
                        <a:t>Voy</a:t>
                      </a:r>
                      <a:r>
                        <a:rPr lang="en-GB" sz="1000"/>
                        <a:t> a </a:t>
                      </a:r>
                      <a:r>
                        <a:rPr lang="en-GB" sz="1000" err="1"/>
                        <a:t>tener</a:t>
                      </a:r>
                      <a:endParaRPr lang="en-GB" sz="1000"/>
                    </a:p>
                    <a:p>
                      <a:r>
                        <a:rPr lang="en-GB" sz="1000" err="1"/>
                        <a:t>Voy</a:t>
                      </a:r>
                      <a:r>
                        <a:rPr lang="en-GB" sz="1000"/>
                        <a:t> a </a:t>
                      </a:r>
                      <a:r>
                        <a:rPr lang="en-GB" sz="1000" err="1"/>
                        <a:t>ir</a:t>
                      </a:r>
                      <a:endParaRPr lang="en-GB" sz="1000"/>
                    </a:p>
                    <a:p>
                      <a:r>
                        <a:rPr lang="en-GB" sz="1000" err="1"/>
                        <a:t>Voy</a:t>
                      </a:r>
                      <a:r>
                        <a:rPr lang="en-GB" sz="1000"/>
                        <a:t> a ser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4613405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FAB95EE5-C492-5ADA-F7E9-36FB4BFE2315}"/>
              </a:ext>
            </a:extLst>
          </p:cNvPr>
          <p:cNvSpPr/>
          <p:nvPr/>
        </p:nvSpPr>
        <p:spPr>
          <a:xfrm rot="20616102">
            <a:off x="7411653" y="4493475"/>
            <a:ext cx="4399723" cy="17866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50" b="1" u="sng"/>
              <a:t>The near future tense</a:t>
            </a:r>
          </a:p>
          <a:p>
            <a:pPr algn="just"/>
            <a:endParaRPr lang="en-GB" sz="1050" b="1" u="sng"/>
          </a:p>
          <a:p>
            <a:pPr algn="just"/>
            <a:r>
              <a:rPr lang="en-GB" sz="1050"/>
              <a:t>You  use the near future to say what you are going to do. To form the near future tense, use the present tense of </a:t>
            </a:r>
            <a:r>
              <a:rPr lang="en-GB" sz="1050" err="1"/>
              <a:t>ir</a:t>
            </a:r>
            <a:r>
              <a:rPr lang="en-GB" sz="1050"/>
              <a:t> (to go) + a, followed by an infinitive. See Knowledge organiser from year 7 3.1 for explanation on how to form the near future tense.</a:t>
            </a:r>
          </a:p>
          <a:p>
            <a:pPr algn="just"/>
            <a:r>
              <a:rPr lang="en-GB" sz="1050"/>
              <a:t>Here are some examples of sentences in the near future tense.</a:t>
            </a:r>
          </a:p>
          <a:p>
            <a:pPr algn="just"/>
            <a:r>
              <a:rPr lang="en-GB" sz="1050" b="1" err="1"/>
              <a:t>Voy</a:t>
            </a:r>
            <a:r>
              <a:rPr lang="en-GB" sz="1050" b="1"/>
              <a:t> a </a:t>
            </a:r>
            <a:r>
              <a:rPr lang="en-GB" sz="1050" b="1" err="1"/>
              <a:t>ganar</a:t>
            </a:r>
            <a:r>
              <a:rPr lang="en-GB" sz="1050" b="1"/>
              <a:t> </a:t>
            </a:r>
            <a:r>
              <a:rPr lang="en-GB" sz="1050"/>
              <a:t>dinero. – I am going to earn money.</a:t>
            </a:r>
          </a:p>
          <a:p>
            <a:pPr algn="just"/>
            <a:r>
              <a:rPr lang="en-GB" sz="1050" b="1" err="1"/>
              <a:t>Vamos</a:t>
            </a:r>
            <a:r>
              <a:rPr lang="en-GB" sz="1050" b="1"/>
              <a:t> a </a:t>
            </a:r>
            <a:r>
              <a:rPr lang="en-GB" sz="1050" b="1" err="1"/>
              <a:t>viajar</a:t>
            </a:r>
            <a:r>
              <a:rPr lang="en-GB" sz="1050" b="1"/>
              <a:t> </a:t>
            </a:r>
            <a:r>
              <a:rPr lang="en-GB" sz="1050" err="1"/>
              <a:t>mucho</a:t>
            </a:r>
            <a:r>
              <a:rPr lang="en-GB" sz="1050"/>
              <a:t>. We are going to travel a lot.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D39B59F-23E0-31BC-9405-90420B416AB7}"/>
              </a:ext>
            </a:extLst>
          </p:cNvPr>
          <p:cNvSpPr/>
          <p:nvPr/>
        </p:nvSpPr>
        <p:spPr>
          <a:xfrm rot="20639379">
            <a:off x="129076" y="530073"/>
            <a:ext cx="872572" cy="4296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err="1"/>
              <a:t>Grámatica</a:t>
            </a:r>
            <a:endParaRPr lang="en-GB" sz="12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5E64F08-1943-487D-1333-205CF7C185B0}"/>
              </a:ext>
            </a:extLst>
          </p:cNvPr>
          <p:cNvSpPr/>
          <p:nvPr/>
        </p:nvSpPr>
        <p:spPr>
          <a:xfrm rot="20639379">
            <a:off x="5234102" y="530072"/>
            <a:ext cx="872572" cy="4296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err="1"/>
              <a:t>Grámatica</a:t>
            </a:r>
            <a:endParaRPr lang="en-GB" sz="12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143133F-16AD-EBD8-CD05-59FB21FBE9E6}"/>
              </a:ext>
            </a:extLst>
          </p:cNvPr>
          <p:cNvSpPr/>
          <p:nvPr/>
        </p:nvSpPr>
        <p:spPr>
          <a:xfrm rot="20639379">
            <a:off x="4694111" y="3540998"/>
            <a:ext cx="872572" cy="4296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err="1"/>
              <a:t>Grámatica</a:t>
            </a:r>
            <a:endParaRPr lang="en-GB" sz="120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73F71A-7587-C485-32CC-0E318C246F87}"/>
              </a:ext>
            </a:extLst>
          </p:cNvPr>
          <p:cNvSpPr/>
          <p:nvPr/>
        </p:nvSpPr>
        <p:spPr>
          <a:xfrm rot="19026768">
            <a:off x="7685152" y="4601658"/>
            <a:ext cx="872572" cy="4296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err="1"/>
              <a:t>Grámatica</a:t>
            </a:r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2782234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45F17D-3031-D696-120B-15A2C961AC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0889673" y="59637"/>
            <a:ext cx="1163783" cy="3763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6EFBCCE-47BE-AD56-63B4-38D892092A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38544" y="59636"/>
            <a:ext cx="1163783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94C0A95-F219-364D-E2AD-FAC14A4BE535}"/>
              </a:ext>
            </a:extLst>
          </p:cNvPr>
          <p:cNvSpPr/>
          <p:nvPr/>
        </p:nvSpPr>
        <p:spPr>
          <a:xfrm>
            <a:off x="1417983" y="75794"/>
            <a:ext cx="9342782" cy="360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u="sng"/>
              <a:t>Knowledge Organiser Year 9 Spanish 1.2 – </a:t>
            </a:r>
            <a:r>
              <a:rPr lang="en-GB" b="1" u="sng" err="1"/>
              <a:t>Oriéntate</a:t>
            </a:r>
            <a:r>
              <a:rPr lang="en-GB" b="1" u="sng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2F0145-D9BF-1461-E1FC-275A331055E3}"/>
              </a:ext>
            </a:extLst>
          </p:cNvPr>
          <p:cNvSpPr/>
          <p:nvPr/>
        </p:nvSpPr>
        <p:spPr>
          <a:xfrm>
            <a:off x="95776" y="565877"/>
            <a:ext cx="2693803" cy="173603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endParaRPr lang="en-GB" sz="10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526E22-40AD-8D3F-3A91-AE08073F7705}"/>
              </a:ext>
            </a:extLst>
          </p:cNvPr>
          <p:cNvSpPr/>
          <p:nvPr/>
        </p:nvSpPr>
        <p:spPr>
          <a:xfrm>
            <a:off x="95776" y="2301911"/>
            <a:ext cx="2693802" cy="24158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pPr algn="just"/>
            <a:endParaRPr lang="en-GB" sz="1000"/>
          </a:p>
          <a:p>
            <a:pPr algn="just"/>
            <a:endParaRPr lang="en-GB" sz="10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BF8184-3F1F-E37E-399B-1FDFF145B341}"/>
              </a:ext>
            </a:extLst>
          </p:cNvPr>
          <p:cNvSpPr/>
          <p:nvPr/>
        </p:nvSpPr>
        <p:spPr>
          <a:xfrm>
            <a:off x="2789580" y="436012"/>
            <a:ext cx="2644413" cy="34455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en-GB" sz="10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BBAF97-3F75-4B4E-84FA-2FC2BBFD208C}"/>
              </a:ext>
            </a:extLst>
          </p:cNvPr>
          <p:cNvSpPr/>
          <p:nvPr/>
        </p:nvSpPr>
        <p:spPr>
          <a:xfrm>
            <a:off x="2789580" y="3881576"/>
            <a:ext cx="2620620" cy="29006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endParaRPr lang="en-GB" sz="1000"/>
          </a:p>
          <a:p>
            <a:pPr algn="just"/>
            <a:endParaRPr lang="en-GB" sz="10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AB51D6B-9288-88C4-ABF4-173D39589D01}"/>
              </a:ext>
            </a:extLst>
          </p:cNvPr>
          <p:cNvSpPr/>
          <p:nvPr/>
        </p:nvSpPr>
        <p:spPr>
          <a:xfrm>
            <a:off x="5410201" y="436012"/>
            <a:ext cx="2644413" cy="37536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7CD7D8-EC9F-995A-9DE8-37D184F3C3A2}"/>
              </a:ext>
            </a:extLst>
          </p:cNvPr>
          <p:cNvSpPr/>
          <p:nvPr/>
        </p:nvSpPr>
        <p:spPr>
          <a:xfrm>
            <a:off x="5410202" y="4189690"/>
            <a:ext cx="2644412" cy="25925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F8C28CA-ABDF-3885-C132-40E053DD31E5}"/>
              </a:ext>
            </a:extLst>
          </p:cNvPr>
          <p:cNvSpPr/>
          <p:nvPr/>
        </p:nvSpPr>
        <p:spPr>
          <a:xfrm>
            <a:off x="71082" y="4717774"/>
            <a:ext cx="2693802" cy="20644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pPr algn="just"/>
            <a:endParaRPr lang="en-GB" sz="10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100C8DE-FC0F-93CA-E628-96670A7DDD3E}"/>
              </a:ext>
            </a:extLst>
          </p:cNvPr>
          <p:cNvSpPr/>
          <p:nvPr/>
        </p:nvSpPr>
        <p:spPr>
          <a:xfrm>
            <a:off x="8054614" y="3207026"/>
            <a:ext cx="4041610" cy="35804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1000"/>
          </a:p>
          <a:p>
            <a:pPr algn="just"/>
            <a:endParaRPr lang="en-GB" sz="10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2994A3-911A-C225-5F82-CF18FB836FCE}"/>
              </a:ext>
            </a:extLst>
          </p:cNvPr>
          <p:cNvSpPr/>
          <p:nvPr/>
        </p:nvSpPr>
        <p:spPr>
          <a:xfrm>
            <a:off x="8066962" y="451923"/>
            <a:ext cx="4029262" cy="275510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endParaRPr lang="en-GB" sz="1000"/>
          </a:p>
          <a:p>
            <a:pPr marL="228600" indent="-228600" algn="ctr">
              <a:buFontTx/>
              <a:buAutoNum type="arabicPeriod"/>
            </a:pPr>
            <a:endParaRPr lang="en-GB" sz="1000"/>
          </a:p>
          <a:p>
            <a:pPr marL="228600" indent="-228600" algn="ctr">
              <a:buAutoNum type="arabicPeriod"/>
            </a:pPr>
            <a:endParaRPr lang="en-GB" sz="1000" b="1" u="sng"/>
          </a:p>
          <a:p>
            <a:pPr algn="ctr"/>
            <a:endParaRPr lang="en-GB" sz="1000" b="1" u="sng"/>
          </a:p>
        </p:txBody>
      </p:sp>
    </p:spTree>
    <p:extLst>
      <p:ext uri="{BB962C8B-B14F-4D97-AF65-F5344CB8AC3E}">
        <p14:creationId xmlns:p14="http://schemas.microsoft.com/office/powerpoint/2010/main" val="2474466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54FBC4C-81F3-AFDD-C523-25246341E2BB}"/>
              </a:ext>
            </a:extLst>
          </p:cNvPr>
          <p:cNvSpPr/>
          <p:nvPr/>
        </p:nvSpPr>
        <p:spPr>
          <a:xfrm>
            <a:off x="1417983" y="75794"/>
            <a:ext cx="9342782" cy="360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u="sng"/>
              <a:t>Knowledge Organiser Year 9 Spanish 1.2 – </a:t>
            </a:r>
            <a:r>
              <a:rPr lang="en-GB" b="1" u="sng" err="1"/>
              <a:t>Oriéntate</a:t>
            </a:r>
            <a:r>
              <a:rPr lang="en-GB" b="1" u="sng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03E3A6-BA06-C992-7042-31A563F7C3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38544" y="59636"/>
            <a:ext cx="1163783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931EF58-EF34-C924-853D-C743D7F602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0889673" y="59636"/>
            <a:ext cx="1163783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1C7C5F7-4F89-8D6F-6E26-0CEAD42A2072}"/>
              </a:ext>
            </a:extLst>
          </p:cNvPr>
          <p:cNvSpPr/>
          <p:nvPr/>
        </p:nvSpPr>
        <p:spPr>
          <a:xfrm>
            <a:off x="720435" y="649030"/>
            <a:ext cx="3399786" cy="32507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8C921F1-0077-F788-99DC-8E1036727350}"/>
              </a:ext>
            </a:extLst>
          </p:cNvPr>
          <p:cNvSpPr/>
          <p:nvPr/>
        </p:nvSpPr>
        <p:spPr>
          <a:xfrm>
            <a:off x="6070699" y="616881"/>
            <a:ext cx="5400865" cy="32732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F4EF13D-3D0B-29E1-25B7-6C1A1650204A}"/>
              </a:ext>
            </a:extLst>
          </p:cNvPr>
          <p:cNvSpPr/>
          <p:nvPr/>
        </p:nvSpPr>
        <p:spPr>
          <a:xfrm>
            <a:off x="138544" y="3909391"/>
            <a:ext cx="7110395" cy="28728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3102C41-1B07-AF57-2B03-66EC70BDF015}"/>
              </a:ext>
            </a:extLst>
          </p:cNvPr>
          <p:cNvSpPr/>
          <p:nvPr/>
        </p:nvSpPr>
        <p:spPr>
          <a:xfrm rot="20616102">
            <a:off x="7411653" y="4493475"/>
            <a:ext cx="4399723" cy="17866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7555A48-5420-B2D9-DF63-8C1A51E7E1B0}"/>
              </a:ext>
            </a:extLst>
          </p:cNvPr>
          <p:cNvSpPr/>
          <p:nvPr/>
        </p:nvSpPr>
        <p:spPr>
          <a:xfrm rot="20639379">
            <a:off x="129076" y="530073"/>
            <a:ext cx="872572" cy="4296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err="1"/>
              <a:t>Grámatica</a:t>
            </a:r>
            <a:endParaRPr lang="en-GB" sz="12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AAF8524-B016-0098-6AF2-206B5F91C49B}"/>
              </a:ext>
            </a:extLst>
          </p:cNvPr>
          <p:cNvSpPr/>
          <p:nvPr/>
        </p:nvSpPr>
        <p:spPr>
          <a:xfrm rot="20639379">
            <a:off x="5234102" y="530072"/>
            <a:ext cx="872572" cy="4296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err="1"/>
              <a:t>Grámatica</a:t>
            </a:r>
            <a:endParaRPr lang="en-GB" sz="12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5084E6F-AEF7-767E-2018-2AAD2D26C9D5}"/>
              </a:ext>
            </a:extLst>
          </p:cNvPr>
          <p:cNvSpPr/>
          <p:nvPr/>
        </p:nvSpPr>
        <p:spPr>
          <a:xfrm rot="20639379">
            <a:off x="4694111" y="3540998"/>
            <a:ext cx="872572" cy="4296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err="1"/>
              <a:t>Grámatica</a:t>
            </a:r>
            <a:endParaRPr lang="en-GB" sz="120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A716DAA-6756-D7AC-0558-0DD4E75DC0D5}"/>
              </a:ext>
            </a:extLst>
          </p:cNvPr>
          <p:cNvSpPr/>
          <p:nvPr/>
        </p:nvSpPr>
        <p:spPr>
          <a:xfrm rot="19026768">
            <a:off x="7685152" y="4601658"/>
            <a:ext cx="872572" cy="4296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err="1"/>
              <a:t>Grámatica</a:t>
            </a:r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2575050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aea1a3-3109-4cfd-89c0-e91282944016">
      <Terms xmlns="http://schemas.microsoft.com/office/infopath/2007/PartnerControls"/>
    </lcf76f155ced4ddcb4097134ff3c332f>
    <TaxCatchAll xmlns="37de03b2-361a-4fd3-8558-345c9cf55d0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022A59FA64AE4DB851D07C4816CFAF" ma:contentTypeVersion="15" ma:contentTypeDescription="Create a new document." ma:contentTypeScope="" ma:versionID="4277e46abd3ad46786ec21dc3ee37b0c">
  <xsd:schema xmlns:xsd="http://www.w3.org/2001/XMLSchema" xmlns:xs="http://www.w3.org/2001/XMLSchema" xmlns:p="http://schemas.microsoft.com/office/2006/metadata/properties" xmlns:ns2="35aea1a3-3109-4cfd-89c0-e91282944016" xmlns:ns3="37de03b2-361a-4fd3-8558-345c9cf55d08" targetNamespace="http://schemas.microsoft.com/office/2006/metadata/properties" ma:root="true" ma:fieldsID="fd7895f496098d91011f4a79f78ee14a" ns2:_="" ns3:_="">
    <xsd:import namespace="35aea1a3-3109-4cfd-89c0-e91282944016"/>
    <xsd:import namespace="37de03b2-361a-4fd3-8558-345c9cf55d0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aea1a3-3109-4cfd-89c0-e912829440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de03b2-361a-4fd3-8558-345c9cf55d0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2d5ffcb-4aff-4ab6-935b-029de877546e}" ma:internalName="TaxCatchAll" ma:showField="CatchAllData" ma:web="37de03b2-361a-4fd3-8558-345c9cf55d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F1CD022-18F3-48CF-BD0C-4A25A91883E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97933F8-259B-459C-9ABA-A9DA9C05C330}">
  <ds:schemaRefs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37de03b2-361a-4fd3-8558-345c9cf55d08"/>
    <ds:schemaRef ds:uri="35aea1a3-3109-4cfd-89c0-e91282944016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B14E66B-001A-43E7-A5A1-DB2F475C0C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aea1a3-3109-4cfd-89c0-e91282944016"/>
    <ds:schemaRef ds:uri="37de03b2-361a-4fd3-8558-345c9cf55d0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</TotalTime>
  <Words>1520</Words>
  <Application>Microsoft Office PowerPoint</Application>
  <PresentationFormat>Widescreen</PresentationFormat>
  <Paragraphs>373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Smerdon</dc:creator>
  <cp:lastModifiedBy>Mr J Suarez</cp:lastModifiedBy>
  <cp:revision>1</cp:revision>
  <cp:lastPrinted>2025-12-17T07:40:37Z</cp:lastPrinted>
  <dcterms:created xsi:type="dcterms:W3CDTF">2023-08-10T20:37:24Z</dcterms:created>
  <dcterms:modified xsi:type="dcterms:W3CDTF">2025-12-17T07:43:24Z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0x010100E0022A59FA64AE4DB851D07C4816CFAF</vt:lpwstr>
  </property>
  <property fmtid="{D5CDD505-2E9C-101B-9397-08002B2CF9AE}" pid="3" name="MediaServiceImageTags">
    <vt:lpwstr/>
  </property>
</Properties>
</file>