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7"/>
  </p:notesMasterIdLst>
  <p:sldIdLst>
    <p:sldId id="256" r:id="rId5"/>
    <p:sldId id="257" r:id="rId6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8" roundtripDataSignature="AMtx7mhbeeup9XuHgFZPb2U46ezMAxaI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004B44-8E26-4703-9B00-933E81B5B535}" v="4" dt="2026-06-24T10:00:24.6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48" d="100"/>
          <a:sy n="48" d="100"/>
        </p:scale>
        <p:origin x="2144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A4AE7FB-31BD-499C-9A9F-5CDFE41B6210}"/>
    <pc:docChg chg="custSel modSld">
      <pc:chgData name="Mrs L Webster" userId="e46f0a3f-fc4e-4d7b-94a6-4acf829689c1" providerId="ADAL" clId="{2A4AE7FB-31BD-499C-9A9F-5CDFE41B6210}" dt="2026-06-24T10:00:37.916" v="12" actId="1076"/>
      <pc:docMkLst>
        <pc:docMk/>
      </pc:docMkLst>
      <pc:sldChg chg="addSp modSp mod modNotes">
        <pc:chgData name="Mrs L Webster" userId="e46f0a3f-fc4e-4d7b-94a6-4acf829689c1" providerId="ADAL" clId="{2A4AE7FB-31BD-499C-9A9F-5CDFE41B6210}" dt="2026-06-24T10:00:14.938" v="7" actId="1076"/>
        <pc:sldMkLst>
          <pc:docMk/>
          <pc:sldMk cId="0" sldId="256"/>
        </pc:sldMkLst>
        <pc:spChg chg="mod">
          <ac:chgData name="Mrs L Webster" userId="e46f0a3f-fc4e-4d7b-94a6-4acf829689c1" providerId="ADAL" clId="{2A4AE7FB-31BD-499C-9A9F-5CDFE41B6210}" dt="2026-06-24T10:00:07.933" v="5" actId="6549"/>
          <ac:spMkLst>
            <pc:docMk/>
            <pc:sldMk cId="0" sldId="256"/>
            <ac:spMk id="81" creationId="{00000000-0000-0000-0000-000000000000}"/>
          </ac:spMkLst>
        </pc:spChg>
        <pc:picChg chg="add mod">
          <ac:chgData name="Mrs L Webster" userId="e46f0a3f-fc4e-4d7b-94a6-4acf829689c1" providerId="ADAL" clId="{2A4AE7FB-31BD-499C-9A9F-5CDFE41B6210}" dt="2026-06-24T09:59:47.257" v="0"/>
          <ac:picMkLst>
            <pc:docMk/>
            <pc:sldMk cId="0" sldId="256"/>
            <ac:picMk id="2" creationId="{E341094C-CEB1-99D0-9127-369F13030A9B}"/>
          </ac:picMkLst>
        </pc:picChg>
        <pc:picChg chg="add mod">
          <ac:chgData name="Mrs L Webster" userId="e46f0a3f-fc4e-4d7b-94a6-4acf829689c1" providerId="ADAL" clId="{2A4AE7FB-31BD-499C-9A9F-5CDFE41B6210}" dt="2026-06-24T10:00:14.938" v="7" actId="1076"/>
          <ac:picMkLst>
            <pc:docMk/>
            <pc:sldMk cId="0" sldId="256"/>
            <ac:picMk id="3" creationId="{813C7C01-B5A7-CF65-ED3B-E39F28444AF1}"/>
          </ac:picMkLst>
        </pc:picChg>
      </pc:sldChg>
      <pc:sldChg chg="addSp delSp modSp mod modNotes">
        <pc:chgData name="Mrs L Webster" userId="e46f0a3f-fc4e-4d7b-94a6-4acf829689c1" providerId="ADAL" clId="{2A4AE7FB-31BD-499C-9A9F-5CDFE41B6210}" dt="2026-06-24T10:00:37.916" v="12" actId="1076"/>
        <pc:sldMkLst>
          <pc:docMk/>
          <pc:sldMk cId="0" sldId="257"/>
        </pc:sldMkLst>
        <pc:spChg chg="add mod">
          <ac:chgData name="Mrs L Webster" userId="e46f0a3f-fc4e-4d7b-94a6-4acf829689c1" providerId="ADAL" clId="{2A4AE7FB-31BD-499C-9A9F-5CDFE41B6210}" dt="2026-06-24T10:00:37.916" v="12" actId="1076"/>
          <ac:spMkLst>
            <pc:docMk/>
            <pc:sldMk cId="0" sldId="257"/>
            <ac:spMk id="3" creationId="{A201D6F1-E698-6EB3-30CE-FBC7240F5177}"/>
          </ac:spMkLst>
        </pc:spChg>
        <pc:spChg chg="del">
          <ac:chgData name="Mrs L Webster" userId="e46f0a3f-fc4e-4d7b-94a6-4acf829689c1" providerId="ADAL" clId="{2A4AE7FB-31BD-499C-9A9F-5CDFE41B6210}" dt="2026-06-24T10:00:33.431" v="11" actId="478"/>
          <ac:spMkLst>
            <pc:docMk/>
            <pc:sldMk cId="0" sldId="257"/>
            <ac:spMk id="117" creationId="{00000000-0000-0000-0000-000000000000}"/>
          </ac:spMkLst>
        </pc:spChg>
        <pc:picChg chg="add mod">
          <ac:chgData name="Mrs L Webster" userId="e46f0a3f-fc4e-4d7b-94a6-4acf829689c1" providerId="ADAL" clId="{2A4AE7FB-31BD-499C-9A9F-5CDFE41B6210}" dt="2026-06-24T10:00:17.616" v="8"/>
          <ac:picMkLst>
            <pc:docMk/>
            <pc:sldMk cId="0" sldId="257"/>
            <ac:picMk id="2" creationId="{D1407420-8B8B-4434-09E8-89C45073823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79" name="Google Shape;7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6f122242b4_0_24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5" name="Google Shape;115;g36f122242b4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1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"/>
          <p:cNvSpPr txBox="1"/>
          <p:nvPr/>
        </p:nvSpPr>
        <p:spPr>
          <a:xfrm>
            <a:off x="1986654" y="148889"/>
            <a:ext cx="4907398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9 – </a:t>
            </a:r>
            <a:r>
              <a:rPr lang="en-GB" sz="1800" dirty="0">
                <a:solidFill>
                  <a:schemeClr val="dk1"/>
                </a:solidFill>
              </a:rPr>
              <a:t>Geometry and Measure 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dirty="0">
                <a:solidFill>
                  <a:schemeClr val="dk1"/>
                </a:solidFill>
              </a:rPr>
              <a:t>Area and Volume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1"/>
          <p:cNvSpPr txBox="1"/>
          <p:nvPr/>
        </p:nvSpPr>
        <p:spPr>
          <a:xfrm>
            <a:off x="120649" y="3040363"/>
            <a:ext cx="2946300" cy="7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</a:rPr>
              <a:t>Know the names and properties of common 2D and 3D shapes. Know the formulae for area rectangle, triangle, trapezium &amp; circle. Know the Units for measuring area and volume.</a:t>
            </a: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1"/>
          <p:cNvSpPr/>
          <p:nvPr/>
        </p:nvSpPr>
        <p:spPr>
          <a:xfrm>
            <a:off x="3232150" y="2825750"/>
            <a:ext cx="3517800" cy="26223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Google Shape;84;p1"/>
          <p:cNvSpPr/>
          <p:nvPr/>
        </p:nvSpPr>
        <p:spPr>
          <a:xfrm>
            <a:off x="175725" y="3944171"/>
            <a:ext cx="2971200" cy="15039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633875" y="3901325"/>
            <a:ext cx="14919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u="sng">
                <a:solidFill>
                  <a:schemeClr val="dk1"/>
                </a:solidFill>
              </a:rPr>
              <a:t>Recognise Prisms</a:t>
            </a:r>
            <a:endParaRPr sz="14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4306650" y="2925925"/>
            <a:ext cx="12084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u="sng">
                <a:solidFill>
                  <a:schemeClr val="dk1"/>
                </a:solidFill>
              </a:rPr>
              <a:t>Surface Area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177575" y="5591975"/>
            <a:ext cx="6572400" cy="19977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3119070" y="5539550"/>
            <a:ext cx="9162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u="sng">
                <a:solidFill>
                  <a:schemeClr val="dk1"/>
                </a:solidFill>
              </a:rPr>
              <a:t>Volume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2201150" y="1192829"/>
            <a:ext cx="4656900" cy="15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50">
                <a:solidFill>
                  <a:schemeClr val="dk1"/>
                </a:solidFill>
              </a:rPr>
              <a:t>Area: the size of a surface (2D shapes)</a:t>
            </a:r>
            <a:endParaRPr sz="95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50">
                <a:solidFill>
                  <a:schemeClr val="dk1"/>
                </a:solidFill>
              </a:rPr>
              <a:t>Perimeter: the distance around a 2D shape</a:t>
            </a:r>
            <a:endParaRPr sz="95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50">
                <a:solidFill>
                  <a:schemeClr val="dk1"/>
                </a:solidFill>
              </a:rPr>
              <a:t>Volume: the amount of 3 dimensional space an object takes up (with liquid this is called capacity)</a:t>
            </a:r>
            <a:endParaRPr sz="95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50">
                <a:solidFill>
                  <a:schemeClr val="dk1"/>
                </a:solidFill>
              </a:rPr>
              <a:t>Perpendicular: two lines that meet at 90 90°Vertex: a point where two or more line segments meet</a:t>
            </a:r>
            <a:endParaRPr sz="95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50">
                <a:solidFill>
                  <a:schemeClr val="dk1"/>
                </a:solidFill>
              </a:rPr>
              <a:t>Face: any of the flat surfaces of a solid object</a:t>
            </a:r>
            <a:endParaRPr sz="95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50">
                <a:solidFill>
                  <a:schemeClr val="dk1"/>
                </a:solidFill>
              </a:rPr>
              <a:t>Edge: a line segment on the boundary joining one vertex to another</a:t>
            </a:r>
            <a:endParaRPr sz="95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50">
                <a:solidFill>
                  <a:schemeClr val="dk1"/>
                </a:solidFill>
              </a:rPr>
              <a:t>Commutative: you can swap the order around in the calculation and still achieve the same answer</a:t>
            </a:r>
            <a:endParaRPr sz="95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161263" y="4162925"/>
            <a:ext cx="3000000" cy="103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A solid object with two identical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ends and flat sides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The cross section will also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be identical to the end faces</a:t>
            </a:r>
            <a:endParaRPr/>
          </a:p>
        </p:txBody>
      </p:sp>
      <p:pic>
        <p:nvPicPr>
          <p:cNvPr id="91" name="Google Shape;91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76043" y="4093755"/>
            <a:ext cx="743080" cy="64473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48337" y="4714651"/>
            <a:ext cx="1163213" cy="5886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89685" y="3401330"/>
            <a:ext cx="876422" cy="523948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633803" y="3408790"/>
            <a:ext cx="714475" cy="342948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582504" y="4030513"/>
            <a:ext cx="714475" cy="400106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563449" y="4709405"/>
            <a:ext cx="752580" cy="304843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"/>
          <p:cNvSpPr/>
          <p:nvPr/>
        </p:nvSpPr>
        <p:spPr>
          <a:xfrm>
            <a:off x="5547038" y="3471202"/>
            <a:ext cx="5148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sides</a:t>
            </a:r>
            <a:endParaRPr/>
          </a:p>
        </p:txBody>
      </p:sp>
      <p:sp>
        <p:nvSpPr>
          <p:cNvPr id="98" name="Google Shape;98;p1"/>
          <p:cNvSpPr/>
          <p:nvPr/>
        </p:nvSpPr>
        <p:spPr>
          <a:xfrm>
            <a:off x="6072947" y="3348242"/>
            <a:ext cx="4974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 x 7</a:t>
            </a:r>
            <a:endParaRPr/>
          </a:p>
        </p:txBody>
      </p:sp>
      <p:sp>
        <p:nvSpPr>
          <p:cNvPr id="99" name="Google Shape;99;p1"/>
          <p:cNvSpPr/>
          <p:nvPr/>
        </p:nvSpPr>
        <p:spPr>
          <a:xfrm>
            <a:off x="6071963" y="3539304"/>
            <a:ext cx="4974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 x 7</a:t>
            </a:r>
            <a:endParaRPr/>
          </a:p>
        </p:txBody>
      </p:sp>
      <p:sp>
        <p:nvSpPr>
          <p:cNvPr id="100" name="Google Shape;100;p1"/>
          <p:cNvSpPr/>
          <p:nvPr/>
        </p:nvSpPr>
        <p:spPr>
          <a:xfrm>
            <a:off x="5466808" y="3944184"/>
            <a:ext cx="7392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front and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back</a:t>
            </a:r>
            <a:endParaRPr/>
          </a:p>
        </p:txBody>
      </p:sp>
      <p:sp>
        <p:nvSpPr>
          <p:cNvPr id="101" name="Google Shape;101;p1"/>
          <p:cNvSpPr/>
          <p:nvPr/>
        </p:nvSpPr>
        <p:spPr>
          <a:xfrm>
            <a:off x="6077838" y="4166269"/>
            <a:ext cx="5757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 x 7</a:t>
            </a:r>
            <a:endParaRPr/>
          </a:p>
        </p:txBody>
      </p:sp>
      <p:sp>
        <p:nvSpPr>
          <p:cNvPr id="102" name="Google Shape;102;p1"/>
          <p:cNvSpPr/>
          <p:nvPr/>
        </p:nvSpPr>
        <p:spPr>
          <a:xfrm>
            <a:off x="6067797" y="3945002"/>
            <a:ext cx="5757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 x 7</a:t>
            </a:r>
            <a:endParaRPr/>
          </a:p>
        </p:txBody>
      </p:sp>
      <p:sp>
        <p:nvSpPr>
          <p:cNvPr id="103" name="Google Shape;103;p1"/>
          <p:cNvSpPr/>
          <p:nvPr/>
        </p:nvSpPr>
        <p:spPr>
          <a:xfrm>
            <a:off x="5466808" y="4709308"/>
            <a:ext cx="6528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top and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bottom</a:t>
            </a:r>
            <a:endParaRPr/>
          </a:p>
        </p:txBody>
      </p:sp>
      <p:sp>
        <p:nvSpPr>
          <p:cNvPr id="104" name="Google Shape;104;p1"/>
          <p:cNvSpPr/>
          <p:nvPr/>
        </p:nvSpPr>
        <p:spPr>
          <a:xfrm>
            <a:off x="6056037" y="4932298"/>
            <a:ext cx="5757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 x 6</a:t>
            </a:r>
            <a:endParaRPr/>
          </a:p>
        </p:txBody>
      </p:sp>
      <p:sp>
        <p:nvSpPr>
          <p:cNvPr id="105" name="Google Shape;105;p1"/>
          <p:cNvSpPr/>
          <p:nvPr/>
        </p:nvSpPr>
        <p:spPr>
          <a:xfrm>
            <a:off x="6067798" y="4734092"/>
            <a:ext cx="5757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 x 6</a:t>
            </a:r>
            <a:endParaRPr/>
          </a:p>
        </p:txBody>
      </p:sp>
      <p:sp>
        <p:nvSpPr>
          <p:cNvPr id="106" name="Google Shape;106;p1"/>
          <p:cNvSpPr/>
          <p:nvPr/>
        </p:nvSpPr>
        <p:spPr>
          <a:xfrm>
            <a:off x="3232150" y="5145175"/>
            <a:ext cx="36369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surface area is the sum of the area of all the</a:t>
            </a:r>
            <a:r>
              <a:rPr lang="en-GB" sz="1100"/>
              <a:t> </a:t>
            </a:r>
            <a:r>
              <a:rPr lang="en-GB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sides</a:t>
            </a:r>
            <a:endParaRPr/>
          </a:p>
        </p:txBody>
      </p:sp>
      <p:sp>
        <p:nvSpPr>
          <p:cNvPr id="107" name="Google Shape;107;p1"/>
          <p:cNvSpPr txBox="1"/>
          <p:nvPr/>
        </p:nvSpPr>
        <p:spPr>
          <a:xfrm>
            <a:off x="185850" y="8160575"/>
            <a:ext cx="6467700" cy="167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8" name="Google Shape;108;p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45025" y="7733575"/>
            <a:ext cx="6167950" cy="1939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"/>
          <p:cNvSpPr/>
          <p:nvPr/>
        </p:nvSpPr>
        <p:spPr>
          <a:xfrm>
            <a:off x="205850" y="7720225"/>
            <a:ext cx="6544200" cy="2058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0" name="Google Shape;110;p1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54274" y="5834099"/>
            <a:ext cx="3288506" cy="150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3544500" y="5805524"/>
            <a:ext cx="3129249" cy="1743433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"/>
          <p:cNvSpPr txBox="1"/>
          <p:nvPr/>
        </p:nvSpPr>
        <p:spPr>
          <a:xfrm>
            <a:off x="129650" y="1226500"/>
            <a:ext cx="20703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dk1"/>
                </a:solidFill>
              </a:rPr>
              <a:t>Know the nets of common 3-D shapes  &amp; how to state the correct units for area, surface area and volume. Know the formulae for finding the surface area of cubes and cuboids. Know how to identify a prism &amp; the formula to find the volume of prisms and cylinders. </a:t>
            </a:r>
            <a:endParaRPr sz="13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341094C-CEB1-99D0-9127-369F13030A9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13C7C01-B5A7-CF65-ED3B-E39F28444AF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5725" y="31565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36f122242b4_0_24"/>
          <p:cNvSpPr/>
          <p:nvPr/>
        </p:nvSpPr>
        <p:spPr>
          <a:xfrm>
            <a:off x="3232150" y="2825750"/>
            <a:ext cx="3549600" cy="26277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g36f122242b4_0_24"/>
          <p:cNvSpPr txBox="1"/>
          <p:nvPr/>
        </p:nvSpPr>
        <p:spPr>
          <a:xfrm>
            <a:off x="4283401" y="2862750"/>
            <a:ext cx="12255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u="sng">
                <a:solidFill>
                  <a:schemeClr val="dk1"/>
                </a:solidFill>
              </a:rPr>
              <a:t>Surface Area</a:t>
            </a: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g36f122242b4_0_24"/>
          <p:cNvSpPr/>
          <p:nvPr/>
        </p:nvSpPr>
        <p:spPr>
          <a:xfrm>
            <a:off x="175725" y="3944175"/>
            <a:ext cx="2971200" cy="15093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g36f122242b4_0_24"/>
          <p:cNvSpPr txBox="1"/>
          <p:nvPr/>
        </p:nvSpPr>
        <p:spPr>
          <a:xfrm>
            <a:off x="775100" y="3937425"/>
            <a:ext cx="16374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u="sng">
                <a:solidFill>
                  <a:schemeClr val="dk1"/>
                </a:solidFill>
              </a:rPr>
              <a:t>Recognise Prisms</a:t>
            </a:r>
            <a:endParaRPr sz="14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g36f122242b4_0_24"/>
          <p:cNvSpPr/>
          <p:nvPr/>
        </p:nvSpPr>
        <p:spPr>
          <a:xfrm>
            <a:off x="175725" y="7855375"/>
            <a:ext cx="6588300" cy="18879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g36f122242b4_0_24"/>
          <p:cNvSpPr/>
          <p:nvPr/>
        </p:nvSpPr>
        <p:spPr>
          <a:xfrm>
            <a:off x="175725" y="5620088"/>
            <a:ext cx="6588300" cy="20634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g36f122242b4_0_24"/>
          <p:cNvSpPr txBox="1"/>
          <p:nvPr/>
        </p:nvSpPr>
        <p:spPr>
          <a:xfrm>
            <a:off x="2124950" y="1421429"/>
            <a:ext cx="46569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AutoNum type="arabicPeriod"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Give the definition of </a:t>
            </a:r>
            <a:r>
              <a:rPr lang="en-GB" sz="1200">
                <a:solidFill>
                  <a:schemeClr val="dk1"/>
                </a:solidFill>
              </a:rPr>
              <a:t>area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AutoNum type="arabicPeriod"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is an </a:t>
            </a:r>
            <a:r>
              <a:rPr lang="en-GB" sz="1200">
                <a:solidFill>
                  <a:schemeClr val="dk1"/>
                </a:solidFill>
              </a:rPr>
              <a:t>edge</a:t>
            </a: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AutoNum type="arabicPeriod"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</a:t>
            </a:r>
            <a:r>
              <a:rPr lang="en-GB" sz="1200">
                <a:solidFill>
                  <a:schemeClr val="dk1"/>
                </a:solidFill>
              </a:rPr>
              <a:t>does perpendicular mean?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AutoNum type="arabicPeriod"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</a:t>
            </a:r>
            <a:r>
              <a:rPr lang="en-GB" sz="1200">
                <a:solidFill>
                  <a:schemeClr val="dk1"/>
                </a:solidFill>
              </a:rPr>
              <a:t>does commutative mean? Can you give an example?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AutoNum type="arabicPeriod"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is </a:t>
            </a:r>
            <a:r>
              <a:rPr lang="en-GB" sz="1200">
                <a:solidFill>
                  <a:schemeClr val="dk1"/>
                </a:solidFill>
              </a:rPr>
              <a:t>volume?</a:t>
            </a:r>
            <a:endParaRPr sz="1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g36f122242b4_0_24"/>
          <p:cNvSpPr txBox="1"/>
          <p:nvPr/>
        </p:nvSpPr>
        <p:spPr>
          <a:xfrm>
            <a:off x="120649" y="3040363"/>
            <a:ext cx="2946300" cy="7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</a:rPr>
              <a:t>Know the names and properties of common 2D and 3D shapes. Know the formulae for area rectangle, triangle, trapezium &amp; circle. Know the Units for measuring area and volume.</a:t>
            </a: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g36f122242b4_0_24"/>
          <p:cNvSpPr txBox="1"/>
          <p:nvPr/>
        </p:nvSpPr>
        <p:spPr>
          <a:xfrm>
            <a:off x="129650" y="1226500"/>
            <a:ext cx="20703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dk1"/>
                </a:solidFill>
              </a:rPr>
              <a:t>Know the nets of common 3-D shapes  &amp; how to state the correct units for area, surface area and volume. Know the formulae for finding the surface area of cubes and cuboids. Know how to identify a prism &amp; the formula to find the volume of prisms and cylinders. </a:t>
            </a:r>
            <a:endParaRPr sz="1300"/>
          </a:p>
        </p:txBody>
      </p:sp>
      <p:pic>
        <p:nvPicPr>
          <p:cNvPr id="127" name="Google Shape;127;g36f122242b4_0_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7775" y="8017304"/>
            <a:ext cx="3471525" cy="72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g36f122242b4_0_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3450" y="8739425"/>
            <a:ext cx="3400191" cy="969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g36f122242b4_0_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9263" y="4443675"/>
            <a:ext cx="2389075" cy="93177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pic>
      <p:sp>
        <p:nvSpPr>
          <p:cNvPr id="130" name="Google Shape;130;g36f122242b4_0_24"/>
          <p:cNvSpPr txBox="1"/>
          <p:nvPr/>
        </p:nvSpPr>
        <p:spPr>
          <a:xfrm>
            <a:off x="125000" y="4097400"/>
            <a:ext cx="24792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Tick all of the prisms below</a:t>
            </a:r>
            <a:endParaRPr sz="1100"/>
          </a:p>
        </p:txBody>
      </p:sp>
      <p:pic>
        <p:nvPicPr>
          <p:cNvPr id="131" name="Google Shape;131;g36f122242b4_0_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72650" y="5841974"/>
            <a:ext cx="3752612" cy="969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g36f122242b4_0_2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03450" y="6851850"/>
            <a:ext cx="3400201" cy="79598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g36f122242b4_0_24"/>
          <p:cNvSpPr txBox="1"/>
          <p:nvPr/>
        </p:nvSpPr>
        <p:spPr>
          <a:xfrm>
            <a:off x="4807351" y="5710525"/>
            <a:ext cx="12255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u="sng">
                <a:solidFill>
                  <a:schemeClr val="dk1"/>
                </a:solidFill>
              </a:rPr>
              <a:t>Volume</a:t>
            </a: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g36f122242b4_0_24"/>
          <p:cNvSpPr txBox="1"/>
          <p:nvPr/>
        </p:nvSpPr>
        <p:spPr>
          <a:xfrm>
            <a:off x="4871926" y="7950325"/>
            <a:ext cx="12255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u="sng">
                <a:solidFill>
                  <a:schemeClr val="dk1"/>
                </a:solidFill>
              </a:rPr>
              <a:t>Nets</a:t>
            </a: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5" name="Google Shape;135;g36f122242b4_0_2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316900" y="3679201"/>
            <a:ext cx="3400200" cy="611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g36f122242b4_0_2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312675" y="4534978"/>
            <a:ext cx="3408657" cy="676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g36f122242b4_0_24"/>
          <p:cNvSpPr txBox="1"/>
          <p:nvPr/>
        </p:nvSpPr>
        <p:spPr>
          <a:xfrm>
            <a:off x="3325950" y="3104750"/>
            <a:ext cx="14814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g36f122242b4_0_24"/>
          <p:cNvSpPr txBox="1"/>
          <p:nvPr/>
        </p:nvSpPr>
        <p:spPr>
          <a:xfrm>
            <a:off x="3366475" y="3118250"/>
            <a:ext cx="3400200" cy="3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/>
              <a:t>Calculate the surface area of the following cubes and cuboids:</a:t>
            </a:r>
            <a:endParaRPr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1407420-8B8B-4434-09E8-89C45073823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  <p:sp>
        <p:nvSpPr>
          <p:cNvPr id="3" name="Google Shape;81;p1">
            <a:extLst>
              <a:ext uri="{FF2B5EF4-FFF2-40B4-BE49-F238E27FC236}">
                <a16:creationId xmlns:a16="http://schemas.microsoft.com/office/drawing/2014/main" id="{A201D6F1-E698-6EB3-30CE-FBC7240F5177}"/>
              </a:ext>
            </a:extLst>
          </p:cNvPr>
          <p:cNvSpPr txBox="1"/>
          <p:nvPr/>
        </p:nvSpPr>
        <p:spPr>
          <a:xfrm>
            <a:off x="2353651" y="94438"/>
            <a:ext cx="4907398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9 – </a:t>
            </a:r>
            <a:r>
              <a:rPr lang="en-GB" sz="1800" dirty="0">
                <a:solidFill>
                  <a:schemeClr val="dk1"/>
                </a:solidFill>
              </a:rPr>
              <a:t>Geometry and Measure 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dirty="0">
                <a:solidFill>
                  <a:schemeClr val="dk1"/>
                </a:solidFill>
              </a:rPr>
              <a:t>Area and Volume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Props1.xml><?xml version="1.0" encoding="utf-8"?>
<ds:datastoreItem xmlns:ds="http://schemas.openxmlformats.org/officeDocument/2006/customXml" ds:itemID="{8F514D0F-3925-4FA2-93BD-7A251413CBE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EB2A0D7-A1E6-4FB9-9804-6E37CABC6450}"/>
</file>

<file path=customXml/itemProps3.xml><?xml version="1.0" encoding="utf-8"?>
<ds:datastoreItem xmlns:ds="http://schemas.openxmlformats.org/officeDocument/2006/customXml" ds:itemID="{C96CA816-E761-4EA8-9F5D-CCEFC03EE2C6}">
  <ds:schemaRefs>
    <ds:schemaRef ds:uri="http://www.w3.org/XML/1998/namespace"/>
    <ds:schemaRef ds:uri="100964db-d436-474d-b180-2754017d2744"/>
    <ds:schemaRef ds:uri="25282912-017c-4221-86bb-52eb7cb208d2"/>
    <ds:schemaRef ds:uri="http://purl.org/dc/elements/1.1/"/>
    <ds:schemaRef ds:uri="http://schemas.microsoft.com/office/2006/metadata/properties"/>
    <ds:schemaRef ds:uri="http://purl.org/dc/terms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411</Words>
  <Application>Microsoft Office PowerPoint</Application>
  <PresentationFormat>A4 Paper (210x297 mm)</PresentationFormat>
  <Paragraphs>46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Kathryn Bentley</dc:creator>
  <cp:lastModifiedBy>Mrs L Webster</cp:lastModifiedBy>
  <cp:revision>1</cp:revision>
  <dcterms:created xsi:type="dcterms:W3CDTF">2024-01-23T10:53:54Z</dcterms:created>
  <dcterms:modified xsi:type="dcterms:W3CDTF">2026-06-24T10:00:43Z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1765300</vt:r8>
  </property>
  <property fmtid="{D5CDD505-2E9C-101B-9397-08002B2CF9AE}" pid="3" name="ContentTypeId">
    <vt:lpwstr>0x0101009E935E8212CA504F9454DD16E254539B</vt:lpwstr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MediaServiceImageTags">
    <vt:lpwstr/>
  </property>
</Properties>
</file>