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  <p:sldMasterId id="2147483684" r:id="rId3"/>
  </p:sldMasterIdLst>
  <p:handoutMasterIdLst>
    <p:handoutMasterId r:id="rId8"/>
  </p:handoutMasterIdLst>
  <p:sldIdLst>
    <p:sldId id="256" r:id="rId4"/>
    <p:sldId id="260" r:id="rId5"/>
    <p:sldId id="263" r:id="rId6"/>
    <p:sldId id="265" r:id="rId7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49" autoAdjust="0"/>
    <p:restoredTop sz="94660"/>
  </p:normalViewPr>
  <p:slideViewPr>
    <p:cSldViewPr snapToGrid="0">
      <p:cViewPr varScale="1">
        <p:scale>
          <a:sx n="49" d="100"/>
          <a:sy n="49" d="100"/>
        </p:scale>
        <p:origin x="22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6/11/relationships/changesInfo" Target="changesInfos/changesInfo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6E7C12A5-3625-4183-918A-7B1C3684E199}"/>
    <pc:docChg chg="modSld">
      <pc:chgData name="Mrs L Webster" userId="e46f0a3f-fc4e-4d7b-94a6-4acf829689c1" providerId="ADAL" clId="{6E7C12A5-3625-4183-918A-7B1C3684E199}" dt="2024-09-07T20:54:44.196" v="15" actId="1076"/>
      <pc:docMkLst>
        <pc:docMk/>
      </pc:docMkLst>
      <pc:sldChg chg="addSp modSp mod">
        <pc:chgData name="Mrs L Webster" userId="e46f0a3f-fc4e-4d7b-94a6-4acf829689c1" providerId="ADAL" clId="{6E7C12A5-3625-4183-918A-7B1C3684E199}" dt="2024-09-07T20:54:02.647" v="3" actId="1076"/>
        <pc:sldMkLst>
          <pc:docMk/>
          <pc:sldMk cId="1978265811" sldId="256"/>
        </pc:sldMkLst>
        <pc:spChg chg="mod">
          <ac:chgData name="Mrs L Webster" userId="e46f0a3f-fc4e-4d7b-94a6-4acf829689c1" providerId="ADAL" clId="{6E7C12A5-3625-4183-918A-7B1C3684E199}" dt="2024-09-07T20:54:02.647" v="3" actId="1076"/>
          <ac:spMkLst>
            <pc:docMk/>
            <pc:sldMk cId="1978265811" sldId="256"/>
            <ac:spMk id="4" creationId="{320E215D-9F3E-4631-B86D-8A4FDAAF9C5B}"/>
          </ac:spMkLst>
        </pc:spChg>
        <pc:picChg chg="add mod">
          <ac:chgData name="Mrs L Webster" userId="e46f0a3f-fc4e-4d7b-94a6-4acf829689c1" providerId="ADAL" clId="{6E7C12A5-3625-4183-918A-7B1C3684E199}" dt="2024-09-07T20:53:53.481" v="1" actId="1076"/>
          <ac:picMkLst>
            <pc:docMk/>
            <pc:sldMk cId="1978265811" sldId="256"/>
            <ac:picMk id="34" creationId="{1E73F703-1B1E-4683-898C-491839AA68C1}"/>
          </ac:picMkLst>
        </pc:picChg>
      </pc:sldChg>
      <pc:sldChg chg="addSp modSp mod">
        <pc:chgData name="Mrs L Webster" userId="e46f0a3f-fc4e-4d7b-94a6-4acf829689c1" providerId="ADAL" clId="{6E7C12A5-3625-4183-918A-7B1C3684E199}" dt="2024-09-07T20:54:16.468" v="7" actId="1076"/>
        <pc:sldMkLst>
          <pc:docMk/>
          <pc:sldMk cId="1151489850" sldId="260"/>
        </pc:sldMkLst>
        <pc:spChg chg="mod">
          <ac:chgData name="Mrs L Webster" userId="e46f0a3f-fc4e-4d7b-94a6-4acf829689c1" providerId="ADAL" clId="{6E7C12A5-3625-4183-918A-7B1C3684E199}" dt="2024-09-07T20:54:16.468" v="7" actId="1076"/>
          <ac:spMkLst>
            <pc:docMk/>
            <pc:sldMk cId="1151489850" sldId="260"/>
            <ac:spMk id="2" creationId="{266E48DC-402F-1DF7-CAE5-B580D7BE8206}"/>
          </ac:spMkLst>
        </pc:spChg>
        <pc:picChg chg="add mod">
          <ac:chgData name="Mrs L Webster" userId="e46f0a3f-fc4e-4d7b-94a6-4acf829689c1" providerId="ADAL" clId="{6E7C12A5-3625-4183-918A-7B1C3684E199}" dt="2024-09-07T20:54:09.739" v="5" actId="1076"/>
          <ac:picMkLst>
            <pc:docMk/>
            <pc:sldMk cId="1151489850" sldId="260"/>
            <ac:picMk id="46" creationId="{1E73F703-1B1E-4683-898C-491839AA68C1}"/>
          </ac:picMkLst>
        </pc:picChg>
      </pc:sldChg>
      <pc:sldChg chg="addSp modSp mod">
        <pc:chgData name="Mrs L Webster" userId="e46f0a3f-fc4e-4d7b-94a6-4acf829689c1" providerId="ADAL" clId="{6E7C12A5-3625-4183-918A-7B1C3684E199}" dt="2024-09-07T20:54:30.590" v="11" actId="1076"/>
        <pc:sldMkLst>
          <pc:docMk/>
          <pc:sldMk cId="1797952597" sldId="263"/>
        </pc:sldMkLst>
        <pc:spChg chg="mod">
          <ac:chgData name="Mrs L Webster" userId="e46f0a3f-fc4e-4d7b-94a6-4acf829689c1" providerId="ADAL" clId="{6E7C12A5-3625-4183-918A-7B1C3684E199}" dt="2024-09-07T20:54:30.590" v="11" actId="1076"/>
          <ac:spMkLst>
            <pc:docMk/>
            <pc:sldMk cId="1797952597" sldId="263"/>
            <ac:spMk id="86" creationId="{7C375EDD-EB58-C62F-940B-4A67A5FAC1B9}"/>
          </ac:spMkLst>
        </pc:spChg>
        <pc:picChg chg="add mod">
          <ac:chgData name="Mrs L Webster" userId="e46f0a3f-fc4e-4d7b-94a6-4acf829689c1" providerId="ADAL" clId="{6E7C12A5-3625-4183-918A-7B1C3684E199}" dt="2024-09-07T20:54:23.771" v="9" actId="1076"/>
          <ac:picMkLst>
            <pc:docMk/>
            <pc:sldMk cId="1797952597" sldId="263"/>
            <ac:picMk id="50" creationId="{1E73F703-1B1E-4683-898C-491839AA68C1}"/>
          </ac:picMkLst>
        </pc:picChg>
      </pc:sldChg>
      <pc:sldChg chg="addSp modSp mod">
        <pc:chgData name="Mrs L Webster" userId="e46f0a3f-fc4e-4d7b-94a6-4acf829689c1" providerId="ADAL" clId="{6E7C12A5-3625-4183-918A-7B1C3684E199}" dt="2024-09-07T20:54:44.196" v="15" actId="1076"/>
        <pc:sldMkLst>
          <pc:docMk/>
          <pc:sldMk cId="3612720376" sldId="265"/>
        </pc:sldMkLst>
        <pc:spChg chg="mod">
          <ac:chgData name="Mrs L Webster" userId="e46f0a3f-fc4e-4d7b-94a6-4acf829689c1" providerId="ADAL" clId="{6E7C12A5-3625-4183-918A-7B1C3684E199}" dt="2024-09-07T20:54:44.196" v="15" actId="1076"/>
          <ac:spMkLst>
            <pc:docMk/>
            <pc:sldMk cId="3612720376" sldId="265"/>
            <ac:spMk id="2" creationId="{266E48DC-402F-1DF7-CAE5-B580D7BE8206}"/>
          </ac:spMkLst>
        </pc:spChg>
        <pc:picChg chg="add mod">
          <ac:chgData name="Mrs L Webster" userId="e46f0a3f-fc4e-4d7b-94a6-4acf829689c1" providerId="ADAL" clId="{6E7C12A5-3625-4183-918A-7B1C3684E199}" dt="2024-09-07T20:54:37.089" v="13" actId="1076"/>
          <ac:picMkLst>
            <pc:docMk/>
            <pc:sldMk cId="3612720376" sldId="265"/>
            <ac:picMk id="24" creationId="{1E73F703-1B1E-4683-898C-491839AA68C1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tm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jpg"/><Relationship Id="rId7" Type="http://schemas.openxmlformats.org/officeDocument/2006/relationships/image" Target="../media/image1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2.jpg"/><Relationship Id="rId11" Type="http://schemas.openxmlformats.org/officeDocument/2006/relationships/image" Target="../media/image7.tmp"/><Relationship Id="rId5" Type="http://schemas.openxmlformats.org/officeDocument/2006/relationships/image" Target="../media/image11.jpg"/><Relationship Id="rId10" Type="http://schemas.openxmlformats.org/officeDocument/2006/relationships/image" Target="../media/image16.png"/><Relationship Id="rId4" Type="http://schemas.openxmlformats.org/officeDocument/2006/relationships/image" Target="../media/image10.jp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0.png"/><Relationship Id="rId11" Type="http://schemas.openxmlformats.org/officeDocument/2006/relationships/image" Target="../media/image7.tmp"/><Relationship Id="rId5" Type="http://schemas.openxmlformats.org/officeDocument/2006/relationships/image" Target="../media/image20.png"/><Relationship Id="rId10" Type="http://schemas.openxmlformats.org/officeDocument/2006/relationships/image" Target="../media/image24.png"/><Relationship Id="rId4" Type="http://schemas.openxmlformats.org/officeDocument/2006/relationships/image" Target="../media/image19.png"/><Relationship Id="rId9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7.tm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9.jp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20E215D-9F3E-4631-B86D-8A4FDAAF9C5B}"/>
              </a:ext>
            </a:extLst>
          </p:cNvPr>
          <p:cNvSpPr txBox="1"/>
          <p:nvPr/>
        </p:nvSpPr>
        <p:spPr>
          <a:xfrm>
            <a:off x="2419396" y="102246"/>
            <a:ext cx="43521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Year 10 − Delving into Data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Collecting, representing &amp; interpreting data (1)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6506CC-F1AC-DF25-AC96-D17735FD4265}"/>
              </a:ext>
            </a:extLst>
          </p:cNvPr>
          <p:cNvSpPr txBox="1"/>
          <p:nvPr/>
        </p:nvSpPr>
        <p:spPr>
          <a:xfrm>
            <a:off x="115329" y="1276864"/>
            <a:ext cx="21665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Construct &amp; interpret </a:t>
            </a:r>
            <a:r>
              <a:rPr lang="en-GB" sz="1100" dirty="0" err="1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freque-ncy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tables &amp; polygons, 2-way tables, line, bar, &amp; pie charts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Find and interpret averages from a list and a table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Construct and interpret time series graphs, stem and leaf diagrams and scatter graphs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7B1F0D1-0170-4830-FAEC-864571181316}"/>
              </a:ext>
            </a:extLst>
          </p:cNvPr>
          <p:cNvSpPr txBox="1"/>
          <p:nvPr/>
        </p:nvSpPr>
        <p:spPr>
          <a:xfrm>
            <a:off x="179908" y="7294034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Stem and leaf diagrams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4F926AC-A3E6-3F62-B953-89D58E6807B2}"/>
              </a:ext>
            </a:extLst>
          </p:cNvPr>
          <p:cNvSpPr txBox="1"/>
          <p:nvPr/>
        </p:nvSpPr>
        <p:spPr>
          <a:xfrm>
            <a:off x="172253" y="7496959"/>
            <a:ext cx="33370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 stem and leaf diagram is a method of organising numerical data based on place value.</a:t>
            </a:r>
            <a:endParaRPr lang="en-GB" sz="1100" b="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AB8F43E-F8E7-951A-6D80-F85889D1EA36}"/>
              </a:ext>
            </a:extLst>
          </p:cNvPr>
          <p:cNvSpPr txBox="1"/>
          <p:nvPr/>
        </p:nvSpPr>
        <p:spPr>
          <a:xfrm>
            <a:off x="172136" y="3108012"/>
            <a:ext cx="214269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Representing data (Y8)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data handling cycle (Y8)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Measures of location (Y8)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58237E9-4B09-8314-2DB0-573A41A85041}"/>
              </a:ext>
            </a:extLst>
          </p:cNvPr>
          <p:cNvSpPr txBox="1"/>
          <p:nvPr/>
        </p:nvSpPr>
        <p:spPr>
          <a:xfrm>
            <a:off x="3224529" y="2824480"/>
            <a:ext cx="3546974" cy="101566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Stratifed</a:t>
            </a:r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 sampling</a:t>
            </a:r>
          </a:p>
          <a:p>
            <a:endParaRPr lang="en-GB" sz="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stratified sample divides a population into smaller groups known as strata. In stratified sampling, the strata are formed based on members' shared features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(e.g. year group, gender, etc.)</a:t>
            </a:r>
            <a:endParaRPr lang="en-GB" sz="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B2CC439-5398-A545-0650-2E3BF56FF2BA}"/>
              </a:ext>
            </a:extLst>
          </p:cNvPr>
          <p:cNvSpPr txBox="1"/>
          <p:nvPr/>
        </p:nvSpPr>
        <p:spPr>
          <a:xfrm>
            <a:off x="172409" y="3924231"/>
            <a:ext cx="6590855" cy="110799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Frequency tables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A868BF81-3EC0-1AAB-4932-6A3CBC264D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358" y="3937173"/>
            <a:ext cx="1522176" cy="1087908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3C6CC86D-5662-5912-F2A2-BF16CA2AF3B8}"/>
              </a:ext>
            </a:extLst>
          </p:cNvPr>
          <p:cNvSpPr txBox="1"/>
          <p:nvPr/>
        </p:nvSpPr>
        <p:spPr>
          <a:xfrm>
            <a:off x="164755" y="4135393"/>
            <a:ext cx="5008607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frequency table has two main columns. </a:t>
            </a:r>
            <a:r>
              <a:rPr lang="en-GB" sz="1100" i="0" dirty="0">
                <a:solidFill>
                  <a:srgbClr val="363639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The first column has all the outcomes as individual values or in the form of class intervals. </a:t>
            </a:r>
            <a:r>
              <a:rPr lang="en-GB" sz="1100" dirty="0">
                <a:solidFill>
                  <a:srgbClr val="363639"/>
                </a:solidFill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The second column tells us about the frequency of each outcome. For example, the frequency table to the right indicates that there were 6 items (second column) that cost more than £0 but less than £10 (first column).</a:t>
            </a:r>
            <a:endParaRPr lang="en-GB" sz="110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BB8564B-3493-898D-F1F5-C270A69852F9}"/>
              </a:ext>
            </a:extLst>
          </p:cNvPr>
          <p:cNvSpPr txBox="1"/>
          <p:nvPr/>
        </p:nvSpPr>
        <p:spPr>
          <a:xfrm>
            <a:off x="180647" y="5094003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Frequency Polygon</a:t>
            </a:r>
          </a:p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ns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5A082A6-6E41-DD38-6431-8B30F8B88880}"/>
              </a:ext>
            </a:extLst>
          </p:cNvPr>
          <p:cNvSpPr txBox="1"/>
          <p:nvPr/>
        </p:nvSpPr>
        <p:spPr>
          <a:xfrm>
            <a:off x="172994" y="5305165"/>
            <a:ext cx="1647568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i="0" dirty="0">
                <a:solidFill>
                  <a:srgbClr val="212529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A frequency polygon is a graph that shows the frequencies of grouped data. It is a type of frequency diagram that plots the midpoints of the class intervals against the frequencies and then joins up the points with straight lines.</a:t>
            </a:r>
            <a:endParaRPr lang="en-GB" sz="110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7D16EB69-C25C-27D3-FB62-B755BBCCBD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146" y="5252483"/>
            <a:ext cx="1716931" cy="1955626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D8CFAFD-A9DA-2BCB-66D3-A379BF79EF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907" y="8163697"/>
            <a:ext cx="1566237" cy="1459985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6FB55AF8-C64E-0DEA-C954-74693B240D6C}"/>
              </a:ext>
            </a:extLst>
          </p:cNvPr>
          <p:cNvSpPr txBox="1"/>
          <p:nvPr/>
        </p:nvSpPr>
        <p:spPr>
          <a:xfrm>
            <a:off x="168135" y="7926905"/>
            <a:ext cx="1726568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GB" sz="1100" b="0" i="0" dirty="0">
                <a:solidFill>
                  <a:srgbClr val="212529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Each number is split into two parts.</a:t>
            </a:r>
          </a:p>
          <a:p>
            <a:pPr marL="171450" indent="-171450" algn="l" fontAlgn="base">
              <a:buFont typeface="Arial" panose="020B0604020202020204" pitchFamily="34" charset="0"/>
              <a:buChar char="•"/>
            </a:pPr>
            <a:r>
              <a:rPr lang="en-GB" sz="1100" b="0" i="0" dirty="0">
                <a:solidFill>
                  <a:srgbClr val="212529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The first digit(s) form the stem,</a:t>
            </a:r>
          </a:p>
          <a:p>
            <a:pPr marL="171450" indent="-171450" algn="l" fontAlgn="base">
              <a:buFont typeface="Arial" panose="020B0604020202020204" pitchFamily="34" charset="0"/>
              <a:buChar char="•"/>
            </a:pPr>
            <a:r>
              <a:rPr lang="en-GB" sz="1100" b="0" i="0" dirty="0">
                <a:solidFill>
                  <a:srgbClr val="212529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The last digit forms the leaf (this should only contain one number).</a:t>
            </a:r>
          </a:p>
          <a:p>
            <a:pPr algn="l" fontAlgn="base"/>
            <a:r>
              <a:rPr lang="en-GB" sz="1100" dirty="0">
                <a:solidFill>
                  <a:srgbClr val="212529"/>
                </a:solidFill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A stem and leaf diagram must have a key.</a:t>
            </a:r>
            <a:endParaRPr lang="en-GB" sz="1100" b="0" i="0" dirty="0">
              <a:solidFill>
                <a:srgbClr val="21252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CD0AB75F-197B-A1E3-FC5E-BDD15B74A4A4}"/>
              </a:ext>
            </a:extLst>
          </p:cNvPr>
          <p:cNvGrpSpPr/>
          <p:nvPr/>
        </p:nvGrpSpPr>
        <p:grpSpPr>
          <a:xfrm>
            <a:off x="3536219" y="5097983"/>
            <a:ext cx="3194353" cy="2791752"/>
            <a:chOff x="2177467" y="1165751"/>
            <a:chExt cx="4579441" cy="1852199"/>
          </a:xfrm>
        </p:grpSpPr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E2CB4778-B5F5-1245-1712-45CA12EF0E43}"/>
                </a:ext>
              </a:extLst>
            </p:cNvPr>
            <p:cNvSpPr/>
            <p:nvPr/>
          </p:nvSpPr>
          <p:spPr>
            <a:xfrm>
              <a:off x="2183364" y="1168190"/>
              <a:ext cx="457354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EDD3A9A2-3412-0409-E164-1BE9A4EAACAE}"/>
                </a:ext>
              </a:extLst>
            </p:cNvPr>
            <p:cNvSpPr txBox="1"/>
            <p:nvPr/>
          </p:nvSpPr>
          <p:spPr>
            <a:xfrm>
              <a:off x="2177467" y="1165751"/>
              <a:ext cx="2482568" cy="104005"/>
            </a:xfrm>
            <a:prstGeom prst="rect">
              <a:avLst/>
            </a:prstGeom>
            <a:noFill/>
            <a:ln>
              <a:noFill/>
              <a:prstDash val="solid"/>
            </a:ln>
          </p:spPr>
          <p:txBody>
            <a:bodyPr wrap="square" rtlCol="0">
              <a:spAutoFit/>
            </a:bodyPr>
            <a:lstStyle/>
            <a:p>
              <a:r>
                <a:rPr lang="en-GB" sz="1100" b="1" u="sng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rPr>
                <a:t>Averages from lists</a:t>
              </a:r>
            </a:p>
          </p:txBody>
        </p:sp>
      </p:grpSp>
      <p:sp>
        <p:nvSpPr>
          <p:cNvPr id="56" name="Rectangle 55">
            <a:extLst>
              <a:ext uri="{FF2B5EF4-FFF2-40B4-BE49-F238E27FC236}">
                <a16:creationId xmlns:a16="http://schemas.microsoft.com/office/drawing/2014/main" id="{D0990333-2416-3360-6624-D7EC168ADDD5}"/>
              </a:ext>
            </a:extLst>
          </p:cNvPr>
          <p:cNvSpPr/>
          <p:nvPr/>
        </p:nvSpPr>
        <p:spPr>
          <a:xfrm>
            <a:off x="5421664" y="5181502"/>
            <a:ext cx="1155340" cy="26161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buSzPct val="98000"/>
            </a:pP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24, 8, 4, 11, 8, 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BB767608-324F-2B8C-BE65-C732A8601B60}"/>
              </a:ext>
            </a:extLst>
          </p:cNvPr>
          <p:cNvSpPr/>
          <p:nvPr/>
        </p:nvSpPr>
        <p:spPr>
          <a:xfrm>
            <a:off x="3538562" y="5327195"/>
            <a:ext cx="321019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mean</a:t>
            </a:r>
          </a:p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To find the mead divide </a:t>
            </a:r>
            <a:b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overall total by how </a:t>
            </a:r>
            <a:b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many pieces of data you have.</a:t>
            </a:r>
          </a:p>
          <a:p>
            <a:pPr>
              <a:buSzPct val="98000"/>
            </a:pPr>
            <a:endParaRPr lang="en-GB" sz="4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pPr>
              <a:buSzPct val="98000"/>
            </a:pP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mode</a:t>
            </a:r>
          </a:p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This is the number OR the item </a:t>
            </a:r>
          </a:p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that occurs the most (it does not </a:t>
            </a:r>
          </a:p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have to be numerical).</a:t>
            </a:r>
          </a:p>
          <a:p>
            <a:pPr>
              <a:buSzPct val="98000"/>
            </a:pPr>
            <a:endParaRPr lang="en-GB" sz="4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pPr>
              <a:buSzPct val="98000"/>
            </a:pP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median</a:t>
            </a:r>
          </a:p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value in the centre (in the</a:t>
            </a:r>
          </a:p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middle) of the data. This can  </a:t>
            </a:r>
          </a:p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be easier to calculate if it the data is ordered first. 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NOTE: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If there is no single middle value find the mean of the two numbers left.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1481D858-E371-7903-33EA-B89ADF300EDE}"/>
              </a:ext>
            </a:extLst>
          </p:cNvPr>
          <p:cNvSpPr/>
          <p:nvPr/>
        </p:nvSpPr>
        <p:spPr>
          <a:xfrm>
            <a:off x="5704884" y="7057574"/>
            <a:ext cx="919679" cy="261610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Median = 8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2713A66A-4C6E-BEB2-4880-9FB992D6A4DD}"/>
              </a:ext>
            </a:extLst>
          </p:cNvPr>
          <p:cNvSpPr/>
          <p:nvPr/>
        </p:nvSpPr>
        <p:spPr>
          <a:xfrm>
            <a:off x="5793897" y="6331133"/>
            <a:ext cx="843504" cy="261610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Mode = 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AC0CC808-F000-167F-6B0D-7CB89A095D7F}"/>
                  </a:ext>
                </a:extLst>
              </p:cNvPr>
              <p:cNvSpPr/>
              <p:nvPr/>
            </p:nvSpPr>
            <p:spPr>
              <a:xfrm>
                <a:off x="5219364" y="5520583"/>
                <a:ext cx="1416689" cy="261610"/>
              </a:xfrm>
              <a:prstGeom prst="rect">
                <a:avLst/>
              </a:prstGeom>
              <a:ln w="3175"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pPr>
                  <a:buSzPct val="98000"/>
                </a:pPr>
                <a:r>
                  <a:rPr lang="en-GB" sz="1100" b="1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Mean (55 </a:t>
                </a:r>
                <a14:m>
                  <m:oMath xmlns:m="http://schemas.openxmlformats.org/officeDocument/2006/math">
                    <m:r>
                      <a:rPr lang="en-GB" sz="11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1100" b="1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5) = 11</a:t>
                </a:r>
              </a:p>
            </p:txBody>
          </p:sp>
        </mc:Choice>
        <mc:Fallback xmlns="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AC0CC808-F000-167F-6B0D-7CB89A095D7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9364" y="5520583"/>
                <a:ext cx="1416689" cy="261610"/>
              </a:xfrm>
              <a:prstGeom prst="rect">
                <a:avLst/>
              </a:prstGeom>
              <a:blipFill>
                <a:blip r:embed="rId5"/>
                <a:stretch>
                  <a:fillRect b="-8696"/>
                </a:stretch>
              </a:blipFill>
              <a:ln w="31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Rectangle 81">
            <a:extLst>
              <a:ext uri="{FF2B5EF4-FFF2-40B4-BE49-F238E27FC236}">
                <a16:creationId xmlns:a16="http://schemas.microsoft.com/office/drawing/2014/main" id="{3BA4A9B6-48EB-9E8B-A6B0-9E259AFCE82A}"/>
              </a:ext>
            </a:extLst>
          </p:cNvPr>
          <p:cNvSpPr/>
          <p:nvPr/>
        </p:nvSpPr>
        <p:spPr>
          <a:xfrm>
            <a:off x="3557146" y="7960913"/>
            <a:ext cx="3151151" cy="1809394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23CDC054-89CF-9184-A0C8-B33E091B66F0}"/>
              </a:ext>
            </a:extLst>
          </p:cNvPr>
          <p:cNvSpPr txBox="1"/>
          <p:nvPr/>
        </p:nvSpPr>
        <p:spPr>
          <a:xfrm>
            <a:off x="3517663" y="7958343"/>
            <a:ext cx="26551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Linear Correlation</a:t>
            </a:r>
          </a:p>
        </p:txBody>
      </p:sp>
      <p:pic>
        <p:nvPicPr>
          <p:cNvPr id="84" name="Picture 83">
            <a:extLst>
              <a:ext uri="{FF2B5EF4-FFF2-40B4-BE49-F238E27FC236}">
                <a16:creationId xmlns:a16="http://schemas.microsoft.com/office/drawing/2014/main" id="{4333DD04-5E58-B1EC-61E1-02BA9C4345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4642" y="8221459"/>
            <a:ext cx="2366072" cy="667814"/>
          </a:xfrm>
          <a:prstGeom prst="rect">
            <a:avLst/>
          </a:prstGeom>
        </p:spPr>
      </p:pic>
      <p:sp>
        <p:nvSpPr>
          <p:cNvPr id="85" name="Rectangle 84">
            <a:extLst>
              <a:ext uri="{FF2B5EF4-FFF2-40B4-BE49-F238E27FC236}">
                <a16:creationId xmlns:a16="http://schemas.microsoft.com/office/drawing/2014/main" id="{1EA4A1A5-B3CB-BCAA-FF25-9D2CAD3C45C2}"/>
              </a:ext>
            </a:extLst>
          </p:cNvPr>
          <p:cNvSpPr/>
          <p:nvPr/>
        </p:nvSpPr>
        <p:spPr>
          <a:xfrm>
            <a:off x="3729157" y="8802124"/>
            <a:ext cx="115919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b="1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Positive Correlation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9B248387-52D8-1EA3-FC98-0469F516B01D}"/>
              </a:ext>
            </a:extLst>
          </p:cNvPr>
          <p:cNvSpPr/>
          <p:nvPr/>
        </p:nvSpPr>
        <p:spPr>
          <a:xfrm>
            <a:off x="4591086" y="8794677"/>
            <a:ext cx="115919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Negative Correlation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298F6A18-5403-DAF0-894D-732D86764A16}"/>
              </a:ext>
            </a:extLst>
          </p:cNvPr>
          <p:cNvSpPr/>
          <p:nvPr/>
        </p:nvSpPr>
        <p:spPr>
          <a:xfrm>
            <a:off x="5494490" y="8796614"/>
            <a:ext cx="104180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No Correlation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228E7F49-373E-448C-6467-524D2A225C2B}"/>
              </a:ext>
            </a:extLst>
          </p:cNvPr>
          <p:cNvSpPr txBox="1"/>
          <p:nvPr/>
        </p:nvSpPr>
        <p:spPr>
          <a:xfrm>
            <a:off x="3553257" y="9159506"/>
            <a:ext cx="30498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scatter graph illustrates the relationship between two variables. 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2DC87E85-5C1A-AB8E-B8A8-F1D61E7AEB2B}"/>
              </a:ext>
            </a:extLst>
          </p:cNvPr>
          <p:cNvSpPr/>
          <p:nvPr/>
        </p:nvSpPr>
        <p:spPr>
          <a:xfrm>
            <a:off x="2239381" y="1261427"/>
            <a:ext cx="445798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Population: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the whole group that is being studied. </a:t>
            </a:r>
            <a:endParaRPr lang="en-GB" sz="1100" b="1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Sample: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a selection taken from the population that will let you find out information about the larger group.</a:t>
            </a:r>
            <a:endParaRPr lang="en-GB" sz="1100" b="1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Representative: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a sample group that accurately represents the population.</a:t>
            </a:r>
            <a:endParaRPr lang="en-GB" sz="1100" b="1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Random sample: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a group completely chosen by change. No predictability to who it will include. </a:t>
            </a:r>
            <a:endParaRPr lang="en-GB" sz="1100" b="1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046" y="67532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69FD47A8-94F5-EB39-4A2A-23E2FB56F66F}"/>
              </a:ext>
            </a:extLst>
          </p:cNvPr>
          <p:cNvSpPr txBox="1"/>
          <p:nvPr/>
        </p:nvSpPr>
        <p:spPr>
          <a:xfrm>
            <a:off x="3224529" y="2824480"/>
            <a:ext cx="3546974" cy="101566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Stratifed</a:t>
            </a:r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 sampling</a:t>
            </a:r>
          </a:p>
          <a:p>
            <a:endParaRPr lang="en-GB" sz="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List three strata you could use to divide Unity’s population of pupils into different groups.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Would the same strata be applicable for the staff?  </a:t>
            </a:r>
            <a:endParaRPr lang="en-GB" sz="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EB233CF-5208-CB1E-79ED-AD6AE6B7EA2B}"/>
              </a:ext>
            </a:extLst>
          </p:cNvPr>
          <p:cNvSpPr txBox="1"/>
          <p:nvPr/>
        </p:nvSpPr>
        <p:spPr>
          <a:xfrm>
            <a:off x="156519" y="1276864"/>
            <a:ext cx="1556951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group of 20 students were asked how many siblings they have. The results are shown in the table. How many siblings in total?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3414F7-A228-3B90-0993-D3A60E658521}"/>
              </a:ext>
            </a:extLst>
          </p:cNvPr>
          <p:cNvSpPr txBox="1"/>
          <p:nvPr/>
        </p:nvSpPr>
        <p:spPr>
          <a:xfrm>
            <a:off x="3183925" y="1330410"/>
            <a:ext cx="3529913" cy="1102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25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Use cover, look, write, check to write the definitions …</a:t>
            </a:r>
          </a:p>
          <a:p>
            <a:pPr>
              <a:lnSpc>
                <a:spcPts val="1250"/>
              </a:lnSpc>
            </a:pPr>
            <a:endParaRPr lang="en-GB" sz="11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Population: 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Sample: 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Representative: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Random sample: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 </a:t>
            </a:r>
            <a:endParaRPr lang="en-GB" sz="1100" b="1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CC07EDE3-B11B-E874-FD1C-690D9ED1E5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422" y="1334530"/>
            <a:ext cx="1177811" cy="1243913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E5E69A3C-AAFD-81DC-5F46-EFC39A1BC54B}"/>
              </a:ext>
            </a:extLst>
          </p:cNvPr>
          <p:cNvSpPr txBox="1"/>
          <p:nvPr/>
        </p:nvSpPr>
        <p:spPr>
          <a:xfrm>
            <a:off x="160638" y="2730842"/>
            <a:ext cx="284617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Here are the heights (in cm) of 8 towers.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mean, median, mode, and range of the data.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7E71283B-8BF3-2F2B-A52E-CCE1537FFC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86" y="3351483"/>
            <a:ext cx="2702011" cy="2882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66E48DC-402F-1DF7-CAE5-B580D7BE8206}"/>
              </a:ext>
            </a:extLst>
          </p:cNvPr>
          <p:cNvSpPr txBox="1"/>
          <p:nvPr/>
        </p:nvSpPr>
        <p:spPr>
          <a:xfrm>
            <a:off x="2615088" y="61060"/>
            <a:ext cx="41846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Year 10 − Delving into Data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Collecting, representing &amp; interpreting data (1)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056EE6-C729-0DFB-6D81-4611102C9976}"/>
              </a:ext>
            </a:extLst>
          </p:cNvPr>
          <p:cNvSpPr txBox="1"/>
          <p:nvPr/>
        </p:nvSpPr>
        <p:spPr>
          <a:xfrm>
            <a:off x="172409" y="3924231"/>
            <a:ext cx="6590855" cy="110799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Frequency tables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F3A27C2-FC42-003E-EEE4-5F8614E76F4C}"/>
              </a:ext>
            </a:extLst>
          </p:cNvPr>
          <p:cNvSpPr txBox="1"/>
          <p:nvPr/>
        </p:nvSpPr>
        <p:spPr>
          <a:xfrm>
            <a:off x="164757" y="4135393"/>
            <a:ext cx="12027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Which class interval contains the median?</a:t>
            </a:r>
            <a:endParaRPr lang="en-GB" sz="1100" b="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8A5078-3976-30B2-4AE5-7A95C5AA0CE3}"/>
              </a:ext>
            </a:extLst>
          </p:cNvPr>
          <p:cNvSpPr txBox="1"/>
          <p:nvPr/>
        </p:nvSpPr>
        <p:spPr>
          <a:xfrm>
            <a:off x="180647" y="5094003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Frequency Polygon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3D5665-4E71-2BEB-CCC6-E3B7EC13FE3E}"/>
              </a:ext>
            </a:extLst>
          </p:cNvPr>
          <p:cNvSpPr txBox="1"/>
          <p:nvPr/>
        </p:nvSpPr>
        <p:spPr>
          <a:xfrm>
            <a:off x="172994" y="5305165"/>
            <a:ext cx="31880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Tia asked her friends how many times they visited the cinema last month.</a:t>
            </a:r>
            <a:endParaRPr lang="en-GB" sz="1100" b="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2C2108F-E81A-B3BE-FF17-0AD49ADA73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947" y="3956222"/>
            <a:ext cx="1970044" cy="104681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3358317-95AD-0D59-C12C-0F3C7E9C41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355" y="3954163"/>
            <a:ext cx="1531468" cy="107861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2EAD602-7E76-E3AF-F061-820838C2425E}"/>
              </a:ext>
            </a:extLst>
          </p:cNvPr>
          <p:cNvSpPr txBox="1"/>
          <p:nvPr/>
        </p:nvSpPr>
        <p:spPr>
          <a:xfrm>
            <a:off x="2990336" y="3950042"/>
            <a:ext cx="17793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There are 30 students in a class. Miss Ash knows that the median shoe size is 5. Fill in the frequency table with two possible values.</a:t>
            </a:r>
            <a:endParaRPr lang="en-GB" sz="1100" b="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18581C8-3565-5C8F-7854-BBF2A79BAB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715" y="5704651"/>
            <a:ext cx="1853512" cy="1507061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0132D81C-1764-0398-CD32-8BD95CFE829F}"/>
              </a:ext>
            </a:extLst>
          </p:cNvPr>
          <p:cNvSpPr txBox="1"/>
          <p:nvPr/>
        </p:nvSpPr>
        <p:spPr>
          <a:xfrm>
            <a:off x="177113" y="5655273"/>
            <a:ext cx="171759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How many people visited twice? 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is most popular number of times that her friends visited the cinema?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How many people did Tia survey in total?</a:t>
            </a:r>
            <a:endParaRPr lang="en-GB" sz="1100" b="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4C7D708-FB1F-AF22-086B-0232A7F309C9}"/>
              </a:ext>
            </a:extLst>
          </p:cNvPr>
          <p:cNvSpPr txBox="1"/>
          <p:nvPr/>
        </p:nvSpPr>
        <p:spPr>
          <a:xfrm>
            <a:off x="179908" y="7294034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Stem and leaf diagrams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F4AC61F-BD86-59CD-11BF-3668681FECC3}"/>
              </a:ext>
            </a:extLst>
          </p:cNvPr>
          <p:cNvSpPr txBox="1"/>
          <p:nvPr/>
        </p:nvSpPr>
        <p:spPr>
          <a:xfrm>
            <a:off x="172253" y="7496959"/>
            <a:ext cx="319702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stem and leaf diagram below shows heights of Mr Bold’s flowers. </a:t>
            </a:r>
            <a:endParaRPr lang="en-GB" sz="1100" b="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1724F5B-6C5E-5580-49FC-2DDF75964FD5}"/>
              </a:ext>
            </a:extLst>
          </p:cNvPr>
          <p:cNvSpPr txBox="1"/>
          <p:nvPr/>
        </p:nvSpPr>
        <p:spPr>
          <a:xfrm>
            <a:off x="184610" y="7855305"/>
            <a:ext cx="1858373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100" b="0" i="0" dirty="0">
                <a:solidFill>
                  <a:srgbClr val="363639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How many flowers does he have?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solidFill>
                  <a:srgbClr val="363639"/>
                </a:solidFill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What is the height of the tallest flower?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b="0" i="0" dirty="0">
                <a:solidFill>
                  <a:srgbClr val="363639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How many flowers are taller than 40cm?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solidFill>
                  <a:srgbClr val="363639"/>
                </a:solidFill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How many flowers are 14cm tall?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b="0" i="0" dirty="0">
                <a:solidFill>
                  <a:srgbClr val="363639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What fraction of the flowers are under 20cm?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EE781061-B0EE-D393-91D1-23F2DF4E457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472" y="8163697"/>
            <a:ext cx="1333659" cy="1407297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A847EB02-B1E1-C375-5560-B9F6D3FDA23C}"/>
              </a:ext>
            </a:extLst>
          </p:cNvPr>
          <p:cNvSpPr txBox="1"/>
          <p:nvPr/>
        </p:nvSpPr>
        <p:spPr>
          <a:xfrm>
            <a:off x="1944130" y="7933038"/>
            <a:ext cx="14821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/>
              <a:t>Key: 0|9 means 9cm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8687528-AF2D-75A3-A129-13295261FE73}"/>
              </a:ext>
            </a:extLst>
          </p:cNvPr>
          <p:cNvGrpSpPr/>
          <p:nvPr/>
        </p:nvGrpSpPr>
        <p:grpSpPr>
          <a:xfrm>
            <a:off x="3536219" y="5097983"/>
            <a:ext cx="3194353" cy="2791752"/>
            <a:chOff x="2177467" y="1165751"/>
            <a:chExt cx="4579441" cy="1852199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325CBE0-71EF-5685-29C7-795C665CF969}"/>
                </a:ext>
              </a:extLst>
            </p:cNvPr>
            <p:cNvSpPr/>
            <p:nvPr/>
          </p:nvSpPr>
          <p:spPr>
            <a:xfrm>
              <a:off x="2183364" y="1168190"/>
              <a:ext cx="457354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BB6E041A-343C-E9A0-AD29-17ED83684422}"/>
                </a:ext>
              </a:extLst>
            </p:cNvPr>
            <p:cNvSpPr txBox="1"/>
            <p:nvPr/>
          </p:nvSpPr>
          <p:spPr>
            <a:xfrm>
              <a:off x="2177467" y="1165751"/>
              <a:ext cx="2482568" cy="104005"/>
            </a:xfrm>
            <a:prstGeom prst="rect">
              <a:avLst/>
            </a:prstGeom>
            <a:noFill/>
            <a:ln>
              <a:noFill/>
              <a:prstDash val="solid"/>
            </a:ln>
          </p:spPr>
          <p:txBody>
            <a:bodyPr wrap="square" rtlCol="0">
              <a:spAutoFit/>
            </a:bodyPr>
            <a:lstStyle/>
            <a:p>
              <a:r>
                <a:rPr lang="en-GB" sz="1100" b="1" u="sng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rPr>
                <a:t>Averages from lists</a:t>
              </a:r>
            </a:p>
          </p:txBody>
        </p:sp>
      </p:grpSp>
      <p:sp>
        <p:nvSpPr>
          <p:cNvPr id="45" name="Rectangle 44">
            <a:extLst>
              <a:ext uri="{FF2B5EF4-FFF2-40B4-BE49-F238E27FC236}">
                <a16:creationId xmlns:a16="http://schemas.microsoft.com/office/drawing/2014/main" id="{511C3F3A-9AF1-A173-1E0A-39FB560349C3}"/>
              </a:ext>
            </a:extLst>
          </p:cNvPr>
          <p:cNvSpPr/>
          <p:nvPr/>
        </p:nvSpPr>
        <p:spPr>
          <a:xfrm>
            <a:off x="5362834" y="5403923"/>
            <a:ext cx="1309816" cy="261610"/>
          </a:xfrm>
          <a:prstGeom prst="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buSzPct val="98000"/>
            </a:pPr>
            <a:r>
              <a:rPr lang="en-GB" sz="1100" dirty="0"/>
              <a:t>5, 7, 3, 5, 8, 9, 10, 2 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CDAB377D-4338-D499-6E25-5EA1FBDFEE82}"/>
              </a:ext>
            </a:extLst>
          </p:cNvPr>
          <p:cNvSpPr/>
          <p:nvPr/>
        </p:nvSpPr>
        <p:spPr>
          <a:xfrm>
            <a:off x="3538562" y="5327195"/>
            <a:ext cx="195607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Calculate the mean median and mode for the following sets of data: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25C89ACC-96A8-A141-68CD-60329C233022}"/>
              </a:ext>
            </a:extLst>
          </p:cNvPr>
          <p:cNvSpPr/>
          <p:nvPr/>
        </p:nvSpPr>
        <p:spPr>
          <a:xfrm>
            <a:off x="3557146" y="7960913"/>
            <a:ext cx="3151151" cy="1809394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8054AD8F-2CE6-22D2-1CB1-E12B09C78F0A}"/>
              </a:ext>
            </a:extLst>
          </p:cNvPr>
          <p:cNvSpPr txBox="1"/>
          <p:nvPr/>
        </p:nvSpPr>
        <p:spPr>
          <a:xfrm>
            <a:off x="3517663" y="7958343"/>
            <a:ext cx="26551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Linear Correlation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A7EE51CC-030B-7EF8-0F9A-1C889B8A0190}"/>
              </a:ext>
            </a:extLst>
          </p:cNvPr>
          <p:cNvSpPr txBox="1"/>
          <p:nvPr/>
        </p:nvSpPr>
        <p:spPr>
          <a:xfrm>
            <a:off x="3528544" y="8179203"/>
            <a:ext cx="321000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type of correlation does each scatter graph show?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508366B9-F770-57CB-0D66-566A844CFEAC}"/>
              </a:ext>
            </a:extLst>
          </p:cNvPr>
          <p:cNvSpPr/>
          <p:nvPr/>
        </p:nvSpPr>
        <p:spPr>
          <a:xfrm>
            <a:off x="4464909" y="5786982"/>
            <a:ext cx="2215069" cy="26161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buSzPct val="98000"/>
            </a:pPr>
            <a:r>
              <a:rPr lang="en-GB" sz="1100" dirty="0"/>
              <a:t>−2, −1, 5, 8, −2, 2, −1, 9, −1, 1, 2, −1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3EA1632-1375-64A9-11D8-2D05600F855F}"/>
              </a:ext>
            </a:extLst>
          </p:cNvPr>
          <p:cNvSpPr/>
          <p:nvPr/>
        </p:nvSpPr>
        <p:spPr>
          <a:xfrm>
            <a:off x="4053017" y="6178278"/>
            <a:ext cx="2614604" cy="26161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buSzPct val="98000"/>
            </a:pPr>
            <a:r>
              <a:rPr lang="en-GB" sz="1100" dirty="0"/>
              <a:t>2.3, 2.6, 2.8, 2.7, 2.8, 2.7, 2.4, 2.3, 2.1, 2.3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pic>
        <p:nvPicPr>
          <p:cNvPr id="67" name="Picture 66">
            <a:extLst>
              <a:ext uri="{FF2B5EF4-FFF2-40B4-BE49-F238E27FC236}">
                <a16:creationId xmlns:a16="http://schemas.microsoft.com/office/drawing/2014/main" id="{DA286F94-0BE2-0542-9B67-1EA41CA0E9A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93504" y="6862117"/>
            <a:ext cx="1421192" cy="991973"/>
          </a:xfrm>
          <a:prstGeom prst="rect">
            <a:avLst/>
          </a:prstGeom>
        </p:spPr>
      </p:pic>
      <p:sp>
        <p:nvSpPr>
          <p:cNvPr id="68" name="TextBox 67">
            <a:extLst>
              <a:ext uri="{FF2B5EF4-FFF2-40B4-BE49-F238E27FC236}">
                <a16:creationId xmlns:a16="http://schemas.microsoft.com/office/drawing/2014/main" id="{5E39F693-B9B7-0609-B4C7-6DD2A8EB1252}"/>
              </a:ext>
            </a:extLst>
          </p:cNvPr>
          <p:cNvSpPr txBox="1"/>
          <p:nvPr/>
        </p:nvSpPr>
        <p:spPr>
          <a:xfrm>
            <a:off x="3566984" y="6516131"/>
            <a:ext cx="30809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The tally chart shows the favourite sport of the students in a class.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FF2E4E6F-94C8-90CE-7FF6-6AE15F439252}"/>
              </a:ext>
            </a:extLst>
          </p:cNvPr>
          <p:cNvSpPr txBox="1"/>
          <p:nvPr/>
        </p:nvSpPr>
        <p:spPr>
          <a:xfrm>
            <a:off x="3579341" y="6915666"/>
            <a:ext cx="191529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What is the modal sport?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How many students are in the class?	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How many more students liked football than rugby?	</a:t>
            </a:r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id="{259569AB-79E3-3D51-EFA2-EFD184B15BA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08173" y="8644328"/>
            <a:ext cx="3072026" cy="1002008"/>
          </a:xfrm>
          <a:prstGeom prst="rect">
            <a:avLst/>
          </a:prstGeom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56230F0F-9B94-A906-53DB-5C6D377907E2}"/>
              </a:ext>
            </a:extLst>
          </p:cNvPr>
          <p:cNvSpPr/>
          <p:nvPr/>
        </p:nvSpPr>
        <p:spPr>
          <a:xfrm>
            <a:off x="3921211" y="9415849"/>
            <a:ext cx="337751" cy="14004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A3E38BC7-5722-17B3-1E05-109608D9E9D9}"/>
              </a:ext>
            </a:extLst>
          </p:cNvPr>
          <p:cNvSpPr/>
          <p:nvPr/>
        </p:nvSpPr>
        <p:spPr>
          <a:xfrm>
            <a:off x="4905632" y="9378778"/>
            <a:ext cx="457200" cy="16887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C6B75D28-20F1-A221-BBF2-DBA48763D057}"/>
              </a:ext>
            </a:extLst>
          </p:cNvPr>
          <p:cNvSpPr/>
          <p:nvPr/>
        </p:nvSpPr>
        <p:spPr>
          <a:xfrm>
            <a:off x="5960076" y="9407611"/>
            <a:ext cx="481913" cy="135925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B120D3E3-706F-9412-7EF7-394BF0E58F17}"/>
              </a:ext>
            </a:extLst>
          </p:cNvPr>
          <p:cNvSpPr/>
          <p:nvPr/>
        </p:nvSpPr>
        <p:spPr>
          <a:xfrm>
            <a:off x="3966519" y="9634152"/>
            <a:ext cx="337751" cy="10930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FE77879-8F3E-4057-C038-CB052487571C}"/>
              </a:ext>
            </a:extLst>
          </p:cNvPr>
          <p:cNvSpPr/>
          <p:nvPr/>
        </p:nvSpPr>
        <p:spPr>
          <a:xfrm>
            <a:off x="4950940" y="9597081"/>
            <a:ext cx="457200" cy="131805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10338C0D-9C01-2E94-2DF1-B1492D35B117}"/>
              </a:ext>
            </a:extLst>
          </p:cNvPr>
          <p:cNvSpPr/>
          <p:nvPr/>
        </p:nvSpPr>
        <p:spPr>
          <a:xfrm>
            <a:off x="6005384" y="9625914"/>
            <a:ext cx="481913" cy="106087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D36008AF-DCCD-8C39-CDC8-733C1845E06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23275" y="8649728"/>
            <a:ext cx="1001039" cy="970520"/>
          </a:xfrm>
          <a:prstGeom prst="rect">
            <a:avLst/>
          </a:prstGeom>
        </p:spPr>
      </p:pic>
      <p:sp>
        <p:nvSpPr>
          <p:cNvPr id="78" name="Rectangle 77">
            <a:extLst>
              <a:ext uri="{FF2B5EF4-FFF2-40B4-BE49-F238E27FC236}">
                <a16:creationId xmlns:a16="http://schemas.microsoft.com/office/drawing/2014/main" id="{FAA62742-5B14-4EBA-3C14-DD7EA37877F1}"/>
              </a:ext>
            </a:extLst>
          </p:cNvPr>
          <p:cNvSpPr/>
          <p:nvPr/>
        </p:nvSpPr>
        <p:spPr>
          <a:xfrm>
            <a:off x="3863545" y="9382897"/>
            <a:ext cx="457200" cy="16887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236" y="63578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89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Picture 76">
            <a:extLst>
              <a:ext uri="{FF2B5EF4-FFF2-40B4-BE49-F238E27FC236}">
                <a16:creationId xmlns:a16="http://schemas.microsoft.com/office/drawing/2014/main" id="{7813DACF-AF43-2B79-7414-83D1EC4041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7329" y="8284080"/>
            <a:ext cx="2024108" cy="154184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0FF8DCB-FF1E-4235-9152-4D69AC5D285B}"/>
              </a:ext>
            </a:extLst>
          </p:cNvPr>
          <p:cNvSpPr txBox="1"/>
          <p:nvPr/>
        </p:nvSpPr>
        <p:spPr>
          <a:xfrm>
            <a:off x="172136" y="3108012"/>
            <a:ext cx="214269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Representing data (Y8)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data handling cycle (Y8)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Measures of location (Y8)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04D5E5-6C98-4E9F-B694-8F9A2F949A99}"/>
              </a:ext>
            </a:extLst>
          </p:cNvPr>
          <p:cNvSpPr txBox="1"/>
          <p:nvPr/>
        </p:nvSpPr>
        <p:spPr>
          <a:xfrm>
            <a:off x="3224529" y="2824480"/>
            <a:ext cx="3546974" cy="103105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The Range </a:t>
            </a:r>
            <a:endParaRPr lang="en-GB" sz="11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range of a data set is the difference between the greatest value and lowest value within a collection of numbers. Subtract the smallest from the greatest value in the set to find the range of given data points.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6506CC-F1AC-DF25-AC96-D17735FD4265}"/>
              </a:ext>
            </a:extLst>
          </p:cNvPr>
          <p:cNvSpPr txBox="1"/>
          <p:nvPr/>
        </p:nvSpPr>
        <p:spPr>
          <a:xfrm>
            <a:off x="115329" y="1276864"/>
            <a:ext cx="21665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Types of </a:t>
            </a:r>
            <a:r>
              <a:rPr lang="en-GB" sz="110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data (e</a:t>
            </a:r>
            <a:r>
              <a:rPr lang="en-GB" sz="110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GB" sz="110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g. </a:t>
            </a:r>
            <a:r>
              <a:rPr lang="it-IT" sz="1100" dirty="0">
                <a:latin typeface="Arial" panose="020B0604020202020204" pitchFamily="34" charset="0"/>
                <a:cs typeface="Arial" panose="020B0604020202020204" pitchFamily="34" charset="0"/>
              </a:rPr>
              <a:t>discrete, continuous)</a:t>
            </a:r>
            <a:endParaRPr lang="en-GB" sz="110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Population and sampling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Frequency tables and polygons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Two-way tables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 series graphs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Stem and leaf diagrams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678AFD8-62DD-DA48-FDFD-CFB6CBD60B82}"/>
              </a:ext>
            </a:extLst>
          </p:cNvPr>
          <p:cNvSpPr txBox="1"/>
          <p:nvPr/>
        </p:nvSpPr>
        <p:spPr>
          <a:xfrm>
            <a:off x="3512114" y="7548016"/>
            <a:ext cx="3260826" cy="229293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Time series graphs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6464DD6-8DB0-8873-ED12-2B728F356A55}"/>
              </a:ext>
            </a:extLst>
          </p:cNvPr>
          <p:cNvSpPr txBox="1"/>
          <p:nvPr/>
        </p:nvSpPr>
        <p:spPr>
          <a:xfrm>
            <a:off x="3504459" y="7750941"/>
            <a:ext cx="322997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A time series graph is a line graph that shows data such as measurements (e.g. temperature), sales or frequencies over a given time period</a:t>
            </a:r>
            <a:endParaRPr lang="en-GB" sz="1100" b="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A66893FE-2F5F-FD81-EAF8-0C7B08E9624F}"/>
              </a:ext>
            </a:extLst>
          </p:cNvPr>
          <p:cNvSpPr txBox="1"/>
          <p:nvPr/>
        </p:nvSpPr>
        <p:spPr>
          <a:xfrm>
            <a:off x="3500340" y="8331708"/>
            <a:ext cx="121994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They can be used to show a pattern or trend in the data and are useful for making predictions about the future.</a:t>
            </a:r>
            <a:endParaRPr lang="en-GB" sz="1100" b="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0CD3D84-313C-A865-7659-42EEBE9D32E6}"/>
              </a:ext>
            </a:extLst>
          </p:cNvPr>
          <p:cNvSpPr/>
          <p:nvPr/>
        </p:nvSpPr>
        <p:spPr>
          <a:xfrm>
            <a:off x="154010" y="3912252"/>
            <a:ext cx="6613613" cy="1318967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113C9A-4080-3D60-6AB9-E2AFA4A12E4B}"/>
              </a:ext>
            </a:extLst>
          </p:cNvPr>
          <p:cNvSpPr txBox="1"/>
          <p:nvPr/>
        </p:nvSpPr>
        <p:spPr>
          <a:xfrm>
            <a:off x="99343" y="3865219"/>
            <a:ext cx="232115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Bar and line charts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4E3A70C-1BB5-F60F-975D-C2389DD540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976" y="4340331"/>
            <a:ext cx="1371186" cy="65264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06501DD-219C-F59D-2A76-D8E25DBDB845}"/>
              </a:ext>
            </a:extLst>
          </p:cNvPr>
          <p:cNvSpPr/>
          <p:nvPr/>
        </p:nvSpPr>
        <p:spPr>
          <a:xfrm>
            <a:off x="110890" y="4092519"/>
            <a:ext cx="188205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Composite bar charts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5B9C48C4-8C3C-3968-15EC-956DA55EC142}"/>
              </a:ext>
            </a:extLst>
          </p:cNvPr>
          <p:cNvCxnSpPr>
            <a:cxnSpLocks/>
            <a:stCxn id="17" idx="1"/>
          </p:cNvCxnSpPr>
          <p:nvPr/>
        </p:nvCxnSpPr>
        <p:spPr>
          <a:xfrm flipH="1" flipV="1">
            <a:off x="1174898" y="4960089"/>
            <a:ext cx="1059049" cy="756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8743A249-A3D1-5EAB-B7E7-7F9C6266FFAE}"/>
              </a:ext>
            </a:extLst>
          </p:cNvPr>
          <p:cNvSpPr/>
          <p:nvPr/>
        </p:nvSpPr>
        <p:spPr>
          <a:xfrm>
            <a:off x="1476016" y="4363665"/>
            <a:ext cx="308535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Compare the bars green compared to yellow. The size of each bar is the frequency.</a:t>
            </a:r>
          </a:p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Overall total easily comparable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C8B8B6B-3650-0470-A776-C2507E59FC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4604" y="4155436"/>
            <a:ext cx="988926" cy="965137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1FA4BE71-2CEA-D5DB-1F8E-454176EC7839}"/>
              </a:ext>
            </a:extLst>
          </p:cNvPr>
          <p:cNvSpPr/>
          <p:nvPr/>
        </p:nvSpPr>
        <p:spPr>
          <a:xfrm>
            <a:off x="5358454" y="3903771"/>
            <a:ext cx="125025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Dual bar charts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8197ED-EB93-81BB-7FAA-AC0D62F8DA92}"/>
              </a:ext>
            </a:extLst>
          </p:cNvPr>
          <p:cNvSpPr/>
          <p:nvPr/>
        </p:nvSpPr>
        <p:spPr>
          <a:xfrm>
            <a:off x="2233947" y="4904905"/>
            <a:ext cx="225299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Categories clearly indicated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57A31957-946A-737D-AB0F-07D48A2E6492}"/>
              </a:ext>
            </a:extLst>
          </p:cNvPr>
          <p:cNvCxnSpPr>
            <a:cxnSpLocks/>
          </p:cNvCxnSpPr>
          <p:nvPr/>
        </p:nvCxnSpPr>
        <p:spPr>
          <a:xfrm>
            <a:off x="4120117" y="5045149"/>
            <a:ext cx="1446028" cy="730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CC4638E7-2A4A-8362-D0EF-0257CE93AAA1}"/>
              </a:ext>
            </a:extLst>
          </p:cNvPr>
          <p:cNvSpPr/>
          <p:nvPr/>
        </p:nvSpPr>
        <p:spPr>
          <a:xfrm>
            <a:off x="3231585" y="3957187"/>
            <a:ext cx="222663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Bars are compared side by side</a:t>
            </a:r>
          </a:p>
          <a:p>
            <a:pPr algn="ctr"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Easier to compare subgroups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CC8C0A3-1780-BB7E-1C6B-E559F3E21CC3}"/>
              </a:ext>
            </a:extLst>
          </p:cNvPr>
          <p:cNvSpPr txBox="1"/>
          <p:nvPr/>
        </p:nvSpPr>
        <p:spPr>
          <a:xfrm>
            <a:off x="152225" y="7548016"/>
            <a:ext cx="3240000" cy="229293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Draw and interpret Pie Charts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325A2B80-6178-C518-5145-AFE8FA3BC4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839" y="7858038"/>
            <a:ext cx="1978228" cy="286502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849230C2-7576-EBE7-886E-0CF17F1A61B1}"/>
              </a:ext>
            </a:extLst>
          </p:cNvPr>
          <p:cNvSpPr/>
          <p:nvPr/>
        </p:nvSpPr>
        <p:spPr>
          <a:xfrm>
            <a:off x="2195624" y="7805151"/>
            <a:ext cx="13024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There were 60 people asked in this survey</a:t>
            </a:r>
          </a:p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(Total frequency) 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4E8C6219-9335-4BAC-CDE2-065B1DBB55D9}"/>
              </a:ext>
            </a:extLst>
          </p:cNvPr>
          <p:cNvCxnSpPr>
            <a:cxnSpLocks/>
          </p:cNvCxnSpPr>
          <p:nvPr/>
        </p:nvCxnSpPr>
        <p:spPr>
          <a:xfrm flipV="1">
            <a:off x="457199" y="8164224"/>
            <a:ext cx="408608" cy="1504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23415D51-EFBF-CEB8-A428-1E873FBD1658}"/>
              </a:ext>
            </a:extLst>
          </p:cNvPr>
          <p:cNvSpPr/>
          <p:nvPr/>
        </p:nvSpPr>
        <p:spPr>
          <a:xfrm>
            <a:off x="160201" y="8264795"/>
            <a:ext cx="223212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“32 out of 60 people had a dog”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5A8F3E1-3D60-1E53-EBDD-5E0E523DA3B3}"/>
              </a:ext>
            </a:extLst>
          </p:cNvPr>
          <p:cNvSpPr/>
          <p:nvPr/>
        </p:nvSpPr>
        <p:spPr>
          <a:xfrm>
            <a:off x="115381" y="9230367"/>
            <a:ext cx="1250251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This fraction of the 360 degrees represents dogs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083685F-EA1B-CE54-8A5E-344A7A4DBE26}"/>
              </a:ext>
            </a:extLst>
          </p:cNvPr>
          <p:cNvSpPr/>
          <p:nvPr/>
        </p:nvSpPr>
        <p:spPr>
          <a:xfrm>
            <a:off x="382772" y="8557329"/>
            <a:ext cx="54164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32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3A60797-AFE1-B3A9-D27C-65C4B0AA9B30}"/>
              </a:ext>
            </a:extLst>
          </p:cNvPr>
          <p:cNvSpPr/>
          <p:nvPr/>
        </p:nvSpPr>
        <p:spPr>
          <a:xfrm>
            <a:off x="388089" y="8709674"/>
            <a:ext cx="62670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60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0D110DCB-9411-34FD-95EF-AE8541175B72}"/>
                  </a:ext>
                </a:extLst>
              </p:cNvPr>
              <p:cNvSpPr/>
              <p:nvPr/>
            </p:nvSpPr>
            <p:spPr>
              <a:xfrm>
                <a:off x="643930" y="8620768"/>
                <a:ext cx="1250251" cy="2616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buSzPct val="98000"/>
                </a:pP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X 360 = 192</a:t>
                </a:r>
                <a14:m>
                  <m:oMath xmlns:m="http://schemas.openxmlformats.org/officeDocument/2006/math"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0D110DCB-9411-34FD-95EF-AE8541175B7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930" y="8620768"/>
                <a:ext cx="1250251" cy="261610"/>
              </a:xfrm>
              <a:prstGeom prst="rect">
                <a:avLst/>
              </a:prstGeom>
              <a:blipFill>
                <a:blip r:embed="rId6"/>
                <a:stretch>
                  <a:fillRect b="-181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7" name="Picture 36">
            <a:extLst>
              <a:ext uri="{FF2B5EF4-FFF2-40B4-BE49-F238E27FC236}">
                <a16:creationId xmlns:a16="http://schemas.microsoft.com/office/drawing/2014/main" id="{ED7D255A-3BBB-DC2C-BC06-501AE9BA9AB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1925" y="8939720"/>
            <a:ext cx="753431" cy="709327"/>
          </a:xfrm>
          <a:prstGeom prst="rect">
            <a:avLst/>
          </a:prstGeom>
        </p:spPr>
      </p:pic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53C3547C-57E7-A177-BFC6-58DC6EDC22C1}"/>
              </a:ext>
            </a:extLst>
          </p:cNvPr>
          <p:cNvCxnSpPr>
            <a:cxnSpLocks/>
          </p:cNvCxnSpPr>
          <p:nvPr/>
        </p:nvCxnSpPr>
        <p:spPr>
          <a:xfrm flipH="1">
            <a:off x="1658679" y="9335387"/>
            <a:ext cx="34555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7A4D43E8-28F7-A5E9-323F-A9E2F51438B9}"/>
                  </a:ext>
                </a:extLst>
              </p:cNvPr>
              <p:cNvSpPr/>
              <p:nvPr/>
            </p:nvSpPr>
            <p:spPr>
              <a:xfrm>
                <a:off x="1993604" y="9182398"/>
                <a:ext cx="1364512" cy="6001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buSzPct val="98000"/>
                </a:pP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Use a protractor to draw the angle (e.g. 192</a:t>
                </a:r>
                <a14:m>
                  <m:oMath xmlns:m="http://schemas.openxmlformats.org/officeDocument/2006/math"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)</a:t>
                </a:r>
              </a:p>
            </p:txBody>
          </p:sp>
        </mc:Choice>
        <mc:Fallback xmlns="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7A4D43E8-28F7-A5E9-323F-A9E2F51438B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3604" y="9182398"/>
                <a:ext cx="1364512" cy="600164"/>
              </a:xfrm>
              <a:prstGeom prst="rect">
                <a:avLst/>
              </a:prstGeom>
              <a:blipFill>
                <a:blip r:embed="rId8"/>
                <a:stretch>
                  <a:fillRect b="-61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Rectangle 39">
            <a:extLst>
              <a:ext uri="{FF2B5EF4-FFF2-40B4-BE49-F238E27FC236}">
                <a16:creationId xmlns:a16="http://schemas.microsoft.com/office/drawing/2014/main" id="{705786E9-9287-6E89-B532-155C59F8088A}"/>
              </a:ext>
            </a:extLst>
          </p:cNvPr>
          <p:cNvSpPr/>
          <p:nvPr/>
        </p:nvSpPr>
        <p:spPr>
          <a:xfrm>
            <a:off x="1788983" y="8924596"/>
            <a:ext cx="53245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Dogs</a:t>
            </a: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F7CCBCB2-A5EA-F834-8B6E-9C802F48A73D}"/>
              </a:ext>
            </a:extLst>
          </p:cNvPr>
          <p:cNvCxnSpPr>
            <a:cxnSpLocks/>
          </p:cNvCxnSpPr>
          <p:nvPr/>
        </p:nvCxnSpPr>
        <p:spPr>
          <a:xfrm flipH="1" flipV="1">
            <a:off x="547576" y="8973880"/>
            <a:ext cx="74428" cy="2551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8" name="Rectangle 67">
            <a:extLst>
              <a:ext uri="{FF2B5EF4-FFF2-40B4-BE49-F238E27FC236}">
                <a16:creationId xmlns:a16="http://schemas.microsoft.com/office/drawing/2014/main" id="{8CD362DF-4D59-E3AC-3C05-1E8564D59351}"/>
              </a:ext>
            </a:extLst>
          </p:cNvPr>
          <p:cNvSpPr/>
          <p:nvPr/>
        </p:nvSpPr>
        <p:spPr>
          <a:xfrm>
            <a:off x="216196" y="6143370"/>
            <a:ext cx="2086713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                     It is only an</a:t>
            </a: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                     estimate</a:t>
            </a: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                     because the line</a:t>
            </a: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                     is designed to be an average representation of the data.</a:t>
            </a:r>
          </a:p>
          <a:p>
            <a:endParaRPr lang="en-GB" sz="4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It is always a </a:t>
            </a:r>
            <a:r>
              <a:rPr lang="en-GB" sz="110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straight line.</a:t>
            </a:r>
            <a:endParaRPr lang="en-GB" sz="11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93BE107F-942D-D1EE-17C1-2C560FED1373}"/>
              </a:ext>
            </a:extLst>
          </p:cNvPr>
          <p:cNvSpPr txBox="1"/>
          <p:nvPr/>
        </p:nvSpPr>
        <p:spPr>
          <a:xfrm>
            <a:off x="129206" y="5298735"/>
            <a:ext cx="26551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line of best fit</a:t>
            </a:r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id="{5D229B3D-1FFE-D1B4-70DD-78C104685DA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4746" y="6100061"/>
            <a:ext cx="928571" cy="754936"/>
          </a:xfrm>
          <a:prstGeom prst="rect">
            <a:avLst/>
          </a:prstGeom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C42EFA8F-3562-4ED1-A934-113B3982E07C}"/>
              </a:ext>
            </a:extLst>
          </p:cNvPr>
          <p:cNvSpPr/>
          <p:nvPr/>
        </p:nvSpPr>
        <p:spPr>
          <a:xfrm>
            <a:off x="139961" y="5520699"/>
            <a:ext cx="235692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Line of best fit is used to make estimates about the information in your scatter graph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249351D7-916D-ECCB-D92A-73E11A16CB7F}"/>
              </a:ext>
            </a:extLst>
          </p:cNvPr>
          <p:cNvSpPr/>
          <p:nvPr/>
        </p:nvSpPr>
        <p:spPr>
          <a:xfrm>
            <a:off x="2383005" y="5311677"/>
            <a:ext cx="1613067" cy="212365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line of best fit </a:t>
            </a:r>
            <a:r>
              <a:rPr lang="en-GB" sz="110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DOES NOT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need to go through the origin (The point the axes cross)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There should be approximately the same number of points above and below the line. The line extends across the whole graph</a:t>
            </a:r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115D31BC-9CFE-D9F6-4B08-777986BC9A0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91701" y="5325802"/>
            <a:ext cx="1229238" cy="1301918"/>
          </a:xfrm>
          <a:prstGeom prst="rect">
            <a:avLst/>
          </a:prstGeom>
        </p:spPr>
      </p:pic>
      <p:sp>
        <p:nvSpPr>
          <p:cNvPr id="76" name="Oval 75">
            <a:extLst>
              <a:ext uri="{FF2B5EF4-FFF2-40B4-BE49-F238E27FC236}">
                <a16:creationId xmlns:a16="http://schemas.microsoft.com/office/drawing/2014/main" id="{F720D6E3-11D9-CD5C-ACB1-E0B3BB31557C}"/>
              </a:ext>
            </a:extLst>
          </p:cNvPr>
          <p:cNvSpPr/>
          <p:nvPr/>
        </p:nvSpPr>
        <p:spPr>
          <a:xfrm>
            <a:off x="4885395" y="6128492"/>
            <a:ext cx="195690" cy="1956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F0AD852F-0D37-0227-3815-D184BBF17558}"/>
              </a:ext>
            </a:extLst>
          </p:cNvPr>
          <p:cNvSpPr/>
          <p:nvPr/>
        </p:nvSpPr>
        <p:spPr>
          <a:xfrm>
            <a:off x="3908965" y="6570515"/>
            <a:ext cx="1458706" cy="938719"/>
          </a:xfrm>
          <a:prstGeom prst="rect">
            <a:avLst/>
          </a:prstGeom>
          <a:ln w="3175">
            <a:noFill/>
          </a:ln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This point is an “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outlier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”. It doesn’t fit this model and stands apart from the data.</a:t>
            </a:r>
          </a:p>
        </p:txBody>
      </p:sp>
      <p:cxnSp>
        <p:nvCxnSpPr>
          <p:cNvPr id="79" name="Straight Arrow Connector 78">
            <a:extLst>
              <a:ext uri="{FF2B5EF4-FFF2-40B4-BE49-F238E27FC236}">
                <a16:creationId xmlns:a16="http://schemas.microsoft.com/office/drawing/2014/main" id="{253D74B9-0E10-E03D-F5E4-7EA9C91F3DDA}"/>
              </a:ext>
            </a:extLst>
          </p:cNvPr>
          <p:cNvCxnSpPr>
            <a:cxnSpLocks/>
          </p:cNvCxnSpPr>
          <p:nvPr/>
        </p:nvCxnSpPr>
        <p:spPr>
          <a:xfrm flipV="1">
            <a:off x="4309732" y="6287386"/>
            <a:ext cx="558209" cy="3721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1" name="Rectangle 80">
            <a:extLst>
              <a:ext uri="{FF2B5EF4-FFF2-40B4-BE49-F238E27FC236}">
                <a16:creationId xmlns:a16="http://schemas.microsoft.com/office/drawing/2014/main" id="{1D652E42-58A3-85C3-3A79-EA9020335C69}"/>
              </a:ext>
            </a:extLst>
          </p:cNvPr>
          <p:cNvSpPr/>
          <p:nvPr/>
        </p:nvSpPr>
        <p:spPr>
          <a:xfrm>
            <a:off x="5213499" y="6018954"/>
            <a:ext cx="1541721" cy="938719"/>
          </a:xfrm>
          <a:prstGeom prst="rect">
            <a:avLst/>
          </a:prstGeom>
          <a:ln w="3175">
            <a:noFill/>
          </a:ln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Extrapolation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is where we use our line of best fit to predict information outside of our data. </a:t>
            </a: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E3BBB30B-8EB8-09F4-A38E-BD7B08876FE6}"/>
              </a:ext>
            </a:extLst>
          </p:cNvPr>
          <p:cNvSpPr/>
          <p:nvPr/>
        </p:nvSpPr>
        <p:spPr>
          <a:xfrm>
            <a:off x="5209726" y="5278120"/>
            <a:ext cx="1582708" cy="769441"/>
          </a:xfrm>
          <a:prstGeom prst="rect">
            <a:avLst/>
          </a:prstGeom>
          <a:ln w="3175">
            <a:noFill/>
          </a:ln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Interpolation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is using the line of best fit to estimate values inside our data point.</a:t>
            </a:r>
          </a:p>
        </p:txBody>
      </p: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FF9BD70D-5DFB-AEC7-6857-34A925EF9843}"/>
              </a:ext>
            </a:extLst>
          </p:cNvPr>
          <p:cNvCxnSpPr/>
          <p:nvPr/>
        </p:nvCxnSpPr>
        <p:spPr>
          <a:xfrm flipH="1" flipV="1">
            <a:off x="4666820" y="5948800"/>
            <a:ext cx="9525" cy="463388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5E8BB62A-8F96-B950-E976-3A8D73261A7A}"/>
              </a:ext>
            </a:extLst>
          </p:cNvPr>
          <p:cNvCxnSpPr/>
          <p:nvPr/>
        </p:nvCxnSpPr>
        <p:spPr>
          <a:xfrm>
            <a:off x="4133420" y="5952560"/>
            <a:ext cx="533400" cy="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Rectangle 84">
            <a:extLst>
              <a:ext uri="{FF2B5EF4-FFF2-40B4-BE49-F238E27FC236}">
                <a16:creationId xmlns:a16="http://schemas.microsoft.com/office/drawing/2014/main" id="{1597F9D7-2CC9-2CD5-AEC1-7FAE11FCCECB}"/>
              </a:ext>
            </a:extLst>
          </p:cNvPr>
          <p:cNvSpPr/>
          <p:nvPr/>
        </p:nvSpPr>
        <p:spPr>
          <a:xfrm>
            <a:off x="153052" y="5294418"/>
            <a:ext cx="6607484" cy="2178498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7C375EDD-EB58-C62F-940B-4A67A5FAC1B9}"/>
              </a:ext>
            </a:extLst>
          </p:cNvPr>
          <p:cNvSpPr txBox="1"/>
          <p:nvPr/>
        </p:nvSpPr>
        <p:spPr>
          <a:xfrm>
            <a:off x="2446342" y="80074"/>
            <a:ext cx="42849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Year 10 − Delving into Data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Collecting, representing &amp; interpreting data (2) 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F972B701-39CB-CD4F-3752-E6A281367235}"/>
              </a:ext>
            </a:extLst>
          </p:cNvPr>
          <p:cNvSpPr/>
          <p:nvPr/>
        </p:nvSpPr>
        <p:spPr>
          <a:xfrm>
            <a:off x="2239381" y="1261427"/>
            <a:ext cx="428498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Use cover, look, write, check to write the definitions …</a:t>
            </a:r>
          </a:p>
          <a:p>
            <a:endParaRPr lang="en-GB" sz="1100" b="1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Bias: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Primary data:</a:t>
            </a:r>
            <a:b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</a:br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Secondary data:</a:t>
            </a:r>
          </a:p>
          <a:p>
            <a:r>
              <a:rPr lang="en-GB" sz="1100" b="1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Outlier: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971" y="84442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9525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DB11AFE9-DCC2-BE21-EE98-5A4CBAD06B6F}"/>
              </a:ext>
            </a:extLst>
          </p:cNvPr>
          <p:cNvSpPr txBox="1"/>
          <p:nvPr/>
        </p:nvSpPr>
        <p:spPr>
          <a:xfrm>
            <a:off x="3512114" y="7548016"/>
            <a:ext cx="3260826" cy="229293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Time series graphs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4" name="Picture 93">
            <a:extLst>
              <a:ext uri="{FF2B5EF4-FFF2-40B4-BE49-F238E27FC236}">
                <a16:creationId xmlns:a16="http://schemas.microsoft.com/office/drawing/2014/main" id="{ABAF3193-D652-3DC9-76E4-7A3FCFADA4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5362" y="7619139"/>
            <a:ext cx="1217312" cy="117478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EB233CF-5208-CB1E-79ED-AD6AE6B7EA2B}"/>
              </a:ext>
            </a:extLst>
          </p:cNvPr>
          <p:cNvSpPr txBox="1"/>
          <p:nvPr/>
        </p:nvSpPr>
        <p:spPr>
          <a:xfrm>
            <a:off x="156519" y="1276864"/>
            <a:ext cx="285853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Is the data shown in the chart qualitative, discrete or continuous?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3414F7-A228-3B90-0993-D3A60E658521}"/>
              </a:ext>
            </a:extLst>
          </p:cNvPr>
          <p:cNvSpPr txBox="1"/>
          <p:nvPr/>
        </p:nvSpPr>
        <p:spPr>
          <a:xfrm>
            <a:off x="3183925" y="1330410"/>
            <a:ext cx="3529913" cy="1102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25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Use cover, look, write, check to write the definitions …</a:t>
            </a:r>
          </a:p>
          <a:p>
            <a:pPr>
              <a:lnSpc>
                <a:spcPts val="1250"/>
              </a:lnSpc>
            </a:pPr>
            <a:endParaRPr lang="en-GB" sz="11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Population: 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Sample: 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Representative: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Random sample: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 </a:t>
            </a:r>
            <a:endParaRPr lang="en-GB" sz="1100" b="1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66E48DC-402F-1DF7-CAE5-B580D7BE8206}"/>
              </a:ext>
            </a:extLst>
          </p:cNvPr>
          <p:cNvSpPr txBox="1"/>
          <p:nvPr/>
        </p:nvSpPr>
        <p:spPr>
          <a:xfrm>
            <a:off x="2460542" y="42561"/>
            <a:ext cx="41520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Year 10 − Delving into Data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Collecting, representing &amp; interpreting data (2)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51D6F9-8EA5-B440-A687-4350B100B3B1}"/>
              </a:ext>
            </a:extLst>
          </p:cNvPr>
          <p:cNvSpPr txBox="1"/>
          <p:nvPr/>
        </p:nvSpPr>
        <p:spPr>
          <a:xfrm>
            <a:off x="3138616" y="2824480"/>
            <a:ext cx="3632887" cy="103105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The Range </a:t>
            </a:r>
            <a:endParaRPr lang="en-GB" sz="11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Find the range for each of the following:	</a:t>
            </a:r>
          </a:p>
          <a:p>
            <a:pPr marL="228600" indent="-228600"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5, 9, 1, 5, 7, 4, 3</a:t>
            </a:r>
          </a:p>
          <a:p>
            <a:pPr marL="228600" indent="-228600"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6.2, 7.3, 8.8, 1.5, 4.1</a:t>
            </a:r>
          </a:p>
          <a:p>
            <a:pPr marL="228600" indent="-228600"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7, 9, -2, 13, 9, 8, 20, -8, 1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8A5B3FB-E73E-093A-04D3-554B457EFB63}"/>
              </a:ext>
            </a:extLst>
          </p:cNvPr>
          <p:cNvSpPr/>
          <p:nvPr/>
        </p:nvSpPr>
        <p:spPr>
          <a:xfrm>
            <a:off x="154010" y="3912252"/>
            <a:ext cx="6613613" cy="1318967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87F5ED2-5A12-63B7-141C-216CE7B5A712}"/>
              </a:ext>
            </a:extLst>
          </p:cNvPr>
          <p:cNvSpPr txBox="1"/>
          <p:nvPr/>
        </p:nvSpPr>
        <p:spPr>
          <a:xfrm>
            <a:off x="99343" y="3865219"/>
            <a:ext cx="232115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Bar and line charts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F6E9BF7-F60F-C7D7-3AF5-FE8485475436}"/>
              </a:ext>
            </a:extLst>
          </p:cNvPr>
          <p:cNvSpPr/>
          <p:nvPr/>
        </p:nvSpPr>
        <p:spPr>
          <a:xfrm>
            <a:off x="193268" y="4141946"/>
            <a:ext cx="16520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bar chart shows information about the average temperature on an island.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03AAD01-2523-028C-1E0C-3814288BB3F3}"/>
              </a:ext>
            </a:extLst>
          </p:cNvPr>
          <p:cNvSpPr txBox="1"/>
          <p:nvPr/>
        </p:nvSpPr>
        <p:spPr>
          <a:xfrm>
            <a:off x="152225" y="7548016"/>
            <a:ext cx="3240000" cy="229293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Draw and interpret Pie Charts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FE17A2FF-F735-9B5F-9CCC-58930238D3B1}"/>
              </a:ext>
            </a:extLst>
          </p:cNvPr>
          <p:cNvSpPr txBox="1"/>
          <p:nvPr/>
        </p:nvSpPr>
        <p:spPr>
          <a:xfrm>
            <a:off x="129206" y="5298735"/>
            <a:ext cx="26551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line of best fit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4A5C1E08-E6F9-FC4B-CCE8-A4C26C9CC8AB}"/>
              </a:ext>
            </a:extLst>
          </p:cNvPr>
          <p:cNvSpPr/>
          <p:nvPr/>
        </p:nvSpPr>
        <p:spPr>
          <a:xfrm>
            <a:off x="153052" y="5294418"/>
            <a:ext cx="6607484" cy="2178498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7" name="Picture 86">
            <a:extLst>
              <a:ext uri="{FF2B5EF4-FFF2-40B4-BE49-F238E27FC236}">
                <a16:creationId xmlns:a16="http://schemas.microsoft.com/office/drawing/2014/main" id="{F0E272D2-0D37-75A3-5777-EDDAFB2AB5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387" y="1664042"/>
            <a:ext cx="2534094" cy="1451112"/>
          </a:xfrm>
          <a:prstGeom prst="rect">
            <a:avLst/>
          </a:prstGeom>
        </p:spPr>
      </p:pic>
      <p:sp>
        <p:nvSpPr>
          <p:cNvPr id="88" name="TextBox 87">
            <a:extLst>
              <a:ext uri="{FF2B5EF4-FFF2-40B4-BE49-F238E27FC236}">
                <a16:creationId xmlns:a16="http://schemas.microsoft.com/office/drawing/2014/main" id="{45E72B97-F74A-41FA-6FD5-2E3C3D431044}"/>
              </a:ext>
            </a:extLst>
          </p:cNvPr>
          <p:cNvSpPr txBox="1"/>
          <p:nvPr/>
        </p:nvSpPr>
        <p:spPr>
          <a:xfrm>
            <a:off x="308919" y="3101544"/>
            <a:ext cx="28585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Describe the difference between discrete and continuous data.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Describe the difference between qualitative and quantitative data.</a:t>
            </a:r>
          </a:p>
        </p:txBody>
      </p:sp>
      <p:pic>
        <p:nvPicPr>
          <p:cNvPr id="90" name="Picture 89">
            <a:extLst>
              <a:ext uri="{FF2B5EF4-FFF2-40B4-BE49-F238E27FC236}">
                <a16:creationId xmlns:a16="http://schemas.microsoft.com/office/drawing/2014/main" id="{E8185862-4D8E-263A-DA96-1C13895700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324" y="3945924"/>
            <a:ext cx="1738836" cy="1261073"/>
          </a:xfrm>
          <a:prstGeom prst="rect">
            <a:avLst/>
          </a:prstGeom>
        </p:spPr>
      </p:pic>
      <p:sp>
        <p:nvSpPr>
          <p:cNvPr id="91" name="TextBox 90">
            <a:extLst>
              <a:ext uri="{FF2B5EF4-FFF2-40B4-BE49-F238E27FC236}">
                <a16:creationId xmlns:a16="http://schemas.microsoft.com/office/drawing/2014/main" id="{8CBE1E7C-9A23-32EF-DC93-95407D9E7EB4}"/>
              </a:ext>
            </a:extLst>
          </p:cNvPr>
          <p:cNvSpPr txBox="1"/>
          <p:nvPr/>
        </p:nvSpPr>
        <p:spPr>
          <a:xfrm>
            <a:off x="3459892" y="3987114"/>
            <a:ext cx="3278659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What was the average temperature in March?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Which month had an average temperature of 26°C?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What is happening to the average temperatures between Jan and July?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Between which two months was there the greatest rise in temperature?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41364CCB-1B7B-DF02-7078-B3C07F14A9FD}"/>
              </a:ext>
            </a:extLst>
          </p:cNvPr>
          <p:cNvSpPr txBox="1"/>
          <p:nvPr/>
        </p:nvSpPr>
        <p:spPr>
          <a:xfrm>
            <a:off x="3855309" y="5346358"/>
            <a:ext cx="280910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Daisy spent 7 hours revising for the test. What is Daisy's test score?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Harry's test score was 30%. How many hours did Harry spend revising?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Draw a line of best fit.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Another student spent 6 hours revising for the test.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Find an estimate of their test score.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Explain why it might not be sensible to use the scatter graph to estimate the score for a student that spent 15 hours revising.</a:t>
            </a:r>
          </a:p>
        </p:txBody>
      </p:sp>
      <p:pic>
        <p:nvPicPr>
          <p:cNvPr id="92" name="Picture 91">
            <a:extLst>
              <a:ext uri="{FF2B5EF4-FFF2-40B4-BE49-F238E27FC236}">
                <a16:creationId xmlns:a16="http://schemas.microsoft.com/office/drawing/2014/main" id="{1E155DE7-9A87-0544-6A5D-7E9DB50841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16909" y="5326730"/>
            <a:ext cx="2522745" cy="2136751"/>
          </a:xfrm>
          <a:prstGeom prst="rect">
            <a:avLst/>
          </a:prstGeom>
        </p:spPr>
      </p:pic>
      <p:sp>
        <p:nvSpPr>
          <p:cNvPr id="63" name="Rectangle 62">
            <a:extLst>
              <a:ext uri="{FF2B5EF4-FFF2-40B4-BE49-F238E27FC236}">
                <a16:creationId xmlns:a16="http://schemas.microsoft.com/office/drawing/2014/main" id="{A1F1FF06-4D15-C787-9F5E-AEAF43CC6AB2}"/>
              </a:ext>
            </a:extLst>
          </p:cNvPr>
          <p:cNvSpPr/>
          <p:nvPr/>
        </p:nvSpPr>
        <p:spPr>
          <a:xfrm>
            <a:off x="148199" y="5636029"/>
            <a:ext cx="147465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scatter graph (right) shows information about the number of </a:t>
            </a: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hours spent revising for a test and the test result for a group of 8 students.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0DCE1E6F-B6B5-D940-E728-98ED8FF9CB26}"/>
              </a:ext>
            </a:extLst>
          </p:cNvPr>
          <p:cNvSpPr txBox="1"/>
          <p:nvPr/>
        </p:nvSpPr>
        <p:spPr>
          <a:xfrm>
            <a:off x="156519" y="7801233"/>
            <a:ext cx="23230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90 students went on a school 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trip to Longleaf Safari Park. 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They were asked their 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favourite animals.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80C4544A-0105-D1AF-7C96-2489FCDECAA0}"/>
              </a:ext>
            </a:extLst>
          </p:cNvPr>
          <p:cNvSpPr txBox="1"/>
          <p:nvPr/>
        </p:nvSpPr>
        <p:spPr>
          <a:xfrm>
            <a:off x="164757" y="8550876"/>
            <a:ext cx="3127779" cy="1277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What fraction of the students </a:t>
            </a:r>
            <a:b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chose elephant?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What fraction of the students chose tiger?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What fraction of the students chose giraffe?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What fraction of the students chose rhino?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Find x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How many students chose elephant?</a:t>
            </a:r>
          </a:p>
        </p:txBody>
      </p:sp>
      <p:pic>
        <p:nvPicPr>
          <p:cNvPr id="99" name="Picture 98">
            <a:extLst>
              <a:ext uri="{FF2B5EF4-FFF2-40B4-BE49-F238E27FC236}">
                <a16:creationId xmlns:a16="http://schemas.microsoft.com/office/drawing/2014/main" id="{DED490FC-777B-28CA-737B-1165E35008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032" y="7768281"/>
            <a:ext cx="3208638" cy="203474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543" y="105675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720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5040</TotalTime>
  <Words>1681</Words>
  <Application>Microsoft Office PowerPoint</Application>
  <PresentationFormat>A4 Paper (210x297 mm)</PresentationFormat>
  <Paragraphs>274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Calibri Light</vt:lpstr>
      <vt:lpstr>Cambria Math</vt:lpstr>
      <vt:lpstr>Office Theme</vt:lpstr>
      <vt:lpstr>1_Custom Design</vt:lpstr>
      <vt:lpstr>Custom Design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55</cp:revision>
  <cp:lastPrinted>2024-01-25T09:05:04Z</cp:lastPrinted>
  <dcterms:created xsi:type="dcterms:W3CDTF">2024-01-23T10:53:54Z</dcterms:created>
  <dcterms:modified xsi:type="dcterms:W3CDTF">2024-09-07T20:54:59Z</dcterms:modified>
</cp:coreProperties>
</file>