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changesInfos/changesInfo1.xml" ContentType="application/vnd.ms-powerpoint.changes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notesMasterIdLst>
    <p:notesMasterId r:id="rId3"/>
  </p:notesMasterIdLst>
  <p:sldIdLst>
    <p:sldId id="265" r:id="rId2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12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941100"/>
    <a:srgbClr val="1C4999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20"/>
  </p:normalViewPr>
  <p:slideViewPr>
    <p:cSldViewPr snapToGrid="0" snapToObjects="1" showGuides="1">
      <p:cViewPr varScale="1">
        <p:scale>
          <a:sx n="82" d="100"/>
          <a:sy n="82" d="100"/>
        </p:scale>
        <p:origin x="1306" y="72"/>
      </p:cViewPr>
      <p:guideLst>
        <p:guide orient="horz" pos="2160"/>
        <p:guide pos="312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6/11/relationships/changesInfo" Target="changesInfos/changesInfo1.xml"/><Relationship Id="rId3" Type="http://schemas.openxmlformats.org/officeDocument/2006/relationships/notesMaster" Target="notesMasters/notesMaster1.xml"/><Relationship Id="rId7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heme" Target="theme/theme1.xml"/><Relationship Id="rId5" Type="http://schemas.openxmlformats.org/officeDocument/2006/relationships/viewProps" Target="viewProps.xml"/><Relationship Id="rId4" Type="http://schemas.openxmlformats.org/officeDocument/2006/relationships/presProps" Target="pres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Mr M Plant" userId="cdd6a917-fd24-4eee-924a-027dec89c281" providerId="ADAL" clId="{2D7738C5-EFBA-49FE-819C-F20EAF8CDFF9}"/>
    <pc:docChg chg="delSld">
      <pc:chgData name="Mr M Plant" userId="cdd6a917-fd24-4eee-924a-027dec89c281" providerId="ADAL" clId="{2D7738C5-EFBA-49FE-819C-F20EAF8CDFF9}" dt="2025-09-07T13:05:04.206" v="4" actId="47"/>
      <pc:docMkLst>
        <pc:docMk/>
      </pc:docMkLst>
      <pc:sldChg chg="del">
        <pc:chgData name="Mr M Plant" userId="cdd6a917-fd24-4eee-924a-027dec89c281" providerId="ADAL" clId="{2D7738C5-EFBA-49FE-819C-F20EAF8CDFF9}" dt="2025-09-07T13:05:02.810" v="1" actId="47"/>
        <pc:sldMkLst>
          <pc:docMk/>
          <pc:sldMk cId="0" sldId="256"/>
        </pc:sldMkLst>
      </pc:sldChg>
      <pc:sldChg chg="del">
        <pc:chgData name="Mr M Plant" userId="cdd6a917-fd24-4eee-924a-027dec89c281" providerId="ADAL" clId="{2D7738C5-EFBA-49FE-819C-F20EAF8CDFF9}" dt="2025-09-07T13:05:02.471" v="0" actId="47"/>
        <pc:sldMkLst>
          <pc:docMk/>
          <pc:sldMk cId="901188108" sldId="261"/>
        </pc:sldMkLst>
      </pc:sldChg>
      <pc:sldChg chg="del">
        <pc:chgData name="Mr M Plant" userId="cdd6a917-fd24-4eee-924a-027dec89c281" providerId="ADAL" clId="{2D7738C5-EFBA-49FE-819C-F20EAF8CDFF9}" dt="2025-09-07T13:05:03.140" v="2" actId="47"/>
        <pc:sldMkLst>
          <pc:docMk/>
          <pc:sldMk cId="1166180662" sldId="262"/>
        </pc:sldMkLst>
      </pc:sldChg>
      <pc:sldChg chg="del">
        <pc:chgData name="Mr M Plant" userId="cdd6a917-fd24-4eee-924a-027dec89c281" providerId="ADAL" clId="{2D7738C5-EFBA-49FE-819C-F20EAF8CDFF9}" dt="2025-09-07T13:05:04.206" v="4" actId="47"/>
        <pc:sldMkLst>
          <pc:docMk/>
          <pc:sldMk cId="3513381360" sldId="263"/>
        </pc:sldMkLst>
      </pc:sldChg>
      <pc:sldChg chg="del">
        <pc:chgData name="Mr M Plant" userId="cdd6a917-fd24-4eee-924a-027dec89c281" providerId="ADAL" clId="{2D7738C5-EFBA-49FE-819C-F20EAF8CDFF9}" dt="2025-09-07T13:05:03.566" v="3" actId="47"/>
        <pc:sldMkLst>
          <pc:docMk/>
          <pc:sldMk cId="2295209584" sldId="264"/>
        </pc:sldMkLst>
      </pc:sldChg>
    </pc:docChg>
  </pc:docChgLst>
</pc:chgInfo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6366146-CDA1-234D-9E3B-FF9D9516E2D8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8ADD5A42-EA12-B247-A435-615FCB1AB949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7516852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86350D5C-8CA9-90AC-2416-4BA72150B27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CBFB41F2-8CE5-684F-5A98-1FD5C5575C57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4507E52-0620-6E9F-D356-7F89A8B786F0}"/>
              </a:ext>
            </a:extLst>
          </p:cNvPr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94BA85F2-50D0-1D63-3695-14193E5676FF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8ADD5A42-EA12-B247-A435-615FCB1AB949}" type="slidenum">
              <a:rPr lang="en-GB" smtClean="0"/>
              <a:t>1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35927064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1340327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5452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4465591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94591109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3933989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84495804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3117693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056522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71508728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28250531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05430824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01D68CE-D3C2-7F4E-AA10-08B7A916D714}" type="datetimeFigureOut">
              <a:rPr lang="en-GB" smtClean="0"/>
              <a:t>07/09/2025</a:t>
            </a:fld>
            <a:endParaRPr lang="en-GB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55A4CCA-5AFB-6341-8DFA-7497F0ABF0F7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29473746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4D6310A-AC7D-8F62-95E2-2AE19D3BBB5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>
            <a:extLst>
              <a:ext uri="{FF2B5EF4-FFF2-40B4-BE49-F238E27FC236}">
                <a16:creationId xmlns:a16="http://schemas.microsoft.com/office/drawing/2014/main" id="{48F74093-2326-1D1C-4DB4-74D37F020C05}"/>
              </a:ext>
            </a:extLst>
          </p:cNvPr>
          <p:cNvSpPr/>
          <p:nvPr/>
        </p:nvSpPr>
        <p:spPr>
          <a:xfrm>
            <a:off x="2252906" y="-11287"/>
            <a:ext cx="7630045" cy="1022477"/>
          </a:xfrm>
          <a:prstGeom prst="rect">
            <a:avLst/>
          </a:prstGeom>
          <a:solidFill>
            <a:schemeClr val="accent1">
              <a:lumMod val="60000"/>
              <a:lumOff val="40000"/>
            </a:schemeClr>
          </a:solidFill>
          <a:ln>
            <a:solidFill>
              <a:srgbClr val="00B0F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25A87E9-5ED0-D054-B30E-42E92756E317}"/>
              </a:ext>
            </a:extLst>
          </p:cNvPr>
          <p:cNvSpPr txBox="1"/>
          <p:nvPr/>
        </p:nvSpPr>
        <p:spPr>
          <a:xfrm>
            <a:off x="2226042" y="4892"/>
            <a:ext cx="7644579" cy="707886"/>
          </a:xfrm>
          <a:prstGeom prst="rect">
            <a:avLst/>
          </a:prstGeom>
          <a:noFill/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2000" b="1" i="1" dirty="0"/>
              <a:t>Enquiry Question: -</a:t>
            </a:r>
            <a:r>
              <a:rPr lang="en-GB" sz="1800" dirty="0">
                <a:effectLst/>
                <a:latin typeface="Arial"/>
                <a:ea typeface="Aptos" panose="020B0004020202020204" pitchFamily="34" charset="0"/>
                <a:cs typeface="Arial"/>
              </a:rPr>
              <a:t> </a:t>
            </a:r>
            <a:r>
              <a:rPr lang="en-GB" sz="2000" b="1" dirty="0">
                <a:latin typeface="Aptos"/>
                <a:ea typeface="Aptos" panose="020B0004020202020204" pitchFamily="34" charset="0"/>
                <a:cs typeface="Arial"/>
              </a:rPr>
              <a:t>What was the experience of men and women from across the British Empire in the First World War?</a:t>
            </a:r>
            <a:endParaRPr lang="en-GB" sz="2000" b="1" i="1" dirty="0">
              <a:latin typeface="Aptos"/>
              <a:cs typeface="Arial"/>
            </a:endParaRPr>
          </a:p>
        </p:txBody>
      </p:sp>
      <p:cxnSp>
        <p:nvCxnSpPr>
          <p:cNvPr id="20" name="Straight Connector 19">
            <a:extLst>
              <a:ext uri="{FF2B5EF4-FFF2-40B4-BE49-F238E27FC236}">
                <a16:creationId xmlns:a16="http://schemas.microsoft.com/office/drawing/2014/main" id="{C9688532-E2A6-2F96-BC72-C6CAB63B8977}"/>
              </a:ext>
            </a:extLst>
          </p:cNvPr>
          <p:cNvCxnSpPr>
            <a:cxnSpLocks/>
          </p:cNvCxnSpPr>
          <p:nvPr/>
        </p:nvCxnSpPr>
        <p:spPr>
          <a:xfrm>
            <a:off x="8007643" y="199863"/>
            <a:ext cx="0" cy="512644"/>
          </a:xfrm>
          <a:prstGeom prst="line">
            <a:avLst/>
          </a:prstGeom>
          <a:ln w="28575">
            <a:solidFill>
              <a:schemeClr val="bg1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56" name="TextBox 55">
            <a:extLst>
              <a:ext uri="{FF2B5EF4-FFF2-40B4-BE49-F238E27FC236}">
                <a16:creationId xmlns:a16="http://schemas.microsoft.com/office/drawing/2014/main" id="{A3121F56-8BAE-75FA-3EFF-0ACE8BCC4F0A}"/>
              </a:ext>
            </a:extLst>
          </p:cNvPr>
          <p:cNvSpPr txBox="1"/>
          <p:nvPr/>
        </p:nvSpPr>
        <p:spPr>
          <a:xfrm>
            <a:off x="15219" y="40175"/>
            <a:ext cx="2232510" cy="307777"/>
          </a:xfrm>
          <a:prstGeom prst="rect">
            <a:avLst/>
          </a:prstGeom>
          <a:solidFill>
            <a:schemeClr val="accent1"/>
          </a:solidFill>
        </p:spPr>
        <p:txBody>
          <a:bodyPr wrap="square" rtlCol="0">
            <a:spAutoFit/>
          </a:bodyPr>
          <a:lstStyle/>
          <a:p>
            <a:r>
              <a:rPr lang="en-GB" sz="1400" b="1" dirty="0">
                <a:latin typeface="Comic Sans MS" panose="030F0702030302020204" pitchFamily="66" charset="0"/>
              </a:rPr>
              <a:t>Key Vocabulary</a:t>
            </a:r>
            <a:endParaRPr lang="en-GB" sz="1400" dirty="0">
              <a:latin typeface="Comic Sans MS" panose="030F0702030302020204" pitchFamily="66" charset="0"/>
            </a:endParaRPr>
          </a:p>
        </p:txBody>
      </p:sp>
      <p:sp>
        <p:nvSpPr>
          <p:cNvPr id="7" name="Rectangle 6">
            <a:extLst>
              <a:ext uri="{FF2B5EF4-FFF2-40B4-BE49-F238E27FC236}">
                <a16:creationId xmlns:a16="http://schemas.microsoft.com/office/drawing/2014/main" id="{5BA1BF99-A27E-A62F-E2F1-54B2B6038080}"/>
              </a:ext>
            </a:extLst>
          </p:cNvPr>
          <p:cNvSpPr/>
          <p:nvPr/>
        </p:nvSpPr>
        <p:spPr>
          <a:xfrm>
            <a:off x="20877" y="341483"/>
            <a:ext cx="2226850" cy="6555641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anchor="t">
            <a:spAutoFit/>
          </a:bodyPr>
          <a:lstStyle/>
          <a:p>
            <a:r>
              <a:rPr lang="en-GB" sz="1200" kern="100" dirty="0">
                <a:ea typeface="+mn-lt"/>
                <a:cs typeface="+mn-lt"/>
              </a:rPr>
              <a:t>1.</a:t>
            </a:r>
            <a:r>
              <a:rPr lang="en-GB" sz="1200" b="1" kern="100" dirty="0">
                <a:ea typeface="+mn-lt"/>
                <a:cs typeface="+mn-lt"/>
              </a:rPr>
              <a:t>Trench fever: </a:t>
            </a:r>
            <a:r>
              <a:rPr lang="en-GB" sz="1200" kern="100" dirty="0">
                <a:ea typeface="+mn-lt"/>
                <a:cs typeface="+mn-lt"/>
              </a:rPr>
              <a:t>caused by body lice and included flu-like symptoms including high</a:t>
            </a:r>
            <a:endParaRPr lang="en-GB" dirty="0"/>
          </a:p>
          <a:p>
            <a:r>
              <a:rPr lang="en-GB" sz="1200" kern="100" dirty="0">
                <a:ea typeface="+mn-lt"/>
                <a:cs typeface="+mn-lt"/>
              </a:rPr>
              <a:t>temperature. </a:t>
            </a:r>
            <a:endParaRPr lang="en-GB" dirty="0"/>
          </a:p>
          <a:p>
            <a:r>
              <a:rPr lang="en-GB" sz="1200" kern="100" dirty="0">
                <a:ea typeface="+mn-lt"/>
                <a:cs typeface="+mn-lt"/>
              </a:rPr>
              <a:t>2.</a:t>
            </a:r>
            <a:r>
              <a:rPr lang="en-GB" sz="1200" b="1" kern="100" dirty="0">
                <a:ea typeface="+mn-lt"/>
                <a:cs typeface="+mn-lt"/>
              </a:rPr>
              <a:t> Trench foot:</a:t>
            </a:r>
            <a:r>
              <a:rPr lang="en-GB" sz="1200" kern="100" dirty="0">
                <a:ea typeface="+mn-lt"/>
                <a:cs typeface="+mn-lt"/>
              </a:rPr>
              <a:t> caused by soldiers standing in mud/waterlogged trenches. 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3. Shell-shock: </a:t>
            </a:r>
            <a:r>
              <a:rPr lang="en-GB" sz="1200" kern="100" dirty="0">
                <a:ea typeface="+mn-lt"/>
                <a:cs typeface="+mn-lt"/>
              </a:rPr>
              <a:t>caused by stressful conditions of war and symptoms included tiredness,</a:t>
            </a:r>
            <a:endParaRPr lang="en-GB" dirty="0"/>
          </a:p>
          <a:p>
            <a:r>
              <a:rPr lang="en-GB" sz="1200" kern="100" dirty="0">
                <a:ea typeface="+mn-lt"/>
                <a:cs typeface="+mn-lt"/>
              </a:rPr>
              <a:t>nightmares, headaches and uncontrollable shacking. 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4. Machine guns</a:t>
            </a:r>
            <a:r>
              <a:rPr lang="en-GB" sz="1200" kern="100" dirty="0">
                <a:ea typeface="+mn-lt"/>
                <a:cs typeface="+mn-lt"/>
              </a:rPr>
              <a:t>: Fired 500 rounds a minutes. Pierced organs and fracture bones.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5. Artillery</a:t>
            </a:r>
            <a:r>
              <a:rPr lang="en-GB" sz="1200" kern="100" dirty="0">
                <a:ea typeface="+mn-lt"/>
                <a:cs typeface="+mn-lt"/>
              </a:rPr>
              <a:t>: Bombardments were continuous, Artillery fire caused half of all causalities.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6. Shrapnel:</a:t>
            </a:r>
            <a:r>
              <a:rPr lang="en-GB" sz="1200" kern="100" dirty="0">
                <a:ea typeface="+mn-lt"/>
                <a:cs typeface="+mn-lt"/>
              </a:rPr>
              <a:t> Caused maximum damage exploded mid-air above enemy. Killed/injured.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7. Chlorine Gas:</a:t>
            </a:r>
            <a:r>
              <a:rPr lang="en-GB" sz="1200" kern="100" dirty="0">
                <a:ea typeface="+mn-lt"/>
                <a:cs typeface="+mn-lt"/>
              </a:rPr>
              <a:t> Led to death by suffocation. 1915, gas masks given to all British soldiers.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8. Mustard Gas</a:t>
            </a:r>
            <a:r>
              <a:rPr lang="en-GB" sz="1200" kern="100" dirty="0">
                <a:ea typeface="+mn-lt"/>
                <a:cs typeface="+mn-lt"/>
              </a:rPr>
              <a:t>: Odourless gas, worked in 12 hours. Caused blisters, burn the skin easily.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9. No Man’s Land: </a:t>
            </a:r>
            <a:r>
              <a:rPr lang="en-GB" sz="1200" kern="100" dirty="0">
                <a:ea typeface="+mn-lt"/>
                <a:cs typeface="+mn-lt"/>
              </a:rPr>
              <a:t>Land between Allied and German trenches in WW1.</a:t>
            </a:r>
            <a:endParaRPr lang="en-GB" dirty="0"/>
          </a:p>
          <a:p>
            <a:r>
              <a:rPr lang="en-GB" sz="1200" b="1" kern="100" dirty="0">
                <a:ea typeface="+mn-lt"/>
                <a:cs typeface="+mn-lt"/>
              </a:rPr>
              <a:t>10.Trenches:</a:t>
            </a:r>
            <a:r>
              <a:rPr lang="en-GB" sz="1200" kern="100" dirty="0">
                <a:ea typeface="+mn-lt"/>
                <a:cs typeface="+mn-lt"/>
              </a:rPr>
              <a:t> Long, narrow ditches dug during the First World War.</a:t>
            </a:r>
          </a:p>
          <a:p>
            <a:endParaRPr lang="en-GB" sz="1200" kern="100" dirty="0">
              <a:ea typeface="Calibri"/>
              <a:cs typeface="Calibri"/>
            </a:endParaRPr>
          </a:p>
          <a:p>
            <a:endParaRPr lang="en-GB" sz="1200" kern="100" dirty="0">
              <a:ea typeface="Calibri"/>
              <a:cs typeface="Calibri"/>
            </a:endParaRPr>
          </a:p>
        </p:txBody>
      </p:sp>
      <p:sp>
        <p:nvSpPr>
          <p:cNvPr id="68" name="Content Placeholder 4">
            <a:extLst>
              <a:ext uri="{FF2B5EF4-FFF2-40B4-BE49-F238E27FC236}">
                <a16:creationId xmlns:a16="http://schemas.microsoft.com/office/drawing/2014/main" id="{F388FD44-0792-A8BC-39FE-4049CF9A1814}"/>
              </a:ext>
            </a:extLst>
          </p:cNvPr>
          <p:cNvSpPr txBox="1">
            <a:spLocks/>
          </p:cNvSpPr>
          <p:nvPr/>
        </p:nvSpPr>
        <p:spPr>
          <a:xfrm>
            <a:off x="3323514" y="1457988"/>
            <a:ext cx="1182999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br>
              <a:rPr lang="en-GB" sz="800" dirty="0">
                <a:solidFill>
                  <a:schemeClr val="tx1"/>
                </a:solidFill>
                <a:latin typeface="Calibri" charset="0"/>
                <a:ea typeface="Calibri" charset="0"/>
                <a:cs typeface="Calibri" charset="0"/>
              </a:rPr>
            </a:br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29" name="TextBox 28">
            <a:extLst>
              <a:ext uri="{FF2B5EF4-FFF2-40B4-BE49-F238E27FC236}">
                <a16:creationId xmlns:a16="http://schemas.microsoft.com/office/drawing/2014/main" id="{B4E4610E-5493-EE32-A010-F0C67381F0DE}"/>
              </a:ext>
            </a:extLst>
          </p:cNvPr>
          <p:cNvSpPr txBox="1"/>
          <p:nvPr/>
        </p:nvSpPr>
        <p:spPr>
          <a:xfrm>
            <a:off x="2256494" y="1016343"/>
            <a:ext cx="1502159" cy="5816977"/>
          </a:xfrm>
          <a:prstGeom prst="rect">
            <a:avLst/>
          </a:prstGeom>
          <a:solidFill>
            <a:schemeClr val="accent4">
              <a:lumMod val="20000"/>
              <a:lumOff val="80000"/>
            </a:schemeClr>
          </a:solidFill>
        </p:spPr>
        <p:txBody>
          <a:bodyPr wrap="square" lIns="91440" tIns="45720" rIns="91440" bIns="45720" rtlCol="0" anchor="t">
            <a:spAutoFit/>
          </a:bodyPr>
          <a:lstStyle/>
          <a:p>
            <a:r>
              <a:rPr lang="en-GB" sz="1200" b="1" kern="100" dirty="0">
                <a:latin typeface="Calibri"/>
                <a:ea typeface="Calibri"/>
                <a:cs typeface="Calibri"/>
              </a:rPr>
              <a:t>11..Gangrene:</a:t>
            </a:r>
            <a:r>
              <a:rPr lang="en-GB" sz="1200" kern="100" dirty="0">
                <a:latin typeface="Calibri"/>
                <a:ea typeface="Calibri"/>
                <a:cs typeface="Calibri"/>
              </a:rPr>
              <a:t> When a body decomposes due to a loss of bloody supply</a:t>
            </a:r>
            <a:endParaRPr lang="en-US" dirty="0"/>
          </a:p>
          <a:p>
            <a:endParaRPr lang="en-GB" sz="1200" b="1" dirty="0">
              <a:ea typeface="+mn-lt"/>
              <a:cs typeface="+mn-lt"/>
            </a:endParaRPr>
          </a:p>
          <a:p>
            <a:r>
              <a:rPr lang="en-GB" sz="1200" b="1" dirty="0">
                <a:ea typeface="+mn-lt"/>
                <a:cs typeface="+mn-lt"/>
              </a:rPr>
              <a:t>12. Casualty Clearing Station :</a:t>
            </a:r>
            <a:r>
              <a:rPr lang="en-GB" sz="1200" dirty="0">
                <a:ea typeface="+mn-lt"/>
                <a:cs typeface="+mn-lt"/>
              </a:rPr>
              <a:t> Main medical establishment immediately behind the front line.</a:t>
            </a:r>
            <a:endParaRPr lang="en-GB">
              <a:ea typeface="Calibri"/>
              <a:cs typeface="Calibri"/>
            </a:endParaRPr>
          </a:p>
          <a:p>
            <a:r>
              <a:rPr lang="en-GB" sz="1200" b="1" dirty="0">
                <a:ea typeface="Calibri"/>
                <a:cs typeface="Calibri"/>
              </a:rPr>
              <a:t>13. Munitions: -</a:t>
            </a:r>
            <a:r>
              <a:rPr lang="en-GB" sz="1200" dirty="0">
                <a:ea typeface="Calibri"/>
                <a:cs typeface="Calibri"/>
              </a:rPr>
              <a:t> bombs bullets and explosives.</a:t>
            </a:r>
          </a:p>
          <a:p>
            <a:r>
              <a:rPr lang="en-GB" sz="1200" b="1" dirty="0">
                <a:ea typeface="+mn-lt"/>
                <a:cs typeface="+mn-lt"/>
              </a:rPr>
              <a:t>14. Conscription :</a:t>
            </a:r>
            <a:r>
              <a:rPr lang="en-GB" sz="1200" dirty="0">
                <a:ea typeface="+mn-lt"/>
                <a:cs typeface="+mn-lt"/>
              </a:rPr>
              <a:t> In January 1916, Parliament passed the first conscription laws (compulsory </a:t>
            </a:r>
            <a:r>
              <a:rPr lang="en-GB" sz="1200" err="1">
                <a:ea typeface="+mn-lt"/>
                <a:cs typeface="+mn-lt"/>
              </a:rPr>
              <a:t>enrollment</a:t>
            </a:r>
            <a:r>
              <a:rPr lang="en-GB" sz="1200" dirty="0">
                <a:ea typeface="+mn-lt"/>
                <a:cs typeface="+mn-lt"/>
              </a:rPr>
              <a:t>) </a:t>
            </a:r>
            <a:endParaRPr lang="en-GB" dirty="0"/>
          </a:p>
          <a:p>
            <a:r>
              <a:rPr lang="en-GB" sz="1200" b="1" dirty="0">
                <a:ea typeface="+mn-lt"/>
                <a:cs typeface="+mn-lt"/>
              </a:rPr>
              <a:t>15. Pals Battalion :</a:t>
            </a:r>
            <a:r>
              <a:rPr lang="en-GB" sz="1200" dirty="0">
                <a:ea typeface="+mn-lt"/>
                <a:cs typeface="+mn-lt"/>
              </a:rPr>
              <a:t> Soldiers raised in the same locality with the promise they would serve with their friends.</a:t>
            </a:r>
            <a:endParaRPr lang="en-GB" dirty="0"/>
          </a:p>
          <a:p>
            <a:r>
              <a:rPr lang="en-GB" sz="1200" b="1" dirty="0">
                <a:ea typeface="+mn-lt"/>
                <a:cs typeface="+mn-lt"/>
              </a:rPr>
              <a:t>16. WAAC :</a:t>
            </a:r>
            <a:r>
              <a:rPr lang="en-GB" sz="1200" dirty="0">
                <a:ea typeface="+mn-lt"/>
                <a:cs typeface="+mn-lt"/>
              </a:rPr>
              <a:t> Women's Auxiliary Army Corps.</a:t>
            </a:r>
            <a:endParaRPr lang="en-GB">
              <a:ea typeface="Calibri" panose="020F0502020204030204"/>
              <a:cs typeface="Calibri" panose="020F0502020204030204"/>
            </a:endParaRPr>
          </a:p>
          <a:p>
            <a:endParaRPr lang="en-GB" sz="1200" dirty="0">
              <a:latin typeface="Aptos"/>
              <a:ea typeface="Calibri"/>
              <a:cs typeface="Calibri"/>
            </a:endParaRPr>
          </a:p>
          <a:p>
            <a:endParaRPr lang="en-GB" sz="1200" dirty="0">
              <a:latin typeface="Aptos"/>
              <a:ea typeface="Calibri"/>
              <a:cs typeface="Calibri"/>
            </a:endParaRPr>
          </a:p>
        </p:txBody>
      </p:sp>
      <p:sp>
        <p:nvSpPr>
          <p:cNvPr id="76" name="Content Placeholder 4">
            <a:extLst>
              <a:ext uri="{FF2B5EF4-FFF2-40B4-BE49-F238E27FC236}">
                <a16:creationId xmlns:a16="http://schemas.microsoft.com/office/drawing/2014/main" id="{5C070210-E094-84DF-696E-EE4B973A440D}"/>
              </a:ext>
            </a:extLst>
          </p:cNvPr>
          <p:cNvSpPr txBox="1">
            <a:spLocks/>
          </p:cNvSpPr>
          <p:nvPr/>
        </p:nvSpPr>
        <p:spPr>
          <a:xfrm>
            <a:off x="3935602" y="2337660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02" name="Content Placeholder 4">
            <a:extLst>
              <a:ext uri="{FF2B5EF4-FFF2-40B4-BE49-F238E27FC236}">
                <a16:creationId xmlns:a16="http://schemas.microsoft.com/office/drawing/2014/main" id="{928BC4C1-AF7F-E6DA-D7FD-5714A6252B0D}"/>
              </a:ext>
            </a:extLst>
          </p:cNvPr>
          <p:cNvSpPr txBox="1">
            <a:spLocks/>
          </p:cNvSpPr>
          <p:nvPr/>
        </p:nvSpPr>
        <p:spPr>
          <a:xfrm>
            <a:off x="5058448" y="2306550"/>
            <a:ext cx="1107391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sp>
        <p:nvSpPr>
          <p:cNvPr id="118" name="Content Placeholder 4">
            <a:extLst>
              <a:ext uri="{FF2B5EF4-FFF2-40B4-BE49-F238E27FC236}">
                <a16:creationId xmlns:a16="http://schemas.microsoft.com/office/drawing/2014/main" id="{CF997527-8129-2696-8CA1-DA022C8A2519}"/>
              </a:ext>
            </a:extLst>
          </p:cNvPr>
          <p:cNvSpPr txBox="1">
            <a:spLocks/>
          </p:cNvSpPr>
          <p:nvPr/>
        </p:nvSpPr>
        <p:spPr>
          <a:xfrm>
            <a:off x="3031813" y="2328473"/>
            <a:ext cx="1218152" cy="289259"/>
          </a:xfrm>
          <a:prstGeom prst="rect">
            <a:avLst/>
          </a:prstGeom>
        </p:spPr>
        <p:txBody>
          <a:bodyPr vert="horz" lIns="91440" tIns="45720" rIns="91440" bIns="45720" rtlCol="0">
            <a:noAutofit/>
          </a:bodyPr>
          <a:lstStyle>
            <a:lvl1pPr marL="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32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8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4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457200" rtl="0" eaLnBrk="1" latinLnBrk="0" hangingPunct="1">
              <a:spcBef>
                <a:spcPct val="20000"/>
              </a:spcBef>
              <a:buFont typeface="Arial"/>
              <a:buNone/>
              <a:defRPr sz="2000" kern="1200">
                <a:solidFill>
                  <a:schemeClr val="tx1">
                    <a:tint val="7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en-GB" sz="800" dirty="0">
              <a:solidFill>
                <a:schemeClr val="tx1"/>
              </a:solidFill>
              <a:latin typeface="Calibri" charset="0"/>
              <a:ea typeface="Calibri" charset="0"/>
              <a:cs typeface="Calibri" charset="0"/>
            </a:endParaRPr>
          </a:p>
        </p:txBody>
      </p:sp>
      <p:pic>
        <p:nvPicPr>
          <p:cNvPr id="6" name="Picture 5" descr="A diagram of a trench&#10;&#10;AI-generated content may be incorrect.">
            <a:extLst>
              <a:ext uri="{FF2B5EF4-FFF2-40B4-BE49-F238E27FC236}">
                <a16:creationId xmlns:a16="http://schemas.microsoft.com/office/drawing/2014/main" id="{5498BD24-C068-AD83-C927-A72FBD96DF4D}"/>
              </a:ext>
            </a:extLst>
          </p:cNvPr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3755787" y="709222"/>
            <a:ext cx="6120921" cy="4928077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BAB9F9D3-9AB4-499A-E660-930B859DF054}"/>
              </a:ext>
            </a:extLst>
          </p:cNvPr>
          <p:cNvSpPr txBox="1"/>
          <p:nvPr/>
        </p:nvSpPr>
        <p:spPr>
          <a:xfrm>
            <a:off x="3758851" y="5392454"/>
            <a:ext cx="6104352" cy="1384995"/>
          </a:xfrm>
          <a:prstGeom prst="rect">
            <a:avLst/>
          </a:prstGeom>
          <a:solidFill>
            <a:schemeClr val="accent4">
              <a:lumMod val="40000"/>
              <a:lumOff val="60000"/>
            </a:schemeClr>
          </a:solidFill>
        </p:spPr>
        <p:txBody>
          <a:bodyPr rot="0" spcFirstLastPara="0" vertOverflow="overflow" horzOverflow="overflow" vert="horz" wrap="square" lIns="91440" tIns="45720" rIns="91440" bIns="45720" numCol="1" spcCol="0" rtlCol="0" fromWordArt="0" anchor="t" anchorCtr="0" forceAA="0" compatLnSpc="1">
            <a:prstTxWarp prst="textNoShape">
              <a:avLst/>
            </a:prstTxWarp>
            <a:spAutoFit/>
          </a:bodyPr>
          <a:lstStyle/>
          <a:p>
            <a:r>
              <a:rPr lang="en-US" sz="1400" dirty="0">
                <a:latin typeface="Comic Sans MS"/>
              </a:rPr>
              <a:t>Duration: 141 days, from July 1 to November 18, 1916. Total advance 7 miles</a:t>
            </a:r>
            <a:endParaRPr lang="en-US" sz="1400">
              <a:latin typeface="Comic Sans MS"/>
              <a:ea typeface="Calibri"/>
              <a:cs typeface="Calibri"/>
            </a:endParaRPr>
          </a:p>
          <a:p>
            <a:r>
              <a:rPr lang="en-US" sz="1400" dirty="0">
                <a:latin typeface="Comic Sans MS"/>
              </a:rPr>
              <a:t>British: 420,000 casualties.  French: 200,000 casualties.  German Casualties:  l 450,000 killed and wounded. </a:t>
            </a:r>
            <a:endParaRPr lang="en-US" sz="1400" dirty="0">
              <a:latin typeface="Comic Sans MS"/>
              <a:ea typeface="Calibri"/>
              <a:cs typeface="Calibri"/>
            </a:endParaRPr>
          </a:p>
          <a:p>
            <a:r>
              <a:rPr lang="en-US" sz="1400" dirty="0">
                <a:latin typeface="Comic Sans MS"/>
              </a:rPr>
              <a:t>First Day Casualties: British: 57,470 casualties. British Fatalities: 19,240. </a:t>
            </a:r>
            <a:endParaRPr lang="en-US" sz="1400" dirty="0">
              <a:latin typeface="Comic Sans MS"/>
              <a:ea typeface="Calibri"/>
              <a:cs typeface="Calibri"/>
            </a:endParaRPr>
          </a:p>
        </p:txBody>
      </p:sp>
    </p:spTree>
    <p:extLst>
      <p:ext uri="{BB962C8B-B14F-4D97-AF65-F5344CB8AC3E}">
        <p14:creationId xmlns:p14="http://schemas.microsoft.com/office/powerpoint/2010/main" val="3747014925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17478</TotalTime>
  <Words>341</Words>
  <Application>Microsoft Office PowerPoint</Application>
  <PresentationFormat>A4 Paper (210x297 mm)</PresentationFormat>
  <Paragraphs>26</Paragraphs>
  <Slides>1</Slides>
  <Notes>1</Notes>
  <HiddenSlides>0</HiddenSlides>
  <MMClips>0</MMClips>
  <ScaleCrop>false</ScaleCrop>
  <HeadingPairs>
    <vt:vector size="6" baseType="variant">
      <vt:variant>
        <vt:lpstr>Fonts Used</vt:lpstr>
      </vt:variant>
      <vt:variant>
        <vt:i4>5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7" baseType="lpstr">
      <vt:lpstr>Aptos</vt:lpstr>
      <vt:lpstr>Arial</vt:lpstr>
      <vt:lpstr>Calibri</vt:lpstr>
      <vt:lpstr>Calibri Light</vt:lpstr>
      <vt:lpstr>Comic Sans MS</vt:lpstr>
      <vt:lpstr>Office Theme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Greg Thornton</dc:creator>
  <cp:lastModifiedBy>Mr M Plant</cp:lastModifiedBy>
  <cp:revision>352</cp:revision>
  <cp:lastPrinted>2025-05-07T12:01:56Z</cp:lastPrinted>
  <dcterms:created xsi:type="dcterms:W3CDTF">2020-07-02T19:41:34Z</dcterms:created>
  <dcterms:modified xsi:type="dcterms:W3CDTF">2025-09-07T13:05:12Z</dcterms:modified>
</cp:coreProperties>
</file>