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4"/>
  </p:sldMasterIdLst>
  <p:sldIdLst>
    <p:sldId id="302" r:id="rId5"/>
    <p:sldId id="303" r:id="rId6"/>
    <p:sldId id="306" r:id="rId7"/>
    <p:sldId id="304" r:id="rId8"/>
    <p:sldId id="305" r:id="rId9"/>
    <p:sldId id="307" r:id="rId10"/>
  </p:sldIdLst>
  <p:sldSz cx="9144000" cy="6858000" type="screen4x3"/>
  <p:notesSz cx="6797675" cy="9926638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3FC5F1"/>
    <a:srgbClr val="B4E9FA"/>
    <a:srgbClr val="FFFFFF"/>
    <a:srgbClr val="1C3F93"/>
    <a:srgbClr val="44546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0AEBE037-BAE2-439C-B845-ED3BBD6CB5B1}" v="60" dt="2025-10-15T20:13:48.737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–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>
        <p:scale>
          <a:sx n="60" d="100"/>
          <a:sy n="60" d="100"/>
        </p:scale>
        <p:origin x="1686" y="16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theme" Target="theme/theme1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viewProps" Target="viewProps.xml"/><Relationship Id="rId2" Type="http://schemas.openxmlformats.org/officeDocument/2006/relationships/customXml" Target="../customXml/item2.xml"/><Relationship Id="rId16" Type="http://schemas.microsoft.com/office/2015/10/relationships/revisionInfo" Target="revisionInfo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presProps" Target="presProps.xml"/><Relationship Id="rId5" Type="http://schemas.openxmlformats.org/officeDocument/2006/relationships/slide" Target="slides/slide1.xml"/><Relationship Id="rId15" Type="http://schemas.microsoft.com/office/2016/11/relationships/changesInfo" Target="changesInfos/changesInfo1.xml"/><Relationship Id="rId10" Type="http://schemas.openxmlformats.org/officeDocument/2006/relationships/slide" Target="slides/slide6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tableStyles" Target="tableStyle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Miss C Morrison" userId="4b3ecf94-75e9-4b68-8955-6669999d133b" providerId="ADAL" clId="{C3C1241F-F200-480D-B5A6-44598B60F1EA}"/>
    <pc:docChg chg="undo custSel modSld">
      <pc:chgData name="Miss C Morrison" userId="4b3ecf94-75e9-4b68-8955-6669999d133b" providerId="ADAL" clId="{C3C1241F-F200-480D-B5A6-44598B60F1EA}" dt="2025-08-27T11:27:44.438" v="114" actId="20577"/>
      <pc:docMkLst>
        <pc:docMk/>
      </pc:docMkLst>
      <pc:sldChg chg="modSp mod">
        <pc:chgData name="Miss C Morrison" userId="4b3ecf94-75e9-4b68-8955-6669999d133b" providerId="ADAL" clId="{C3C1241F-F200-480D-B5A6-44598B60F1EA}" dt="2025-08-27T11:24:30.160" v="83" actId="20577"/>
        <pc:sldMkLst>
          <pc:docMk/>
          <pc:sldMk cId="326273470" sldId="302"/>
        </pc:sldMkLst>
      </pc:sldChg>
      <pc:sldChg chg="modSp mod">
        <pc:chgData name="Miss C Morrison" userId="4b3ecf94-75e9-4b68-8955-6669999d133b" providerId="ADAL" clId="{C3C1241F-F200-480D-B5A6-44598B60F1EA}" dt="2025-08-27T11:27:44.438" v="114" actId="20577"/>
        <pc:sldMkLst>
          <pc:docMk/>
          <pc:sldMk cId="748330151" sldId="303"/>
        </pc:sldMkLst>
      </pc:sldChg>
    </pc:docChg>
  </pc:docChgLst>
  <pc:docChgLst>
    <pc:chgData name="Mr J Langton" userId="f6927150-1bee-45e8-98ac-cbe4998fa985" providerId="ADAL" clId="{A7021960-0F33-4B2B-B1AC-4A5AFF927E15}"/>
    <pc:docChg chg="undo custSel addSld delSld modSld">
      <pc:chgData name="Mr J Langton" userId="f6927150-1bee-45e8-98ac-cbe4998fa985" providerId="ADAL" clId="{A7021960-0F33-4B2B-B1AC-4A5AFF927E15}" dt="2025-08-26T20:37:13.261" v="750" actId="20577"/>
      <pc:docMkLst>
        <pc:docMk/>
      </pc:docMkLst>
      <pc:sldChg chg="addSp delSp modSp mod">
        <pc:chgData name="Mr J Langton" userId="f6927150-1bee-45e8-98ac-cbe4998fa985" providerId="ADAL" clId="{A7021960-0F33-4B2B-B1AC-4A5AFF927E15}" dt="2025-08-26T16:27:17.632" v="488" actId="313"/>
        <pc:sldMkLst>
          <pc:docMk/>
          <pc:sldMk cId="326273470" sldId="302"/>
        </pc:sldMkLst>
      </pc:sldChg>
      <pc:sldChg chg="addSp delSp modSp add mod">
        <pc:chgData name="Mr J Langton" userId="f6927150-1bee-45e8-98ac-cbe4998fa985" providerId="ADAL" clId="{A7021960-0F33-4B2B-B1AC-4A5AFF927E15}" dt="2025-08-26T20:37:13.261" v="750" actId="20577"/>
        <pc:sldMkLst>
          <pc:docMk/>
          <pc:sldMk cId="748330151" sldId="303"/>
        </pc:sldMkLst>
      </pc:sldChg>
      <pc:sldChg chg="modSp del mod">
        <pc:chgData name="Mr J Langton" userId="f6927150-1bee-45e8-98ac-cbe4998fa985" providerId="ADAL" clId="{A7021960-0F33-4B2B-B1AC-4A5AFF927E15}" dt="2025-08-26T16:27:43.526" v="493" actId="47"/>
        <pc:sldMkLst>
          <pc:docMk/>
          <pc:sldMk cId="1317358989" sldId="303"/>
        </pc:sldMkLst>
      </pc:sldChg>
      <pc:sldChg chg="addSp delSp modSp new del mod">
        <pc:chgData name="Mr J Langton" userId="f6927150-1bee-45e8-98ac-cbe4998fa985" providerId="ADAL" clId="{A7021960-0F33-4B2B-B1AC-4A5AFF927E15}" dt="2025-08-26T17:39:43.267" v="744" actId="47"/>
        <pc:sldMkLst>
          <pc:docMk/>
          <pc:sldMk cId="266005181" sldId="304"/>
        </pc:sldMkLst>
      </pc:sldChg>
    </pc:docChg>
  </pc:docChgLst>
  <pc:docChgLst>
    <pc:chgData name="Mr J Langton" userId="f6927150-1bee-45e8-98ac-cbe4998fa985" providerId="ADAL" clId="{87D5B787-C140-41B6-BE97-3E976469FBDD}"/>
    <pc:docChg chg="undo custSel modSld">
      <pc:chgData name="Mr J Langton" userId="f6927150-1bee-45e8-98ac-cbe4998fa985" providerId="ADAL" clId="{87D5B787-C140-41B6-BE97-3E976469FBDD}" dt="2025-09-04T13:42:23.839" v="74" actId="20577"/>
      <pc:docMkLst>
        <pc:docMk/>
      </pc:docMkLst>
      <pc:sldChg chg="modSp mod">
        <pc:chgData name="Mr J Langton" userId="f6927150-1bee-45e8-98ac-cbe4998fa985" providerId="ADAL" clId="{87D5B787-C140-41B6-BE97-3E976469FBDD}" dt="2025-09-04T13:42:23.839" v="74" actId="20577"/>
        <pc:sldMkLst>
          <pc:docMk/>
          <pc:sldMk cId="326273470" sldId="302"/>
        </pc:sldMkLst>
      </pc:sldChg>
    </pc:docChg>
  </pc:docChgLst>
  <pc:docChgLst>
    <pc:chgData name="Mr J Langton" userId="f6927150-1bee-45e8-98ac-cbe4998fa985" providerId="ADAL" clId="{A8CA9DF0-C599-4129-BCE0-B45722DE8365}"/>
    <pc:docChg chg="undo custSel addSld delSld modSld">
      <pc:chgData name="Mr J Langton" userId="f6927150-1bee-45e8-98ac-cbe4998fa985" providerId="ADAL" clId="{A8CA9DF0-C599-4129-BCE0-B45722DE8365}" dt="2025-10-15T20:14:36.134" v="773" actId="1076"/>
      <pc:docMkLst>
        <pc:docMk/>
      </pc:docMkLst>
      <pc:sldChg chg="addSp delSp modSp mod">
        <pc:chgData name="Mr J Langton" userId="f6927150-1bee-45e8-98ac-cbe4998fa985" providerId="ADAL" clId="{A8CA9DF0-C599-4129-BCE0-B45722DE8365}" dt="2025-10-15T19:59:41.958" v="685" actId="478"/>
        <pc:sldMkLst>
          <pc:docMk/>
          <pc:sldMk cId="326273470" sldId="302"/>
        </pc:sldMkLst>
        <pc:spChg chg="mod">
          <ac:chgData name="Mr J Langton" userId="f6927150-1bee-45e8-98ac-cbe4998fa985" providerId="ADAL" clId="{A8CA9DF0-C599-4129-BCE0-B45722DE8365}" dt="2025-10-15T19:34:27.829" v="474" actId="1076"/>
          <ac:spMkLst>
            <pc:docMk/>
            <pc:sldMk cId="326273470" sldId="302"/>
            <ac:spMk id="4" creationId="{FBCFEE71-AE2F-BA63-F2C3-B5C2AA9E1108}"/>
          </ac:spMkLst>
        </pc:spChg>
        <pc:spChg chg="mod">
          <ac:chgData name="Mr J Langton" userId="f6927150-1bee-45e8-98ac-cbe4998fa985" providerId="ADAL" clId="{A8CA9DF0-C599-4129-BCE0-B45722DE8365}" dt="2025-10-15T19:34:35.842" v="475" actId="14100"/>
          <ac:spMkLst>
            <pc:docMk/>
            <pc:sldMk cId="326273470" sldId="302"/>
            <ac:spMk id="5" creationId="{CFF52D73-9F1C-F84C-AD46-E9DD9BC0E657}"/>
          </ac:spMkLst>
        </pc:spChg>
        <pc:spChg chg="mod">
          <ac:chgData name="Mr J Langton" userId="f6927150-1bee-45e8-98ac-cbe4998fa985" providerId="ADAL" clId="{A8CA9DF0-C599-4129-BCE0-B45722DE8365}" dt="2025-10-15T19:22:51.563" v="115" actId="20577"/>
          <ac:spMkLst>
            <pc:docMk/>
            <pc:sldMk cId="326273470" sldId="302"/>
            <ac:spMk id="7" creationId="{2B8161C1-84DD-9661-D0EA-91306CA08168}"/>
          </ac:spMkLst>
        </pc:spChg>
        <pc:graphicFrameChg chg="add del mod">
          <ac:chgData name="Mr J Langton" userId="f6927150-1bee-45e8-98ac-cbe4998fa985" providerId="ADAL" clId="{A8CA9DF0-C599-4129-BCE0-B45722DE8365}" dt="2025-10-15T19:59:41.958" v="685" actId="478"/>
          <ac:graphicFrameMkLst>
            <pc:docMk/>
            <pc:sldMk cId="326273470" sldId="302"/>
            <ac:graphicFrameMk id="2" creationId="{5EAB9B5A-F943-7C70-857A-7B88622D7609}"/>
          </ac:graphicFrameMkLst>
        </pc:graphicFrameChg>
        <pc:graphicFrameChg chg="del modGraphic">
          <ac:chgData name="Mr J Langton" userId="f6927150-1bee-45e8-98ac-cbe4998fa985" providerId="ADAL" clId="{A8CA9DF0-C599-4129-BCE0-B45722DE8365}" dt="2025-10-15T19:22:08.269" v="76" actId="478"/>
          <ac:graphicFrameMkLst>
            <pc:docMk/>
            <pc:sldMk cId="326273470" sldId="302"/>
            <ac:graphicFrameMk id="13" creationId="{A04FA171-E980-B77D-E94D-BD427450A87C}"/>
          </ac:graphicFrameMkLst>
        </pc:graphicFrameChg>
        <pc:picChg chg="add mod">
          <ac:chgData name="Mr J Langton" userId="f6927150-1bee-45e8-98ac-cbe4998fa985" providerId="ADAL" clId="{A8CA9DF0-C599-4129-BCE0-B45722DE8365}" dt="2025-10-15T19:35:33.213" v="481" actId="1076"/>
          <ac:picMkLst>
            <pc:docMk/>
            <pc:sldMk cId="326273470" sldId="302"/>
            <ac:picMk id="3" creationId="{F9E0BE86-8A70-204F-829B-BD39B0AD41E4}"/>
          </ac:picMkLst>
        </pc:picChg>
      </pc:sldChg>
      <pc:sldChg chg="del">
        <pc:chgData name="Mr J Langton" userId="f6927150-1bee-45e8-98ac-cbe4998fa985" providerId="ADAL" clId="{A8CA9DF0-C599-4129-BCE0-B45722DE8365}" dt="2025-10-15T19:22:21.566" v="80" actId="47"/>
        <pc:sldMkLst>
          <pc:docMk/>
          <pc:sldMk cId="748330151" sldId="303"/>
        </pc:sldMkLst>
      </pc:sldChg>
      <pc:sldChg chg="addSp delSp modSp add mod">
        <pc:chgData name="Mr J Langton" userId="f6927150-1bee-45e8-98ac-cbe4998fa985" providerId="ADAL" clId="{A8CA9DF0-C599-4129-BCE0-B45722DE8365}" dt="2025-10-15T19:59:38.821" v="684" actId="478"/>
        <pc:sldMkLst>
          <pc:docMk/>
          <pc:sldMk cId="2780926844" sldId="303"/>
        </pc:sldMkLst>
        <pc:spChg chg="mod">
          <ac:chgData name="Mr J Langton" userId="f6927150-1bee-45e8-98ac-cbe4998fa985" providerId="ADAL" clId="{A8CA9DF0-C599-4129-BCE0-B45722DE8365}" dt="2025-10-15T19:40:26.611" v="542" actId="20577"/>
          <ac:spMkLst>
            <pc:docMk/>
            <pc:sldMk cId="2780926844" sldId="303"/>
            <ac:spMk id="4" creationId="{11D49D8E-10D5-B883-8F06-57115A4473DE}"/>
          </ac:spMkLst>
        </pc:spChg>
        <pc:spChg chg="del mod">
          <ac:chgData name="Mr J Langton" userId="f6927150-1bee-45e8-98ac-cbe4998fa985" providerId="ADAL" clId="{A8CA9DF0-C599-4129-BCE0-B45722DE8365}" dt="2025-10-15T19:52:42.121" v="640" actId="478"/>
          <ac:spMkLst>
            <pc:docMk/>
            <pc:sldMk cId="2780926844" sldId="303"/>
            <ac:spMk id="5" creationId="{95A0E673-CADC-4C2F-983D-A867073649B3}"/>
          </ac:spMkLst>
        </pc:spChg>
        <pc:graphicFrameChg chg="del">
          <ac:chgData name="Mr J Langton" userId="f6927150-1bee-45e8-98ac-cbe4998fa985" providerId="ADAL" clId="{A8CA9DF0-C599-4129-BCE0-B45722DE8365}" dt="2025-10-15T19:59:38.821" v="684" actId="478"/>
          <ac:graphicFrameMkLst>
            <pc:docMk/>
            <pc:sldMk cId="2780926844" sldId="303"/>
            <ac:graphicFrameMk id="2" creationId="{F8B26A50-18E0-8C5F-549C-C4FECFF230E1}"/>
          </ac:graphicFrameMkLst>
        </pc:graphicFrameChg>
        <pc:graphicFrameChg chg="add mod modGraphic">
          <ac:chgData name="Mr J Langton" userId="f6927150-1bee-45e8-98ac-cbe4998fa985" providerId="ADAL" clId="{A8CA9DF0-C599-4129-BCE0-B45722DE8365}" dt="2025-10-15T19:48:08.137" v="564" actId="20577"/>
          <ac:graphicFrameMkLst>
            <pc:docMk/>
            <pc:sldMk cId="2780926844" sldId="303"/>
            <ac:graphicFrameMk id="3" creationId="{43ACA151-5831-156F-5FC6-25CCE8FCAD43}"/>
          </ac:graphicFrameMkLst>
        </pc:graphicFrameChg>
        <pc:graphicFrameChg chg="add mod modGraphic">
          <ac:chgData name="Mr J Langton" userId="f6927150-1bee-45e8-98ac-cbe4998fa985" providerId="ADAL" clId="{A8CA9DF0-C599-4129-BCE0-B45722DE8365}" dt="2025-10-15T19:48:14.248" v="570" actId="20577"/>
          <ac:graphicFrameMkLst>
            <pc:docMk/>
            <pc:sldMk cId="2780926844" sldId="303"/>
            <ac:graphicFrameMk id="6" creationId="{06D4AB92-87AE-8333-23C1-CB19A98E6F7F}"/>
          </ac:graphicFrameMkLst>
        </pc:graphicFrameChg>
        <pc:graphicFrameChg chg="add mod">
          <ac:chgData name="Mr J Langton" userId="f6927150-1bee-45e8-98ac-cbe4998fa985" providerId="ADAL" clId="{A8CA9DF0-C599-4129-BCE0-B45722DE8365}" dt="2025-10-15T19:49:28.081" v="578" actId="1076"/>
          <ac:graphicFrameMkLst>
            <pc:docMk/>
            <pc:sldMk cId="2780926844" sldId="303"/>
            <ac:graphicFrameMk id="8" creationId="{F9477487-8FCB-3060-209A-E403741D1874}"/>
          </ac:graphicFrameMkLst>
        </pc:graphicFrameChg>
        <pc:picChg chg="add del mod">
          <ac:chgData name="Mr J Langton" userId="f6927150-1bee-45e8-98ac-cbe4998fa985" providerId="ADAL" clId="{A8CA9DF0-C599-4129-BCE0-B45722DE8365}" dt="2025-10-15T19:53:43.136" v="645" actId="478"/>
          <ac:picMkLst>
            <pc:docMk/>
            <pc:sldMk cId="2780926844" sldId="303"/>
            <ac:picMk id="2050" creationId="{E1F615E2-4F87-0327-EDD1-FCB30E5D69FB}"/>
          </ac:picMkLst>
        </pc:picChg>
        <pc:picChg chg="add mod">
          <ac:chgData name="Mr J Langton" userId="f6927150-1bee-45e8-98ac-cbe4998fa985" providerId="ADAL" clId="{A8CA9DF0-C599-4129-BCE0-B45722DE8365}" dt="2025-10-15T19:56:07.726" v="665" actId="14100"/>
          <ac:picMkLst>
            <pc:docMk/>
            <pc:sldMk cId="2780926844" sldId="303"/>
            <ac:picMk id="2052" creationId="{93DE2A0E-E510-5514-E994-B0B52AC64735}"/>
          </ac:picMkLst>
        </pc:picChg>
        <pc:picChg chg="add mod">
          <ac:chgData name="Mr J Langton" userId="f6927150-1bee-45e8-98ac-cbe4998fa985" providerId="ADAL" clId="{A8CA9DF0-C599-4129-BCE0-B45722DE8365}" dt="2025-10-15T19:56:14.529" v="667" actId="14100"/>
          <ac:picMkLst>
            <pc:docMk/>
            <pc:sldMk cId="2780926844" sldId="303"/>
            <ac:picMk id="2054" creationId="{2BAEE09A-41A3-71AA-18D2-443DAC81650E}"/>
          </ac:picMkLst>
        </pc:picChg>
      </pc:sldChg>
      <pc:sldChg chg="addSp delSp modSp add mod">
        <pc:chgData name="Mr J Langton" userId="f6927150-1bee-45e8-98ac-cbe4998fa985" providerId="ADAL" clId="{A8CA9DF0-C599-4129-BCE0-B45722DE8365}" dt="2025-10-15T19:59:30.714" v="682" actId="207"/>
        <pc:sldMkLst>
          <pc:docMk/>
          <pc:sldMk cId="3086459143" sldId="304"/>
        </pc:sldMkLst>
        <pc:spChg chg="mod">
          <ac:chgData name="Mr J Langton" userId="f6927150-1bee-45e8-98ac-cbe4998fa985" providerId="ADAL" clId="{A8CA9DF0-C599-4129-BCE0-B45722DE8365}" dt="2025-10-15T19:59:30.714" v="682" actId="207"/>
          <ac:spMkLst>
            <pc:docMk/>
            <pc:sldMk cId="3086459143" sldId="304"/>
            <ac:spMk id="4" creationId="{0DB236D3-C294-304D-B1A0-DAF8CEB4E904}"/>
          </ac:spMkLst>
        </pc:spChg>
        <pc:spChg chg="del">
          <ac:chgData name="Mr J Langton" userId="f6927150-1bee-45e8-98ac-cbe4998fa985" providerId="ADAL" clId="{A8CA9DF0-C599-4129-BCE0-B45722DE8365}" dt="2025-10-15T19:24:25.991" v="259" actId="478"/>
          <ac:spMkLst>
            <pc:docMk/>
            <pc:sldMk cId="3086459143" sldId="304"/>
            <ac:spMk id="5" creationId="{A660AAF3-A203-6930-3DD4-0C594912F59F}"/>
          </ac:spMkLst>
        </pc:spChg>
        <pc:picChg chg="add mod">
          <ac:chgData name="Mr J Langton" userId="f6927150-1bee-45e8-98ac-cbe4998fa985" providerId="ADAL" clId="{A8CA9DF0-C599-4129-BCE0-B45722DE8365}" dt="2025-10-15T19:58:06.600" v="673" actId="14100"/>
          <ac:picMkLst>
            <pc:docMk/>
            <pc:sldMk cId="3086459143" sldId="304"/>
            <ac:picMk id="3" creationId="{4AC6C258-3C53-039C-4AF3-A9EFAB42E961}"/>
          </ac:picMkLst>
        </pc:picChg>
      </pc:sldChg>
      <pc:sldChg chg="addSp delSp modSp add mod">
        <pc:chgData name="Mr J Langton" userId="f6927150-1bee-45e8-98ac-cbe4998fa985" providerId="ADAL" clId="{A8CA9DF0-C599-4129-BCE0-B45722DE8365}" dt="2025-10-15T20:07:38.843" v="747" actId="12385"/>
        <pc:sldMkLst>
          <pc:docMk/>
          <pc:sldMk cId="3192439020" sldId="305"/>
        </pc:sldMkLst>
        <pc:spChg chg="add mod">
          <ac:chgData name="Mr J Langton" userId="f6927150-1bee-45e8-98ac-cbe4998fa985" providerId="ADAL" clId="{A8CA9DF0-C599-4129-BCE0-B45722DE8365}" dt="2025-10-15T20:05:43.789" v="726" actId="20577"/>
          <ac:spMkLst>
            <pc:docMk/>
            <pc:sldMk cId="3192439020" sldId="305"/>
            <ac:spMk id="3" creationId="{901F9B51-13A2-BF2B-1AF2-EBE43DE69A63}"/>
          </ac:spMkLst>
        </pc:spChg>
        <pc:spChg chg="mod">
          <ac:chgData name="Mr J Langton" userId="f6927150-1bee-45e8-98ac-cbe4998fa985" providerId="ADAL" clId="{A8CA9DF0-C599-4129-BCE0-B45722DE8365}" dt="2025-10-15T20:01:12.305" v="699" actId="20577"/>
          <ac:spMkLst>
            <pc:docMk/>
            <pc:sldMk cId="3192439020" sldId="305"/>
            <ac:spMk id="4" creationId="{FAF6A440-EB8D-6717-5C50-3219CEF1A94F}"/>
          </ac:spMkLst>
        </pc:spChg>
        <pc:spChg chg="add del mod">
          <ac:chgData name="Mr J Langton" userId="f6927150-1bee-45e8-98ac-cbe4998fa985" providerId="ADAL" clId="{A8CA9DF0-C599-4129-BCE0-B45722DE8365}" dt="2025-10-15T20:05:15.178" v="722" actId="478"/>
          <ac:spMkLst>
            <pc:docMk/>
            <pc:sldMk cId="3192439020" sldId="305"/>
            <ac:spMk id="5" creationId="{009B628C-DDDA-52AE-85E6-960235B2BA1A}"/>
          </ac:spMkLst>
        </pc:spChg>
        <pc:graphicFrameChg chg="del">
          <ac:chgData name="Mr J Langton" userId="f6927150-1bee-45e8-98ac-cbe4998fa985" providerId="ADAL" clId="{A8CA9DF0-C599-4129-BCE0-B45722DE8365}" dt="2025-10-15T19:26:44.876" v="427" actId="478"/>
          <ac:graphicFrameMkLst>
            <pc:docMk/>
            <pc:sldMk cId="3192439020" sldId="305"/>
            <ac:graphicFrameMk id="2" creationId="{89D4D7AD-2375-7594-EE6C-83FD278850C2}"/>
          </ac:graphicFrameMkLst>
        </pc:graphicFrameChg>
        <pc:graphicFrameChg chg="add mod modGraphic">
          <ac:chgData name="Mr J Langton" userId="f6927150-1bee-45e8-98ac-cbe4998fa985" providerId="ADAL" clId="{A8CA9DF0-C599-4129-BCE0-B45722DE8365}" dt="2025-10-15T20:02:32.973" v="716" actId="1076"/>
          <ac:graphicFrameMkLst>
            <pc:docMk/>
            <pc:sldMk cId="3192439020" sldId="305"/>
            <ac:graphicFrameMk id="6" creationId="{5D89D4B1-5A2A-CB11-EB10-428F4C7501A5}"/>
          </ac:graphicFrameMkLst>
        </pc:graphicFrameChg>
        <pc:graphicFrameChg chg="add del mod modGraphic">
          <ac:chgData name="Mr J Langton" userId="f6927150-1bee-45e8-98ac-cbe4998fa985" providerId="ADAL" clId="{A8CA9DF0-C599-4129-BCE0-B45722DE8365}" dt="2025-10-15T20:07:10.566" v="738" actId="478"/>
          <ac:graphicFrameMkLst>
            <pc:docMk/>
            <pc:sldMk cId="3192439020" sldId="305"/>
            <ac:graphicFrameMk id="8" creationId="{D42332E0-2B92-F8F7-743B-D7E5B9210251}"/>
          </ac:graphicFrameMkLst>
        </pc:graphicFrameChg>
        <pc:graphicFrameChg chg="add mod modGraphic">
          <ac:chgData name="Mr J Langton" userId="f6927150-1bee-45e8-98ac-cbe4998fa985" providerId="ADAL" clId="{A8CA9DF0-C599-4129-BCE0-B45722DE8365}" dt="2025-10-15T20:07:38.843" v="747" actId="12385"/>
          <ac:graphicFrameMkLst>
            <pc:docMk/>
            <pc:sldMk cId="3192439020" sldId="305"/>
            <ac:graphicFrameMk id="9" creationId="{B95769FF-84BE-D1AF-54FE-B2C61F895F64}"/>
          </ac:graphicFrameMkLst>
        </pc:graphicFrameChg>
      </pc:sldChg>
      <pc:sldChg chg="new del">
        <pc:chgData name="Mr J Langton" userId="f6927150-1bee-45e8-98ac-cbe4998fa985" providerId="ADAL" clId="{A8CA9DF0-C599-4129-BCE0-B45722DE8365}" dt="2025-10-15T19:49:37.598" v="580" actId="47"/>
        <pc:sldMkLst>
          <pc:docMk/>
          <pc:sldMk cId="1628342250" sldId="306"/>
        </pc:sldMkLst>
      </pc:sldChg>
      <pc:sldChg chg="addSp delSp modSp add mod">
        <pc:chgData name="Mr J Langton" userId="f6927150-1bee-45e8-98ac-cbe4998fa985" providerId="ADAL" clId="{A8CA9DF0-C599-4129-BCE0-B45722DE8365}" dt="2025-10-15T19:59:35.466" v="683" actId="478"/>
        <pc:sldMkLst>
          <pc:docMk/>
          <pc:sldMk cId="2460210409" sldId="306"/>
        </pc:sldMkLst>
        <pc:spChg chg="del">
          <ac:chgData name="Mr J Langton" userId="f6927150-1bee-45e8-98ac-cbe4998fa985" providerId="ADAL" clId="{A8CA9DF0-C599-4129-BCE0-B45722DE8365}" dt="2025-10-15T19:49:56.624" v="583" actId="478"/>
          <ac:spMkLst>
            <pc:docMk/>
            <pc:sldMk cId="2460210409" sldId="306"/>
            <ac:spMk id="4" creationId="{B7BE6138-7D08-A2D8-63E3-1656B6CF86F0}"/>
          </ac:spMkLst>
        </pc:spChg>
        <pc:spChg chg="mod">
          <ac:chgData name="Mr J Langton" userId="f6927150-1bee-45e8-98ac-cbe4998fa985" providerId="ADAL" clId="{A8CA9DF0-C599-4129-BCE0-B45722DE8365}" dt="2025-10-15T19:50:07.929" v="587" actId="20577"/>
          <ac:spMkLst>
            <pc:docMk/>
            <pc:sldMk cId="2460210409" sldId="306"/>
            <ac:spMk id="5" creationId="{E53E9B7D-664B-D231-DFFA-92CDB3002FF4}"/>
          </ac:spMkLst>
        </pc:spChg>
        <pc:graphicFrameChg chg="del">
          <ac:chgData name="Mr J Langton" userId="f6927150-1bee-45e8-98ac-cbe4998fa985" providerId="ADAL" clId="{A8CA9DF0-C599-4129-BCE0-B45722DE8365}" dt="2025-10-15T19:59:35.466" v="683" actId="478"/>
          <ac:graphicFrameMkLst>
            <pc:docMk/>
            <pc:sldMk cId="2460210409" sldId="306"/>
            <ac:graphicFrameMk id="2" creationId="{9DE41780-032A-41AB-D71A-28E0C5AE8A06}"/>
          </ac:graphicFrameMkLst>
        </pc:graphicFrameChg>
        <pc:graphicFrameChg chg="del">
          <ac:chgData name="Mr J Langton" userId="f6927150-1bee-45e8-98ac-cbe4998fa985" providerId="ADAL" clId="{A8CA9DF0-C599-4129-BCE0-B45722DE8365}" dt="2025-10-15T19:49:55.332" v="582" actId="478"/>
          <ac:graphicFrameMkLst>
            <pc:docMk/>
            <pc:sldMk cId="2460210409" sldId="306"/>
            <ac:graphicFrameMk id="3" creationId="{7319ED0D-0E39-5E0D-F458-A17987FD26B0}"/>
          </ac:graphicFrameMkLst>
        </pc:graphicFrameChg>
        <pc:graphicFrameChg chg="del">
          <ac:chgData name="Mr J Langton" userId="f6927150-1bee-45e8-98ac-cbe4998fa985" providerId="ADAL" clId="{A8CA9DF0-C599-4129-BCE0-B45722DE8365}" dt="2025-10-15T19:49:59.317" v="584" actId="478"/>
          <ac:graphicFrameMkLst>
            <pc:docMk/>
            <pc:sldMk cId="2460210409" sldId="306"/>
            <ac:graphicFrameMk id="6" creationId="{171B6F6D-217A-F355-F5FC-F2DF1302C410}"/>
          </ac:graphicFrameMkLst>
        </pc:graphicFrameChg>
        <pc:graphicFrameChg chg="add mod modGraphic">
          <ac:chgData name="Mr J Langton" userId="f6927150-1bee-45e8-98ac-cbe4998fa985" providerId="ADAL" clId="{A8CA9DF0-C599-4129-BCE0-B45722DE8365}" dt="2025-10-15T19:52:35.798" v="639" actId="20577"/>
          <ac:graphicFrameMkLst>
            <pc:docMk/>
            <pc:sldMk cId="2460210409" sldId="306"/>
            <ac:graphicFrameMk id="8" creationId="{0CDE98C2-B896-CDF5-1F72-AF344DF729C2}"/>
          </ac:graphicFrameMkLst>
        </pc:graphicFrameChg>
      </pc:sldChg>
      <pc:sldChg chg="addSp delSp modSp add mod">
        <pc:chgData name="Mr J Langton" userId="f6927150-1bee-45e8-98ac-cbe4998fa985" providerId="ADAL" clId="{A8CA9DF0-C599-4129-BCE0-B45722DE8365}" dt="2025-10-15T20:14:36.134" v="773" actId="1076"/>
        <pc:sldMkLst>
          <pc:docMk/>
          <pc:sldMk cId="1844696814" sldId="307"/>
        </pc:sldMkLst>
        <pc:spChg chg="del">
          <ac:chgData name="Mr J Langton" userId="f6927150-1bee-45e8-98ac-cbe4998fa985" providerId="ADAL" clId="{A8CA9DF0-C599-4129-BCE0-B45722DE8365}" dt="2025-10-15T20:07:50.165" v="750" actId="478"/>
          <ac:spMkLst>
            <pc:docMk/>
            <pc:sldMk cId="1844696814" sldId="307"/>
            <ac:spMk id="3" creationId="{178912A3-D22B-B2DF-D679-082EACA5887F}"/>
          </ac:spMkLst>
        </pc:spChg>
        <pc:spChg chg="del">
          <ac:chgData name="Mr J Langton" userId="f6927150-1bee-45e8-98ac-cbe4998fa985" providerId="ADAL" clId="{A8CA9DF0-C599-4129-BCE0-B45722DE8365}" dt="2025-10-15T20:07:48.132" v="749" actId="478"/>
          <ac:spMkLst>
            <pc:docMk/>
            <pc:sldMk cId="1844696814" sldId="307"/>
            <ac:spMk id="4" creationId="{0306AFB1-9A91-8873-426C-F9965B7E846F}"/>
          </ac:spMkLst>
        </pc:spChg>
        <pc:graphicFrameChg chg="add mod modGraphic">
          <ac:chgData name="Mr J Langton" userId="f6927150-1bee-45e8-98ac-cbe4998fa985" providerId="ADAL" clId="{A8CA9DF0-C599-4129-BCE0-B45722DE8365}" dt="2025-10-15T20:14:36.134" v="773" actId="1076"/>
          <ac:graphicFrameMkLst>
            <pc:docMk/>
            <pc:sldMk cId="1844696814" sldId="307"/>
            <ac:graphicFrameMk id="2" creationId="{0A8D0858-F43E-AF13-C2D0-9F4E263FE622}"/>
          </ac:graphicFrameMkLst>
        </pc:graphicFrameChg>
        <pc:graphicFrameChg chg="del">
          <ac:chgData name="Mr J Langton" userId="f6927150-1bee-45e8-98ac-cbe4998fa985" providerId="ADAL" clId="{A8CA9DF0-C599-4129-BCE0-B45722DE8365}" dt="2025-10-15T20:07:52.929" v="751" actId="478"/>
          <ac:graphicFrameMkLst>
            <pc:docMk/>
            <pc:sldMk cId="1844696814" sldId="307"/>
            <ac:graphicFrameMk id="6" creationId="{C3A6071E-2507-7497-8680-5A9F037952B4}"/>
          </ac:graphicFrameMkLst>
        </pc:graphicFrameChg>
        <pc:graphicFrameChg chg="del">
          <ac:chgData name="Mr J Langton" userId="f6927150-1bee-45e8-98ac-cbe4998fa985" providerId="ADAL" clId="{A8CA9DF0-C599-4129-BCE0-B45722DE8365}" dt="2025-10-15T20:07:59.965" v="752" actId="478"/>
          <ac:graphicFrameMkLst>
            <pc:docMk/>
            <pc:sldMk cId="1844696814" sldId="307"/>
            <ac:graphicFrameMk id="9" creationId="{32AA3CE3-131C-800C-D9B3-9A2D5694A232}"/>
          </ac:graphicFrameMkLst>
        </pc:graphicFrame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011C18-ACEC-4E17-9299-BC78FF441B79}" type="datetimeFigureOut">
              <a:rPr lang="en-GB" smtClean="0"/>
              <a:t>15/10/2025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5F0480-B432-4B2D-959A-EFDF7B26ABA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5152310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011C18-ACEC-4E17-9299-BC78FF441B79}" type="datetimeFigureOut">
              <a:rPr lang="en-GB" smtClean="0"/>
              <a:t>15/10/2025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5F0480-B432-4B2D-959A-EFDF7B26ABA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2890882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011C18-ACEC-4E17-9299-BC78FF441B79}" type="datetimeFigureOut">
              <a:rPr lang="en-GB" smtClean="0"/>
              <a:t>15/10/2025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5F0480-B432-4B2D-959A-EFDF7B26ABA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2871769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011C18-ACEC-4E17-9299-BC78FF441B79}" type="datetimeFigureOut">
              <a:rPr lang="en-GB" smtClean="0"/>
              <a:t>15/10/2025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5F0480-B432-4B2D-959A-EFDF7B26ABA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636606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011C18-ACEC-4E17-9299-BC78FF441B79}" type="datetimeFigureOut">
              <a:rPr lang="en-GB" smtClean="0"/>
              <a:t>15/10/2025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5F0480-B432-4B2D-959A-EFDF7B26ABA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3416088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011C18-ACEC-4E17-9299-BC78FF441B79}" type="datetimeFigureOut">
              <a:rPr lang="en-GB" smtClean="0"/>
              <a:t>15/10/2025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5F0480-B432-4B2D-959A-EFDF7B26ABA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1348577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011C18-ACEC-4E17-9299-BC78FF441B79}" type="datetimeFigureOut">
              <a:rPr lang="en-GB" smtClean="0"/>
              <a:t>15/10/2025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5F0480-B432-4B2D-959A-EFDF7B26ABA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2931943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011C18-ACEC-4E17-9299-BC78FF441B79}" type="datetimeFigureOut">
              <a:rPr lang="en-GB" smtClean="0"/>
              <a:t>15/10/2025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5F0480-B432-4B2D-959A-EFDF7B26ABA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3225747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011C18-ACEC-4E17-9299-BC78FF441B79}" type="datetimeFigureOut">
              <a:rPr lang="en-GB" smtClean="0"/>
              <a:t>15/10/2025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5F0480-B432-4B2D-959A-EFDF7B26ABA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2746093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011C18-ACEC-4E17-9299-BC78FF441B79}" type="datetimeFigureOut">
              <a:rPr lang="en-GB" smtClean="0"/>
              <a:t>15/10/2025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5F0480-B432-4B2D-959A-EFDF7B26ABA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0570487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011C18-ACEC-4E17-9299-BC78FF441B79}" type="datetimeFigureOut">
              <a:rPr lang="en-GB" smtClean="0"/>
              <a:t>15/10/2025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5F0480-B432-4B2D-959A-EFDF7B26ABA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360911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E011C18-ACEC-4E17-9299-BC78FF441B79}" type="datetimeFigureOut">
              <a:rPr lang="en-GB" smtClean="0"/>
              <a:t>15/10/2025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A5F0480-B432-4B2D-959A-EFDF7B26ABA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7639265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https://www.bbc.co.uk/bitesize/subjects/zrw76sg" TargetMode="Externa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.png"/><Relationship Id="rId4" Type="http://schemas.openxmlformats.org/officeDocument/2006/relationships/hyperlink" Target="https://www.bbc.co.uk/bitesize/subjects/zrw76sg" TargetMode="Externa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https://www.bbc.co.uk/bitesize/subjects/zrw76sg" TargetMode="Externa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https://www.bbc.co.uk/bitesize/subjects/zrw76sg" TargetMode="Externa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https://www.bbc.co.uk/bitesize/subjects/zrw76sg" TargetMode="Externa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https://www.bbc.co.uk/bitesize/subjects/zrw76sg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Rectangle 21">
            <a:extLst>
              <a:ext uri="{FF2B5EF4-FFF2-40B4-BE49-F238E27FC236}">
                <a16:creationId xmlns:a16="http://schemas.microsoft.com/office/drawing/2014/main" id="{62B0BB2E-A89E-F9D8-4E20-5B090563527C}"/>
              </a:ext>
            </a:extLst>
          </p:cNvPr>
          <p:cNvSpPr/>
          <p:nvPr/>
        </p:nvSpPr>
        <p:spPr>
          <a:xfrm>
            <a:off x="45991" y="6464626"/>
            <a:ext cx="9025686" cy="341776"/>
          </a:xfrm>
          <a:prstGeom prst="rect">
            <a:avLst/>
          </a:prstGeom>
          <a:solidFill>
            <a:srgbClr val="1C3F93"/>
          </a:solidFill>
          <a:ln>
            <a:solidFill>
              <a:srgbClr val="3FC5F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1100" b="1" dirty="0"/>
              <a:t>Helpful </a:t>
            </a:r>
            <a:r>
              <a:rPr lang="en-GB" sz="1100" b="1" dirty="0">
                <a:solidFill>
                  <a:schemeClr val="bg1"/>
                </a:solidFill>
              </a:rPr>
              <a:t>revision - </a:t>
            </a:r>
            <a:r>
              <a:rPr lang="en-GB" sz="1100" dirty="0">
                <a:solidFill>
                  <a:schemeClr val="bg1"/>
                </a:solidFill>
                <a:hlinkClick r:id="rId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KS3 Geography - BBC Bitesize</a:t>
            </a:r>
            <a:endParaRPr lang="en-GB" sz="1100" dirty="0">
              <a:solidFill>
                <a:schemeClr val="bg1"/>
              </a:solidFill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FBCFEE71-AE2F-BA63-F2C3-B5C2AA9E1108}"/>
              </a:ext>
            </a:extLst>
          </p:cNvPr>
          <p:cNvSpPr/>
          <p:nvPr/>
        </p:nvSpPr>
        <p:spPr>
          <a:xfrm>
            <a:off x="0" y="648727"/>
            <a:ext cx="3926402" cy="5760365"/>
          </a:xfrm>
          <a:prstGeom prst="rect">
            <a:avLst/>
          </a:prstGeom>
          <a:solidFill>
            <a:schemeClr val="bg1"/>
          </a:solidFill>
          <a:ln w="28575">
            <a:solidFill>
              <a:srgbClr val="3FC5F1"/>
            </a:solidFill>
            <a:prstDash val="dash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en-GB" sz="1000" b="1" dirty="0">
                <a:solidFill>
                  <a:schemeClr val="tx1"/>
                </a:solidFill>
              </a:rPr>
              <a:t>Key idea 1: What makes extreme weather? Extreme weather:</a:t>
            </a:r>
            <a:br>
              <a:rPr lang="en-GB" sz="1000" dirty="0">
                <a:solidFill>
                  <a:schemeClr val="tx1"/>
                </a:solidFill>
              </a:rPr>
            </a:br>
            <a:r>
              <a:rPr lang="en-GB" sz="1000" dirty="0">
                <a:solidFill>
                  <a:schemeClr val="tx1"/>
                </a:solidFill>
              </a:rPr>
              <a:t>Weather that is </a:t>
            </a:r>
            <a:r>
              <a:rPr lang="en-GB" sz="1000" b="1" dirty="0">
                <a:solidFill>
                  <a:schemeClr val="tx1"/>
                </a:solidFill>
              </a:rPr>
              <a:t>unusually severe or unexpected</a:t>
            </a:r>
            <a:r>
              <a:rPr lang="en-GB" sz="1000" dirty="0">
                <a:solidFill>
                  <a:schemeClr val="tx1"/>
                </a:solidFill>
              </a:rPr>
              <a:t> and falls outside normal patterns for a location.</a:t>
            </a:r>
            <a:br>
              <a:rPr lang="en-GB" sz="1000" dirty="0">
                <a:solidFill>
                  <a:schemeClr val="tx1"/>
                </a:solidFill>
              </a:rPr>
            </a:br>
            <a:r>
              <a:rPr lang="en-GB" sz="1000" b="1" dirty="0">
                <a:solidFill>
                  <a:schemeClr val="tx1"/>
                </a:solidFill>
              </a:rPr>
              <a:t>Example:</a:t>
            </a:r>
            <a:r>
              <a:rPr lang="en-GB" sz="1000" dirty="0">
                <a:solidFill>
                  <a:schemeClr val="tx1"/>
                </a:solidFill>
              </a:rPr>
              <a:t> The UK experienced a </a:t>
            </a:r>
            <a:r>
              <a:rPr lang="en-GB" sz="1000" b="1" dirty="0">
                <a:solidFill>
                  <a:schemeClr val="tx1"/>
                </a:solidFill>
              </a:rPr>
              <a:t>heatwave in July 2022</a:t>
            </a:r>
            <a:r>
              <a:rPr lang="en-GB" sz="1000" dirty="0">
                <a:solidFill>
                  <a:schemeClr val="tx1"/>
                </a:solidFill>
              </a:rPr>
              <a:t>, reaching </a:t>
            </a:r>
            <a:r>
              <a:rPr lang="en-GB" sz="1000" b="1" dirty="0">
                <a:solidFill>
                  <a:schemeClr val="tx1"/>
                </a:solidFill>
              </a:rPr>
              <a:t>40°C</a:t>
            </a:r>
            <a:r>
              <a:rPr lang="en-GB" sz="1000" dirty="0">
                <a:solidFill>
                  <a:schemeClr val="tx1"/>
                </a:solidFill>
              </a:rPr>
              <a:t>, the hottest temperature on record.</a:t>
            </a:r>
            <a:br>
              <a:rPr lang="en-GB" sz="1000" dirty="0">
                <a:solidFill>
                  <a:schemeClr val="tx1"/>
                </a:solidFill>
              </a:rPr>
            </a:br>
            <a:r>
              <a:rPr lang="en-GB" sz="1000" b="1" dirty="0">
                <a:solidFill>
                  <a:schemeClr val="tx1"/>
                </a:solidFill>
              </a:rPr>
              <a:t>Explanation:</a:t>
            </a:r>
            <a:r>
              <a:rPr lang="en-GB" sz="1000" dirty="0">
                <a:solidFill>
                  <a:schemeClr val="tx1"/>
                </a:solidFill>
              </a:rPr>
              <a:t> Weather becomes extreme when it is unusually intense, happens more often than expected, or causes serious impacts such as flooding, drought, or heat-related deaths.</a:t>
            </a:r>
          </a:p>
          <a:p>
            <a:pPr algn="ctr"/>
            <a:endParaRPr lang="en-GB" sz="1000" u="sng" dirty="0">
              <a:solidFill>
                <a:schemeClr val="tx1"/>
              </a:solidFill>
            </a:endParaRPr>
          </a:p>
          <a:p>
            <a:r>
              <a:rPr lang="en-GB" sz="1000" b="1" dirty="0">
                <a:solidFill>
                  <a:schemeClr val="tx1"/>
                </a:solidFill>
              </a:rPr>
              <a:t>Types of extreme weather in the UK</a:t>
            </a:r>
          </a:p>
          <a:p>
            <a:r>
              <a:rPr lang="en-GB" sz="1000" b="1" dirty="0">
                <a:solidFill>
                  <a:schemeClr val="tx1"/>
                </a:solidFill>
              </a:rPr>
              <a:t>Heatwaves</a:t>
            </a:r>
            <a:r>
              <a:rPr lang="en-GB" sz="1000" dirty="0">
                <a:solidFill>
                  <a:schemeClr val="tx1"/>
                </a:solidFill>
              </a:rPr>
              <a:t> – long periods of unusually hot weather (e.g. July 2022).</a:t>
            </a:r>
          </a:p>
          <a:p>
            <a:r>
              <a:rPr lang="en-GB" sz="1000" b="1" dirty="0">
                <a:solidFill>
                  <a:schemeClr val="tx1"/>
                </a:solidFill>
              </a:rPr>
              <a:t>Flooding</a:t>
            </a:r>
            <a:r>
              <a:rPr lang="en-GB" sz="1000" dirty="0">
                <a:solidFill>
                  <a:schemeClr val="tx1"/>
                </a:solidFill>
              </a:rPr>
              <a:t> – caused by heavy rainfall and saturated ground (e.g. Storm Desmond, 2015).</a:t>
            </a:r>
          </a:p>
          <a:p>
            <a:r>
              <a:rPr lang="en-GB" sz="1000" b="1" dirty="0">
                <a:solidFill>
                  <a:schemeClr val="tx1"/>
                </a:solidFill>
              </a:rPr>
              <a:t>Snow and ice</a:t>
            </a:r>
            <a:r>
              <a:rPr lang="en-GB" sz="1000" dirty="0">
                <a:solidFill>
                  <a:schemeClr val="tx1"/>
                </a:solidFill>
              </a:rPr>
              <a:t> – freezing temperatures cause disruption (e.g. “Beast from the East”, 2018).</a:t>
            </a:r>
          </a:p>
          <a:p>
            <a:r>
              <a:rPr lang="en-GB" sz="1000" b="1" dirty="0">
                <a:solidFill>
                  <a:schemeClr val="tx1"/>
                </a:solidFill>
              </a:rPr>
              <a:t>Storms and strong winds</a:t>
            </a:r>
            <a:r>
              <a:rPr lang="en-GB" sz="1000" dirty="0">
                <a:solidFill>
                  <a:schemeClr val="tx1"/>
                </a:solidFill>
              </a:rPr>
              <a:t> – cause property damage and power cuts (e.g. Storm Eunice, 2022).</a:t>
            </a:r>
          </a:p>
          <a:p>
            <a:r>
              <a:rPr lang="en-GB" sz="1000" b="1" dirty="0">
                <a:solidFill>
                  <a:schemeClr val="tx1"/>
                </a:solidFill>
              </a:rPr>
              <a:t>Droughts</a:t>
            </a:r>
            <a:r>
              <a:rPr lang="en-GB" sz="1000" dirty="0">
                <a:solidFill>
                  <a:schemeClr val="tx1"/>
                </a:solidFill>
              </a:rPr>
              <a:t> – long dry periods leading to water shortages.</a:t>
            </a:r>
          </a:p>
          <a:p>
            <a:endParaRPr lang="en-GB" sz="1000" dirty="0">
              <a:solidFill>
                <a:schemeClr val="tx1"/>
              </a:solidFill>
            </a:endParaRPr>
          </a:p>
          <a:p>
            <a:r>
              <a:rPr lang="en-GB" sz="1000" b="1" dirty="0">
                <a:solidFill>
                  <a:schemeClr val="tx1"/>
                </a:solidFill>
              </a:rPr>
              <a:t>How do we define ‘extreme’?</a:t>
            </a:r>
          </a:p>
          <a:p>
            <a:r>
              <a:rPr lang="en-GB" sz="1000" dirty="0">
                <a:solidFill>
                  <a:schemeClr val="tx1"/>
                </a:solidFill>
              </a:rPr>
              <a:t>Weather is considered </a:t>
            </a:r>
            <a:r>
              <a:rPr lang="en-GB" sz="1000" b="1" dirty="0">
                <a:solidFill>
                  <a:schemeClr val="tx1"/>
                </a:solidFill>
              </a:rPr>
              <a:t>extreme</a:t>
            </a:r>
            <a:r>
              <a:rPr lang="en-GB" sz="1000" dirty="0">
                <a:solidFill>
                  <a:schemeClr val="tx1"/>
                </a:solidFill>
              </a:rPr>
              <a:t> based on three key factors:</a:t>
            </a:r>
          </a:p>
          <a:p>
            <a:r>
              <a:rPr lang="en-GB" sz="1000" b="1" dirty="0">
                <a:solidFill>
                  <a:schemeClr val="tx1"/>
                </a:solidFill>
              </a:rPr>
              <a:t>Intensity</a:t>
            </a:r>
            <a:r>
              <a:rPr lang="en-GB" sz="1000" dirty="0">
                <a:solidFill>
                  <a:schemeClr val="tx1"/>
                </a:solidFill>
              </a:rPr>
              <a:t> – how strong or severe the weather is (e.g. heavy rainfall or record heat).</a:t>
            </a:r>
          </a:p>
          <a:p>
            <a:r>
              <a:rPr lang="en-GB" sz="1000" b="1" dirty="0">
                <a:solidFill>
                  <a:schemeClr val="tx1"/>
                </a:solidFill>
              </a:rPr>
              <a:t>Frequency</a:t>
            </a:r>
            <a:r>
              <a:rPr lang="en-GB" sz="1000" dirty="0">
                <a:solidFill>
                  <a:schemeClr val="tx1"/>
                </a:solidFill>
              </a:rPr>
              <a:t> – how often it happens compared to the past.</a:t>
            </a:r>
          </a:p>
          <a:p>
            <a:r>
              <a:rPr lang="en-GB" sz="1000" b="1" dirty="0">
                <a:solidFill>
                  <a:schemeClr val="tx1"/>
                </a:solidFill>
              </a:rPr>
              <a:t>Impact</a:t>
            </a:r>
            <a:r>
              <a:rPr lang="en-GB" sz="1000" dirty="0">
                <a:solidFill>
                  <a:schemeClr val="tx1"/>
                </a:solidFill>
              </a:rPr>
              <a:t> – how much damage or disruption it causes to people, property, and the environment.</a:t>
            </a:r>
          </a:p>
          <a:p>
            <a:endParaRPr lang="en-GB" sz="1000" dirty="0">
              <a:solidFill>
                <a:schemeClr val="tx1"/>
              </a:solidFill>
            </a:endParaRPr>
          </a:p>
          <a:p>
            <a:r>
              <a:rPr lang="en-GB" sz="1000" b="1" dirty="0">
                <a:solidFill>
                  <a:schemeClr val="tx1"/>
                </a:solidFill>
              </a:rPr>
              <a:t>Data interpretation – UK trends (2000–2020)</a:t>
            </a:r>
          </a:p>
          <a:p>
            <a:r>
              <a:rPr lang="en-GB" sz="1000" b="1" dirty="0">
                <a:solidFill>
                  <a:schemeClr val="tx1"/>
                </a:solidFill>
              </a:rPr>
              <a:t>Trend:</a:t>
            </a:r>
            <a:r>
              <a:rPr lang="en-GB" sz="1000" dirty="0">
                <a:solidFill>
                  <a:schemeClr val="tx1"/>
                </a:solidFill>
              </a:rPr>
              <a:t> Both rainfall and highest temperatures in the UK have </a:t>
            </a:r>
            <a:r>
              <a:rPr lang="en-GB" sz="1000" b="1" dirty="0">
                <a:solidFill>
                  <a:schemeClr val="tx1"/>
                </a:solidFill>
              </a:rPr>
              <a:t>increased overall</a:t>
            </a:r>
            <a:r>
              <a:rPr lang="en-GB" sz="1000" dirty="0">
                <a:solidFill>
                  <a:schemeClr val="tx1"/>
                </a:solidFill>
              </a:rPr>
              <a:t>.</a:t>
            </a:r>
            <a:br>
              <a:rPr lang="en-GB" sz="1000" dirty="0">
                <a:solidFill>
                  <a:schemeClr val="tx1"/>
                </a:solidFill>
              </a:rPr>
            </a:br>
            <a:r>
              <a:rPr lang="en-GB" sz="1000" b="1" dirty="0">
                <a:solidFill>
                  <a:schemeClr val="tx1"/>
                </a:solidFill>
              </a:rPr>
              <a:t>Example:</a:t>
            </a:r>
            <a:r>
              <a:rPr lang="en-GB" sz="1000" dirty="0">
                <a:solidFill>
                  <a:schemeClr val="tx1"/>
                </a:solidFill>
              </a:rPr>
              <a:t> Rainfall peaked around </a:t>
            </a:r>
            <a:r>
              <a:rPr lang="en-GB" sz="1000" b="1" dirty="0">
                <a:solidFill>
                  <a:schemeClr val="tx1"/>
                </a:solidFill>
              </a:rPr>
              <a:t>1,300 mm</a:t>
            </a:r>
            <a:r>
              <a:rPr lang="en-GB" sz="1000" dirty="0">
                <a:solidFill>
                  <a:schemeClr val="tx1"/>
                </a:solidFill>
              </a:rPr>
              <a:t> in 2012 and 2020; the hottest day reached </a:t>
            </a:r>
            <a:r>
              <a:rPr lang="en-GB" sz="1000" b="1" dirty="0">
                <a:solidFill>
                  <a:schemeClr val="tx1"/>
                </a:solidFill>
              </a:rPr>
              <a:t>39°C in 2019</a:t>
            </a:r>
            <a:r>
              <a:rPr lang="en-GB" sz="1000" dirty="0">
                <a:solidFill>
                  <a:schemeClr val="tx1"/>
                </a:solidFill>
              </a:rPr>
              <a:t>.</a:t>
            </a:r>
            <a:br>
              <a:rPr lang="en-GB" sz="1000" dirty="0">
                <a:solidFill>
                  <a:schemeClr val="tx1"/>
                </a:solidFill>
              </a:rPr>
            </a:br>
            <a:r>
              <a:rPr lang="en-GB" sz="1000" b="1" dirty="0">
                <a:solidFill>
                  <a:schemeClr val="tx1"/>
                </a:solidFill>
              </a:rPr>
              <a:t>Anomaly:</a:t>
            </a:r>
            <a:r>
              <a:rPr lang="en-GB" sz="1000" dirty="0">
                <a:solidFill>
                  <a:schemeClr val="tx1"/>
                </a:solidFill>
              </a:rPr>
              <a:t> Rainfall dropped to </a:t>
            </a:r>
            <a:r>
              <a:rPr lang="en-GB" sz="1000" b="1" dirty="0">
                <a:solidFill>
                  <a:schemeClr val="tx1"/>
                </a:solidFill>
              </a:rPr>
              <a:t>800 mm in 2008</a:t>
            </a:r>
            <a:r>
              <a:rPr lang="en-GB" sz="1000" dirty="0">
                <a:solidFill>
                  <a:schemeClr val="tx1"/>
                </a:solidFill>
              </a:rPr>
              <a:t>, showing some variation.</a:t>
            </a:r>
          </a:p>
          <a:p>
            <a:r>
              <a:rPr lang="en-GB" sz="1000" b="1" dirty="0">
                <a:solidFill>
                  <a:schemeClr val="tx1"/>
                </a:solidFill>
              </a:rPr>
              <a:t>Explanation:</a:t>
            </a:r>
            <a:br>
              <a:rPr lang="en-GB" sz="1000" dirty="0">
                <a:solidFill>
                  <a:schemeClr val="tx1"/>
                </a:solidFill>
              </a:rPr>
            </a:br>
            <a:r>
              <a:rPr lang="en-GB" sz="1000" dirty="0">
                <a:solidFill>
                  <a:schemeClr val="tx1"/>
                </a:solidFill>
              </a:rPr>
              <a:t>Climate change warms the atmosphere, which holds more moisture. This leads to </a:t>
            </a:r>
            <a:r>
              <a:rPr lang="en-GB" sz="1000" b="1" dirty="0">
                <a:solidFill>
                  <a:schemeClr val="tx1"/>
                </a:solidFill>
              </a:rPr>
              <a:t>heavier rainfall and more intense heatwaves</a:t>
            </a:r>
            <a:r>
              <a:rPr lang="en-GB" sz="1000" dirty="0">
                <a:solidFill>
                  <a:schemeClr val="tx1"/>
                </a:solidFill>
              </a:rPr>
              <a:t>, meaning the UK is experiencing </a:t>
            </a:r>
            <a:r>
              <a:rPr lang="en-GB" sz="1000" b="1" dirty="0">
                <a:solidFill>
                  <a:schemeClr val="tx1"/>
                </a:solidFill>
              </a:rPr>
              <a:t>more extreme weather</a:t>
            </a:r>
            <a:r>
              <a:rPr lang="en-GB" sz="1000" dirty="0">
                <a:solidFill>
                  <a:schemeClr val="tx1"/>
                </a:solidFill>
              </a:rPr>
              <a:t>.</a:t>
            </a:r>
          </a:p>
          <a:p>
            <a:endParaRPr lang="en-GB" sz="1100" dirty="0">
              <a:solidFill>
                <a:schemeClr val="tx1"/>
              </a:solidFill>
            </a:endParaRPr>
          </a:p>
          <a:p>
            <a:endParaRPr lang="en-GB" sz="1100" dirty="0">
              <a:solidFill>
                <a:schemeClr val="tx1"/>
              </a:solidFill>
            </a:endParaRPr>
          </a:p>
          <a:p>
            <a:pPr algn="ctr"/>
            <a:endParaRPr lang="en-GB" sz="1100" u="sng" dirty="0">
              <a:solidFill>
                <a:schemeClr val="tx1"/>
              </a:solidFill>
            </a:endParaRPr>
          </a:p>
          <a:p>
            <a:endParaRPr lang="en-GB" sz="1100" dirty="0">
              <a:solidFill>
                <a:schemeClr val="tx1"/>
              </a:solidFill>
            </a:endParaRPr>
          </a:p>
          <a:p>
            <a:endParaRPr lang="en-GB" sz="1100" dirty="0">
              <a:solidFill>
                <a:schemeClr val="tx1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CFF52D73-9F1C-F84C-AD46-E9DD9BC0E657}"/>
              </a:ext>
            </a:extLst>
          </p:cNvPr>
          <p:cNvSpPr/>
          <p:nvPr/>
        </p:nvSpPr>
        <p:spPr>
          <a:xfrm>
            <a:off x="4047344" y="648727"/>
            <a:ext cx="5096656" cy="5760363"/>
          </a:xfrm>
          <a:prstGeom prst="rect">
            <a:avLst/>
          </a:prstGeom>
          <a:solidFill>
            <a:schemeClr val="bg1"/>
          </a:solidFill>
          <a:ln w="28575">
            <a:solidFill>
              <a:srgbClr val="3FC5F1"/>
            </a:solidFill>
            <a:prstDash val="dash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000" b="1" dirty="0">
                <a:solidFill>
                  <a:schemeClr val="tx1"/>
                </a:solidFill>
              </a:rPr>
              <a:t>Key idea 2: Why do rivers flood?</a:t>
            </a:r>
          </a:p>
          <a:p>
            <a:pPr algn="ctr"/>
            <a:endParaRPr lang="en-GB" altLang="en-US" sz="1000" b="1" dirty="0">
              <a:solidFill>
                <a:schemeClr val="tx1"/>
              </a:solidFill>
            </a:endParaRPr>
          </a:p>
          <a:p>
            <a:r>
              <a:rPr lang="en-GB" sz="1000" b="1" dirty="0">
                <a:solidFill>
                  <a:schemeClr val="tx1"/>
                </a:solidFill>
              </a:rPr>
              <a:t>River flooding: </a:t>
            </a:r>
            <a:r>
              <a:rPr lang="en-GB" sz="1000" dirty="0">
                <a:solidFill>
                  <a:schemeClr val="tx1"/>
                </a:solidFill>
              </a:rPr>
              <a:t>When a </a:t>
            </a:r>
            <a:r>
              <a:rPr lang="en-GB" sz="1000" b="1" dirty="0">
                <a:solidFill>
                  <a:schemeClr val="tx1"/>
                </a:solidFill>
              </a:rPr>
              <a:t>river overflows its banks</a:t>
            </a:r>
            <a:r>
              <a:rPr lang="en-GB" sz="1000" dirty="0">
                <a:solidFill>
                  <a:schemeClr val="tx1"/>
                </a:solidFill>
              </a:rPr>
              <a:t> and water spreads over the surrounding land.</a:t>
            </a:r>
            <a:br>
              <a:rPr lang="en-GB" sz="1000" dirty="0">
                <a:solidFill>
                  <a:schemeClr val="tx1"/>
                </a:solidFill>
              </a:rPr>
            </a:br>
            <a:r>
              <a:rPr lang="en-GB" sz="1000" b="1" dirty="0">
                <a:solidFill>
                  <a:schemeClr val="tx1"/>
                </a:solidFill>
              </a:rPr>
              <a:t>Example:</a:t>
            </a:r>
            <a:r>
              <a:rPr lang="en-GB" sz="1000" dirty="0">
                <a:solidFill>
                  <a:schemeClr val="tx1"/>
                </a:solidFill>
              </a:rPr>
              <a:t> </a:t>
            </a:r>
            <a:r>
              <a:rPr lang="en-GB" sz="1000" i="1" dirty="0">
                <a:solidFill>
                  <a:schemeClr val="tx1"/>
                </a:solidFill>
              </a:rPr>
              <a:t>Storm Desmond (2015)</a:t>
            </a:r>
            <a:r>
              <a:rPr lang="en-GB" sz="1000" dirty="0">
                <a:solidFill>
                  <a:schemeClr val="tx1"/>
                </a:solidFill>
              </a:rPr>
              <a:t> caused </a:t>
            </a:r>
            <a:r>
              <a:rPr lang="en-GB" sz="1000" b="1" dirty="0">
                <a:solidFill>
                  <a:schemeClr val="tx1"/>
                </a:solidFill>
              </a:rPr>
              <a:t>severe flooding in Cumbria and Lancashire</a:t>
            </a:r>
            <a:r>
              <a:rPr lang="en-GB" sz="1000" dirty="0">
                <a:solidFill>
                  <a:schemeClr val="tx1"/>
                </a:solidFill>
              </a:rPr>
              <a:t>, damaging homes, roads, and bridges.</a:t>
            </a:r>
            <a:br>
              <a:rPr lang="en-GB" sz="1000" dirty="0">
                <a:solidFill>
                  <a:schemeClr val="tx1"/>
                </a:solidFill>
              </a:rPr>
            </a:br>
            <a:r>
              <a:rPr lang="en-GB" sz="1000" b="1" dirty="0">
                <a:solidFill>
                  <a:schemeClr val="tx1"/>
                </a:solidFill>
              </a:rPr>
              <a:t>Explanation:</a:t>
            </a:r>
            <a:r>
              <a:rPr lang="en-GB" sz="1000" dirty="0">
                <a:solidFill>
                  <a:schemeClr val="tx1"/>
                </a:solidFill>
              </a:rPr>
              <a:t> Flooding happens when </a:t>
            </a:r>
            <a:r>
              <a:rPr lang="en-GB" sz="1000" b="1" dirty="0">
                <a:solidFill>
                  <a:schemeClr val="tx1"/>
                </a:solidFill>
              </a:rPr>
              <a:t>too much rainfall</a:t>
            </a:r>
            <a:r>
              <a:rPr lang="en-GB" sz="1000" dirty="0">
                <a:solidFill>
                  <a:schemeClr val="tx1"/>
                </a:solidFill>
              </a:rPr>
              <a:t> or </a:t>
            </a:r>
            <a:r>
              <a:rPr lang="en-GB" sz="1000" b="1" dirty="0">
                <a:solidFill>
                  <a:schemeClr val="tx1"/>
                </a:solidFill>
              </a:rPr>
              <a:t>runoff</a:t>
            </a:r>
            <a:r>
              <a:rPr lang="en-GB" sz="1000" dirty="0">
                <a:solidFill>
                  <a:schemeClr val="tx1"/>
                </a:solidFill>
              </a:rPr>
              <a:t> enters a river channel faster than it can flow away.</a:t>
            </a:r>
            <a:r>
              <a:rPr lang="en-GB" sz="1000" b="1" dirty="0">
                <a:solidFill>
                  <a:schemeClr val="tx1"/>
                </a:solidFill>
              </a:rPr>
              <a:t> </a:t>
            </a:r>
          </a:p>
          <a:p>
            <a:endParaRPr lang="en-GB" sz="1000" b="1" dirty="0">
              <a:solidFill>
                <a:schemeClr val="tx1"/>
              </a:solidFill>
            </a:endParaRPr>
          </a:p>
          <a:p>
            <a:r>
              <a:rPr lang="en-GB" sz="1000" b="1" dirty="0">
                <a:solidFill>
                  <a:schemeClr val="tx1"/>
                </a:solidFill>
              </a:rPr>
              <a:t>Physical causes of flooding (natural)</a:t>
            </a:r>
          </a:p>
          <a:p>
            <a:r>
              <a:rPr lang="en-GB" sz="1000" b="1" dirty="0">
                <a:solidFill>
                  <a:schemeClr val="tx1"/>
                </a:solidFill>
              </a:rPr>
              <a:t>Heavy rainfall</a:t>
            </a:r>
            <a:r>
              <a:rPr lang="en-GB" sz="1000" dirty="0">
                <a:solidFill>
                  <a:schemeClr val="tx1"/>
                </a:solidFill>
              </a:rPr>
              <a:t> – intense or prolonged rain saturates the soil, leading to more surface runoff.</a:t>
            </a:r>
          </a:p>
          <a:p>
            <a:r>
              <a:rPr lang="en-GB" sz="1000" b="1" dirty="0">
                <a:solidFill>
                  <a:schemeClr val="tx1"/>
                </a:solidFill>
              </a:rPr>
              <a:t>Relief (steep slopes)</a:t>
            </a:r>
            <a:r>
              <a:rPr lang="en-GB" sz="1000" dirty="0">
                <a:solidFill>
                  <a:schemeClr val="tx1"/>
                </a:solidFill>
              </a:rPr>
              <a:t> – water runs off quickly, increasing river discharge.</a:t>
            </a:r>
          </a:p>
          <a:p>
            <a:r>
              <a:rPr lang="en-GB" sz="1000" b="1" dirty="0">
                <a:solidFill>
                  <a:schemeClr val="tx1"/>
                </a:solidFill>
              </a:rPr>
              <a:t>Impermeable rock</a:t>
            </a:r>
            <a:r>
              <a:rPr lang="en-GB" sz="1000" dirty="0">
                <a:solidFill>
                  <a:schemeClr val="tx1"/>
                </a:solidFill>
              </a:rPr>
              <a:t> – prevents water soaking into the ground.</a:t>
            </a:r>
          </a:p>
          <a:p>
            <a:r>
              <a:rPr lang="en-GB" sz="1000" b="1" dirty="0">
                <a:solidFill>
                  <a:schemeClr val="tx1"/>
                </a:solidFill>
              </a:rPr>
              <a:t>Snowmelt</a:t>
            </a:r>
            <a:r>
              <a:rPr lang="en-GB" sz="1000" dirty="0">
                <a:solidFill>
                  <a:schemeClr val="tx1"/>
                </a:solidFill>
              </a:rPr>
              <a:t> – rapid melting adds large volumes of water to rivers.</a:t>
            </a:r>
          </a:p>
          <a:p>
            <a:r>
              <a:rPr lang="en-GB" sz="1000" b="1" dirty="0">
                <a:solidFill>
                  <a:schemeClr val="tx1"/>
                </a:solidFill>
              </a:rPr>
              <a:t>Confluence</a:t>
            </a:r>
            <a:r>
              <a:rPr lang="en-GB" sz="1000" dirty="0">
                <a:solidFill>
                  <a:schemeClr val="tx1"/>
                </a:solidFill>
              </a:rPr>
              <a:t> – where rivers join, increasing the amount of water in one channel.</a:t>
            </a:r>
          </a:p>
          <a:p>
            <a:endParaRPr lang="en-GB" sz="1000" dirty="0">
              <a:solidFill>
                <a:schemeClr val="tx1"/>
              </a:solidFill>
            </a:endParaRPr>
          </a:p>
          <a:p>
            <a:r>
              <a:rPr lang="en-GB" sz="1000" b="1" dirty="0">
                <a:solidFill>
                  <a:schemeClr val="tx1"/>
                </a:solidFill>
              </a:rPr>
              <a:t>Human causes of flooding</a:t>
            </a:r>
          </a:p>
          <a:p>
            <a:r>
              <a:rPr lang="en-GB" sz="1000" b="1" dirty="0">
                <a:solidFill>
                  <a:schemeClr val="tx1"/>
                </a:solidFill>
              </a:rPr>
              <a:t>Urbanisation</a:t>
            </a:r>
            <a:r>
              <a:rPr lang="en-GB" sz="1000" dirty="0">
                <a:solidFill>
                  <a:schemeClr val="tx1"/>
                </a:solidFill>
              </a:rPr>
              <a:t> – concrete and tarmac stop water soaking in, increasing surface runoff.</a:t>
            </a:r>
          </a:p>
          <a:p>
            <a:r>
              <a:rPr lang="en-GB" sz="1000" b="1" dirty="0">
                <a:solidFill>
                  <a:schemeClr val="tx1"/>
                </a:solidFill>
              </a:rPr>
              <a:t>Deforestation</a:t>
            </a:r>
            <a:r>
              <a:rPr lang="en-GB" sz="1000" dirty="0">
                <a:solidFill>
                  <a:schemeClr val="tx1"/>
                </a:solidFill>
              </a:rPr>
              <a:t> – trees no longer intercept rainfall, so more water reaches rivers quickly.</a:t>
            </a:r>
          </a:p>
          <a:p>
            <a:r>
              <a:rPr lang="en-GB" sz="1000" b="1" dirty="0">
                <a:solidFill>
                  <a:schemeClr val="tx1"/>
                </a:solidFill>
              </a:rPr>
              <a:t>Agriculture</a:t>
            </a:r>
            <a:r>
              <a:rPr lang="en-GB" sz="1000" dirty="0">
                <a:solidFill>
                  <a:schemeClr val="tx1"/>
                </a:solidFill>
              </a:rPr>
              <a:t> – compacted soil from machinery reduces infiltration.</a:t>
            </a:r>
          </a:p>
          <a:p>
            <a:r>
              <a:rPr lang="en-GB" sz="1000" b="1" dirty="0">
                <a:solidFill>
                  <a:schemeClr val="tx1"/>
                </a:solidFill>
              </a:rPr>
              <a:t>Poor river management</a:t>
            </a:r>
            <a:r>
              <a:rPr lang="en-GB" sz="1000" dirty="0">
                <a:solidFill>
                  <a:schemeClr val="tx1"/>
                </a:solidFill>
              </a:rPr>
              <a:t> – lack of flood defences or blocked drains increase flood risk.</a:t>
            </a:r>
          </a:p>
          <a:p>
            <a:endParaRPr lang="en-GB" sz="1000" dirty="0">
              <a:solidFill>
                <a:schemeClr val="tx1"/>
              </a:solidFill>
            </a:endParaRPr>
          </a:p>
          <a:p>
            <a:r>
              <a:rPr lang="en-GB" sz="1000" b="1" dirty="0">
                <a:solidFill>
                  <a:schemeClr val="tx1"/>
                </a:solidFill>
              </a:rPr>
              <a:t>Storm Desmond (2015) – Case Study</a:t>
            </a:r>
          </a:p>
          <a:p>
            <a:r>
              <a:rPr lang="en-GB" sz="1000" b="1" dirty="0">
                <a:solidFill>
                  <a:schemeClr val="tx1"/>
                </a:solidFill>
              </a:rPr>
              <a:t>When:</a:t>
            </a:r>
            <a:r>
              <a:rPr lang="en-GB" sz="1000" dirty="0">
                <a:solidFill>
                  <a:schemeClr val="tx1"/>
                </a:solidFill>
              </a:rPr>
              <a:t> 4–6 December 2015</a:t>
            </a:r>
            <a:br>
              <a:rPr lang="en-GB" sz="1000" dirty="0">
                <a:solidFill>
                  <a:schemeClr val="tx1"/>
                </a:solidFill>
              </a:rPr>
            </a:br>
            <a:r>
              <a:rPr lang="en-GB" sz="1000" b="1" dirty="0">
                <a:solidFill>
                  <a:schemeClr val="tx1"/>
                </a:solidFill>
              </a:rPr>
              <a:t>Where:</a:t>
            </a:r>
            <a:r>
              <a:rPr lang="en-GB" sz="1000" dirty="0">
                <a:solidFill>
                  <a:schemeClr val="tx1"/>
                </a:solidFill>
              </a:rPr>
              <a:t> North-west England (especially Cumbria and Lancashire)</a:t>
            </a:r>
            <a:br>
              <a:rPr lang="en-GB" sz="1000" dirty="0">
                <a:solidFill>
                  <a:schemeClr val="tx1"/>
                </a:solidFill>
              </a:rPr>
            </a:br>
            <a:r>
              <a:rPr lang="en-GB" sz="1000" b="1" dirty="0">
                <a:solidFill>
                  <a:schemeClr val="tx1"/>
                </a:solidFill>
              </a:rPr>
              <a:t>Causes:</a:t>
            </a:r>
            <a:endParaRPr lang="en-GB" sz="1000" dirty="0">
              <a:solidFill>
                <a:schemeClr val="tx1"/>
              </a:solidFill>
            </a:endParaRPr>
          </a:p>
          <a:p>
            <a:r>
              <a:rPr lang="en-GB" sz="1000" dirty="0">
                <a:solidFill>
                  <a:schemeClr val="tx1"/>
                </a:solidFill>
              </a:rPr>
              <a:t>A powerful Atlantic storm brought </a:t>
            </a:r>
            <a:r>
              <a:rPr lang="en-GB" sz="1000" b="1" dirty="0">
                <a:solidFill>
                  <a:schemeClr val="tx1"/>
                </a:solidFill>
              </a:rPr>
              <a:t>record rainfall</a:t>
            </a:r>
            <a:r>
              <a:rPr lang="en-GB" sz="1000" dirty="0">
                <a:solidFill>
                  <a:schemeClr val="tx1"/>
                </a:solidFill>
              </a:rPr>
              <a:t>.</a:t>
            </a:r>
          </a:p>
          <a:p>
            <a:r>
              <a:rPr lang="en-GB" sz="1000" b="1" dirty="0">
                <a:solidFill>
                  <a:schemeClr val="tx1"/>
                </a:solidFill>
              </a:rPr>
              <a:t>Mountains in Cumbria</a:t>
            </a:r>
            <a:r>
              <a:rPr lang="en-GB" sz="1000" dirty="0">
                <a:solidFill>
                  <a:schemeClr val="tx1"/>
                </a:solidFill>
              </a:rPr>
              <a:t> forced air to rise, cool, and condense, increasing rain.</a:t>
            </a:r>
          </a:p>
          <a:p>
            <a:r>
              <a:rPr lang="en-GB" sz="1000" b="1" dirty="0">
                <a:solidFill>
                  <a:schemeClr val="tx1"/>
                </a:solidFill>
              </a:rPr>
              <a:t>Ground already saturated</a:t>
            </a:r>
            <a:r>
              <a:rPr lang="en-GB" sz="1000" dirty="0">
                <a:solidFill>
                  <a:schemeClr val="tx1"/>
                </a:solidFill>
              </a:rPr>
              <a:t> from earlier rainfall, so little infiltration occurred.</a:t>
            </a:r>
            <a:br>
              <a:rPr lang="en-GB" sz="1000" dirty="0">
                <a:solidFill>
                  <a:schemeClr val="tx1"/>
                </a:solidFill>
              </a:rPr>
            </a:br>
            <a:r>
              <a:rPr lang="en-GB" sz="1000" b="1" dirty="0">
                <a:solidFill>
                  <a:schemeClr val="tx1"/>
                </a:solidFill>
              </a:rPr>
              <a:t>Impacts:</a:t>
            </a:r>
            <a:endParaRPr lang="en-GB" sz="1000" dirty="0">
              <a:solidFill>
                <a:schemeClr val="tx1"/>
              </a:solidFill>
            </a:endParaRPr>
          </a:p>
          <a:p>
            <a:r>
              <a:rPr lang="en-GB" sz="1000" dirty="0">
                <a:solidFill>
                  <a:schemeClr val="tx1"/>
                </a:solidFill>
              </a:rPr>
              <a:t>Over </a:t>
            </a:r>
            <a:r>
              <a:rPr lang="en-GB" sz="1000" b="1" dirty="0">
                <a:solidFill>
                  <a:schemeClr val="tx1"/>
                </a:solidFill>
              </a:rPr>
              <a:t>5,000 homes flooded,</a:t>
            </a:r>
            <a:r>
              <a:rPr lang="en-GB" sz="1000" dirty="0">
                <a:solidFill>
                  <a:schemeClr val="tx1"/>
                </a:solidFill>
              </a:rPr>
              <a:t> and </a:t>
            </a:r>
            <a:r>
              <a:rPr lang="en-GB" sz="1000" b="1" dirty="0">
                <a:solidFill>
                  <a:schemeClr val="tx1"/>
                </a:solidFill>
              </a:rPr>
              <a:t>bridges destroyed</a:t>
            </a:r>
            <a:r>
              <a:rPr lang="en-GB" sz="1000" dirty="0">
                <a:solidFill>
                  <a:schemeClr val="tx1"/>
                </a:solidFill>
              </a:rPr>
              <a:t>.</a:t>
            </a:r>
          </a:p>
          <a:p>
            <a:r>
              <a:rPr lang="en-GB" sz="1000" dirty="0">
                <a:solidFill>
                  <a:schemeClr val="tx1"/>
                </a:solidFill>
              </a:rPr>
              <a:t>Power cuts and road closures.</a:t>
            </a:r>
          </a:p>
          <a:p>
            <a:r>
              <a:rPr lang="en-GB" sz="1000" dirty="0">
                <a:solidFill>
                  <a:schemeClr val="tx1"/>
                </a:solidFill>
              </a:rPr>
              <a:t>Estimated </a:t>
            </a:r>
            <a:r>
              <a:rPr lang="en-GB" sz="1000" b="1" dirty="0">
                <a:solidFill>
                  <a:schemeClr val="tx1"/>
                </a:solidFill>
              </a:rPr>
              <a:t>£500 million</a:t>
            </a:r>
            <a:r>
              <a:rPr lang="en-GB" sz="1000" dirty="0">
                <a:solidFill>
                  <a:schemeClr val="tx1"/>
                </a:solidFill>
              </a:rPr>
              <a:t> in damages.</a:t>
            </a:r>
          </a:p>
          <a:p>
            <a:endParaRPr lang="en-GB" sz="1000" dirty="0">
              <a:solidFill>
                <a:schemeClr val="tx1"/>
              </a:solidFill>
            </a:endParaRPr>
          </a:p>
          <a:p>
            <a:endParaRPr lang="en-GB" sz="1000" dirty="0">
              <a:solidFill>
                <a:schemeClr val="tx1"/>
              </a:solidFill>
            </a:endParaRPr>
          </a:p>
          <a:p>
            <a:pPr algn="ctr"/>
            <a:endParaRPr lang="en-US" altLang="en-US" sz="1000" dirty="0">
              <a:solidFill>
                <a:schemeClr val="tx1"/>
              </a:solidFill>
            </a:endParaRP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2B8161C1-84DD-9661-D0EA-91306CA08168}"/>
              </a:ext>
            </a:extLst>
          </p:cNvPr>
          <p:cNvSpPr/>
          <p:nvPr/>
        </p:nvSpPr>
        <p:spPr>
          <a:xfrm>
            <a:off x="45992" y="73752"/>
            <a:ext cx="2592434" cy="494284"/>
          </a:xfrm>
          <a:prstGeom prst="rect">
            <a:avLst/>
          </a:prstGeom>
          <a:solidFill>
            <a:srgbClr val="B4E9FA"/>
          </a:solidFill>
          <a:ln w="28575">
            <a:solidFill>
              <a:srgbClr val="002060"/>
            </a:solidFill>
            <a:prstDash val="dash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200" b="1" dirty="0">
                <a:solidFill>
                  <a:schemeClr val="tx1"/>
                </a:solidFill>
              </a:rPr>
              <a:t>Big question: </a:t>
            </a:r>
            <a:r>
              <a:rPr lang="en-GB" sz="1200" dirty="0">
                <a:solidFill>
                  <a:schemeClr val="tx1"/>
                </a:solidFill>
              </a:rPr>
              <a:t>Is flood management worth the cost?</a:t>
            </a: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D84A02E6-42F0-6878-BC6D-93EDAF60F161}"/>
              </a:ext>
            </a:extLst>
          </p:cNvPr>
          <p:cNvSpPr/>
          <p:nvPr/>
        </p:nvSpPr>
        <p:spPr>
          <a:xfrm>
            <a:off x="2743200" y="73751"/>
            <a:ext cx="4705351" cy="494284"/>
          </a:xfrm>
          <a:prstGeom prst="rect">
            <a:avLst/>
          </a:prstGeom>
          <a:solidFill>
            <a:srgbClr val="1C3F93"/>
          </a:solidFill>
          <a:ln w="19050">
            <a:solidFill>
              <a:srgbClr val="3FC5F1"/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lIns="91440" tIns="45720" rIns="91440" bIns="45720" rtlCol="0" anchor="ctr"/>
          <a:lstStyle/>
          <a:p>
            <a:pPr algn="ctr"/>
            <a:r>
              <a:rPr lang="en-GB" sz="1200" b="1" dirty="0">
                <a:solidFill>
                  <a:schemeClr val="bg1"/>
                </a:solidFill>
              </a:rPr>
              <a:t>Year 9: Topic One - Urbanisation</a:t>
            </a:r>
          </a:p>
          <a:p>
            <a:pPr algn="ctr"/>
            <a:r>
              <a:rPr lang="en-GB" sz="1200" b="1" dirty="0">
                <a:solidFill>
                  <a:schemeClr val="bg1"/>
                </a:solidFill>
              </a:rPr>
              <a:t>Knowledge Organiser </a:t>
            </a:r>
            <a:endParaRPr lang="en-GB" sz="1200" b="1" dirty="0">
              <a:solidFill>
                <a:schemeClr val="bg1"/>
              </a:solidFill>
              <a:ea typeface="Calibri"/>
              <a:cs typeface="Calibri"/>
            </a:endParaRPr>
          </a:p>
        </p:txBody>
      </p:sp>
      <p:pic>
        <p:nvPicPr>
          <p:cNvPr id="1026" name="Picture 2" descr="Director of Science at Fulwood Academy">
            <a:extLst>
              <a:ext uri="{FF2B5EF4-FFF2-40B4-BE49-F238E27FC236}">
                <a16:creationId xmlns:a16="http://schemas.microsoft.com/office/drawing/2014/main" id="{4727D93B-DD96-A5BC-004E-DE04D3E6293B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9500" b="31500"/>
          <a:stretch>
            <a:fillRect/>
          </a:stretch>
        </p:blipFill>
        <p:spPr bwMode="auto">
          <a:xfrm>
            <a:off x="7564663" y="21890"/>
            <a:ext cx="1533346" cy="5980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Content Placeholder 4">
            <a:extLst>
              <a:ext uri="{FF2B5EF4-FFF2-40B4-BE49-F238E27FC236}">
                <a16:creationId xmlns:a16="http://schemas.microsoft.com/office/drawing/2014/main" id="{F9E0BE86-8A70-204F-829B-BD39B0AD41E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4"/>
          <a:stretch>
            <a:fillRect/>
          </a:stretch>
        </p:blipFill>
        <p:spPr>
          <a:xfrm>
            <a:off x="6955435" y="5126636"/>
            <a:ext cx="1816437" cy="12824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627347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B8D962A-973E-21AD-2584-257367835DB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4" name="Picture 6" descr="Fluvial Innovations">
            <a:extLst>
              <a:ext uri="{FF2B5EF4-FFF2-40B4-BE49-F238E27FC236}">
                <a16:creationId xmlns:a16="http://schemas.microsoft.com/office/drawing/2014/main" id="{2BAEE09A-41A3-71AA-18D2-443DAC81650E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9614"/>
          <a:stretch>
            <a:fillRect/>
          </a:stretch>
        </p:blipFill>
        <p:spPr bwMode="auto">
          <a:xfrm>
            <a:off x="5390147" y="3461630"/>
            <a:ext cx="3681530" cy="29474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Why does flooding occur? - Flooding in drainage basins - GCSE Geography  Revision - WJEC - BBC Bitesize">
            <a:extLst>
              <a:ext uri="{FF2B5EF4-FFF2-40B4-BE49-F238E27FC236}">
                <a16:creationId xmlns:a16="http://schemas.microsoft.com/office/drawing/2014/main" id="{93DE2A0E-E510-5514-E994-B0B52AC6473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0147" y="675431"/>
            <a:ext cx="3681530" cy="2895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2" name="Rectangle 21">
            <a:extLst>
              <a:ext uri="{FF2B5EF4-FFF2-40B4-BE49-F238E27FC236}">
                <a16:creationId xmlns:a16="http://schemas.microsoft.com/office/drawing/2014/main" id="{A4C8F336-0895-76CA-6EF9-CA51961D5C82}"/>
              </a:ext>
            </a:extLst>
          </p:cNvPr>
          <p:cNvSpPr/>
          <p:nvPr/>
        </p:nvSpPr>
        <p:spPr>
          <a:xfrm>
            <a:off x="45991" y="6464626"/>
            <a:ext cx="9025686" cy="341776"/>
          </a:xfrm>
          <a:prstGeom prst="rect">
            <a:avLst/>
          </a:prstGeom>
          <a:solidFill>
            <a:srgbClr val="1C3F93"/>
          </a:solidFill>
          <a:ln>
            <a:solidFill>
              <a:srgbClr val="3FC5F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1100" b="1" dirty="0"/>
              <a:t>Helpful </a:t>
            </a:r>
            <a:r>
              <a:rPr lang="en-GB" sz="1100" b="1" dirty="0">
                <a:solidFill>
                  <a:schemeClr val="bg1"/>
                </a:solidFill>
              </a:rPr>
              <a:t>revision - </a:t>
            </a:r>
            <a:r>
              <a:rPr lang="en-GB" sz="1100" dirty="0">
                <a:solidFill>
                  <a:schemeClr val="bg1"/>
                </a:solidFill>
                <a:hlinkClick r:id="rId4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KS3 Geography - BBC Bitesize</a:t>
            </a:r>
            <a:endParaRPr lang="en-GB" sz="1100" dirty="0">
              <a:solidFill>
                <a:schemeClr val="bg1"/>
              </a:solidFill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11D49D8E-10D5-B883-8F06-57115A4473DE}"/>
              </a:ext>
            </a:extLst>
          </p:cNvPr>
          <p:cNvSpPr/>
          <p:nvPr/>
        </p:nvSpPr>
        <p:spPr>
          <a:xfrm>
            <a:off x="45990" y="648726"/>
            <a:ext cx="5215558" cy="5760365"/>
          </a:xfrm>
          <a:prstGeom prst="rect">
            <a:avLst/>
          </a:prstGeom>
          <a:solidFill>
            <a:schemeClr val="bg1"/>
          </a:solidFill>
          <a:ln w="28575">
            <a:solidFill>
              <a:srgbClr val="3FC5F1"/>
            </a:solidFill>
            <a:prstDash val="dash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en-GB" sz="1100" b="1" dirty="0">
                <a:solidFill>
                  <a:schemeClr val="tx1"/>
                </a:solidFill>
              </a:rPr>
              <a:t>Key idea 3: Why is the Northwest at high risk of flooding?</a:t>
            </a:r>
          </a:p>
          <a:p>
            <a:r>
              <a:rPr lang="en-GB" sz="1100" b="1" dirty="0">
                <a:solidFill>
                  <a:schemeClr val="tx1"/>
                </a:solidFill>
              </a:rPr>
              <a:t>Flood risk: </a:t>
            </a:r>
            <a:r>
              <a:rPr lang="en-GB" sz="1100" dirty="0">
                <a:solidFill>
                  <a:schemeClr val="tx1"/>
                </a:solidFill>
              </a:rPr>
              <a:t>The likelihood that an area will experience flooding.</a:t>
            </a:r>
            <a:br>
              <a:rPr lang="en-GB" sz="1100" dirty="0">
                <a:solidFill>
                  <a:schemeClr val="tx1"/>
                </a:solidFill>
              </a:rPr>
            </a:br>
            <a:r>
              <a:rPr lang="en-GB" sz="1100" b="1" dirty="0">
                <a:solidFill>
                  <a:schemeClr val="tx1"/>
                </a:solidFill>
              </a:rPr>
              <a:t>Example:</a:t>
            </a:r>
            <a:r>
              <a:rPr lang="en-GB" sz="1100" dirty="0">
                <a:solidFill>
                  <a:schemeClr val="tx1"/>
                </a:solidFill>
              </a:rPr>
              <a:t> The </a:t>
            </a:r>
            <a:r>
              <a:rPr lang="en-GB" sz="1100" b="1" dirty="0">
                <a:solidFill>
                  <a:schemeClr val="tx1"/>
                </a:solidFill>
              </a:rPr>
              <a:t>Northwest of England</a:t>
            </a:r>
            <a:r>
              <a:rPr lang="en-GB" sz="1100" dirty="0">
                <a:solidFill>
                  <a:schemeClr val="tx1"/>
                </a:solidFill>
              </a:rPr>
              <a:t>, especially </a:t>
            </a:r>
            <a:r>
              <a:rPr lang="en-GB" sz="1100" b="1" dirty="0">
                <a:solidFill>
                  <a:schemeClr val="tx1"/>
                </a:solidFill>
              </a:rPr>
              <a:t>Preston and Cumbria</a:t>
            </a:r>
            <a:r>
              <a:rPr lang="en-GB" sz="1100" dirty="0">
                <a:solidFill>
                  <a:schemeClr val="tx1"/>
                </a:solidFill>
              </a:rPr>
              <a:t>, often floods after heavy rainfall events such as </a:t>
            </a:r>
            <a:r>
              <a:rPr lang="en-GB" sz="1100" b="1" dirty="0">
                <a:solidFill>
                  <a:schemeClr val="tx1"/>
                </a:solidFill>
              </a:rPr>
              <a:t>Storm Desmond (2015)</a:t>
            </a:r>
            <a:r>
              <a:rPr lang="en-GB" sz="1100" dirty="0">
                <a:solidFill>
                  <a:schemeClr val="tx1"/>
                </a:solidFill>
              </a:rPr>
              <a:t> and </a:t>
            </a:r>
            <a:r>
              <a:rPr lang="en-GB" sz="1100" b="1" dirty="0">
                <a:solidFill>
                  <a:schemeClr val="tx1"/>
                </a:solidFill>
              </a:rPr>
              <a:t>Storm Ciara (2020)</a:t>
            </a:r>
            <a:r>
              <a:rPr lang="en-GB" sz="1100" dirty="0">
                <a:solidFill>
                  <a:schemeClr val="tx1"/>
                </a:solidFill>
              </a:rPr>
              <a:t>.</a:t>
            </a:r>
            <a:br>
              <a:rPr lang="en-GB" sz="1100" dirty="0">
                <a:solidFill>
                  <a:schemeClr val="tx1"/>
                </a:solidFill>
              </a:rPr>
            </a:br>
            <a:r>
              <a:rPr lang="en-GB" sz="1100" b="1" dirty="0">
                <a:solidFill>
                  <a:schemeClr val="tx1"/>
                </a:solidFill>
              </a:rPr>
              <a:t>Explanation:</a:t>
            </a:r>
            <a:r>
              <a:rPr lang="en-GB" sz="1100" dirty="0">
                <a:solidFill>
                  <a:schemeClr val="tx1"/>
                </a:solidFill>
              </a:rPr>
              <a:t> The Northwest is at high risk of flooding because of its </a:t>
            </a:r>
            <a:r>
              <a:rPr lang="en-GB" sz="1100" b="1" dirty="0">
                <a:solidFill>
                  <a:schemeClr val="tx1"/>
                </a:solidFill>
              </a:rPr>
              <a:t>wet climate, steep relief, impermeable rocks</a:t>
            </a:r>
            <a:r>
              <a:rPr lang="en-GB" sz="1100" dirty="0">
                <a:solidFill>
                  <a:schemeClr val="tx1"/>
                </a:solidFill>
              </a:rPr>
              <a:t>, and </a:t>
            </a:r>
            <a:r>
              <a:rPr lang="en-GB" sz="1100" b="1" dirty="0">
                <a:solidFill>
                  <a:schemeClr val="tx1"/>
                </a:solidFill>
              </a:rPr>
              <a:t>urban development</a:t>
            </a:r>
            <a:r>
              <a:rPr lang="en-GB" sz="1100" dirty="0">
                <a:solidFill>
                  <a:schemeClr val="tx1"/>
                </a:solidFill>
              </a:rPr>
              <a:t> on floodplains such as the </a:t>
            </a:r>
            <a:r>
              <a:rPr lang="en-GB" sz="1100" b="1" dirty="0">
                <a:solidFill>
                  <a:schemeClr val="tx1"/>
                </a:solidFill>
              </a:rPr>
              <a:t>River Ribble</a:t>
            </a:r>
            <a:r>
              <a:rPr lang="en-GB" sz="1100" dirty="0">
                <a:solidFill>
                  <a:schemeClr val="tx1"/>
                </a:solidFill>
              </a:rPr>
              <a:t> in Preston.</a:t>
            </a:r>
          </a:p>
          <a:p>
            <a:endParaRPr lang="en-GB" sz="1100" u="sng" dirty="0">
              <a:solidFill>
                <a:schemeClr val="tx1"/>
              </a:solidFill>
            </a:endParaRPr>
          </a:p>
          <a:p>
            <a:endParaRPr lang="en-GB" sz="1100" u="sng" dirty="0">
              <a:solidFill>
                <a:schemeClr val="tx1"/>
              </a:solidFill>
            </a:endParaRPr>
          </a:p>
          <a:p>
            <a:endParaRPr lang="en-GB" sz="1100" u="sng" dirty="0">
              <a:solidFill>
                <a:schemeClr val="tx1"/>
              </a:solidFill>
            </a:endParaRPr>
          </a:p>
          <a:p>
            <a:endParaRPr lang="en-GB" sz="1100" u="sng" dirty="0">
              <a:solidFill>
                <a:schemeClr val="tx1"/>
              </a:solidFill>
            </a:endParaRPr>
          </a:p>
          <a:p>
            <a:endParaRPr lang="en-GB" sz="1100" u="sng" dirty="0">
              <a:solidFill>
                <a:schemeClr val="tx1"/>
              </a:solidFill>
            </a:endParaRPr>
          </a:p>
          <a:p>
            <a:endParaRPr lang="en-GB" sz="1100" u="sng" dirty="0">
              <a:solidFill>
                <a:schemeClr val="tx1"/>
              </a:solidFill>
            </a:endParaRPr>
          </a:p>
          <a:p>
            <a:endParaRPr lang="en-GB" sz="1100" u="sng" dirty="0">
              <a:solidFill>
                <a:schemeClr val="tx1"/>
              </a:solidFill>
            </a:endParaRPr>
          </a:p>
          <a:p>
            <a:endParaRPr lang="en-GB" sz="1100" u="sng" dirty="0">
              <a:solidFill>
                <a:schemeClr val="tx1"/>
              </a:solidFill>
            </a:endParaRPr>
          </a:p>
          <a:p>
            <a:endParaRPr lang="en-GB" sz="1100" u="sng" dirty="0">
              <a:solidFill>
                <a:schemeClr val="tx1"/>
              </a:solidFill>
            </a:endParaRPr>
          </a:p>
          <a:p>
            <a:endParaRPr lang="en-GB" sz="1100" u="sng" dirty="0">
              <a:solidFill>
                <a:schemeClr val="tx1"/>
              </a:solidFill>
            </a:endParaRPr>
          </a:p>
          <a:p>
            <a:endParaRPr lang="en-GB" sz="1100" u="sng" dirty="0">
              <a:solidFill>
                <a:schemeClr val="tx1"/>
              </a:solidFill>
            </a:endParaRPr>
          </a:p>
          <a:p>
            <a:endParaRPr lang="en-GB" sz="1100" u="sng" dirty="0">
              <a:solidFill>
                <a:schemeClr val="tx1"/>
              </a:solidFill>
            </a:endParaRPr>
          </a:p>
          <a:p>
            <a:endParaRPr lang="en-GB" sz="1100" u="sng" dirty="0">
              <a:solidFill>
                <a:schemeClr val="tx1"/>
              </a:solidFill>
            </a:endParaRPr>
          </a:p>
          <a:p>
            <a:endParaRPr lang="en-GB" sz="1100" u="sng" dirty="0">
              <a:solidFill>
                <a:schemeClr val="tx1"/>
              </a:solidFill>
            </a:endParaRPr>
          </a:p>
          <a:p>
            <a:endParaRPr lang="en-GB" sz="1100" b="1" u="sng" dirty="0">
              <a:solidFill>
                <a:schemeClr val="tx1"/>
              </a:solidFill>
            </a:endParaRPr>
          </a:p>
          <a:p>
            <a:endParaRPr lang="en-GB" sz="1100" b="1" u="sng" dirty="0">
              <a:solidFill>
                <a:schemeClr val="tx1"/>
              </a:solidFill>
            </a:endParaRPr>
          </a:p>
          <a:p>
            <a:endParaRPr lang="en-GB" sz="1100" u="sng" dirty="0">
              <a:solidFill>
                <a:schemeClr val="tx1"/>
              </a:solidFill>
            </a:endParaRPr>
          </a:p>
          <a:p>
            <a:endParaRPr lang="en-GB" sz="1100" dirty="0">
              <a:solidFill>
                <a:schemeClr val="tx1"/>
              </a:solidFill>
            </a:endParaRPr>
          </a:p>
          <a:p>
            <a:endParaRPr lang="en-GB" sz="1100" dirty="0">
              <a:solidFill>
                <a:schemeClr val="tx1"/>
              </a:solidFill>
            </a:endParaRP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6B976BC1-E6AF-71C4-5BCA-C90BE43C8C6A}"/>
              </a:ext>
            </a:extLst>
          </p:cNvPr>
          <p:cNvSpPr/>
          <p:nvPr/>
        </p:nvSpPr>
        <p:spPr>
          <a:xfrm>
            <a:off x="45992" y="73752"/>
            <a:ext cx="2592434" cy="494284"/>
          </a:xfrm>
          <a:prstGeom prst="rect">
            <a:avLst/>
          </a:prstGeom>
          <a:solidFill>
            <a:srgbClr val="B4E9FA"/>
          </a:solidFill>
          <a:ln w="28575">
            <a:solidFill>
              <a:srgbClr val="002060"/>
            </a:solidFill>
            <a:prstDash val="dash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200" b="1" dirty="0">
                <a:solidFill>
                  <a:schemeClr val="tx1"/>
                </a:solidFill>
              </a:rPr>
              <a:t>Big question: </a:t>
            </a:r>
            <a:r>
              <a:rPr lang="en-GB" sz="1200" dirty="0">
                <a:solidFill>
                  <a:schemeClr val="tx1"/>
                </a:solidFill>
              </a:rPr>
              <a:t>Is flood management worth the cost?</a:t>
            </a: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D7C0B98F-FA12-C38C-6A52-C68FF24607A9}"/>
              </a:ext>
            </a:extLst>
          </p:cNvPr>
          <p:cNvSpPr/>
          <p:nvPr/>
        </p:nvSpPr>
        <p:spPr>
          <a:xfrm>
            <a:off x="2743200" y="73751"/>
            <a:ext cx="4705351" cy="494284"/>
          </a:xfrm>
          <a:prstGeom prst="rect">
            <a:avLst/>
          </a:prstGeom>
          <a:solidFill>
            <a:srgbClr val="1C3F93"/>
          </a:solidFill>
          <a:ln w="19050">
            <a:solidFill>
              <a:srgbClr val="3FC5F1"/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lIns="91440" tIns="45720" rIns="91440" bIns="45720" rtlCol="0" anchor="ctr"/>
          <a:lstStyle/>
          <a:p>
            <a:pPr algn="ctr"/>
            <a:r>
              <a:rPr lang="en-GB" sz="1200" b="1" dirty="0">
                <a:solidFill>
                  <a:schemeClr val="bg1"/>
                </a:solidFill>
              </a:rPr>
              <a:t>Year 9: Topic One - Urbanisation</a:t>
            </a:r>
          </a:p>
          <a:p>
            <a:pPr algn="ctr"/>
            <a:r>
              <a:rPr lang="en-GB" sz="1200" b="1" dirty="0">
                <a:solidFill>
                  <a:schemeClr val="bg1"/>
                </a:solidFill>
              </a:rPr>
              <a:t>Knowledge Organiser </a:t>
            </a:r>
            <a:endParaRPr lang="en-GB" sz="1200" b="1" dirty="0">
              <a:solidFill>
                <a:schemeClr val="bg1"/>
              </a:solidFill>
              <a:ea typeface="Calibri"/>
              <a:cs typeface="Calibri"/>
            </a:endParaRPr>
          </a:p>
        </p:txBody>
      </p:sp>
      <p:pic>
        <p:nvPicPr>
          <p:cNvPr id="1026" name="Picture 2" descr="Director of Science at Fulwood Academy">
            <a:extLst>
              <a:ext uri="{FF2B5EF4-FFF2-40B4-BE49-F238E27FC236}">
                <a16:creationId xmlns:a16="http://schemas.microsoft.com/office/drawing/2014/main" id="{A87E9789-1B5B-6789-7DDA-CDAAAA3CC7C0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9500" b="31500"/>
          <a:stretch>
            <a:fillRect/>
          </a:stretch>
        </p:blipFill>
        <p:spPr bwMode="auto">
          <a:xfrm>
            <a:off x="7564663" y="21890"/>
            <a:ext cx="1533346" cy="5980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43ACA151-5831-156F-5FC6-25CCE8FCAD4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84677325"/>
              </p:ext>
            </p:extLst>
          </p:nvPr>
        </p:nvGraphicFramePr>
        <p:xfrm>
          <a:off x="45988" y="1957902"/>
          <a:ext cx="5215560" cy="2287630"/>
        </p:xfrm>
        <a:graphic>
          <a:graphicData uri="http://schemas.openxmlformats.org/drawingml/2006/table">
            <a:tbl>
              <a:tblPr>
                <a:tableStyleId>{5940675A-B579-460E-94D1-54222C63F5DA}</a:tableStyleId>
              </a:tblPr>
              <a:tblGrid>
                <a:gridCol w="1098991">
                  <a:extLst>
                    <a:ext uri="{9D8B030D-6E8A-4147-A177-3AD203B41FA5}">
                      <a16:colId xmlns:a16="http://schemas.microsoft.com/office/drawing/2014/main" val="822038880"/>
                    </a:ext>
                  </a:extLst>
                </a:gridCol>
                <a:gridCol w="2378049">
                  <a:extLst>
                    <a:ext uri="{9D8B030D-6E8A-4147-A177-3AD203B41FA5}">
                      <a16:colId xmlns:a16="http://schemas.microsoft.com/office/drawing/2014/main" val="4223958272"/>
                    </a:ext>
                  </a:extLst>
                </a:gridCol>
                <a:gridCol w="1738520">
                  <a:extLst>
                    <a:ext uri="{9D8B030D-6E8A-4147-A177-3AD203B41FA5}">
                      <a16:colId xmlns:a16="http://schemas.microsoft.com/office/drawing/2014/main" val="4216363898"/>
                    </a:ext>
                  </a:extLst>
                </a:gridCol>
              </a:tblGrid>
              <a:tr h="90331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sz="1000" b="1" dirty="0"/>
                        <a:t>Physical Factor</a:t>
                      </a:r>
                      <a:endParaRPr lang="en-GB" sz="1000" dirty="0"/>
                    </a:p>
                  </a:txBody>
                  <a:tcPr marL="61286" marR="61286" marT="30643" marB="30643"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sz="1000" b="1"/>
                        <a:t>Explanation</a:t>
                      </a:r>
                      <a:endParaRPr lang="en-GB" sz="1000"/>
                    </a:p>
                  </a:txBody>
                  <a:tcPr marL="61286" marR="61286" marT="30643" marB="30643"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sz="1000" b="1"/>
                        <a:t>Example</a:t>
                      </a:r>
                      <a:endParaRPr lang="en-GB" sz="1000"/>
                    </a:p>
                  </a:txBody>
                  <a:tcPr marL="61286" marR="61286" marT="30643" marB="30643" anchor="ctr"/>
                </a:tc>
                <a:extLst>
                  <a:ext uri="{0D108BD9-81ED-4DB2-BD59-A6C34878D82A}">
                    <a16:rowId xmlns:a16="http://schemas.microsoft.com/office/drawing/2014/main" val="3124087697"/>
                  </a:ext>
                </a:extLst>
              </a:tr>
              <a:tr h="429072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sz="1000" b="1" dirty="0"/>
                        <a:t>Heavy rainfall</a:t>
                      </a:r>
                      <a:endParaRPr lang="en-GB" sz="1000" dirty="0"/>
                    </a:p>
                  </a:txBody>
                  <a:tcPr marL="61286" marR="61286" marT="30643" marB="30643"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sz="1000"/>
                        <a:t>Moist air from the </a:t>
                      </a:r>
                      <a:r>
                        <a:rPr lang="en-GB" sz="1000" b="1"/>
                        <a:t>Irish Sea</a:t>
                      </a:r>
                      <a:r>
                        <a:rPr lang="en-GB" sz="1000"/>
                        <a:t> is pushed over the </a:t>
                      </a:r>
                      <a:r>
                        <a:rPr lang="en-GB" sz="1000" b="1"/>
                        <a:t>Pennines</a:t>
                      </a:r>
                      <a:r>
                        <a:rPr lang="en-GB" sz="1000"/>
                        <a:t>, causing </a:t>
                      </a:r>
                      <a:r>
                        <a:rPr lang="en-GB" sz="1000" b="1"/>
                        <a:t>orographic rainfall</a:t>
                      </a:r>
                      <a:r>
                        <a:rPr lang="en-GB" sz="1000"/>
                        <a:t>. When the ground is saturated, rain runs off into rivers.</a:t>
                      </a:r>
                    </a:p>
                  </a:txBody>
                  <a:tcPr marL="61286" marR="61286" marT="30643" marB="30643"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sz="1000"/>
                        <a:t>Cumbria receives some of the highest annual rainfall in the UK.</a:t>
                      </a:r>
                    </a:p>
                  </a:txBody>
                  <a:tcPr marL="61286" marR="61286" marT="30643" marB="30643" anchor="ctr"/>
                </a:tc>
                <a:extLst>
                  <a:ext uri="{0D108BD9-81ED-4DB2-BD59-A6C34878D82A}">
                    <a16:rowId xmlns:a16="http://schemas.microsoft.com/office/drawing/2014/main" val="2185144964"/>
                  </a:ext>
                </a:extLst>
              </a:tr>
              <a:tr h="361324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sz="1000" b="1"/>
                        <a:t>Steep relief</a:t>
                      </a:r>
                      <a:endParaRPr lang="en-GB" sz="1000"/>
                    </a:p>
                  </a:txBody>
                  <a:tcPr marL="61286" marR="61286" marT="30643" marB="30643"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sz="1000" dirty="0"/>
                        <a:t>The </a:t>
                      </a:r>
                      <a:r>
                        <a:rPr lang="en-GB" sz="1000" b="1" dirty="0"/>
                        <a:t>Pennine Hills</a:t>
                      </a:r>
                      <a:r>
                        <a:rPr lang="en-GB" sz="1000" dirty="0"/>
                        <a:t> cause rainwater to flow downhill quickly, increasing surface runoff and </a:t>
                      </a:r>
                      <a:r>
                        <a:rPr lang="en-GB" sz="1000" b="1" dirty="0"/>
                        <a:t>shortening lag time</a:t>
                      </a:r>
                      <a:r>
                        <a:rPr lang="en-GB" sz="1000" dirty="0"/>
                        <a:t>.</a:t>
                      </a:r>
                    </a:p>
                  </a:txBody>
                  <a:tcPr marL="61286" marR="61286" marT="30643" marB="30643"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sz="1000"/>
                        <a:t>Water reaches the Ribble quickly, raising flood peaks downstream.</a:t>
                      </a:r>
                    </a:p>
                  </a:txBody>
                  <a:tcPr marL="61286" marR="61286" marT="30643" marB="30643" anchor="ctr"/>
                </a:tc>
                <a:extLst>
                  <a:ext uri="{0D108BD9-81ED-4DB2-BD59-A6C34878D82A}">
                    <a16:rowId xmlns:a16="http://schemas.microsoft.com/office/drawing/2014/main" val="3789155612"/>
                  </a:ext>
                </a:extLst>
              </a:tr>
              <a:tr h="293576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sz="1000" b="1"/>
                        <a:t>Impermeable rock</a:t>
                      </a:r>
                      <a:endParaRPr lang="en-GB" sz="1000"/>
                    </a:p>
                  </a:txBody>
                  <a:tcPr marL="61286" marR="61286" marT="30643" marB="30643"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sz="1000" dirty="0"/>
                        <a:t>Rocks such as </a:t>
                      </a:r>
                      <a:r>
                        <a:rPr lang="en-GB" sz="1000" b="1" dirty="0"/>
                        <a:t>clay</a:t>
                      </a:r>
                      <a:r>
                        <a:rPr lang="en-GB" sz="1000" dirty="0"/>
                        <a:t> and </a:t>
                      </a:r>
                      <a:r>
                        <a:rPr lang="en-GB" sz="1000" b="1" dirty="0"/>
                        <a:t>millstone grit</a:t>
                      </a:r>
                      <a:r>
                        <a:rPr lang="en-GB" sz="1000" dirty="0"/>
                        <a:t> stop water soaking in, increasing runoff.</a:t>
                      </a:r>
                    </a:p>
                  </a:txBody>
                  <a:tcPr marL="61286" marR="61286" marT="30643" marB="30643"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sz="1000" dirty="0"/>
                        <a:t>Common in parts of the Ribble’s drainage basin.</a:t>
                      </a:r>
                    </a:p>
                  </a:txBody>
                  <a:tcPr marL="61286" marR="61286" marT="30643" marB="30643" anchor="ctr"/>
                </a:tc>
                <a:extLst>
                  <a:ext uri="{0D108BD9-81ED-4DB2-BD59-A6C34878D82A}">
                    <a16:rowId xmlns:a16="http://schemas.microsoft.com/office/drawing/2014/main" val="660483559"/>
                  </a:ext>
                </a:extLst>
              </a:tr>
              <a:tr h="429072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sz="1000" b="1"/>
                        <a:t>Large drainage basin</a:t>
                      </a:r>
                      <a:endParaRPr lang="en-GB" sz="1000"/>
                    </a:p>
                  </a:txBody>
                  <a:tcPr marL="61286" marR="61286" marT="30643" marB="30643"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sz="1000" dirty="0"/>
                        <a:t>The </a:t>
                      </a:r>
                      <a:r>
                        <a:rPr lang="en-GB" sz="1000" b="1" dirty="0"/>
                        <a:t>River Ribble</a:t>
                      </a:r>
                      <a:r>
                        <a:rPr lang="en-GB" sz="1000" dirty="0"/>
                        <a:t> collects water from many tributaries, so heavy rainfall across the basin greatly increases river discharge.</a:t>
                      </a:r>
                    </a:p>
                  </a:txBody>
                  <a:tcPr marL="61286" marR="61286" marT="30643" marB="30643"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sz="1000" dirty="0"/>
                        <a:t>Rivers such as the </a:t>
                      </a:r>
                      <a:r>
                        <a:rPr lang="en-GB" sz="1000" b="1" dirty="0"/>
                        <a:t>Hodder</a:t>
                      </a:r>
                      <a:r>
                        <a:rPr lang="en-GB" sz="1000" dirty="0"/>
                        <a:t> and </a:t>
                      </a:r>
                      <a:r>
                        <a:rPr lang="en-GB" sz="1000" b="1" dirty="0"/>
                        <a:t>Calder</a:t>
                      </a:r>
                      <a:r>
                        <a:rPr lang="en-GB" sz="1000" dirty="0"/>
                        <a:t> flow into the Ribble.</a:t>
                      </a:r>
                    </a:p>
                  </a:txBody>
                  <a:tcPr marL="61286" marR="61286" marT="30643" marB="30643" anchor="ctr"/>
                </a:tc>
                <a:extLst>
                  <a:ext uri="{0D108BD9-81ED-4DB2-BD59-A6C34878D82A}">
                    <a16:rowId xmlns:a16="http://schemas.microsoft.com/office/drawing/2014/main" val="1316524557"/>
                  </a:ext>
                </a:extLst>
              </a:tr>
            </a:tbl>
          </a:graphicData>
        </a:graphic>
      </p:graphicFrame>
      <p:graphicFrame>
        <p:nvGraphicFramePr>
          <p:cNvPr id="6" name="Table 5">
            <a:extLst>
              <a:ext uri="{FF2B5EF4-FFF2-40B4-BE49-F238E27FC236}">
                <a16:creationId xmlns:a16="http://schemas.microsoft.com/office/drawing/2014/main" id="{06D4AB92-87AE-8333-23C1-CB19A98E6F7F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91996111"/>
              </p:ext>
            </p:extLst>
          </p:nvPr>
        </p:nvGraphicFramePr>
        <p:xfrm>
          <a:off x="45988" y="4301067"/>
          <a:ext cx="5215558" cy="2108023"/>
        </p:xfrm>
        <a:graphic>
          <a:graphicData uri="http://schemas.openxmlformats.org/drawingml/2006/table">
            <a:tbl>
              <a:tblPr>
                <a:tableStyleId>{5940675A-B579-460E-94D1-54222C63F5DA}</a:tableStyleId>
              </a:tblPr>
              <a:tblGrid>
                <a:gridCol w="1093264">
                  <a:extLst>
                    <a:ext uri="{9D8B030D-6E8A-4147-A177-3AD203B41FA5}">
                      <a16:colId xmlns:a16="http://schemas.microsoft.com/office/drawing/2014/main" val="92892173"/>
                    </a:ext>
                  </a:extLst>
                </a:gridCol>
                <a:gridCol w="2383775">
                  <a:extLst>
                    <a:ext uri="{9D8B030D-6E8A-4147-A177-3AD203B41FA5}">
                      <a16:colId xmlns:a16="http://schemas.microsoft.com/office/drawing/2014/main" val="3713805658"/>
                    </a:ext>
                  </a:extLst>
                </a:gridCol>
                <a:gridCol w="1738519">
                  <a:extLst>
                    <a:ext uri="{9D8B030D-6E8A-4147-A177-3AD203B41FA5}">
                      <a16:colId xmlns:a16="http://schemas.microsoft.com/office/drawing/2014/main" val="3393518532"/>
                    </a:ext>
                  </a:extLst>
                </a:gridCol>
              </a:tblGrid>
              <a:tr h="356743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sz="1050" b="1" dirty="0"/>
                        <a:t>Human Factor</a:t>
                      </a:r>
                      <a:endParaRPr lang="en-GB" sz="105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sz="1050" b="1"/>
                        <a:t>Explanation</a:t>
                      </a:r>
                      <a:endParaRPr lang="en-GB" sz="105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sz="1050" b="1"/>
                        <a:t>Example</a:t>
                      </a:r>
                      <a:endParaRPr lang="en-GB" sz="105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645761140"/>
                  </a:ext>
                </a:extLst>
              </a:tr>
              <a:tr h="58376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sz="1050" b="1" dirty="0"/>
                        <a:t>Urbanisation</a:t>
                      </a:r>
                      <a:endParaRPr lang="en-GB" sz="105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sz="1050" dirty="0"/>
                        <a:t>Concrete and tarmac in </a:t>
                      </a:r>
                      <a:r>
                        <a:rPr lang="en-GB" sz="1050" b="1" dirty="0"/>
                        <a:t>Preston</a:t>
                      </a:r>
                      <a:r>
                        <a:rPr lang="en-GB" sz="1050" dirty="0"/>
                        <a:t> prevent infiltration. Rainwater quickly flows into drains and rivers.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sz="1050"/>
                        <a:t>Flooding in </a:t>
                      </a:r>
                      <a:r>
                        <a:rPr lang="en-GB" sz="1050" b="1"/>
                        <a:t>Walton-le-Dale</a:t>
                      </a:r>
                      <a:r>
                        <a:rPr lang="en-GB" sz="1050"/>
                        <a:t> and </a:t>
                      </a:r>
                      <a:r>
                        <a:rPr lang="en-GB" sz="1050" b="1"/>
                        <a:t>Penwortham</a:t>
                      </a:r>
                      <a:r>
                        <a:rPr lang="en-GB" sz="1050"/>
                        <a:t> during heavy rain.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180014445"/>
                  </a:ext>
                </a:extLst>
              </a:tr>
              <a:tr h="58376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sz="1050" b="1"/>
                        <a:t>Building on floodplains</a:t>
                      </a:r>
                      <a:endParaRPr lang="en-GB" sz="105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sz="1050" dirty="0"/>
                        <a:t>Construction reduces natural flood storage and raises river levels.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sz="1050" dirty="0"/>
                        <a:t>Housing near the </a:t>
                      </a:r>
                      <a:r>
                        <a:rPr lang="en-GB" sz="1050" b="1" dirty="0"/>
                        <a:t>Ribble floodplain</a:t>
                      </a:r>
                      <a:r>
                        <a:rPr lang="en-GB" sz="1050" dirty="0"/>
                        <a:t> worsens flood impacts.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408265170"/>
                  </a:ext>
                </a:extLst>
              </a:tr>
              <a:tr h="58376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sz="1050" b="1"/>
                        <a:t>Deforestation</a:t>
                      </a:r>
                      <a:endParaRPr lang="en-GB" sz="105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sz="1050"/>
                        <a:t>Fewer trees in the </a:t>
                      </a:r>
                      <a:r>
                        <a:rPr lang="en-GB" sz="1050" b="1"/>
                        <a:t>Ribble Valley</a:t>
                      </a:r>
                      <a:r>
                        <a:rPr lang="en-GB" sz="1050"/>
                        <a:t> means less interception and root absorption, so more runoff reaches rivers.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sz="1050" dirty="0"/>
                        <a:t>Farmland replaces woodland upstream of Preston.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695106807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78092684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0E9C375-5B5C-F26A-37DF-41F8E5EE6F2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Rectangle 21">
            <a:extLst>
              <a:ext uri="{FF2B5EF4-FFF2-40B4-BE49-F238E27FC236}">
                <a16:creationId xmlns:a16="http://schemas.microsoft.com/office/drawing/2014/main" id="{0FDBA16F-5DE6-BE00-2D9E-6BBDC86CABDC}"/>
              </a:ext>
            </a:extLst>
          </p:cNvPr>
          <p:cNvSpPr/>
          <p:nvPr/>
        </p:nvSpPr>
        <p:spPr>
          <a:xfrm>
            <a:off x="45991" y="6464626"/>
            <a:ext cx="9025686" cy="341776"/>
          </a:xfrm>
          <a:prstGeom prst="rect">
            <a:avLst/>
          </a:prstGeom>
          <a:solidFill>
            <a:srgbClr val="1C3F93"/>
          </a:solidFill>
          <a:ln>
            <a:solidFill>
              <a:srgbClr val="3FC5F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1100" b="1" dirty="0"/>
              <a:t>Helpful </a:t>
            </a:r>
            <a:r>
              <a:rPr lang="en-GB" sz="1100" b="1" dirty="0">
                <a:solidFill>
                  <a:schemeClr val="bg1"/>
                </a:solidFill>
              </a:rPr>
              <a:t>revision - </a:t>
            </a:r>
            <a:r>
              <a:rPr lang="en-GB" sz="1100" dirty="0">
                <a:solidFill>
                  <a:schemeClr val="bg1"/>
                </a:solidFill>
                <a:hlinkClick r:id="rId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KS3 Geography - BBC Bitesize</a:t>
            </a:r>
            <a:endParaRPr lang="en-GB" sz="1100" dirty="0">
              <a:solidFill>
                <a:schemeClr val="bg1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E53E9B7D-664B-D231-DFFA-92CDB3002FF4}"/>
              </a:ext>
            </a:extLst>
          </p:cNvPr>
          <p:cNvSpPr/>
          <p:nvPr/>
        </p:nvSpPr>
        <p:spPr>
          <a:xfrm>
            <a:off x="1" y="662079"/>
            <a:ext cx="9144000" cy="5760363"/>
          </a:xfrm>
          <a:prstGeom prst="rect">
            <a:avLst/>
          </a:prstGeom>
          <a:solidFill>
            <a:schemeClr val="bg1"/>
          </a:solidFill>
          <a:ln w="28575">
            <a:solidFill>
              <a:srgbClr val="3FC5F1"/>
            </a:solidFill>
            <a:prstDash val="dash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en-GB" sz="1100" b="1" dirty="0">
                <a:solidFill>
                  <a:schemeClr val="tx1"/>
                </a:solidFill>
              </a:rPr>
              <a:t>Key idea 4: How can rivers be managed?</a:t>
            </a:r>
          </a:p>
          <a:p>
            <a:endParaRPr lang="en-GB" altLang="en-US" sz="1100" b="1" dirty="0">
              <a:solidFill>
                <a:schemeClr val="tx1"/>
              </a:solidFill>
            </a:endParaRPr>
          </a:p>
          <a:p>
            <a:r>
              <a:rPr lang="en-GB" sz="1100" b="1" dirty="0">
                <a:solidFill>
                  <a:schemeClr val="tx1"/>
                </a:solidFill>
              </a:rPr>
              <a:t>River management:</a:t>
            </a:r>
            <a:br>
              <a:rPr lang="en-GB" sz="1100" dirty="0">
                <a:solidFill>
                  <a:schemeClr val="tx1"/>
                </a:solidFill>
              </a:rPr>
            </a:br>
            <a:r>
              <a:rPr lang="en-GB" sz="1100" dirty="0">
                <a:solidFill>
                  <a:schemeClr val="tx1"/>
                </a:solidFill>
              </a:rPr>
              <a:t>Actions taken to </a:t>
            </a:r>
            <a:r>
              <a:rPr lang="en-GB" sz="1100" b="1" dirty="0">
                <a:solidFill>
                  <a:schemeClr val="tx1"/>
                </a:solidFill>
              </a:rPr>
              <a:t>control river flow and reduce flood risk</a:t>
            </a:r>
            <a:r>
              <a:rPr lang="en-GB" sz="1100" dirty="0">
                <a:solidFill>
                  <a:schemeClr val="tx1"/>
                </a:solidFill>
              </a:rPr>
              <a:t> to people, property, and the environment.</a:t>
            </a:r>
            <a:br>
              <a:rPr lang="en-GB" sz="1100" dirty="0">
                <a:solidFill>
                  <a:schemeClr val="tx1"/>
                </a:solidFill>
              </a:rPr>
            </a:br>
            <a:r>
              <a:rPr lang="en-GB" sz="1100" b="1" dirty="0">
                <a:solidFill>
                  <a:schemeClr val="tx1"/>
                </a:solidFill>
              </a:rPr>
              <a:t>Example:</a:t>
            </a:r>
            <a:r>
              <a:rPr lang="en-GB" sz="1100" dirty="0">
                <a:solidFill>
                  <a:schemeClr val="tx1"/>
                </a:solidFill>
              </a:rPr>
              <a:t> Along the </a:t>
            </a:r>
            <a:r>
              <a:rPr lang="en-GB" sz="1100" b="1" dirty="0">
                <a:solidFill>
                  <a:schemeClr val="tx1"/>
                </a:solidFill>
              </a:rPr>
              <a:t>River Ribble in Preston</a:t>
            </a:r>
            <a:r>
              <a:rPr lang="en-GB" sz="1100" dirty="0">
                <a:solidFill>
                  <a:schemeClr val="tx1"/>
                </a:solidFill>
              </a:rPr>
              <a:t>, a mix of </a:t>
            </a:r>
            <a:r>
              <a:rPr lang="en-GB" sz="1100" b="1" dirty="0">
                <a:solidFill>
                  <a:schemeClr val="tx1"/>
                </a:solidFill>
              </a:rPr>
              <a:t>hard and soft engineering</a:t>
            </a:r>
            <a:r>
              <a:rPr lang="en-GB" sz="1100" dirty="0">
                <a:solidFill>
                  <a:schemeClr val="tx1"/>
                </a:solidFill>
              </a:rPr>
              <a:t> is used to prevent flooding in areas such as </a:t>
            </a:r>
            <a:r>
              <a:rPr lang="en-GB" sz="1100" b="1" dirty="0">
                <a:solidFill>
                  <a:schemeClr val="tx1"/>
                </a:solidFill>
              </a:rPr>
              <a:t>Broadgate</a:t>
            </a:r>
            <a:r>
              <a:rPr lang="en-GB" sz="1100" dirty="0">
                <a:solidFill>
                  <a:schemeClr val="tx1"/>
                </a:solidFill>
              </a:rPr>
              <a:t> and </a:t>
            </a:r>
            <a:r>
              <a:rPr lang="en-GB" sz="1100" b="1" dirty="0">
                <a:solidFill>
                  <a:schemeClr val="tx1"/>
                </a:solidFill>
              </a:rPr>
              <a:t>Penwortham</a:t>
            </a:r>
            <a:r>
              <a:rPr lang="en-GB" sz="1100" dirty="0">
                <a:solidFill>
                  <a:schemeClr val="tx1"/>
                </a:solidFill>
              </a:rPr>
              <a:t>.</a:t>
            </a:r>
            <a:br>
              <a:rPr lang="en-GB" sz="1100" dirty="0">
                <a:solidFill>
                  <a:schemeClr val="tx1"/>
                </a:solidFill>
              </a:rPr>
            </a:br>
            <a:r>
              <a:rPr lang="en-GB" sz="1100" b="1" dirty="0">
                <a:solidFill>
                  <a:schemeClr val="tx1"/>
                </a:solidFill>
              </a:rPr>
              <a:t>Explanation:</a:t>
            </a:r>
            <a:r>
              <a:rPr lang="en-GB" sz="1100" dirty="0">
                <a:solidFill>
                  <a:schemeClr val="tx1"/>
                </a:solidFill>
              </a:rPr>
              <a:t> A combination of structural (hard) and natural (soft) engineering helps protect built-up areas while supporting the environment.</a:t>
            </a:r>
          </a:p>
          <a:p>
            <a:endParaRPr lang="en-GB" altLang="en-US" sz="1100" dirty="0">
              <a:solidFill>
                <a:schemeClr val="tx1"/>
              </a:solidFill>
            </a:endParaRPr>
          </a:p>
          <a:p>
            <a:endParaRPr lang="en-US" altLang="en-US" sz="1100" dirty="0">
              <a:solidFill>
                <a:schemeClr val="tx1"/>
              </a:solidFill>
            </a:endParaRP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810E9EFB-D72C-EF80-349F-DD158CAB2484}"/>
              </a:ext>
            </a:extLst>
          </p:cNvPr>
          <p:cNvSpPr/>
          <p:nvPr/>
        </p:nvSpPr>
        <p:spPr>
          <a:xfrm>
            <a:off x="45992" y="73752"/>
            <a:ext cx="2592434" cy="494284"/>
          </a:xfrm>
          <a:prstGeom prst="rect">
            <a:avLst/>
          </a:prstGeom>
          <a:solidFill>
            <a:srgbClr val="B4E9FA"/>
          </a:solidFill>
          <a:ln w="28575">
            <a:solidFill>
              <a:srgbClr val="002060"/>
            </a:solidFill>
            <a:prstDash val="dash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200" b="1" dirty="0">
                <a:solidFill>
                  <a:schemeClr val="tx1"/>
                </a:solidFill>
              </a:rPr>
              <a:t>Big question: </a:t>
            </a:r>
            <a:r>
              <a:rPr lang="en-GB" sz="1200" dirty="0">
                <a:solidFill>
                  <a:schemeClr val="tx1"/>
                </a:solidFill>
              </a:rPr>
              <a:t>Is flood management worth the cost?</a:t>
            </a: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F9CF2932-39C7-1F80-BF5C-65A8BF4C6DAD}"/>
              </a:ext>
            </a:extLst>
          </p:cNvPr>
          <p:cNvSpPr/>
          <p:nvPr/>
        </p:nvSpPr>
        <p:spPr>
          <a:xfrm>
            <a:off x="2743200" y="73751"/>
            <a:ext cx="4705351" cy="494284"/>
          </a:xfrm>
          <a:prstGeom prst="rect">
            <a:avLst/>
          </a:prstGeom>
          <a:solidFill>
            <a:srgbClr val="1C3F93"/>
          </a:solidFill>
          <a:ln w="19050">
            <a:solidFill>
              <a:srgbClr val="3FC5F1"/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lIns="91440" tIns="45720" rIns="91440" bIns="45720" rtlCol="0" anchor="ctr"/>
          <a:lstStyle/>
          <a:p>
            <a:pPr algn="ctr"/>
            <a:r>
              <a:rPr lang="en-GB" sz="1200" b="1" dirty="0">
                <a:solidFill>
                  <a:schemeClr val="bg1"/>
                </a:solidFill>
              </a:rPr>
              <a:t>Year 9: Topic One - Urbanisation</a:t>
            </a:r>
          </a:p>
          <a:p>
            <a:pPr algn="ctr"/>
            <a:r>
              <a:rPr lang="en-GB" sz="1200" b="1" dirty="0">
                <a:solidFill>
                  <a:schemeClr val="bg1"/>
                </a:solidFill>
              </a:rPr>
              <a:t>Knowledge Organiser </a:t>
            </a:r>
            <a:endParaRPr lang="en-GB" sz="1200" b="1" dirty="0">
              <a:solidFill>
                <a:schemeClr val="bg1"/>
              </a:solidFill>
              <a:ea typeface="Calibri"/>
              <a:cs typeface="Calibri"/>
            </a:endParaRPr>
          </a:p>
        </p:txBody>
      </p:sp>
      <p:pic>
        <p:nvPicPr>
          <p:cNvPr id="1026" name="Picture 2" descr="Director of Science at Fulwood Academy">
            <a:extLst>
              <a:ext uri="{FF2B5EF4-FFF2-40B4-BE49-F238E27FC236}">
                <a16:creationId xmlns:a16="http://schemas.microsoft.com/office/drawing/2014/main" id="{039A1E1E-AFDB-B736-0D21-5A7E8849A816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9500" b="31500"/>
          <a:stretch>
            <a:fillRect/>
          </a:stretch>
        </p:blipFill>
        <p:spPr bwMode="auto">
          <a:xfrm>
            <a:off x="7564663" y="21890"/>
            <a:ext cx="1533346" cy="5980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8" name="Table 7">
            <a:extLst>
              <a:ext uri="{FF2B5EF4-FFF2-40B4-BE49-F238E27FC236}">
                <a16:creationId xmlns:a16="http://schemas.microsoft.com/office/drawing/2014/main" id="{0CDE98C2-B896-CDF5-1F72-AF344DF729C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20360983"/>
              </p:ext>
            </p:extLst>
          </p:nvPr>
        </p:nvGraphicFramePr>
        <p:xfrm>
          <a:off x="45991" y="1825625"/>
          <a:ext cx="9025685" cy="4410195"/>
        </p:xfrm>
        <a:graphic>
          <a:graphicData uri="http://schemas.openxmlformats.org/drawingml/2006/table">
            <a:tbl>
              <a:tblPr>
                <a:tableStyleId>{5940675A-B579-460E-94D1-54222C63F5DA}</a:tableStyleId>
              </a:tblPr>
              <a:tblGrid>
                <a:gridCol w="1228173">
                  <a:extLst>
                    <a:ext uri="{9D8B030D-6E8A-4147-A177-3AD203B41FA5}">
                      <a16:colId xmlns:a16="http://schemas.microsoft.com/office/drawing/2014/main" val="1517607194"/>
                    </a:ext>
                  </a:extLst>
                </a:gridCol>
                <a:gridCol w="1949378">
                  <a:extLst>
                    <a:ext uri="{9D8B030D-6E8A-4147-A177-3AD203B41FA5}">
                      <a16:colId xmlns:a16="http://schemas.microsoft.com/office/drawing/2014/main" val="3222992796"/>
                    </a:ext>
                  </a:extLst>
                </a:gridCol>
                <a:gridCol w="1949378">
                  <a:extLst>
                    <a:ext uri="{9D8B030D-6E8A-4147-A177-3AD203B41FA5}">
                      <a16:colId xmlns:a16="http://schemas.microsoft.com/office/drawing/2014/main" val="500523382"/>
                    </a:ext>
                  </a:extLst>
                </a:gridCol>
                <a:gridCol w="1949378">
                  <a:extLst>
                    <a:ext uri="{9D8B030D-6E8A-4147-A177-3AD203B41FA5}">
                      <a16:colId xmlns:a16="http://schemas.microsoft.com/office/drawing/2014/main" val="3421422264"/>
                    </a:ext>
                  </a:extLst>
                </a:gridCol>
                <a:gridCol w="1949378">
                  <a:extLst>
                    <a:ext uri="{9D8B030D-6E8A-4147-A177-3AD203B41FA5}">
                      <a16:colId xmlns:a16="http://schemas.microsoft.com/office/drawing/2014/main" val="1573339724"/>
                    </a:ext>
                  </a:extLst>
                </a:gridCol>
              </a:tblGrid>
              <a:tr h="145045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sz="1100" b="1" dirty="0"/>
                        <a:t>Type</a:t>
                      </a:r>
                      <a:endParaRPr lang="en-GB" sz="1100" dirty="0"/>
                    </a:p>
                  </a:txBody>
                  <a:tcPr marL="36261" marR="36261" marT="18131" marB="18131"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sz="1100" b="1"/>
                        <a:t>Definition</a:t>
                      </a:r>
                      <a:endParaRPr lang="en-GB" sz="1100"/>
                    </a:p>
                  </a:txBody>
                  <a:tcPr marL="36261" marR="36261" marT="18131" marB="18131"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sz="1100" b="1"/>
                        <a:t>Examples</a:t>
                      </a:r>
                      <a:endParaRPr lang="en-GB" sz="1100"/>
                    </a:p>
                  </a:txBody>
                  <a:tcPr marL="36261" marR="36261" marT="18131" marB="18131"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sz="1100" b="1"/>
                        <a:t>Advantages</a:t>
                      </a:r>
                      <a:endParaRPr lang="en-GB" sz="1100"/>
                    </a:p>
                  </a:txBody>
                  <a:tcPr marL="36261" marR="36261" marT="18131" marB="18131"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sz="1100" b="1"/>
                        <a:t>Disadvantages</a:t>
                      </a:r>
                      <a:endParaRPr lang="en-GB" sz="1100"/>
                    </a:p>
                  </a:txBody>
                  <a:tcPr marL="36261" marR="36261" marT="18131" marB="18131" anchor="ctr"/>
                </a:tc>
                <a:extLst>
                  <a:ext uri="{0D108BD9-81ED-4DB2-BD59-A6C34878D82A}">
                    <a16:rowId xmlns:a16="http://schemas.microsoft.com/office/drawing/2014/main" val="3513063804"/>
                  </a:ext>
                </a:extLst>
              </a:tr>
              <a:tr h="1994363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sz="1100" b="1" dirty="0"/>
                        <a:t>Hard Engineering</a:t>
                      </a:r>
                      <a:endParaRPr lang="en-GB" sz="1100" dirty="0"/>
                    </a:p>
                  </a:txBody>
                  <a:tcPr marL="36261" marR="36261" marT="18131" marB="18131"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sz="1100" dirty="0"/>
                        <a:t>Man-made structures built to control the river and reduce flood risk. Often expensive but provide strong, immediate protection.</a:t>
                      </a:r>
                    </a:p>
                  </a:txBody>
                  <a:tcPr marL="36261" marR="36261" marT="18131" marB="18131"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sz="1100" dirty="0"/>
                        <a:t>• </a:t>
                      </a:r>
                      <a:r>
                        <a:rPr lang="en-GB" sz="1100" b="1" dirty="0"/>
                        <a:t>Flood walls</a:t>
                      </a:r>
                      <a:r>
                        <a:rPr lang="en-GB" sz="1100" dirty="0"/>
                        <a:t> – concrete barriers along the riverbank.</a:t>
                      </a:r>
                    </a:p>
                    <a:p>
                      <a:pPr>
                        <a:buNone/>
                      </a:pPr>
                      <a:endParaRPr lang="en-GB" sz="1100" dirty="0"/>
                    </a:p>
                    <a:p>
                      <a:pPr>
                        <a:buNone/>
                      </a:pPr>
                      <a:r>
                        <a:rPr lang="en-GB" sz="1100" dirty="0"/>
                        <a:t>• </a:t>
                      </a:r>
                      <a:r>
                        <a:rPr lang="en-GB" sz="1100" b="1" dirty="0"/>
                        <a:t>Embankments</a:t>
                      </a:r>
                      <a:r>
                        <a:rPr lang="en-GB" sz="1100" dirty="0"/>
                        <a:t> – raised riverbanks to increase capacity.</a:t>
                      </a:r>
                    </a:p>
                    <a:p>
                      <a:pPr>
                        <a:buNone/>
                      </a:pPr>
                      <a:endParaRPr lang="en-GB" sz="1100" dirty="0"/>
                    </a:p>
                    <a:p>
                      <a:pPr>
                        <a:buNone/>
                      </a:pPr>
                      <a:r>
                        <a:rPr lang="en-GB" sz="1100" dirty="0"/>
                        <a:t>• </a:t>
                      </a:r>
                      <a:r>
                        <a:rPr lang="en-GB" sz="1100" b="1" dirty="0"/>
                        <a:t>Dams and reservoirs</a:t>
                      </a:r>
                      <a:r>
                        <a:rPr lang="en-GB" sz="1100" dirty="0"/>
                        <a:t> – store water to control discharge.</a:t>
                      </a:r>
                    </a:p>
                    <a:p>
                      <a:pPr>
                        <a:buNone/>
                      </a:pPr>
                      <a:endParaRPr lang="en-GB" sz="1100" dirty="0"/>
                    </a:p>
                    <a:p>
                      <a:pPr>
                        <a:buNone/>
                      </a:pPr>
                      <a:r>
                        <a:rPr lang="en-GB" sz="1100" dirty="0"/>
                        <a:t>• </a:t>
                      </a:r>
                      <a:r>
                        <a:rPr lang="en-GB" sz="1100" b="1" dirty="0"/>
                        <a:t>Flood barriers</a:t>
                      </a:r>
                      <a:r>
                        <a:rPr lang="en-GB" sz="1100" dirty="0"/>
                        <a:t> – block tidal surges.</a:t>
                      </a:r>
                    </a:p>
                  </a:txBody>
                  <a:tcPr marL="36261" marR="36261" marT="18131" marB="18131"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sz="1100" dirty="0"/>
                        <a:t>• Provides </a:t>
                      </a:r>
                      <a:r>
                        <a:rPr lang="en-GB" sz="1100" b="1" dirty="0"/>
                        <a:t>instant, reliable protection</a:t>
                      </a:r>
                      <a:r>
                        <a:rPr lang="en-GB" sz="1100" dirty="0"/>
                        <a:t> for people and property.</a:t>
                      </a:r>
                    </a:p>
                    <a:p>
                      <a:pPr>
                        <a:buNone/>
                      </a:pPr>
                      <a:endParaRPr lang="en-GB" sz="1100" dirty="0"/>
                    </a:p>
                    <a:p>
                      <a:pPr>
                        <a:buNone/>
                      </a:pPr>
                      <a:r>
                        <a:rPr lang="en-GB" sz="1100" dirty="0"/>
                        <a:t>• Protects </a:t>
                      </a:r>
                      <a:r>
                        <a:rPr lang="en-GB" sz="1100" b="1" dirty="0"/>
                        <a:t>urban areas</a:t>
                      </a:r>
                      <a:r>
                        <a:rPr lang="en-GB" sz="1100" dirty="0"/>
                        <a:t> like Preston from tidal and river flooding.</a:t>
                      </a:r>
                    </a:p>
                    <a:p>
                      <a:pPr>
                        <a:buNone/>
                      </a:pPr>
                      <a:endParaRPr lang="en-GB" sz="1100" dirty="0"/>
                    </a:p>
                    <a:p>
                      <a:pPr>
                        <a:buNone/>
                      </a:pPr>
                      <a:r>
                        <a:rPr lang="en-GB" sz="1100" dirty="0"/>
                        <a:t>• Can control river flow effectively.</a:t>
                      </a:r>
                    </a:p>
                  </a:txBody>
                  <a:tcPr marL="36261" marR="36261" marT="18131" marB="18131"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sz="1100" dirty="0"/>
                        <a:t>• </a:t>
                      </a:r>
                      <a:r>
                        <a:rPr lang="en-GB" sz="1100" b="1" dirty="0"/>
                        <a:t>Very expensive</a:t>
                      </a:r>
                      <a:r>
                        <a:rPr lang="en-GB" sz="1100" dirty="0"/>
                        <a:t> to build and maintain.</a:t>
                      </a:r>
                    </a:p>
                    <a:p>
                      <a:pPr>
                        <a:buNone/>
                      </a:pPr>
                      <a:endParaRPr lang="en-GB" sz="1100" dirty="0"/>
                    </a:p>
                    <a:p>
                      <a:pPr>
                        <a:buNone/>
                      </a:pPr>
                      <a:r>
                        <a:rPr lang="en-GB" sz="1100" dirty="0"/>
                        <a:t>• Can cause flooding </a:t>
                      </a:r>
                      <a:r>
                        <a:rPr lang="en-GB" sz="1100" b="1" dirty="0"/>
                        <a:t>downstream</a:t>
                      </a:r>
                      <a:r>
                        <a:rPr lang="en-GB" sz="1100" dirty="0"/>
                        <a:t>.</a:t>
                      </a:r>
                    </a:p>
                    <a:p>
                      <a:pPr>
                        <a:buNone/>
                      </a:pPr>
                      <a:endParaRPr lang="en-GB" sz="1100" dirty="0"/>
                    </a:p>
                    <a:p>
                      <a:pPr>
                        <a:buNone/>
                      </a:pPr>
                      <a:r>
                        <a:rPr lang="en-GB" sz="1100" dirty="0"/>
                        <a:t>• </a:t>
                      </a:r>
                      <a:r>
                        <a:rPr lang="en-GB" sz="1100" b="1" dirty="0"/>
                        <a:t>Visually unattractive</a:t>
                      </a:r>
                      <a:r>
                        <a:rPr lang="en-GB" sz="1100" dirty="0"/>
                        <a:t> and may damage habitats.</a:t>
                      </a:r>
                    </a:p>
                    <a:p>
                      <a:pPr>
                        <a:buNone/>
                      </a:pPr>
                      <a:endParaRPr lang="en-GB" sz="1100" dirty="0"/>
                    </a:p>
                    <a:p>
                      <a:pPr>
                        <a:buNone/>
                      </a:pPr>
                      <a:r>
                        <a:rPr lang="en-GB" sz="1100" dirty="0"/>
                        <a:t>• Not always </a:t>
                      </a:r>
                      <a:r>
                        <a:rPr lang="en-GB" sz="1100" b="1" dirty="0"/>
                        <a:t>sustainable</a:t>
                      </a:r>
                      <a:r>
                        <a:rPr lang="en-GB" sz="1100" dirty="0"/>
                        <a:t> long-term.</a:t>
                      </a:r>
                    </a:p>
                  </a:txBody>
                  <a:tcPr marL="36261" marR="36261" marT="18131" marB="18131" anchor="ctr"/>
                </a:tc>
                <a:extLst>
                  <a:ext uri="{0D108BD9-81ED-4DB2-BD59-A6C34878D82A}">
                    <a16:rowId xmlns:a16="http://schemas.microsoft.com/office/drawing/2014/main" val="3794791017"/>
                  </a:ext>
                </a:extLst>
              </a:tr>
              <a:tr h="221193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sz="1100" b="1" dirty="0"/>
                        <a:t>Soft Engineering</a:t>
                      </a:r>
                      <a:endParaRPr lang="en-GB" sz="1100" dirty="0"/>
                    </a:p>
                  </a:txBody>
                  <a:tcPr marL="36261" marR="36261" marT="18131" marB="18131"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sz="1100"/>
                        <a:t>Works with natural processes to reduce flood risk in a sustainable way. Cheaper and more environmentally friendly.</a:t>
                      </a:r>
                    </a:p>
                  </a:txBody>
                  <a:tcPr marL="36261" marR="36261" marT="18131" marB="18131"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sz="1100" dirty="0"/>
                        <a:t>• </a:t>
                      </a:r>
                      <a:r>
                        <a:rPr lang="en-GB" sz="1100" b="1" dirty="0"/>
                        <a:t>Floodplain zoning</a:t>
                      </a:r>
                      <a:r>
                        <a:rPr lang="en-GB" sz="1100" dirty="0"/>
                        <a:t> – limits building on high-risk land.</a:t>
                      </a:r>
                    </a:p>
                    <a:p>
                      <a:pPr>
                        <a:buNone/>
                      </a:pPr>
                      <a:endParaRPr lang="en-GB" sz="1100" dirty="0"/>
                    </a:p>
                    <a:p>
                      <a:pPr>
                        <a:buNone/>
                      </a:pPr>
                      <a:r>
                        <a:rPr lang="en-GB" sz="1100" dirty="0"/>
                        <a:t>• </a:t>
                      </a:r>
                      <a:r>
                        <a:rPr lang="en-GB" sz="1100" b="1" dirty="0"/>
                        <a:t>Afforestation</a:t>
                      </a:r>
                      <a:r>
                        <a:rPr lang="en-GB" sz="1100" dirty="0"/>
                        <a:t> – planting trees to intercept rainfall.</a:t>
                      </a:r>
                    </a:p>
                    <a:p>
                      <a:pPr>
                        <a:buNone/>
                      </a:pPr>
                      <a:endParaRPr lang="en-GB" sz="1100" dirty="0"/>
                    </a:p>
                    <a:p>
                      <a:pPr>
                        <a:buNone/>
                      </a:pPr>
                      <a:r>
                        <a:rPr lang="en-GB" sz="1100" dirty="0"/>
                        <a:t>• </a:t>
                      </a:r>
                      <a:r>
                        <a:rPr lang="en-GB" sz="1100" b="1" dirty="0"/>
                        <a:t>Wetlands and reedbeds</a:t>
                      </a:r>
                      <a:r>
                        <a:rPr lang="en-GB" sz="1100" dirty="0"/>
                        <a:t> – store excess water.</a:t>
                      </a:r>
                    </a:p>
                    <a:p>
                      <a:pPr>
                        <a:buNone/>
                      </a:pPr>
                      <a:endParaRPr lang="en-GB" sz="1100" dirty="0"/>
                    </a:p>
                    <a:p>
                      <a:pPr>
                        <a:buNone/>
                      </a:pPr>
                      <a:r>
                        <a:rPr lang="en-GB" sz="1100" dirty="0"/>
                        <a:t>• </a:t>
                      </a:r>
                      <a:r>
                        <a:rPr lang="en-GB" sz="1100" b="1" dirty="0"/>
                        <a:t>River restoration (re-meandering)</a:t>
                      </a:r>
                      <a:r>
                        <a:rPr lang="en-GB" sz="1100" dirty="0"/>
                        <a:t> – slows down river flow naturally.</a:t>
                      </a:r>
                    </a:p>
                  </a:txBody>
                  <a:tcPr marL="36261" marR="36261" marT="18131" marB="18131"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sz="1100" dirty="0"/>
                        <a:t>• </a:t>
                      </a:r>
                      <a:r>
                        <a:rPr lang="en-GB" sz="1100" b="1" dirty="0"/>
                        <a:t>Cheaper and more sustainable</a:t>
                      </a:r>
                      <a:r>
                        <a:rPr lang="en-GB" sz="1100" dirty="0"/>
                        <a:t> than hard engineering.</a:t>
                      </a:r>
                    </a:p>
                    <a:p>
                      <a:pPr>
                        <a:buNone/>
                      </a:pPr>
                      <a:endParaRPr lang="en-GB" sz="1100" dirty="0"/>
                    </a:p>
                    <a:p>
                      <a:pPr>
                        <a:buNone/>
                      </a:pPr>
                      <a:r>
                        <a:rPr lang="en-GB" sz="1100" dirty="0"/>
                        <a:t>• Improves </a:t>
                      </a:r>
                      <a:r>
                        <a:rPr lang="en-GB" sz="1100" b="1" dirty="0"/>
                        <a:t>wildlife habitats</a:t>
                      </a:r>
                      <a:r>
                        <a:rPr lang="en-GB" sz="1100" dirty="0"/>
                        <a:t> and </a:t>
                      </a:r>
                      <a:r>
                        <a:rPr lang="en-GB" sz="1100" b="1" dirty="0"/>
                        <a:t>biodiversity</a:t>
                      </a:r>
                      <a:r>
                        <a:rPr lang="en-GB" sz="1100" dirty="0"/>
                        <a:t>.</a:t>
                      </a:r>
                    </a:p>
                    <a:p>
                      <a:pPr>
                        <a:buNone/>
                      </a:pPr>
                      <a:endParaRPr lang="en-GB" sz="1100" dirty="0"/>
                    </a:p>
                    <a:p>
                      <a:pPr>
                        <a:buNone/>
                      </a:pPr>
                      <a:r>
                        <a:rPr lang="en-GB" sz="1100" dirty="0"/>
                        <a:t>• Reduces downstream flood risk naturally.</a:t>
                      </a:r>
                    </a:p>
                    <a:p>
                      <a:pPr>
                        <a:buNone/>
                      </a:pPr>
                      <a:endParaRPr lang="en-GB" sz="1100" dirty="0"/>
                    </a:p>
                    <a:p>
                      <a:pPr>
                        <a:buNone/>
                      </a:pPr>
                      <a:r>
                        <a:rPr lang="en-GB" sz="1100" dirty="0"/>
                        <a:t>• Improves </a:t>
                      </a:r>
                      <a:r>
                        <a:rPr lang="en-GB" sz="1100" b="1" dirty="0"/>
                        <a:t>water quality</a:t>
                      </a:r>
                      <a:r>
                        <a:rPr lang="en-GB" sz="1100" dirty="0"/>
                        <a:t> and recreation.</a:t>
                      </a:r>
                    </a:p>
                  </a:txBody>
                  <a:tcPr marL="36261" marR="36261" marT="18131" marB="18131"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sz="1100" dirty="0"/>
                        <a:t>• Takes </a:t>
                      </a:r>
                      <a:r>
                        <a:rPr lang="en-GB" sz="1100" b="1" dirty="0"/>
                        <a:t>longer to take effect</a:t>
                      </a:r>
                      <a:r>
                        <a:rPr lang="en-GB" sz="1100" dirty="0"/>
                        <a:t>.</a:t>
                      </a:r>
                    </a:p>
                    <a:p>
                      <a:pPr>
                        <a:buNone/>
                      </a:pPr>
                      <a:endParaRPr lang="en-GB" sz="1100" dirty="0"/>
                    </a:p>
                    <a:p>
                      <a:pPr>
                        <a:buNone/>
                      </a:pPr>
                      <a:r>
                        <a:rPr lang="en-GB" sz="1100" dirty="0"/>
                        <a:t>• May not protect </a:t>
                      </a:r>
                      <a:r>
                        <a:rPr lang="en-GB" sz="1100" b="1" dirty="0"/>
                        <a:t>densely populated</a:t>
                      </a:r>
                      <a:r>
                        <a:rPr lang="en-GB" sz="1100" dirty="0"/>
                        <a:t> areas immediately.</a:t>
                      </a:r>
                    </a:p>
                    <a:p>
                      <a:pPr>
                        <a:buNone/>
                      </a:pPr>
                      <a:endParaRPr lang="en-GB" sz="1100" dirty="0"/>
                    </a:p>
                    <a:p>
                      <a:pPr>
                        <a:buNone/>
                      </a:pPr>
                      <a:r>
                        <a:rPr lang="en-GB" sz="1100" dirty="0"/>
                        <a:t>• Requires </a:t>
                      </a:r>
                      <a:r>
                        <a:rPr lang="en-GB" sz="1100" b="1" dirty="0"/>
                        <a:t>space</a:t>
                      </a:r>
                      <a:r>
                        <a:rPr lang="en-GB" sz="1100" dirty="0"/>
                        <a:t> (not suitable everywhere).</a:t>
                      </a:r>
                    </a:p>
                    <a:p>
                      <a:pPr>
                        <a:buNone/>
                      </a:pPr>
                      <a:endParaRPr lang="en-GB" sz="1100" dirty="0"/>
                    </a:p>
                    <a:p>
                      <a:pPr>
                        <a:buNone/>
                      </a:pPr>
                      <a:r>
                        <a:rPr lang="en-GB" sz="1100" dirty="0"/>
                        <a:t>• Effectiveness can depend on </a:t>
                      </a:r>
                      <a:r>
                        <a:rPr lang="en-GB" sz="1100" b="1" dirty="0"/>
                        <a:t>weather and maintenance</a:t>
                      </a:r>
                      <a:r>
                        <a:rPr lang="en-GB" sz="1100" dirty="0"/>
                        <a:t>.</a:t>
                      </a:r>
                    </a:p>
                  </a:txBody>
                  <a:tcPr marL="36261" marR="36261" marT="18131" marB="18131" anchor="ctr"/>
                </a:tc>
                <a:extLst>
                  <a:ext uri="{0D108BD9-81ED-4DB2-BD59-A6C34878D82A}">
                    <a16:rowId xmlns:a16="http://schemas.microsoft.com/office/drawing/2014/main" val="210273461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46021040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EB48A18-01F4-AE8A-BC7B-6F1D7B8177F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Rectangle 21">
            <a:extLst>
              <a:ext uri="{FF2B5EF4-FFF2-40B4-BE49-F238E27FC236}">
                <a16:creationId xmlns:a16="http://schemas.microsoft.com/office/drawing/2014/main" id="{C1451D32-A5F1-1E3B-D555-ECB1795BF90E}"/>
              </a:ext>
            </a:extLst>
          </p:cNvPr>
          <p:cNvSpPr/>
          <p:nvPr/>
        </p:nvSpPr>
        <p:spPr>
          <a:xfrm>
            <a:off x="45991" y="6464626"/>
            <a:ext cx="9025686" cy="341776"/>
          </a:xfrm>
          <a:prstGeom prst="rect">
            <a:avLst/>
          </a:prstGeom>
          <a:solidFill>
            <a:srgbClr val="1C3F93"/>
          </a:solidFill>
          <a:ln>
            <a:solidFill>
              <a:srgbClr val="3FC5F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1100" b="1" dirty="0"/>
              <a:t>Helpful </a:t>
            </a:r>
            <a:r>
              <a:rPr lang="en-GB" sz="1100" b="1" dirty="0">
                <a:solidFill>
                  <a:schemeClr val="bg1"/>
                </a:solidFill>
              </a:rPr>
              <a:t>revision - </a:t>
            </a:r>
            <a:r>
              <a:rPr lang="en-GB" sz="1100" dirty="0">
                <a:solidFill>
                  <a:schemeClr val="bg1"/>
                </a:solidFill>
                <a:hlinkClick r:id="rId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KS3 Geography - BBC Bitesize</a:t>
            </a:r>
            <a:endParaRPr lang="en-GB" sz="1100" dirty="0">
              <a:solidFill>
                <a:schemeClr val="bg1"/>
              </a:solidFill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0DB236D3-C294-304D-B1A0-DAF8CEB4E904}"/>
              </a:ext>
            </a:extLst>
          </p:cNvPr>
          <p:cNvSpPr/>
          <p:nvPr/>
        </p:nvSpPr>
        <p:spPr>
          <a:xfrm>
            <a:off x="45990" y="648726"/>
            <a:ext cx="2802141" cy="5760365"/>
          </a:xfrm>
          <a:prstGeom prst="rect">
            <a:avLst/>
          </a:prstGeom>
          <a:solidFill>
            <a:schemeClr val="bg1"/>
          </a:solidFill>
          <a:ln w="28575">
            <a:solidFill>
              <a:srgbClr val="3FC5F1"/>
            </a:solidFill>
            <a:prstDash val="dash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en-GB" sz="1100" b="1" dirty="0">
                <a:solidFill>
                  <a:schemeClr val="tx1"/>
                </a:solidFill>
              </a:rPr>
              <a:t>Key idea 5: How is the River Ribble being managed?</a:t>
            </a:r>
          </a:p>
          <a:p>
            <a:endParaRPr lang="en-GB" sz="1100" b="1" u="sng" dirty="0">
              <a:solidFill>
                <a:schemeClr val="tx1"/>
              </a:solidFill>
            </a:endParaRPr>
          </a:p>
          <a:p>
            <a:r>
              <a:rPr lang="en-GB" sz="1100" b="1" dirty="0">
                <a:solidFill>
                  <a:schemeClr val="tx1"/>
                </a:solidFill>
              </a:rPr>
              <a:t>River management in Preston:</a:t>
            </a:r>
            <a:br>
              <a:rPr lang="en-GB" sz="1100" dirty="0">
                <a:solidFill>
                  <a:schemeClr val="tx1"/>
                </a:solidFill>
              </a:rPr>
            </a:br>
            <a:r>
              <a:rPr lang="en-GB" sz="1100" dirty="0">
                <a:solidFill>
                  <a:schemeClr val="tx1"/>
                </a:solidFill>
              </a:rPr>
              <a:t>The </a:t>
            </a:r>
            <a:r>
              <a:rPr lang="en-GB" sz="1100" b="1" dirty="0">
                <a:solidFill>
                  <a:schemeClr val="tx1"/>
                </a:solidFill>
              </a:rPr>
              <a:t>Preston and South Ribble Flood Risk Management Scheme</a:t>
            </a:r>
            <a:r>
              <a:rPr lang="en-GB" sz="1100" dirty="0">
                <a:solidFill>
                  <a:schemeClr val="tx1"/>
                </a:solidFill>
              </a:rPr>
              <a:t> aims to </a:t>
            </a:r>
            <a:r>
              <a:rPr lang="en-GB" sz="1100" b="1" dirty="0">
                <a:solidFill>
                  <a:schemeClr val="tx1"/>
                </a:solidFill>
              </a:rPr>
              <a:t>protect people, homes, and infrastructure</a:t>
            </a:r>
            <a:r>
              <a:rPr lang="en-GB" sz="1100" dirty="0">
                <a:solidFill>
                  <a:schemeClr val="tx1"/>
                </a:solidFill>
              </a:rPr>
              <a:t> from flooding caused by the </a:t>
            </a:r>
            <a:r>
              <a:rPr lang="en-GB" sz="1100" b="1" dirty="0">
                <a:solidFill>
                  <a:schemeClr val="tx1"/>
                </a:solidFill>
              </a:rPr>
              <a:t>River Ribble</a:t>
            </a:r>
            <a:r>
              <a:rPr lang="en-GB" sz="1100" dirty="0">
                <a:solidFill>
                  <a:schemeClr val="tx1"/>
                </a:solidFill>
              </a:rPr>
              <a:t> and </a:t>
            </a:r>
            <a:r>
              <a:rPr lang="en-GB" sz="1100" b="1" dirty="0">
                <a:solidFill>
                  <a:schemeClr val="tx1"/>
                </a:solidFill>
              </a:rPr>
              <a:t>tidal surges</a:t>
            </a:r>
            <a:r>
              <a:rPr lang="en-GB" sz="1100" dirty="0">
                <a:solidFill>
                  <a:schemeClr val="tx1"/>
                </a:solidFill>
              </a:rPr>
              <a:t> from the Irish Sea.</a:t>
            </a:r>
            <a:br>
              <a:rPr lang="en-GB" sz="1100" dirty="0">
                <a:solidFill>
                  <a:schemeClr val="tx1"/>
                </a:solidFill>
              </a:rPr>
            </a:br>
            <a:r>
              <a:rPr lang="en-GB" sz="1100" b="1" dirty="0">
                <a:solidFill>
                  <a:schemeClr val="tx1"/>
                </a:solidFill>
              </a:rPr>
              <a:t>Example:</a:t>
            </a:r>
            <a:r>
              <a:rPr lang="en-GB" sz="1100" dirty="0">
                <a:solidFill>
                  <a:schemeClr val="tx1"/>
                </a:solidFill>
              </a:rPr>
              <a:t> New </a:t>
            </a:r>
            <a:r>
              <a:rPr lang="en-GB" sz="1100" b="1" dirty="0">
                <a:solidFill>
                  <a:schemeClr val="tx1"/>
                </a:solidFill>
              </a:rPr>
              <a:t>flood walls and embankments</a:t>
            </a:r>
            <a:r>
              <a:rPr lang="en-GB" sz="1100" dirty="0">
                <a:solidFill>
                  <a:schemeClr val="tx1"/>
                </a:solidFill>
              </a:rPr>
              <a:t> have been built between </a:t>
            </a:r>
            <a:r>
              <a:rPr lang="en-GB" sz="1100" b="1" dirty="0">
                <a:solidFill>
                  <a:schemeClr val="tx1"/>
                </a:solidFill>
              </a:rPr>
              <a:t>Liverpool Road Bridge</a:t>
            </a:r>
            <a:r>
              <a:rPr lang="en-GB" sz="1100" dirty="0">
                <a:solidFill>
                  <a:schemeClr val="tx1"/>
                </a:solidFill>
              </a:rPr>
              <a:t> and </a:t>
            </a:r>
            <a:r>
              <a:rPr lang="en-GB" sz="1100" b="1" dirty="0">
                <a:solidFill>
                  <a:schemeClr val="tx1"/>
                </a:solidFill>
              </a:rPr>
              <a:t>Penwortham Old Bridge</a:t>
            </a:r>
            <a:r>
              <a:rPr lang="en-GB" sz="1100" dirty="0">
                <a:solidFill>
                  <a:schemeClr val="tx1"/>
                </a:solidFill>
              </a:rPr>
              <a:t> to hold back high river levels.</a:t>
            </a:r>
            <a:br>
              <a:rPr lang="en-GB" sz="1100" dirty="0">
                <a:solidFill>
                  <a:schemeClr val="tx1"/>
                </a:solidFill>
              </a:rPr>
            </a:br>
            <a:r>
              <a:rPr lang="en-GB" sz="1100" b="1" dirty="0">
                <a:solidFill>
                  <a:schemeClr val="tx1"/>
                </a:solidFill>
              </a:rPr>
              <a:t>Explanation:</a:t>
            </a:r>
            <a:r>
              <a:rPr lang="en-GB" sz="1100" dirty="0">
                <a:solidFill>
                  <a:schemeClr val="tx1"/>
                </a:solidFill>
              </a:rPr>
              <a:t> The scheme combines </a:t>
            </a:r>
            <a:r>
              <a:rPr lang="en-GB" sz="1100" b="1" dirty="0">
                <a:solidFill>
                  <a:schemeClr val="tx1"/>
                </a:solidFill>
              </a:rPr>
              <a:t>hard and soft engineering</a:t>
            </a:r>
            <a:r>
              <a:rPr lang="en-GB" sz="1100" dirty="0">
                <a:solidFill>
                  <a:schemeClr val="tx1"/>
                </a:solidFill>
              </a:rPr>
              <a:t> to protect urban areas while improving the environment and community safety.</a:t>
            </a:r>
          </a:p>
          <a:p>
            <a:endParaRPr lang="en-GB" sz="1100" u="sng" dirty="0">
              <a:solidFill>
                <a:schemeClr val="tx1"/>
              </a:solidFill>
            </a:endParaRPr>
          </a:p>
          <a:p>
            <a:r>
              <a:rPr lang="en-GB" sz="1100" b="1" dirty="0">
                <a:solidFill>
                  <a:schemeClr val="tx1"/>
                </a:solidFill>
              </a:rPr>
              <a:t>Background: The River Ribble</a:t>
            </a:r>
          </a:p>
          <a:p>
            <a:r>
              <a:rPr lang="en-GB" sz="1100" b="1" dirty="0">
                <a:solidFill>
                  <a:schemeClr val="tx1"/>
                </a:solidFill>
              </a:rPr>
              <a:t>Length:</a:t>
            </a:r>
            <a:r>
              <a:rPr lang="en-GB" sz="1100" dirty="0">
                <a:solidFill>
                  <a:schemeClr val="tx1"/>
                </a:solidFill>
              </a:rPr>
              <a:t> ~121 km (75 miles) from the </a:t>
            </a:r>
            <a:r>
              <a:rPr lang="en-GB" sz="1100" b="1" dirty="0">
                <a:solidFill>
                  <a:schemeClr val="tx1"/>
                </a:solidFill>
              </a:rPr>
              <a:t>Yorkshire Dales</a:t>
            </a:r>
            <a:r>
              <a:rPr lang="en-GB" sz="1100" dirty="0">
                <a:solidFill>
                  <a:schemeClr val="tx1"/>
                </a:solidFill>
              </a:rPr>
              <a:t> to the </a:t>
            </a:r>
            <a:r>
              <a:rPr lang="en-GB" sz="1100" b="1" dirty="0">
                <a:solidFill>
                  <a:schemeClr val="tx1"/>
                </a:solidFill>
              </a:rPr>
              <a:t>Irish Sea</a:t>
            </a:r>
            <a:r>
              <a:rPr lang="en-GB" sz="1100" dirty="0">
                <a:solidFill>
                  <a:schemeClr val="tx1"/>
                </a:solidFill>
              </a:rPr>
              <a:t>.</a:t>
            </a:r>
          </a:p>
          <a:p>
            <a:r>
              <a:rPr lang="en-GB" sz="1100" b="1" dirty="0">
                <a:solidFill>
                  <a:schemeClr val="tx1"/>
                </a:solidFill>
              </a:rPr>
              <a:t>Tidal limit:</a:t>
            </a:r>
            <a:r>
              <a:rPr lang="en-GB" sz="1100" dirty="0">
                <a:solidFill>
                  <a:schemeClr val="tx1"/>
                </a:solidFill>
              </a:rPr>
              <a:t> Near </a:t>
            </a:r>
            <a:r>
              <a:rPr lang="en-GB" sz="1100" b="1" dirty="0">
                <a:solidFill>
                  <a:schemeClr val="tx1"/>
                </a:solidFill>
              </a:rPr>
              <a:t>Fishwick Bottoms</a:t>
            </a:r>
            <a:r>
              <a:rPr lang="en-GB" sz="1100" dirty="0">
                <a:solidFill>
                  <a:schemeClr val="tx1"/>
                </a:solidFill>
              </a:rPr>
              <a:t>, about 11 miles inland — meaning </a:t>
            </a:r>
            <a:r>
              <a:rPr lang="en-GB" sz="1100" b="1" dirty="0">
                <a:solidFill>
                  <a:schemeClr val="tx1"/>
                </a:solidFill>
              </a:rPr>
              <a:t>tides affect Preston</a:t>
            </a:r>
            <a:r>
              <a:rPr lang="en-GB" sz="1100" dirty="0">
                <a:solidFill>
                  <a:schemeClr val="tx1"/>
                </a:solidFill>
              </a:rPr>
              <a:t>.</a:t>
            </a:r>
          </a:p>
          <a:p>
            <a:r>
              <a:rPr lang="en-GB" sz="1100" b="1" dirty="0">
                <a:solidFill>
                  <a:schemeClr val="tx1"/>
                </a:solidFill>
              </a:rPr>
              <a:t>Flood history:</a:t>
            </a:r>
            <a:r>
              <a:rPr lang="en-GB" sz="1100" dirty="0">
                <a:solidFill>
                  <a:schemeClr val="tx1"/>
                </a:solidFill>
              </a:rPr>
              <a:t> Repeated floods (1980, 1995, 2000, 2012, 2015, 2020, 2025) have caused serious damage to </a:t>
            </a:r>
            <a:r>
              <a:rPr lang="en-GB" sz="1100" b="1" dirty="0">
                <a:solidFill>
                  <a:schemeClr val="tx1"/>
                </a:solidFill>
              </a:rPr>
              <a:t>Broadgate</a:t>
            </a:r>
            <a:r>
              <a:rPr lang="en-GB" sz="1100" dirty="0">
                <a:solidFill>
                  <a:schemeClr val="tx1"/>
                </a:solidFill>
              </a:rPr>
              <a:t>, </a:t>
            </a:r>
            <a:r>
              <a:rPr lang="en-GB" sz="1100" b="1" dirty="0">
                <a:solidFill>
                  <a:schemeClr val="tx1"/>
                </a:solidFill>
              </a:rPr>
              <a:t>Penwortham</a:t>
            </a:r>
            <a:r>
              <a:rPr lang="en-GB" sz="1100" dirty="0">
                <a:solidFill>
                  <a:schemeClr val="tx1"/>
                </a:solidFill>
              </a:rPr>
              <a:t>, and </a:t>
            </a:r>
            <a:r>
              <a:rPr lang="en-GB" sz="1100" b="1" dirty="0" err="1">
                <a:solidFill>
                  <a:schemeClr val="tx1"/>
                </a:solidFill>
              </a:rPr>
              <a:t>Avenham</a:t>
            </a:r>
            <a:r>
              <a:rPr lang="en-GB" sz="1100" b="1" dirty="0">
                <a:solidFill>
                  <a:schemeClr val="tx1"/>
                </a:solidFill>
              </a:rPr>
              <a:t> Park</a:t>
            </a:r>
            <a:r>
              <a:rPr lang="en-GB" sz="1100" dirty="0">
                <a:solidFill>
                  <a:schemeClr val="tx1"/>
                </a:solidFill>
              </a:rPr>
              <a:t>.</a:t>
            </a:r>
          </a:p>
          <a:p>
            <a:r>
              <a:rPr lang="en-GB" sz="1100" b="1" dirty="0">
                <a:solidFill>
                  <a:schemeClr val="tx1"/>
                </a:solidFill>
              </a:rPr>
              <a:t>Reason for management:</a:t>
            </a:r>
            <a:r>
              <a:rPr lang="en-GB" sz="1100" dirty="0">
                <a:solidFill>
                  <a:schemeClr val="tx1"/>
                </a:solidFill>
              </a:rPr>
              <a:t> To protect over </a:t>
            </a:r>
            <a:r>
              <a:rPr lang="en-GB" sz="1100" b="1" dirty="0">
                <a:solidFill>
                  <a:schemeClr val="tx1"/>
                </a:solidFill>
              </a:rPr>
              <a:t>4,700 homes and businesses</a:t>
            </a:r>
            <a:r>
              <a:rPr lang="en-GB" sz="1100" dirty="0">
                <a:solidFill>
                  <a:schemeClr val="tx1"/>
                </a:solidFill>
              </a:rPr>
              <a:t>, parks, and main roads from repeated flooding.</a:t>
            </a:r>
          </a:p>
          <a:p>
            <a:endParaRPr lang="en-GB" sz="1100" u="sng" dirty="0">
              <a:solidFill>
                <a:schemeClr val="tx1"/>
              </a:solidFill>
            </a:endParaRPr>
          </a:p>
          <a:p>
            <a:endParaRPr lang="en-GB" sz="1100" dirty="0">
              <a:solidFill>
                <a:schemeClr val="tx1"/>
              </a:solidFill>
            </a:endParaRPr>
          </a:p>
          <a:p>
            <a:endParaRPr lang="en-GB" sz="1100" dirty="0">
              <a:solidFill>
                <a:schemeClr val="tx1"/>
              </a:solidFill>
            </a:endParaRP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C25457B6-C5FC-DF67-92EA-367486C62980}"/>
              </a:ext>
            </a:extLst>
          </p:cNvPr>
          <p:cNvSpPr/>
          <p:nvPr/>
        </p:nvSpPr>
        <p:spPr>
          <a:xfrm>
            <a:off x="45992" y="73752"/>
            <a:ext cx="2592434" cy="494284"/>
          </a:xfrm>
          <a:prstGeom prst="rect">
            <a:avLst/>
          </a:prstGeom>
          <a:solidFill>
            <a:srgbClr val="B4E9FA"/>
          </a:solidFill>
          <a:ln w="28575">
            <a:solidFill>
              <a:srgbClr val="002060"/>
            </a:solidFill>
            <a:prstDash val="dash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200" b="1" dirty="0">
                <a:solidFill>
                  <a:schemeClr val="tx1"/>
                </a:solidFill>
              </a:rPr>
              <a:t>Big question: </a:t>
            </a:r>
            <a:r>
              <a:rPr lang="en-GB" sz="1200" dirty="0">
                <a:solidFill>
                  <a:schemeClr val="tx1"/>
                </a:solidFill>
              </a:rPr>
              <a:t>Is flood management worth the cost?</a:t>
            </a: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4E8EFCAB-7FA3-D2BF-8B97-49FACB3FFBBB}"/>
              </a:ext>
            </a:extLst>
          </p:cNvPr>
          <p:cNvSpPr/>
          <p:nvPr/>
        </p:nvSpPr>
        <p:spPr>
          <a:xfrm>
            <a:off x="2743200" y="73751"/>
            <a:ext cx="4705351" cy="494284"/>
          </a:xfrm>
          <a:prstGeom prst="rect">
            <a:avLst/>
          </a:prstGeom>
          <a:solidFill>
            <a:srgbClr val="1C3F93"/>
          </a:solidFill>
          <a:ln w="19050">
            <a:solidFill>
              <a:srgbClr val="3FC5F1"/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lIns="91440" tIns="45720" rIns="91440" bIns="45720" rtlCol="0" anchor="ctr"/>
          <a:lstStyle/>
          <a:p>
            <a:pPr algn="ctr"/>
            <a:r>
              <a:rPr lang="en-GB" sz="1200" b="1" dirty="0">
                <a:solidFill>
                  <a:schemeClr val="bg1"/>
                </a:solidFill>
              </a:rPr>
              <a:t>Year 9: Topic One - Urbanisation</a:t>
            </a:r>
          </a:p>
          <a:p>
            <a:pPr algn="ctr"/>
            <a:r>
              <a:rPr lang="en-GB" sz="1200" b="1" dirty="0">
                <a:solidFill>
                  <a:schemeClr val="bg1"/>
                </a:solidFill>
              </a:rPr>
              <a:t>Knowledge Organiser </a:t>
            </a:r>
            <a:endParaRPr lang="en-GB" sz="1200" b="1" dirty="0">
              <a:solidFill>
                <a:schemeClr val="bg1"/>
              </a:solidFill>
              <a:ea typeface="Calibri"/>
              <a:cs typeface="Calibri"/>
            </a:endParaRPr>
          </a:p>
        </p:txBody>
      </p:sp>
      <p:pic>
        <p:nvPicPr>
          <p:cNvPr id="1026" name="Picture 2" descr="Director of Science at Fulwood Academy">
            <a:extLst>
              <a:ext uri="{FF2B5EF4-FFF2-40B4-BE49-F238E27FC236}">
                <a16:creationId xmlns:a16="http://schemas.microsoft.com/office/drawing/2014/main" id="{358C5661-2E33-ADC4-26BB-A968BCC07980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9500" b="31500"/>
          <a:stretch>
            <a:fillRect/>
          </a:stretch>
        </p:blipFill>
        <p:spPr bwMode="auto">
          <a:xfrm>
            <a:off x="7564663" y="21890"/>
            <a:ext cx="1533346" cy="5980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2" name="Table 1">
            <a:extLst>
              <a:ext uri="{FF2B5EF4-FFF2-40B4-BE49-F238E27FC236}">
                <a16:creationId xmlns:a16="http://schemas.microsoft.com/office/drawing/2014/main" id="{7720EB98-7304-D694-8019-752AF02FFF08}"/>
              </a:ext>
            </a:extLst>
          </p:cNvPr>
          <p:cNvGraphicFramePr>
            <a:graphicFrameLocks noGrp="1"/>
          </p:cNvGraphicFramePr>
          <p:nvPr/>
        </p:nvGraphicFramePr>
        <p:xfrm>
          <a:off x="-3589671" y="1033596"/>
          <a:ext cx="2952115" cy="1848612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2952115">
                  <a:extLst>
                    <a:ext uri="{9D8B030D-6E8A-4147-A177-3AD203B41FA5}">
                      <a16:colId xmlns:a16="http://schemas.microsoft.com/office/drawing/2014/main" val="1180167223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1100" kern="100">
                          <a:effectLst/>
                        </a:rPr>
                        <a:t>1. What makes weather extreme?</a:t>
                      </a:r>
                      <a:endParaRPr lang="en-GB" sz="12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4201517723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1100" kern="100">
                          <a:effectLst/>
                        </a:rPr>
                        <a:t>2. Why do rivers flood?</a:t>
                      </a:r>
                      <a:endParaRPr lang="en-GB" sz="12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950838341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1100" kern="100">
                          <a:effectLst/>
                        </a:rPr>
                        <a:t>3. Why is the Northwest at high risk of flooding?</a:t>
                      </a:r>
                      <a:endParaRPr lang="en-GB" sz="12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980855271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1100" kern="100">
                          <a:effectLst/>
                        </a:rPr>
                        <a:t>4. How can rivers be managed?</a:t>
                      </a:r>
                      <a:endParaRPr lang="en-GB" sz="12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398468019"/>
                  </a:ext>
                </a:extLst>
              </a:tr>
              <a:tr h="60325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1100" kern="100">
                          <a:effectLst/>
                        </a:rPr>
                        <a:t>5. How is the Ribble being managed?</a:t>
                      </a:r>
                      <a:endParaRPr lang="en-GB" sz="12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2108586160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1100" kern="100">
                          <a:effectLst/>
                        </a:rPr>
                        <a:t>6. How are decisions made about which areas to protect?</a:t>
                      </a:r>
                      <a:endParaRPr lang="en-GB" sz="12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963815458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1100" kern="100">
                          <a:effectLst/>
                        </a:rPr>
                        <a:t>7. What are the potential problems with river management?</a:t>
                      </a:r>
                      <a:endParaRPr lang="en-GB" sz="12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762342384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1100" kern="100" dirty="0">
                          <a:effectLst/>
                        </a:rPr>
                        <a:t>8. Is river management worth the cost?</a:t>
                      </a:r>
                      <a:endParaRPr lang="en-GB" sz="1200" kern="100" dirty="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637465977"/>
                  </a:ext>
                </a:extLst>
              </a:tr>
            </a:tbl>
          </a:graphicData>
        </a:graphic>
      </p:graphicFrame>
      <p:pic>
        <p:nvPicPr>
          <p:cNvPr id="3" name="Picture 2">
            <a:extLst>
              <a:ext uri="{FF2B5EF4-FFF2-40B4-BE49-F238E27FC236}">
                <a16:creationId xmlns:a16="http://schemas.microsoft.com/office/drawing/2014/main" id="{4AC6C258-3C53-039C-4AF3-A9EFAB42E96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952905" y="653270"/>
            <a:ext cx="6191095" cy="57558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8645914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C13FABD-E8C5-A008-0661-9C7B8C85376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Rectangle 21">
            <a:extLst>
              <a:ext uri="{FF2B5EF4-FFF2-40B4-BE49-F238E27FC236}">
                <a16:creationId xmlns:a16="http://schemas.microsoft.com/office/drawing/2014/main" id="{E3A0562C-D0E0-634F-1372-2C81916B9CF8}"/>
              </a:ext>
            </a:extLst>
          </p:cNvPr>
          <p:cNvSpPr/>
          <p:nvPr/>
        </p:nvSpPr>
        <p:spPr>
          <a:xfrm>
            <a:off x="45991" y="6464626"/>
            <a:ext cx="9025686" cy="341776"/>
          </a:xfrm>
          <a:prstGeom prst="rect">
            <a:avLst/>
          </a:prstGeom>
          <a:solidFill>
            <a:srgbClr val="1C3F93"/>
          </a:solidFill>
          <a:ln>
            <a:solidFill>
              <a:srgbClr val="3FC5F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1100" b="1" dirty="0"/>
              <a:t>Helpful </a:t>
            </a:r>
            <a:r>
              <a:rPr lang="en-GB" sz="1100" b="1" dirty="0">
                <a:solidFill>
                  <a:schemeClr val="bg1"/>
                </a:solidFill>
              </a:rPr>
              <a:t>revision - </a:t>
            </a:r>
            <a:r>
              <a:rPr lang="en-GB" sz="1100" dirty="0">
                <a:solidFill>
                  <a:schemeClr val="bg1"/>
                </a:solidFill>
                <a:hlinkClick r:id="rId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KS3 Geography - BBC Bitesize</a:t>
            </a:r>
            <a:endParaRPr lang="en-GB" sz="1100" dirty="0">
              <a:solidFill>
                <a:schemeClr val="bg1"/>
              </a:solidFill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FAF6A440-EB8D-6717-5C50-3219CEF1A94F}"/>
              </a:ext>
            </a:extLst>
          </p:cNvPr>
          <p:cNvSpPr/>
          <p:nvPr/>
        </p:nvSpPr>
        <p:spPr>
          <a:xfrm>
            <a:off x="45990" y="648726"/>
            <a:ext cx="4181236" cy="5760365"/>
          </a:xfrm>
          <a:prstGeom prst="rect">
            <a:avLst/>
          </a:prstGeom>
          <a:solidFill>
            <a:schemeClr val="bg1"/>
          </a:solidFill>
          <a:ln w="28575">
            <a:solidFill>
              <a:srgbClr val="3FC5F1"/>
            </a:solidFill>
            <a:prstDash val="dash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en-GB" sz="1100" b="1" dirty="0">
                <a:solidFill>
                  <a:schemeClr val="tx1"/>
                </a:solidFill>
              </a:rPr>
              <a:t>Key idea 6: How are decisions made about which areas to protect?</a:t>
            </a:r>
          </a:p>
          <a:p>
            <a:endParaRPr lang="en-GB" sz="1100" b="1" u="sng" dirty="0">
              <a:solidFill>
                <a:schemeClr val="tx1"/>
              </a:solidFill>
            </a:endParaRPr>
          </a:p>
          <a:p>
            <a:r>
              <a:rPr lang="en-GB" sz="1100" b="1" dirty="0">
                <a:solidFill>
                  <a:schemeClr val="tx1"/>
                </a:solidFill>
              </a:rPr>
              <a:t>Decision making:</a:t>
            </a:r>
            <a:br>
              <a:rPr lang="en-GB" sz="1100" dirty="0">
                <a:solidFill>
                  <a:schemeClr val="tx1"/>
                </a:solidFill>
              </a:rPr>
            </a:br>
            <a:r>
              <a:rPr lang="en-GB" sz="1100" dirty="0">
                <a:solidFill>
                  <a:schemeClr val="tx1"/>
                </a:solidFill>
              </a:rPr>
              <a:t>When money and resources are limited, organisations such as the </a:t>
            </a:r>
            <a:r>
              <a:rPr lang="en-GB" sz="1100" b="1" dirty="0">
                <a:solidFill>
                  <a:schemeClr val="tx1"/>
                </a:solidFill>
              </a:rPr>
              <a:t>Environment Agency</a:t>
            </a:r>
            <a:r>
              <a:rPr lang="en-GB" sz="1100" dirty="0">
                <a:solidFill>
                  <a:schemeClr val="tx1"/>
                </a:solidFill>
              </a:rPr>
              <a:t> must decide </a:t>
            </a:r>
            <a:r>
              <a:rPr lang="en-GB" sz="1100" b="1" dirty="0">
                <a:solidFill>
                  <a:schemeClr val="tx1"/>
                </a:solidFill>
              </a:rPr>
              <a:t>which areas receive flood defences first</a:t>
            </a:r>
            <a:r>
              <a:rPr lang="en-GB" sz="1100" dirty="0">
                <a:solidFill>
                  <a:schemeClr val="tx1"/>
                </a:solidFill>
              </a:rPr>
              <a:t>.</a:t>
            </a:r>
            <a:br>
              <a:rPr lang="en-GB" sz="1100" dirty="0">
                <a:solidFill>
                  <a:schemeClr val="tx1"/>
                </a:solidFill>
              </a:rPr>
            </a:br>
            <a:r>
              <a:rPr lang="en-GB" sz="1100" b="1" dirty="0">
                <a:solidFill>
                  <a:schemeClr val="tx1"/>
                </a:solidFill>
              </a:rPr>
              <a:t>Example:</a:t>
            </a:r>
            <a:r>
              <a:rPr lang="en-GB" sz="1100" dirty="0">
                <a:solidFill>
                  <a:schemeClr val="tx1"/>
                </a:solidFill>
              </a:rPr>
              <a:t> Along the </a:t>
            </a:r>
            <a:r>
              <a:rPr lang="en-GB" sz="1100" b="1" dirty="0">
                <a:solidFill>
                  <a:schemeClr val="tx1"/>
                </a:solidFill>
              </a:rPr>
              <a:t>River Ribble</a:t>
            </a:r>
            <a:r>
              <a:rPr lang="en-GB" sz="1100" dirty="0">
                <a:solidFill>
                  <a:schemeClr val="tx1"/>
                </a:solidFill>
              </a:rPr>
              <a:t>, the agency must choose between protecting </a:t>
            </a:r>
            <a:r>
              <a:rPr lang="en-GB" sz="1100" b="1" dirty="0">
                <a:solidFill>
                  <a:schemeClr val="tx1"/>
                </a:solidFill>
              </a:rPr>
              <a:t>Preston</a:t>
            </a:r>
            <a:r>
              <a:rPr lang="en-GB" sz="1100" dirty="0">
                <a:solidFill>
                  <a:schemeClr val="tx1"/>
                </a:solidFill>
              </a:rPr>
              <a:t>, </a:t>
            </a:r>
            <a:r>
              <a:rPr lang="en-GB" sz="1100" b="1" dirty="0">
                <a:solidFill>
                  <a:schemeClr val="tx1"/>
                </a:solidFill>
              </a:rPr>
              <a:t>Longridge</a:t>
            </a:r>
            <a:r>
              <a:rPr lang="en-GB" sz="1100" dirty="0">
                <a:solidFill>
                  <a:schemeClr val="tx1"/>
                </a:solidFill>
              </a:rPr>
              <a:t>, or </a:t>
            </a:r>
            <a:r>
              <a:rPr lang="en-GB" sz="1100" b="1" dirty="0">
                <a:solidFill>
                  <a:schemeClr val="tx1"/>
                </a:solidFill>
              </a:rPr>
              <a:t>Ribchester</a:t>
            </a:r>
            <a:r>
              <a:rPr lang="en-GB" sz="1100" dirty="0">
                <a:solidFill>
                  <a:schemeClr val="tx1"/>
                </a:solidFill>
              </a:rPr>
              <a:t>.</a:t>
            </a:r>
            <a:br>
              <a:rPr lang="en-GB" sz="1100" dirty="0">
                <a:solidFill>
                  <a:schemeClr val="tx1"/>
                </a:solidFill>
              </a:rPr>
            </a:br>
            <a:r>
              <a:rPr lang="en-GB" sz="1100" b="1" dirty="0">
                <a:solidFill>
                  <a:schemeClr val="tx1"/>
                </a:solidFill>
              </a:rPr>
              <a:t>Explanation:</a:t>
            </a:r>
            <a:r>
              <a:rPr lang="en-GB" sz="1100" dirty="0">
                <a:solidFill>
                  <a:schemeClr val="tx1"/>
                </a:solidFill>
              </a:rPr>
              <a:t> To make this fair, they use a </a:t>
            </a:r>
            <a:r>
              <a:rPr lang="en-GB" sz="1100" b="1" dirty="0">
                <a:solidFill>
                  <a:schemeClr val="tx1"/>
                </a:solidFill>
              </a:rPr>
              <a:t>cost–benefit analysis</a:t>
            </a:r>
            <a:r>
              <a:rPr lang="en-GB" sz="1100" dirty="0">
                <a:solidFill>
                  <a:schemeClr val="tx1"/>
                </a:solidFill>
              </a:rPr>
              <a:t>, which compares the </a:t>
            </a:r>
            <a:r>
              <a:rPr lang="en-GB" sz="1100" b="1" dirty="0">
                <a:solidFill>
                  <a:schemeClr val="tx1"/>
                </a:solidFill>
              </a:rPr>
              <a:t>cost of building defences</a:t>
            </a:r>
            <a:r>
              <a:rPr lang="en-GB" sz="1100" dirty="0">
                <a:solidFill>
                  <a:schemeClr val="tx1"/>
                </a:solidFill>
              </a:rPr>
              <a:t> with the </a:t>
            </a:r>
            <a:r>
              <a:rPr lang="en-GB" sz="1100" b="1" dirty="0">
                <a:solidFill>
                  <a:schemeClr val="tx1"/>
                </a:solidFill>
              </a:rPr>
              <a:t>benefits gained</a:t>
            </a:r>
            <a:r>
              <a:rPr lang="en-GB" sz="1100" dirty="0">
                <a:solidFill>
                  <a:schemeClr val="tx1"/>
                </a:solidFill>
              </a:rPr>
              <a:t>, such as the number of people protected and the value of land or property saved.</a:t>
            </a:r>
            <a:endParaRPr lang="en-GB" sz="1100" u="sng" dirty="0">
              <a:solidFill>
                <a:schemeClr val="tx1"/>
              </a:solidFill>
            </a:endParaRPr>
          </a:p>
          <a:p>
            <a:endParaRPr lang="en-GB" sz="1100" dirty="0">
              <a:solidFill>
                <a:schemeClr val="tx1"/>
              </a:solidFill>
            </a:endParaRPr>
          </a:p>
          <a:p>
            <a:r>
              <a:rPr lang="en-GB" sz="1100" b="1" dirty="0">
                <a:solidFill>
                  <a:schemeClr val="tx1"/>
                </a:solidFill>
              </a:rPr>
              <a:t>What is Cost–Benefit Analysis?</a:t>
            </a:r>
          </a:p>
          <a:p>
            <a:r>
              <a:rPr lang="en-GB" sz="1100" dirty="0">
                <a:solidFill>
                  <a:schemeClr val="tx1"/>
                </a:solidFill>
              </a:rPr>
              <a:t>A method used to decide where flood defences should be built by weighing </a:t>
            </a:r>
            <a:r>
              <a:rPr lang="en-GB" sz="1100" b="1" dirty="0">
                <a:solidFill>
                  <a:schemeClr val="tx1"/>
                </a:solidFill>
              </a:rPr>
              <a:t>the cost of the scheme</a:t>
            </a:r>
            <a:r>
              <a:rPr lang="en-GB" sz="1100" dirty="0">
                <a:solidFill>
                  <a:schemeClr val="tx1"/>
                </a:solidFill>
              </a:rPr>
              <a:t> against </a:t>
            </a:r>
            <a:r>
              <a:rPr lang="en-GB" sz="1100" b="1" dirty="0">
                <a:solidFill>
                  <a:schemeClr val="tx1"/>
                </a:solidFill>
              </a:rPr>
              <a:t>the social, economic, and environmental benefits</a:t>
            </a:r>
            <a:r>
              <a:rPr lang="en-GB" sz="1100" dirty="0">
                <a:solidFill>
                  <a:schemeClr val="tx1"/>
                </a:solidFill>
              </a:rPr>
              <a:t>.</a:t>
            </a:r>
            <a:br>
              <a:rPr lang="en-GB" sz="1100" dirty="0">
                <a:solidFill>
                  <a:schemeClr val="tx1"/>
                </a:solidFill>
              </a:rPr>
            </a:br>
            <a:r>
              <a:rPr lang="en-GB" sz="1100" dirty="0">
                <a:solidFill>
                  <a:schemeClr val="tx1"/>
                </a:solidFill>
              </a:rPr>
              <a:t>It helps ensure </a:t>
            </a:r>
            <a:r>
              <a:rPr lang="en-GB" sz="1100" b="1" dirty="0">
                <a:solidFill>
                  <a:schemeClr val="tx1"/>
                </a:solidFill>
              </a:rPr>
              <a:t>value for money</a:t>
            </a:r>
            <a:r>
              <a:rPr lang="en-GB" sz="1100" dirty="0">
                <a:solidFill>
                  <a:schemeClr val="tx1"/>
                </a:solidFill>
              </a:rPr>
              <a:t> and </a:t>
            </a:r>
            <a:r>
              <a:rPr lang="en-GB" sz="1100" b="1" dirty="0">
                <a:solidFill>
                  <a:schemeClr val="tx1"/>
                </a:solidFill>
              </a:rPr>
              <a:t>fair use of resources</a:t>
            </a:r>
            <a:r>
              <a:rPr lang="en-GB" sz="1100" dirty="0">
                <a:solidFill>
                  <a:schemeClr val="tx1"/>
                </a:solidFill>
              </a:rPr>
              <a:t>.</a:t>
            </a:r>
          </a:p>
          <a:p>
            <a:endParaRPr lang="en-GB" sz="1100" dirty="0">
              <a:solidFill>
                <a:schemeClr val="tx1"/>
              </a:solidFill>
            </a:endParaRPr>
          </a:p>
          <a:p>
            <a:endParaRPr lang="en-GB" sz="1100" dirty="0">
              <a:solidFill>
                <a:schemeClr val="tx1"/>
              </a:solidFill>
            </a:endParaRPr>
          </a:p>
          <a:p>
            <a:endParaRPr lang="en-GB" sz="1100" dirty="0">
              <a:solidFill>
                <a:schemeClr val="tx1"/>
              </a:solidFill>
            </a:endParaRPr>
          </a:p>
          <a:p>
            <a:endParaRPr lang="en-GB" sz="1100" dirty="0">
              <a:solidFill>
                <a:schemeClr val="tx1"/>
              </a:solidFill>
            </a:endParaRP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863DA566-8A5E-CCE0-A3E8-937F90268E65}"/>
              </a:ext>
            </a:extLst>
          </p:cNvPr>
          <p:cNvSpPr/>
          <p:nvPr/>
        </p:nvSpPr>
        <p:spPr>
          <a:xfrm>
            <a:off x="45992" y="73752"/>
            <a:ext cx="2592434" cy="494284"/>
          </a:xfrm>
          <a:prstGeom prst="rect">
            <a:avLst/>
          </a:prstGeom>
          <a:solidFill>
            <a:srgbClr val="B4E9FA"/>
          </a:solidFill>
          <a:ln w="28575">
            <a:solidFill>
              <a:srgbClr val="002060"/>
            </a:solidFill>
            <a:prstDash val="dash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200" b="1" dirty="0">
                <a:solidFill>
                  <a:schemeClr val="tx1"/>
                </a:solidFill>
              </a:rPr>
              <a:t>Big question: </a:t>
            </a:r>
            <a:r>
              <a:rPr lang="en-GB" sz="1200" dirty="0">
                <a:solidFill>
                  <a:schemeClr val="tx1"/>
                </a:solidFill>
              </a:rPr>
              <a:t>Is flood management worth the cost?</a:t>
            </a: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C43B3AC7-7C83-98C8-29B9-99143D3CD8FD}"/>
              </a:ext>
            </a:extLst>
          </p:cNvPr>
          <p:cNvSpPr/>
          <p:nvPr/>
        </p:nvSpPr>
        <p:spPr>
          <a:xfrm>
            <a:off x="2743200" y="73751"/>
            <a:ext cx="4705351" cy="494284"/>
          </a:xfrm>
          <a:prstGeom prst="rect">
            <a:avLst/>
          </a:prstGeom>
          <a:solidFill>
            <a:srgbClr val="1C3F93"/>
          </a:solidFill>
          <a:ln w="19050">
            <a:solidFill>
              <a:srgbClr val="3FC5F1"/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lIns="91440" tIns="45720" rIns="91440" bIns="45720" rtlCol="0" anchor="ctr"/>
          <a:lstStyle/>
          <a:p>
            <a:pPr algn="ctr"/>
            <a:r>
              <a:rPr lang="en-GB" sz="1200" b="1" dirty="0">
                <a:solidFill>
                  <a:schemeClr val="bg1"/>
                </a:solidFill>
              </a:rPr>
              <a:t>Year 9: Topic One - Urbanisation</a:t>
            </a:r>
          </a:p>
          <a:p>
            <a:pPr algn="ctr"/>
            <a:r>
              <a:rPr lang="en-GB" sz="1200" b="1" dirty="0">
                <a:solidFill>
                  <a:schemeClr val="bg1"/>
                </a:solidFill>
              </a:rPr>
              <a:t>Knowledge Organiser </a:t>
            </a:r>
            <a:endParaRPr lang="en-GB" sz="1200" b="1" dirty="0">
              <a:solidFill>
                <a:schemeClr val="bg1"/>
              </a:solidFill>
              <a:ea typeface="Calibri"/>
              <a:cs typeface="Calibri"/>
            </a:endParaRPr>
          </a:p>
        </p:txBody>
      </p:sp>
      <p:pic>
        <p:nvPicPr>
          <p:cNvPr id="1026" name="Picture 2" descr="Director of Science at Fulwood Academy">
            <a:extLst>
              <a:ext uri="{FF2B5EF4-FFF2-40B4-BE49-F238E27FC236}">
                <a16:creationId xmlns:a16="http://schemas.microsoft.com/office/drawing/2014/main" id="{9B37AE88-75E7-2C8C-D10A-9FF9FE58B8F0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9500" b="31500"/>
          <a:stretch>
            <a:fillRect/>
          </a:stretch>
        </p:blipFill>
        <p:spPr bwMode="auto">
          <a:xfrm>
            <a:off x="7564663" y="21890"/>
            <a:ext cx="1533346" cy="5980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901F9B51-13A2-BF2B-1AF2-EBE43DE69A63}"/>
              </a:ext>
            </a:extLst>
          </p:cNvPr>
          <p:cNvSpPr/>
          <p:nvPr/>
        </p:nvSpPr>
        <p:spPr>
          <a:xfrm>
            <a:off x="4296606" y="662078"/>
            <a:ext cx="4775072" cy="5747013"/>
          </a:xfrm>
          <a:prstGeom prst="rect">
            <a:avLst/>
          </a:prstGeom>
          <a:solidFill>
            <a:schemeClr val="bg1"/>
          </a:solidFill>
          <a:ln w="28575">
            <a:solidFill>
              <a:srgbClr val="3FC5F1"/>
            </a:solidFill>
            <a:prstDash val="dash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en-GB" sz="1100" b="1" dirty="0">
                <a:solidFill>
                  <a:schemeClr val="tx1"/>
                </a:solidFill>
              </a:rPr>
              <a:t>Key idea 7: What are the potential problems with river management?</a:t>
            </a:r>
          </a:p>
          <a:p>
            <a:endParaRPr lang="en-GB" sz="1100" b="1" dirty="0">
              <a:solidFill>
                <a:schemeClr val="tx1"/>
              </a:solidFill>
            </a:endParaRPr>
          </a:p>
          <a:p>
            <a:r>
              <a:rPr lang="en-GB" sz="1100" b="1" dirty="0">
                <a:solidFill>
                  <a:schemeClr val="tx1"/>
                </a:solidFill>
              </a:rPr>
              <a:t>River management problems:</a:t>
            </a:r>
            <a:br>
              <a:rPr lang="en-GB" sz="1100" dirty="0">
                <a:solidFill>
                  <a:schemeClr val="tx1"/>
                </a:solidFill>
              </a:rPr>
            </a:br>
            <a:r>
              <a:rPr lang="en-GB" sz="1100" dirty="0">
                <a:solidFill>
                  <a:schemeClr val="tx1"/>
                </a:solidFill>
              </a:rPr>
              <a:t>Flood management schemes aim to protect people and property from flooding, but they can also create </a:t>
            </a:r>
            <a:r>
              <a:rPr lang="en-GB" sz="1100" b="1" dirty="0">
                <a:solidFill>
                  <a:schemeClr val="tx1"/>
                </a:solidFill>
              </a:rPr>
              <a:t>new social, economic, and environmental challenges</a:t>
            </a:r>
            <a:r>
              <a:rPr lang="en-GB" sz="1100" dirty="0">
                <a:solidFill>
                  <a:schemeClr val="tx1"/>
                </a:solidFill>
              </a:rPr>
              <a:t>.</a:t>
            </a:r>
            <a:br>
              <a:rPr lang="en-GB" sz="1100" dirty="0">
                <a:solidFill>
                  <a:schemeClr val="tx1"/>
                </a:solidFill>
              </a:rPr>
            </a:br>
            <a:r>
              <a:rPr lang="en-GB" sz="1100" b="1" dirty="0">
                <a:solidFill>
                  <a:schemeClr val="tx1"/>
                </a:solidFill>
              </a:rPr>
              <a:t>Example:</a:t>
            </a:r>
            <a:r>
              <a:rPr lang="en-GB" sz="1100" dirty="0">
                <a:solidFill>
                  <a:schemeClr val="tx1"/>
                </a:solidFill>
              </a:rPr>
              <a:t> Along the </a:t>
            </a:r>
            <a:r>
              <a:rPr lang="en-GB" sz="1100" b="1" dirty="0">
                <a:solidFill>
                  <a:schemeClr val="tx1"/>
                </a:solidFill>
              </a:rPr>
              <a:t>River Ribble in Preston</a:t>
            </a:r>
            <a:r>
              <a:rPr lang="en-GB" sz="1100" dirty="0">
                <a:solidFill>
                  <a:schemeClr val="tx1"/>
                </a:solidFill>
              </a:rPr>
              <a:t>, flood walls and embankments protect homes near Broadgate and Penwortham — but may increase flood risk further </a:t>
            </a:r>
            <a:r>
              <a:rPr lang="en-GB" sz="1100" b="1" dirty="0">
                <a:solidFill>
                  <a:schemeClr val="tx1"/>
                </a:solidFill>
              </a:rPr>
              <a:t>downstream</a:t>
            </a:r>
            <a:r>
              <a:rPr lang="en-GB" sz="1100" dirty="0">
                <a:solidFill>
                  <a:schemeClr val="tx1"/>
                </a:solidFill>
              </a:rPr>
              <a:t>.</a:t>
            </a:r>
            <a:br>
              <a:rPr lang="en-GB" sz="1100" dirty="0">
                <a:solidFill>
                  <a:schemeClr val="tx1"/>
                </a:solidFill>
              </a:rPr>
            </a:br>
            <a:r>
              <a:rPr lang="en-GB" sz="1100" b="1" dirty="0">
                <a:solidFill>
                  <a:schemeClr val="tx1"/>
                </a:solidFill>
              </a:rPr>
              <a:t>Explanation:</a:t>
            </a:r>
            <a:r>
              <a:rPr lang="en-GB" sz="1100" dirty="0">
                <a:solidFill>
                  <a:schemeClr val="tx1"/>
                </a:solidFill>
              </a:rPr>
              <a:t> River management often benefits some groups while disadvantaging others, leading to </a:t>
            </a:r>
            <a:r>
              <a:rPr lang="en-GB" sz="1100" b="1" dirty="0">
                <a:solidFill>
                  <a:schemeClr val="tx1"/>
                </a:solidFill>
              </a:rPr>
              <a:t>“winners and losers.”</a:t>
            </a:r>
          </a:p>
          <a:p>
            <a:endParaRPr lang="en-GB" sz="1100" b="1" dirty="0">
              <a:solidFill>
                <a:schemeClr val="tx1"/>
              </a:solidFill>
            </a:endParaRPr>
          </a:p>
          <a:p>
            <a:endParaRPr lang="en-GB" sz="1100" dirty="0">
              <a:solidFill>
                <a:schemeClr val="tx1"/>
              </a:solidFill>
            </a:endParaRPr>
          </a:p>
          <a:p>
            <a:endParaRPr lang="en-GB" sz="1100" dirty="0">
              <a:solidFill>
                <a:schemeClr val="tx1"/>
              </a:solidFill>
            </a:endParaRPr>
          </a:p>
        </p:txBody>
      </p:sp>
      <p:graphicFrame>
        <p:nvGraphicFramePr>
          <p:cNvPr id="6" name="Table 5">
            <a:extLst>
              <a:ext uri="{FF2B5EF4-FFF2-40B4-BE49-F238E27FC236}">
                <a16:creationId xmlns:a16="http://schemas.microsoft.com/office/drawing/2014/main" id="{5D89D4B1-5A2A-CB11-EB10-428F4C7501A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07750698"/>
              </p:ext>
            </p:extLst>
          </p:nvPr>
        </p:nvGraphicFramePr>
        <p:xfrm>
          <a:off x="115369" y="3739273"/>
          <a:ext cx="4042477" cy="2568730"/>
        </p:xfrm>
        <a:graphic>
          <a:graphicData uri="http://schemas.openxmlformats.org/drawingml/2006/table">
            <a:tbl>
              <a:tblPr>
                <a:tableStyleId>{5940675A-B579-460E-94D1-54222C63F5DA}</a:tableStyleId>
              </a:tblPr>
              <a:tblGrid>
                <a:gridCol w="791595">
                  <a:extLst>
                    <a:ext uri="{9D8B030D-6E8A-4147-A177-3AD203B41FA5}">
                      <a16:colId xmlns:a16="http://schemas.microsoft.com/office/drawing/2014/main" val="1874050746"/>
                    </a:ext>
                  </a:extLst>
                </a:gridCol>
                <a:gridCol w="1451501">
                  <a:extLst>
                    <a:ext uri="{9D8B030D-6E8A-4147-A177-3AD203B41FA5}">
                      <a16:colId xmlns:a16="http://schemas.microsoft.com/office/drawing/2014/main" val="384901475"/>
                    </a:ext>
                  </a:extLst>
                </a:gridCol>
                <a:gridCol w="1799381">
                  <a:extLst>
                    <a:ext uri="{9D8B030D-6E8A-4147-A177-3AD203B41FA5}">
                      <a16:colId xmlns:a16="http://schemas.microsoft.com/office/drawing/2014/main" val="2707198006"/>
                    </a:ext>
                  </a:extLst>
                </a:gridCol>
              </a:tblGrid>
              <a:tr h="229177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sz="1000" b="1" dirty="0"/>
                        <a:t>Factor</a:t>
                      </a:r>
                      <a:endParaRPr lang="en-GB" sz="1000" dirty="0"/>
                    </a:p>
                  </a:txBody>
                  <a:tcPr marL="87027" marR="87027" marT="43513" marB="43513"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sz="1000" b="1" dirty="0"/>
                        <a:t>Meaning</a:t>
                      </a:r>
                      <a:endParaRPr lang="en-GB" sz="1000" dirty="0"/>
                    </a:p>
                  </a:txBody>
                  <a:tcPr marL="87027" marR="87027" marT="43513" marB="43513"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sz="1000" b="1"/>
                        <a:t>Example along the Ribble</a:t>
                      </a:r>
                      <a:endParaRPr lang="en-GB" sz="1000"/>
                    </a:p>
                  </a:txBody>
                  <a:tcPr marL="87027" marR="87027" marT="43513" marB="43513" anchor="ctr"/>
                </a:tc>
                <a:extLst>
                  <a:ext uri="{0D108BD9-81ED-4DB2-BD59-A6C34878D82A}">
                    <a16:rowId xmlns:a16="http://schemas.microsoft.com/office/drawing/2014/main" val="3504226153"/>
                  </a:ext>
                </a:extLst>
              </a:tr>
              <a:tr h="484022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sz="1000" b="1"/>
                        <a:t>Cost</a:t>
                      </a:r>
                      <a:endParaRPr lang="en-GB" sz="1000"/>
                    </a:p>
                  </a:txBody>
                  <a:tcPr marL="87027" marR="87027" marT="43513" marB="43513"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sz="1000"/>
                        <a:t>How much money is needed to build the scheme.</a:t>
                      </a:r>
                    </a:p>
                  </a:txBody>
                  <a:tcPr marL="87027" marR="87027" marT="43513" marB="43513"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sz="1000"/>
                        <a:t>Preston’s defences cost about </a:t>
                      </a:r>
                      <a:r>
                        <a:rPr lang="en-GB" sz="1000" b="1"/>
                        <a:t>£10 million</a:t>
                      </a:r>
                      <a:r>
                        <a:rPr lang="en-GB" sz="1000"/>
                        <a:t>.</a:t>
                      </a:r>
                    </a:p>
                  </a:txBody>
                  <a:tcPr marL="87027" marR="87027" marT="43513" marB="43513" anchor="ctr"/>
                </a:tc>
                <a:extLst>
                  <a:ext uri="{0D108BD9-81ED-4DB2-BD59-A6C34878D82A}">
                    <a16:rowId xmlns:a16="http://schemas.microsoft.com/office/drawing/2014/main" val="236463209"/>
                  </a:ext>
                </a:extLst>
              </a:tr>
              <a:tr h="484022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sz="1000" b="1"/>
                        <a:t>People protected</a:t>
                      </a:r>
                      <a:endParaRPr lang="en-GB" sz="1000"/>
                    </a:p>
                  </a:txBody>
                  <a:tcPr marL="87027" marR="87027" marT="43513" marB="43513"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sz="1000" dirty="0"/>
                        <a:t>How many residents or businesses are made safer.</a:t>
                      </a:r>
                    </a:p>
                  </a:txBody>
                  <a:tcPr marL="87027" marR="87027" marT="43513" marB="43513"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sz="1000" b="1"/>
                        <a:t>25,000 people</a:t>
                      </a:r>
                      <a:r>
                        <a:rPr lang="en-GB" sz="1000"/>
                        <a:t> protected in Preston; fewer in Ribchester.</a:t>
                      </a:r>
                    </a:p>
                  </a:txBody>
                  <a:tcPr marL="87027" marR="87027" marT="43513" marB="43513" anchor="ctr"/>
                </a:tc>
                <a:extLst>
                  <a:ext uri="{0D108BD9-81ED-4DB2-BD59-A6C34878D82A}">
                    <a16:rowId xmlns:a16="http://schemas.microsoft.com/office/drawing/2014/main" val="96373993"/>
                  </a:ext>
                </a:extLst>
              </a:tr>
              <a:tr h="52093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sz="1000" b="1"/>
                        <a:t>Value for money</a:t>
                      </a:r>
                      <a:endParaRPr lang="en-GB" sz="1000"/>
                    </a:p>
                  </a:txBody>
                  <a:tcPr marL="87027" marR="87027" marT="43513" marB="43513"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sz="1000" dirty="0"/>
                        <a:t>The benefit gained for every £1 spent.</a:t>
                      </a:r>
                    </a:p>
                  </a:txBody>
                  <a:tcPr marL="87027" marR="87027" marT="43513" marB="43513"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sz="1000"/>
                        <a:t>Preston offers the greatest overall value because more people are protected.</a:t>
                      </a:r>
                    </a:p>
                  </a:txBody>
                  <a:tcPr marL="87027" marR="87027" marT="43513" marB="43513" anchor="ctr"/>
                </a:tc>
                <a:extLst>
                  <a:ext uri="{0D108BD9-81ED-4DB2-BD59-A6C34878D82A}">
                    <a16:rowId xmlns:a16="http://schemas.microsoft.com/office/drawing/2014/main" val="4045040721"/>
                  </a:ext>
                </a:extLst>
              </a:tr>
              <a:tr h="666806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sz="1000" b="1"/>
                        <a:t>Political importance</a:t>
                      </a:r>
                      <a:endParaRPr lang="en-GB" sz="1000"/>
                    </a:p>
                  </a:txBody>
                  <a:tcPr marL="87027" marR="87027" marT="43513" marB="43513"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sz="1000"/>
                        <a:t>Large urban areas often prioritised as flooding impacts more voters and infrastructure.</a:t>
                      </a:r>
                    </a:p>
                  </a:txBody>
                  <a:tcPr marL="87027" marR="87027" marT="43513" marB="43513"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sz="1000" dirty="0"/>
                        <a:t>Preston chosen before smaller towns due to population and economic value.</a:t>
                      </a:r>
                    </a:p>
                  </a:txBody>
                  <a:tcPr marL="87027" marR="87027" marT="43513" marB="43513" anchor="ctr"/>
                </a:tc>
                <a:extLst>
                  <a:ext uri="{0D108BD9-81ED-4DB2-BD59-A6C34878D82A}">
                    <a16:rowId xmlns:a16="http://schemas.microsoft.com/office/drawing/2014/main" val="1665837363"/>
                  </a:ext>
                </a:extLst>
              </a:tr>
            </a:tbl>
          </a:graphicData>
        </a:graphic>
      </p:graphicFrame>
      <p:graphicFrame>
        <p:nvGraphicFramePr>
          <p:cNvPr id="9" name="Table 8">
            <a:extLst>
              <a:ext uri="{FF2B5EF4-FFF2-40B4-BE49-F238E27FC236}">
                <a16:creationId xmlns:a16="http://schemas.microsoft.com/office/drawing/2014/main" id="{B95769FF-84BE-D1AF-54FE-B2C61F895F6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27420058"/>
              </p:ext>
            </p:extLst>
          </p:nvPr>
        </p:nvGraphicFramePr>
        <p:xfrm>
          <a:off x="4401903" y="2506664"/>
          <a:ext cx="4626728" cy="3842292"/>
        </p:xfrm>
        <a:graphic>
          <a:graphicData uri="http://schemas.openxmlformats.org/drawingml/2006/table">
            <a:tbl>
              <a:tblPr>
                <a:tableStyleId>{5940675A-B579-460E-94D1-54222C63F5DA}</a:tableStyleId>
              </a:tblPr>
              <a:tblGrid>
                <a:gridCol w="823645">
                  <a:extLst>
                    <a:ext uri="{9D8B030D-6E8A-4147-A177-3AD203B41FA5}">
                      <a16:colId xmlns:a16="http://schemas.microsoft.com/office/drawing/2014/main" val="951482003"/>
                    </a:ext>
                  </a:extLst>
                </a:gridCol>
                <a:gridCol w="1791129">
                  <a:extLst>
                    <a:ext uri="{9D8B030D-6E8A-4147-A177-3AD203B41FA5}">
                      <a16:colId xmlns:a16="http://schemas.microsoft.com/office/drawing/2014/main" val="2190510792"/>
                    </a:ext>
                  </a:extLst>
                </a:gridCol>
                <a:gridCol w="2011954">
                  <a:extLst>
                    <a:ext uri="{9D8B030D-6E8A-4147-A177-3AD203B41FA5}">
                      <a16:colId xmlns:a16="http://schemas.microsoft.com/office/drawing/2014/main" val="2743839519"/>
                    </a:ext>
                  </a:extLst>
                </a:gridCol>
              </a:tblGrid>
              <a:tr h="251031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sz="1000" b="1" dirty="0"/>
                        <a:t>Category</a:t>
                      </a:r>
                      <a:endParaRPr lang="en-GB" sz="1000" dirty="0"/>
                    </a:p>
                  </a:txBody>
                  <a:tcPr marL="41050" marR="41050" marT="20525" marB="20525"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sz="1000" b="1"/>
                        <a:t>Positive Impacts (Winners)</a:t>
                      </a:r>
                      <a:endParaRPr lang="en-GB" sz="1000"/>
                    </a:p>
                  </a:txBody>
                  <a:tcPr marL="41050" marR="41050" marT="20525" marB="20525"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sz="1000" b="1"/>
                        <a:t>Negative Impacts (Losers)</a:t>
                      </a:r>
                      <a:endParaRPr lang="en-GB" sz="1000"/>
                    </a:p>
                  </a:txBody>
                  <a:tcPr marL="41050" marR="41050" marT="20525" marB="20525" anchor="ctr"/>
                </a:tc>
                <a:extLst>
                  <a:ext uri="{0D108BD9-81ED-4DB2-BD59-A6C34878D82A}">
                    <a16:rowId xmlns:a16="http://schemas.microsoft.com/office/drawing/2014/main" val="1280770080"/>
                  </a:ext>
                </a:extLst>
              </a:tr>
              <a:tr h="1111713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sz="1000" b="1"/>
                        <a:t>Social (People)</a:t>
                      </a:r>
                      <a:endParaRPr lang="en-GB" sz="1000"/>
                    </a:p>
                  </a:txBody>
                  <a:tcPr marL="41050" marR="41050" marT="20525" marB="20525"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sz="1000" dirty="0"/>
                        <a:t>• People in protected areas feel </a:t>
                      </a:r>
                      <a:r>
                        <a:rPr lang="en-GB" sz="1000" b="1" dirty="0"/>
                        <a:t>safer</a:t>
                      </a:r>
                      <a:r>
                        <a:rPr lang="en-GB" sz="1000" dirty="0"/>
                        <a:t> and more confident living near rivers.• Reduces </a:t>
                      </a:r>
                      <a:r>
                        <a:rPr lang="en-GB" sz="1000" b="1" dirty="0"/>
                        <a:t>stress and disruption</a:t>
                      </a:r>
                      <a:r>
                        <a:rPr lang="en-GB" sz="1000" dirty="0"/>
                        <a:t> caused by repeated flooding.• Improves community spaces such as </a:t>
                      </a:r>
                      <a:r>
                        <a:rPr lang="en-GB" sz="1000" b="1" dirty="0"/>
                        <a:t>parks and riverside paths</a:t>
                      </a:r>
                      <a:r>
                        <a:rPr lang="en-GB" sz="1000" dirty="0"/>
                        <a:t>.</a:t>
                      </a:r>
                    </a:p>
                  </a:txBody>
                  <a:tcPr marL="41050" marR="41050" marT="20525" marB="20525"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sz="1000"/>
                        <a:t>• Communities </a:t>
                      </a:r>
                      <a:r>
                        <a:rPr lang="en-GB" sz="1000" b="1"/>
                        <a:t>downstream</a:t>
                      </a:r>
                      <a:r>
                        <a:rPr lang="en-GB" sz="1000"/>
                        <a:t> may face a higher flood risk due to faster river flow.• </a:t>
                      </a:r>
                      <a:r>
                        <a:rPr lang="en-GB" sz="1000" b="1"/>
                        <a:t>Construction noise</a:t>
                      </a:r>
                      <a:r>
                        <a:rPr lang="en-GB" sz="1000"/>
                        <a:t> and disruption affect local residents.• Some people may be </a:t>
                      </a:r>
                      <a:r>
                        <a:rPr lang="en-GB" sz="1000" b="1"/>
                        <a:t>relocated</a:t>
                      </a:r>
                      <a:r>
                        <a:rPr lang="en-GB" sz="1000"/>
                        <a:t> if defences are built on residential land.</a:t>
                      </a:r>
                    </a:p>
                  </a:txBody>
                  <a:tcPr marL="41050" marR="41050" marT="20525" marB="20525" anchor="ctr"/>
                </a:tc>
                <a:extLst>
                  <a:ext uri="{0D108BD9-81ED-4DB2-BD59-A6C34878D82A}">
                    <a16:rowId xmlns:a16="http://schemas.microsoft.com/office/drawing/2014/main" val="1139424868"/>
                  </a:ext>
                </a:extLst>
              </a:tr>
              <a:tr h="1219298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sz="1000" b="1"/>
                        <a:t>Economic (Money &amp; Jobs)</a:t>
                      </a:r>
                      <a:endParaRPr lang="en-GB" sz="1000"/>
                    </a:p>
                  </a:txBody>
                  <a:tcPr marL="41050" marR="41050" marT="20525" marB="20525"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sz="1000"/>
                        <a:t>• Prevents costly </a:t>
                      </a:r>
                      <a:r>
                        <a:rPr lang="en-GB" sz="1000" b="1"/>
                        <a:t>damage to homes, businesses, and infrastructure</a:t>
                      </a:r>
                      <a:r>
                        <a:rPr lang="en-GB" sz="1000"/>
                        <a:t>.• Helps protect </a:t>
                      </a:r>
                      <a:r>
                        <a:rPr lang="en-GB" sz="1000" b="1"/>
                        <a:t>jobs and transport links</a:t>
                      </a:r>
                      <a:r>
                        <a:rPr lang="en-GB" sz="1000"/>
                        <a:t> in cities.• Can </a:t>
                      </a:r>
                      <a:r>
                        <a:rPr lang="en-GB" sz="1000" b="1"/>
                        <a:t>reduce insurance costs</a:t>
                      </a:r>
                      <a:r>
                        <a:rPr lang="en-GB" sz="1000"/>
                        <a:t> and boost investor confidence.</a:t>
                      </a:r>
                    </a:p>
                  </a:txBody>
                  <a:tcPr marL="41050" marR="41050" marT="20525" marB="20525"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sz="1000" dirty="0"/>
                        <a:t>• Schemes are </a:t>
                      </a:r>
                      <a:r>
                        <a:rPr lang="en-GB" sz="1000" b="1" dirty="0"/>
                        <a:t>very expensive</a:t>
                      </a:r>
                      <a:r>
                        <a:rPr lang="en-GB" sz="1000" dirty="0"/>
                        <a:t> to build and maintain (e.g. £49 million in Preston).• </a:t>
                      </a:r>
                      <a:r>
                        <a:rPr lang="en-GB" sz="1000" b="1" dirty="0"/>
                        <a:t>Taxpayers</a:t>
                      </a:r>
                      <a:r>
                        <a:rPr lang="en-GB" sz="1000" dirty="0"/>
                        <a:t> fund the projects, which may limit other services (e.g. schools, healthcare).• Property values may </a:t>
                      </a:r>
                      <a:r>
                        <a:rPr lang="en-GB" sz="1000" b="1" dirty="0"/>
                        <a:t>drop</a:t>
                      </a:r>
                      <a:r>
                        <a:rPr lang="en-GB" sz="1000" dirty="0"/>
                        <a:t> in unprotected or downstream areas.</a:t>
                      </a:r>
                    </a:p>
                  </a:txBody>
                  <a:tcPr marL="41050" marR="41050" marT="20525" marB="20525" anchor="ctr"/>
                </a:tc>
                <a:extLst>
                  <a:ext uri="{0D108BD9-81ED-4DB2-BD59-A6C34878D82A}">
                    <a16:rowId xmlns:a16="http://schemas.microsoft.com/office/drawing/2014/main" val="1800872345"/>
                  </a:ext>
                </a:extLst>
              </a:tr>
              <a:tr h="1219298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sz="1000" b="1"/>
                        <a:t>Environmental (Nature)</a:t>
                      </a:r>
                      <a:endParaRPr lang="en-GB" sz="1000"/>
                    </a:p>
                  </a:txBody>
                  <a:tcPr marL="41050" marR="41050" marT="20525" marB="20525"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sz="1000"/>
                        <a:t>• </a:t>
                      </a:r>
                      <a:r>
                        <a:rPr lang="en-GB" sz="1000" b="1"/>
                        <a:t>Wetlands, reedbeds and re-meandering</a:t>
                      </a:r>
                      <a:r>
                        <a:rPr lang="en-GB" sz="1000"/>
                        <a:t> projects create habitats and improve biodiversity.• Soft engineering improves </a:t>
                      </a:r>
                      <a:r>
                        <a:rPr lang="en-GB" sz="1000" b="1"/>
                        <a:t>water quality</a:t>
                      </a:r>
                      <a:r>
                        <a:rPr lang="en-GB" sz="1000"/>
                        <a:t> and supports wildlife.• Increases environmental awareness and education opportunities.</a:t>
                      </a:r>
                    </a:p>
                  </a:txBody>
                  <a:tcPr marL="41050" marR="41050" marT="20525" marB="20525"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sz="1000" dirty="0"/>
                        <a:t>• Hard engineering (e.g. </a:t>
                      </a:r>
                      <a:r>
                        <a:rPr lang="en-GB" sz="1000" b="1" dirty="0"/>
                        <a:t>flood walls, embankments</a:t>
                      </a:r>
                      <a:r>
                        <a:rPr lang="en-GB" sz="1000" dirty="0"/>
                        <a:t>) can </a:t>
                      </a:r>
                      <a:r>
                        <a:rPr lang="en-GB" sz="1000" b="1" dirty="0"/>
                        <a:t>damage habitats</a:t>
                      </a:r>
                      <a:r>
                        <a:rPr lang="en-GB" sz="1000" dirty="0"/>
                        <a:t> and spoil the landscape.• Alters </a:t>
                      </a:r>
                      <a:r>
                        <a:rPr lang="en-GB" sz="1000" b="1" dirty="0"/>
                        <a:t>river flow</a:t>
                      </a:r>
                      <a:r>
                        <a:rPr lang="en-GB" sz="1000" dirty="0"/>
                        <a:t>, affecting fish migration and plants.• Construction causes </a:t>
                      </a:r>
                      <a:r>
                        <a:rPr lang="en-GB" sz="1000" b="1" dirty="0"/>
                        <a:t>short-term pollution</a:t>
                      </a:r>
                      <a:r>
                        <a:rPr lang="en-GB" sz="1000" dirty="0"/>
                        <a:t> and soil erosion.</a:t>
                      </a:r>
                    </a:p>
                  </a:txBody>
                  <a:tcPr marL="41050" marR="41050" marT="20525" marB="20525" anchor="ctr"/>
                </a:tc>
                <a:extLst>
                  <a:ext uri="{0D108BD9-81ED-4DB2-BD59-A6C34878D82A}">
                    <a16:rowId xmlns:a16="http://schemas.microsoft.com/office/drawing/2014/main" val="427155922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19243902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E480563-DA70-7360-8775-44D687A8278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Rectangle 21">
            <a:extLst>
              <a:ext uri="{FF2B5EF4-FFF2-40B4-BE49-F238E27FC236}">
                <a16:creationId xmlns:a16="http://schemas.microsoft.com/office/drawing/2014/main" id="{AC9269D9-0A61-C938-980E-4403C09DE601}"/>
              </a:ext>
            </a:extLst>
          </p:cNvPr>
          <p:cNvSpPr/>
          <p:nvPr/>
        </p:nvSpPr>
        <p:spPr>
          <a:xfrm>
            <a:off x="45991" y="6464626"/>
            <a:ext cx="9025686" cy="341776"/>
          </a:xfrm>
          <a:prstGeom prst="rect">
            <a:avLst/>
          </a:prstGeom>
          <a:solidFill>
            <a:srgbClr val="1C3F93"/>
          </a:solidFill>
          <a:ln>
            <a:solidFill>
              <a:srgbClr val="3FC5F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1100" b="1" dirty="0"/>
              <a:t>Helpful </a:t>
            </a:r>
            <a:r>
              <a:rPr lang="en-GB" sz="1100" b="1" dirty="0">
                <a:solidFill>
                  <a:schemeClr val="bg1"/>
                </a:solidFill>
              </a:rPr>
              <a:t>revision - </a:t>
            </a:r>
            <a:r>
              <a:rPr lang="en-GB" sz="1100" dirty="0">
                <a:solidFill>
                  <a:schemeClr val="bg1"/>
                </a:solidFill>
                <a:hlinkClick r:id="rId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KS3 Geography - BBC Bitesize</a:t>
            </a:r>
            <a:endParaRPr lang="en-GB" sz="1100" dirty="0">
              <a:solidFill>
                <a:schemeClr val="bg1"/>
              </a:solidFill>
            </a:endParaRP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C2AFF22D-D067-E2C5-5727-23CB3B2D0A18}"/>
              </a:ext>
            </a:extLst>
          </p:cNvPr>
          <p:cNvSpPr/>
          <p:nvPr/>
        </p:nvSpPr>
        <p:spPr>
          <a:xfrm>
            <a:off x="45992" y="73752"/>
            <a:ext cx="2592434" cy="494284"/>
          </a:xfrm>
          <a:prstGeom prst="rect">
            <a:avLst/>
          </a:prstGeom>
          <a:solidFill>
            <a:srgbClr val="B4E9FA"/>
          </a:solidFill>
          <a:ln w="28575">
            <a:solidFill>
              <a:srgbClr val="002060"/>
            </a:solidFill>
            <a:prstDash val="dash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200" b="1" dirty="0">
                <a:solidFill>
                  <a:schemeClr val="tx1"/>
                </a:solidFill>
              </a:rPr>
              <a:t>Big question: </a:t>
            </a:r>
            <a:r>
              <a:rPr lang="en-GB" sz="1200" dirty="0">
                <a:solidFill>
                  <a:schemeClr val="tx1"/>
                </a:solidFill>
              </a:rPr>
              <a:t>Is flood management worth the cost?</a:t>
            </a: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8D94383A-CA1A-96FA-1933-48227D3E1F0E}"/>
              </a:ext>
            </a:extLst>
          </p:cNvPr>
          <p:cNvSpPr/>
          <p:nvPr/>
        </p:nvSpPr>
        <p:spPr>
          <a:xfrm>
            <a:off x="2743200" y="73751"/>
            <a:ext cx="4705351" cy="494284"/>
          </a:xfrm>
          <a:prstGeom prst="rect">
            <a:avLst/>
          </a:prstGeom>
          <a:solidFill>
            <a:srgbClr val="1C3F93"/>
          </a:solidFill>
          <a:ln w="19050">
            <a:solidFill>
              <a:srgbClr val="3FC5F1"/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lIns="91440" tIns="45720" rIns="91440" bIns="45720" rtlCol="0" anchor="ctr"/>
          <a:lstStyle/>
          <a:p>
            <a:pPr algn="ctr"/>
            <a:r>
              <a:rPr lang="en-GB" sz="1200" b="1" dirty="0">
                <a:solidFill>
                  <a:schemeClr val="bg1"/>
                </a:solidFill>
              </a:rPr>
              <a:t>Year 9: Topic One - Urbanisation</a:t>
            </a:r>
          </a:p>
          <a:p>
            <a:pPr algn="ctr"/>
            <a:r>
              <a:rPr lang="en-GB" sz="1200" b="1" dirty="0">
                <a:solidFill>
                  <a:schemeClr val="bg1"/>
                </a:solidFill>
              </a:rPr>
              <a:t>Knowledge Organiser </a:t>
            </a:r>
            <a:endParaRPr lang="en-GB" sz="1200" b="1" dirty="0">
              <a:solidFill>
                <a:schemeClr val="bg1"/>
              </a:solidFill>
              <a:ea typeface="Calibri"/>
              <a:cs typeface="Calibri"/>
            </a:endParaRPr>
          </a:p>
        </p:txBody>
      </p:sp>
      <p:pic>
        <p:nvPicPr>
          <p:cNvPr id="1026" name="Picture 2" descr="Director of Science at Fulwood Academy">
            <a:extLst>
              <a:ext uri="{FF2B5EF4-FFF2-40B4-BE49-F238E27FC236}">
                <a16:creationId xmlns:a16="http://schemas.microsoft.com/office/drawing/2014/main" id="{6D901C7D-4990-AF97-7F9A-D630C041D3EF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9500" b="31500"/>
          <a:stretch>
            <a:fillRect/>
          </a:stretch>
        </p:blipFill>
        <p:spPr bwMode="auto">
          <a:xfrm>
            <a:off x="7564663" y="21890"/>
            <a:ext cx="1533346" cy="5980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2" name="Table 1">
            <a:extLst>
              <a:ext uri="{FF2B5EF4-FFF2-40B4-BE49-F238E27FC236}">
                <a16:creationId xmlns:a16="http://schemas.microsoft.com/office/drawing/2014/main" id="{0A8D0858-F43E-AF13-C2D0-9F4E263FE62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87084630"/>
              </p:ext>
            </p:extLst>
          </p:nvPr>
        </p:nvGraphicFramePr>
        <p:xfrm>
          <a:off x="58413" y="673497"/>
          <a:ext cx="9025689" cy="5685666"/>
        </p:xfrm>
        <a:graphic>
          <a:graphicData uri="http://schemas.openxmlformats.org/drawingml/2006/table">
            <a:tbl>
              <a:tblPr>
                <a:tableStyleId>{5940675A-B579-460E-94D1-54222C63F5DA}</a:tableStyleId>
              </a:tblPr>
              <a:tblGrid>
                <a:gridCol w="375114">
                  <a:extLst>
                    <a:ext uri="{9D8B030D-6E8A-4147-A177-3AD203B41FA5}">
                      <a16:colId xmlns:a16="http://schemas.microsoft.com/office/drawing/2014/main" val="4265911623"/>
                    </a:ext>
                  </a:extLst>
                </a:gridCol>
                <a:gridCol w="1375611">
                  <a:extLst>
                    <a:ext uri="{9D8B030D-6E8A-4147-A177-3AD203B41FA5}">
                      <a16:colId xmlns:a16="http://schemas.microsoft.com/office/drawing/2014/main" val="1336858150"/>
                    </a:ext>
                  </a:extLst>
                </a:gridCol>
                <a:gridCol w="3637482">
                  <a:extLst>
                    <a:ext uri="{9D8B030D-6E8A-4147-A177-3AD203B41FA5}">
                      <a16:colId xmlns:a16="http://schemas.microsoft.com/office/drawing/2014/main" val="3004189709"/>
                    </a:ext>
                  </a:extLst>
                </a:gridCol>
                <a:gridCol w="3637482">
                  <a:extLst>
                    <a:ext uri="{9D8B030D-6E8A-4147-A177-3AD203B41FA5}">
                      <a16:colId xmlns:a16="http://schemas.microsoft.com/office/drawing/2014/main" val="20884736"/>
                    </a:ext>
                  </a:extLst>
                </a:gridCol>
              </a:tblGrid>
              <a:tr h="99540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GB" sz="1050" dirty="0"/>
                        <a:t>#</a:t>
                      </a:r>
                    </a:p>
                  </a:txBody>
                  <a:tcPr marL="14220" marR="14220" marT="7110" marB="7110" anchor="ctr"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GB" sz="1050" b="1" dirty="0"/>
                        <a:t>Key Word</a:t>
                      </a:r>
                      <a:endParaRPr lang="en-GB" sz="1050" dirty="0"/>
                    </a:p>
                  </a:txBody>
                  <a:tcPr marL="14220" marR="14220" marT="7110" marB="7110"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sz="1050" b="1" dirty="0"/>
                        <a:t>Definition</a:t>
                      </a:r>
                      <a:endParaRPr lang="en-GB" sz="1050" dirty="0"/>
                    </a:p>
                  </a:txBody>
                  <a:tcPr marL="14220" marR="14220" marT="7110" marB="7110"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sz="1050" b="1"/>
                        <a:t>Example in a Sentence</a:t>
                      </a:r>
                      <a:endParaRPr lang="en-GB" sz="1050"/>
                    </a:p>
                  </a:txBody>
                  <a:tcPr marL="14220" marR="14220" marT="7110" marB="7110" anchor="ctr"/>
                </a:tc>
                <a:extLst>
                  <a:ext uri="{0D108BD9-81ED-4DB2-BD59-A6C34878D82A}">
                    <a16:rowId xmlns:a16="http://schemas.microsoft.com/office/drawing/2014/main" val="1211456039"/>
                  </a:ext>
                </a:extLst>
              </a:tr>
              <a:tr h="227521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GB" sz="1050"/>
                        <a:t>1</a:t>
                      </a:r>
                    </a:p>
                  </a:txBody>
                  <a:tcPr marL="14220" marR="14220" marT="7110" marB="7110" anchor="ctr"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GB" sz="1050" b="1" dirty="0"/>
                        <a:t>Extreme Weather</a:t>
                      </a:r>
                      <a:endParaRPr lang="en-GB" sz="1050" dirty="0"/>
                    </a:p>
                  </a:txBody>
                  <a:tcPr marL="14220" marR="14220" marT="7110" marB="7110"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sz="1050"/>
                        <a:t>Unusually severe or unexpected weather conditions.</a:t>
                      </a:r>
                    </a:p>
                  </a:txBody>
                  <a:tcPr marL="14220" marR="14220" marT="7110" marB="7110"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sz="1050"/>
                        <a:t>The 2019 heatwave was an example of extreme weather in the UK.</a:t>
                      </a:r>
                    </a:p>
                  </a:txBody>
                  <a:tcPr marL="14220" marR="14220" marT="7110" marB="7110" anchor="ctr"/>
                </a:tc>
                <a:extLst>
                  <a:ext uri="{0D108BD9-81ED-4DB2-BD59-A6C34878D82A}">
                    <a16:rowId xmlns:a16="http://schemas.microsoft.com/office/drawing/2014/main" val="4284887852"/>
                  </a:ext>
                </a:extLst>
              </a:tr>
              <a:tr h="184861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GB" sz="1050"/>
                        <a:t>2</a:t>
                      </a:r>
                    </a:p>
                  </a:txBody>
                  <a:tcPr marL="14220" marR="14220" marT="7110" marB="7110" anchor="ctr"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GB" sz="1050" b="1" dirty="0"/>
                        <a:t>Flooding</a:t>
                      </a:r>
                      <a:endParaRPr lang="en-GB" sz="1050" dirty="0"/>
                    </a:p>
                  </a:txBody>
                  <a:tcPr marL="14220" marR="14220" marT="7110" marB="7110"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sz="1050" dirty="0"/>
                        <a:t>When water overflows onto normally dry land.</a:t>
                      </a:r>
                    </a:p>
                  </a:txBody>
                  <a:tcPr marL="14220" marR="14220" marT="7110" marB="7110"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sz="1050"/>
                        <a:t>Heavy rainfall caused severe flooding along the River Ribble.</a:t>
                      </a:r>
                    </a:p>
                  </a:txBody>
                  <a:tcPr marL="14220" marR="14220" marT="7110" marB="7110" anchor="ctr"/>
                </a:tc>
                <a:extLst>
                  <a:ext uri="{0D108BD9-81ED-4DB2-BD59-A6C34878D82A}">
                    <a16:rowId xmlns:a16="http://schemas.microsoft.com/office/drawing/2014/main" val="43823080"/>
                  </a:ext>
                </a:extLst>
              </a:tr>
              <a:tr h="227521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GB" sz="1050"/>
                        <a:t>3</a:t>
                      </a:r>
                    </a:p>
                  </a:txBody>
                  <a:tcPr marL="14220" marR="14220" marT="7110" marB="7110" anchor="ctr"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GB" sz="1050" b="1" dirty="0"/>
                        <a:t>Precipitation</a:t>
                      </a:r>
                      <a:endParaRPr lang="en-GB" sz="1050" dirty="0"/>
                    </a:p>
                  </a:txBody>
                  <a:tcPr marL="14220" marR="14220" marT="7110" marB="7110"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sz="1050" dirty="0"/>
                        <a:t>Any form of water that falls from the atmosphere, such as rain, snow, or hail.</a:t>
                      </a:r>
                    </a:p>
                  </a:txBody>
                  <a:tcPr marL="14220" marR="14220" marT="7110" marB="7110"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sz="1050"/>
                        <a:t>High precipitation levels in winter increase flood risk in Lancashire.</a:t>
                      </a:r>
                    </a:p>
                  </a:txBody>
                  <a:tcPr marL="14220" marR="14220" marT="7110" marB="7110" anchor="ctr"/>
                </a:tc>
                <a:extLst>
                  <a:ext uri="{0D108BD9-81ED-4DB2-BD59-A6C34878D82A}">
                    <a16:rowId xmlns:a16="http://schemas.microsoft.com/office/drawing/2014/main" val="2881110718"/>
                  </a:ext>
                </a:extLst>
              </a:tr>
              <a:tr h="227521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GB" sz="1050"/>
                        <a:t>4</a:t>
                      </a:r>
                    </a:p>
                  </a:txBody>
                  <a:tcPr marL="14220" marR="14220" marT="7110" marB="7110" anchor="ctr"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GB" sz="1050" b="1" dirty="0"/>
                        <a:t>Climate Change</a:t>
                      </a:r>
                      <a:endParaRPr lang="en-GB" sz="1050" dirty="0"/>
                    </a:p>
                  </a:txBody>
                  <a:tcPr marL="14220" marR="14220" marT="7110" marB="7110"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sz="1050" dirty="0"/>
                        <a:t>Long-term changes in temperature and rainfall patterns.</a:t>
                      </a:r>
                    </a:p>
                  </a:txBody>
                  <a:tcPr marL="14220" marR="14220" marT="7110" marB="7110"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sz="1050"/>
                        <a:t>Climate change is causing more frequent and intense storms in the UK.</a:t>
                      </a:r>
                    </a:p>
                  </a:txBody>
                  <a:tcPr marL="14220" marR="14220" marT="7110" marB="7110" anchor="ctr"/>
                </a:tc>
                <a:extLst>
                  <a:ext uri="{0D108BD9-81ED-4DB2-BD59-A6C34878D82A}">
                    <a16:rowId xmlns:a16="http://schemas.microsoft.com/office/drawing/2014/main" val="905286909"/>
                  </a:ext>
                </a:extLst>
              </a:tr>
              <a:tr h="184861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GB" sz="1050"/>
                        <a:t>5</a:t>
                      </a:r>
                    </a:p>
                  </a:txBody>
                  <a:tcPr marL="14220" marR="14220" marT="7110" marB="7110" anchor="ctr"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GB" sz="1050" b="1"/>
                        <a:t>Discharge</a:t>
                      </a:r>
                      <a:endParaRPr lang="en-GB" sz="1050"/>
                    </a:p>
                  </a:txBody>
                  <a:tcPr marL="14220" marR="14220" marT="7110" marB="7110"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sz="1050"/>
                        <a:t>The volume of water flowing in a river per second.</a:t>
                      </a:r>
                    </a:p>
                  </a:txBody>
                  <a:tcPr marL="14220" marR="14220" marT="7110" marB="7110"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sz="1050"/>
                        <a:t>River discharge rises sharply after periods of heavy rainfall.</a:t>
                      </a:r>
                    </a:p>
                  </a:txBody>
                  <a:tcPr marL="14220" marR="14220" marT="7110" marB="7110" anchor="ctr"/>
                </a:tc>
                <a:extLst>
                  <a:ext uri="{0D108BD9-81ED-4DB2-BD59-A6C34878D82A}">
                    <a16:rowId xmlns:a16="http://schemas.microsoft.com/office/drawing/2014/main" val="3489918167"/>
                  </a:ext>
                </a:extLst>
              </a:tr>
              <a:tr h="184861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GB" sz="1050"/>
                        <a:t>6</a:t>
                      </a:r>
                    </a:p>
                  </a:txBody>
                  <a:tcPr marL="14220" marR="14220" marT="7110" marB="7110" anchor="ctr"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GB" sz="1050" b="1" dirty="0"/>
                        <a:t>Hydrograph</a:t>
                      </a:r>
                      <a:endParaRPr lang="en-GB" sz="1050" dirty="0"/>
                    </a:p>
                  </a:txBody>
                  <a:tcPr marL="14220" marR="14220" marT="7110" marB="7110"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sz="1050" dirty="0"/>
                        <a:t>A graph showing how a river’s flow changes after rainfall.</a:t>
                      </a:r>
                    </a:p>
                  </a:txBody>
                  <a:tcPr marL="14220" marR="14220" marT="7110" marB="7110"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sz="1050"/>
                        <a:t>The hydrograph for Storm Desmond showed a steep rising limb.</a:t>
                      </a:r>
                    </a:p>
                  </a:txBody>
                  <a:tcPr marL="14220" marR="14220" marT="7110" marB="7110" anchor="ctr"/>
                </a:tc>
                <a:extLst>
                  <a:ext uri="{0D108BD9-81ED-4DB2-BD59-A6C34878D82A}">
                    <a16:rowId xmlns:a16="http://schemas.microsoft.com/office/drawing/2014/main" val="4137417309"/>
                  </a:ext>
                </a:extLst>
              </a:tr>
              <a:tr h="142201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GB" sz="1050"/>
                        <a:t>7</a:t>
                      </a:r>
                    </a:p>
                  </a:txBody>
                  <a:tcPr marL="14220" marR="14220" marT="7110" marB="7110" anchor="ctr"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GB" sz="1050" b="1"/>
                        <a:t>Lag Time</a:t>
                      </a:r>
                      <a:endParaRPr lang="en-GB" sz="1050"/>
                    </a:p>
                  </a:txBody>
                  <a:tcPr marL="14220" marR="14220" marT="7110" marB="7110"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sz="1050"/>
                        <a:t>The time between peak rainfall and peak discharge.</a:t>
                      </a:r>
                    </a:p>
                  </a:txBody>
                  <a:tcPr marL="14220" marR="14220" marT="7110" marB="7110"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sz="1050"/>
                        <a:t>Short lag times increase the risk of flash flooding.</a:t>
                      </a:r>
                    </a:p>
                  </a:txBody>
                  <a:tcPr marL="14220" marR="14220" marT="7110" marB="7110" anchor="ctr"/>
                </a:tc>
                <a:extLst>
                  <a:ext uri="{0D108BD9-81ED-4DB2-BD59-A6C34878D82A}">
                    <a16:rowId xmlns:a16="http://schemas.microsoft.com/office/drawing/2014/main" val="1919790259"/>
                  </a:ext>
                </a:extLst>
              </a:tr>
              <a:tr h="270181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GB" sz="1050"/>
                        <a:t>8</a:t>
                      </a:r>
                    </a:p>
                  </a:txBody>
                  <a:tcPr marL="14220" marR="14220" marT="7110" marB="7110" anchor="ctr"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GB" sz="1050" b="1" dirty="0"/>
                        <a:t>Surface Runoff</a:t>
                      </a:r>
                      <a:endParaRPr lang="en-GB" sz="1050" dirty="0"/>
                    </a:p>
                  </a:txBody>
                  <a:tcPr marL="14220" marR="14220" marT="7110" marB="7110"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sz="1050" dirty="0"/>
                        <a:t>Water that flows over the land rather than soaking into the ground.</a:t>
                      </a:r>
                    </a:p>
                  </a:txBody>
                  <a:tcPr marL="14220" marR="14220" marT="7110" marB="7110"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sz="1050" dirty="0"/>
                        <a:t>Urban areas produce more surface runoff because of impermeable surfaces.</a:t>
                      </a:r>
                    </a:p>
                  </a:txBody>
                  <a:tcPr marL="14220" marR="14220" marT="7110" marB="7110" anchor="ctr"/>
                </a:tc>
                <a:extLst>
                  <a:ext uri="{0D108BD9-81ED-4DB2-BD59-A6C34878D82A}">
                    <a16:rowId xmlns:a16="http://schemas.microsoft.com/office/drawing/2014/main" val="1667652070"/>
                  </a:ext>
                </a:extLst>
              </a:tr>
              <a:tr h="227521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GB" sz="1050"/>
                        <a:t>9</a:t>
                      </a:r>
                    </a:p>
                  </a:txBody>
                  <a:tcPr marL="14220" marR="14220" marT="7110" marB="7110" anchor="ctr"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GB" sz="1050" b="1" dirty="0"/>
                        <a:t>Drainage Basin</a:t>
                      </a:r>
                      <a:endParaRPr lang="en-GB" sz="1050" dirty="0"/>
                    </a:p>
                  </a:txBody>
                  <a:tcPr marL="14220" marR="14220" marT="7110" marB="7110"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sz="1050" dirty="0"/>
                        <a:t>The area of land drained by a river and its tributaries.</a:t>
                      </a:r>
                    </a:p>
                  </a:txBody>
                  <a:tcPr marL="14220" marR="14220" marT="7110" marB="7110"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sz="1050" dirty="0"/>
                        <a:t>The River Ribble’s drainage basin covers parts of Lancashire and Yorkshire.</a:t>
                      </a:r>
                    </a:p>
                  </a:txBody>
                  <a:tcPr marL="14220" marR="14220" marT="7110" marB="7110" anchor="ctr"/>
                </a:tc>
                <a:extLst>
                  <a:ext uri="{0D108BD9-81ED-4DB2-BD59-A6C34878D82A}">
                    <a16:rowId xmlns:a16="http://schemas.microsoft.com/office/drawing/2014/main" val="1430019465"/>
                  </a:ext>
                </a:extLst>
              </a:tr>
              <a:tr h="142201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GB" sz="1050"/>
                        <a:t>10</a:t>
                      </a:r>
                    </a:p>
                  </a:txBody>
                  <a:tcPr marL="14220" marR="14220" marT="7110" marB="7110" anchor="ctr"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GB" sz="1050" b="1"/>
                        <a:t>Tributary</a:t>
                      </a:r>
                      <a:endParaRPr lang="en-GB" sz="1050"/>
                    </a:p>
                  </a:txBody>
                  <a:tcPr marL="14220" marR="14220" marT="7110" marB="7110"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sz="1050" dirty="0"/>
                        <a:t>A smaller river that flows into a larger one.</a:t>
                      </a:r>
                    </a:p>
                  </a:txBody>
                  <a:tcPr marL="14220" marR="14220" marT="7110" marB="7110"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sz="1050"/>
                        <a:t>The River Hodder is a tributary of the River Ribble.</a:t>
                      </a:r>
                    </a:p>
                  </a:txBody>
                  <a:tcPr marL="14220" marR="14220" marT="7110" marB="7110" anchor="ctr"/>
                </a:tc>
                <a:extLst>
                  <a:ext uri="{0D108BD9-81ED-4DB2-BD59-A6C34878D82A}">
                    <a16:rowId xmlns:a16="http://schemas.microsoft.com/office/drawing/2014/main" val="4289800734"/>
                  </a:ext>
                </a:extLst>
              </a:tr>
              <a:tr h="184861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GB" sz="1050"/>
                        <a:t>11</a:t>
                      </a:r>
                    </a:p>
                  </a:txBody>
                  <a:tcPr marL="14220" marR="14220" marT="7110" marB="7110" anchor="ctr"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GB" sz="1050" b="1"/>
                        <a:t>Floodplain</a:t>
                      </a:r>
                      <a:endParaRPr lang="en-GB" sz="1050"/>
                    </a:p>
                  </a:txBody>
                  <a:tcPr marL="14220" marR="14220" marT="7110" marB="7110"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sz="1050" dirty="0"/>
                        <a:t>Flat land next to a river that naturally floods.</a:t>
                      </a:r>
                    </a:p>
                  </a:txBody>
                  <a:tcPr marL="14220" marR="14220" marT="7110" marB="7110"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sz="1050" dirty="0"/>
                        <a:t>Many houses in Preston are built on the River Ribble’s floodplain.</a:t>
                      </a:r>
                    </a:p>
                  </a:txBody>
                  <a:tcPr marL="14220" marR="14220" marT="7110" marB="7110" anchor="ctr"/>
                </a:tc>
                <a:extLst>
                  <a:ext uri="{0D108BD9-81ED-4DB2-BD59-A6C34878D82A}">
                    <a16:rowId xmlns:a16="http://schemas.microsoft.com/office/drawing/2014/main" val="2122045890"/>
                  </a:ext>
                </a:extLst>
              </a:tr>
              <a:tr h="227521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GB" sz="1050"/>
                        <a:t>12</a:t>
                      </a:r>
                    </a:p>
                  </a:txBody>
                  <a:tcPr marL="14220" marR="14220" marT="7110" marB="7110" anchor="ctr"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GB" sz="1050" b="1" dirty="0"/>
                        <a:t>Hard Engineering</a:t>
                      </a:r>
                      <a:endParaRPr lang="en-GB" sz="1050" dirty="0"/>
                    </a:p>
                  </a:txBody>
                  <a:tcPr marL="14220" marR="14220" marT="7110" marB="7110"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sz="1050" dirty="0"/>
                        <a:t>Man-made structures built to control natural processes like flooding.</a:t>
                      </a:r>
                    </a:p>
                  </a:txBody>
                  <a:tcPr marL="14220" marR="14220" marT="7110" marB="7110"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sz="1050" dirty="0"/>
                        <a:t>Flood walls and embankments are examples of hard engineering.</a:t>
                      </a:r>
                    </a:p>
                  </a:txBody>
                  <a:tcPr marL="14220" marR="14220" marT="7110" marB="7110" anchor="ctr"/>
                </a:tc>
                <a:extLst>
                  <a:ext uri="{0D108BD9-81ED-4DB2-BD59-A6C34878D82A}">
                    <a16:rowId xmlns:a16="http://schemas.microsoft.com/office/drawing/2014/main" val="135281483"/>
                  </a:ext>
                </a:extLst>
              </a:tr>
              <a:tr h="227521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GB" sz="1050"/>
                        <a:t>13</a:t>
                      </a:r>
                    </a:p>
                  </a:txBody>
                  <a:tcPr marL="14220" marR="14220" marT="7110" marB="7110" anchor="ctr"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GB" sz="1050" b="1" dirty="0"/>
                        <a:t>Soft Engineering</a:t>
                      </a:r>
                      <a:endParaRPr lang="en-GB" sz="1050" dirty="0"/>
                    </a:p>
                  </a:txBody>
                  <a:tcPr marL="14220" marR="14220" marT="7110" marB="7110"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sz="1050" dirty="0"/>
                        <a:t>Natural or sustainable methods used to manage the environment.</a:t>
                      </a:r>
                    </a:p>
                  </a:txBody>
                  <a:tcPr marL="14220" marR="14220" marT="7110" marB="7110"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sz="1050" dirty="0"/>
                        <a:t>Wetland creation is a form of soft engineering that reduces flood risk.</a:t>
                      </a:r>
                    </a:p>
                  </a:txBody>
                  <a:tcPr marL="14220" marR="14220" marT="7110" marB="7110" anchor="ctr"/>
                </a:tc>
                <a:extLst>
                  <a:ext uri="{0D108BD9-81ED-4DB2-BD59-A6C34878D82A}">
                    <a16:rowId xmlns:a16="http://schemas.microsoft.com/office/drawing/2014/main" val="1377109818"/>
                  </a:ext>
                </a:extLst>
              </a:tr>
              <a:tr h="227521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GB" sz="1050"/>
                        <a:t>14</a:t>
                      </a:r>
                    </a:p>
                  </a:txBody>
                  <a:tcPr marL="14220" marR="14220" marT="7110" marB="7110" anchor="ctr"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GB" sz="1050" b="1" dirty="0"/>
                        <a:t>Embankment</a:t>
                      </a:r>
                      <a:endParaRPr lang="en-GB" sz="1050" dirty="0"/>
                    </a:p>
                  </a:txBody>
                  <a:tcPr marL="14220" marR="14220" marT="7110" marB="7110"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sz="1050" dirty="0"/>
                        <a:t>A raised riverbank made of earth or concrete to prevent flooding.</a:t>
                      </a:r>
                    </a:p>
                  </a:txBody>
                  <a:tcPr marL="14220" marR="14220" marT="7110" marB="7110"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sz="1050"/>
                        <a:t>New embankments were built along Broadgate to protect homes.</a:t>
                      </a:r>
                    </a:p>
                  </a:txBody>
                  <a:tcPr marL="14220" marR="14220" marT="7110" marB="7110" anchor="ctr"/>
                </a:tc>
                <a:extLst>
                  <a:ext uri="{0D108BD9-81ED-4DB2-BD59-A6C34878D82A}">
                    <a16:rowId xmlns:a16="http://schemas.microsoft.com/office/drawing/2014/main" val="118378809"/>
                  </a:ext>
                </a:extLst>
              </a:tr>
              <a:tr h="227521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GB" sz="1050"/>
                        <a:t>15</a:t>
                      </a:r>
                    </a:p>
                  </a:txBody>
                  <a:tcPr marL="14220" marR="14220" marT="7110" marB="7110" anchor="ctr"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GB" sz="1050" b="1" dirty="0"/>
                        <a:t>Flood Defence Scheme</a:t>
                      </a:r>
                      <a:endParaRPr lang="en-GB" sz="1050" dirty="0"/>
                    </a:p>
                  </a:txBody>
                  <a:tcPr marL="14220" marR="14220" marT="7110" marB="7110"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sz="1050"/>
                        <a:t>A planned set of measures to protect an area from flooding.</a:t>
                      </a:r>
                    </a:p>
                  </a:txBody>
                  <a:tcPr marL="14220" marR="14220" marT="7110" marB="7110"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sz="1050" dirty="0"/>
                        <a:t>The Preston and South Ribble Flood Risk Management Scheme protects 4,700 homes.</a:t>
                      </a:r>
                    </a:p>
                  </a:txBody>
                  <a:tcPr marL="14220" marR="14220" marT="7110" marB="7110" anchor="ctr"/>
                </a:tc>
                <a:extLst>
                  <a:ext uri="{0D108BD9-81ED-4DB2-BD59-A6C34878D82A}">
                    <a16:rowId xmlns:a16="http://schemas.microsoft.com/office/drawing/2014/main" val="2640988795"/>
                  </a:ext>
                </a:extLst>
              </a:tr>
              <a:tr h="227521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GB" sz="1050"/>
                        <a:t>16</a:t>
                      </a:r>
                    </a:p>
                  </a:txBody>
                  <a:tcPr marL="14220" marR="14220" marT="7110" marB="7110" anchor="ctr"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GB" sz="1050" b="1" dirty="0"/>
                        <a:t>Cost–Benefit Analysis</a:t>
                      </a:r>
                      <a:endParaRPr lang="en-GB" sz="1050" dirty="0"/>
                    </a:p>
                  </a:txBody>
                  <a:tcPr marL="14220" marR="14220" marT="7110" marB="7110"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sz="1050" dirty="0"/>
                        <a:t>A method of comparing the costs of a project with its expected benefits.</a:t>
                      </a:r>
                    </a:p>
                  </a:txBody>
                  <a:tcPr marL="14220" marR="14220" marT="7110" marB="7110"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sz="1050" dirty="0"/>
                        <a:t>The Environment Agency used cost–benefit analysis to decide which area to protect first.</a:t>
                      </a:r>
                    </a:p>
                  </a:txBody>
                  <a:tcPr marL="14220" marR="14220" marT="7110" marB="7110" anchor="ctr"/>
                </a:tc>
                <a:extLst>
                  <a:ext uri="{0D108BD9-81ED-4DB2-BD59-A6C34878D82A}">
                    <a16:rowId xmlns:a16="http://schemas.microsoft.com/office/drawing/2014/main" val="1338594918"/>
                  </a:ext>
                </a:extLst>
              </a:tr>
              <a:tr h="184861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GB" sz="1050" dirty="0"/>
                        <a:t>17</a:t>
                      </a:r>
                    </a:p>
                  </a:txBody>
                  <a:tcPr marL="14220" marR="14220" marT="7110" marB="7110" anchor="ctr"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GB" sz="1050" b="1" dirty="0"/>
                        <a:t>Erosion</a:t>
                      </a:r>
                      <a:endParaRPr lang="en-GB" sz="1050" dirty="0"/>
                    </a:p>
                  </a:txBody>
                  <a:tcPr marL="14220" marR="14220" marT="7110" marB="7110"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sz="1050"/>
                        <a:t>The wearing away of rock or soil by water, wind, or ice.</a:t>
                      </a:r>
                    </a:p>
                  </a:txBody>
                  <a:tcPr marL="14220" marR="14220" marT="7110" marB="7110"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sz="1050" dirty="0"/>
                        <a:t>River erosion can make channels deeper and change their shape.</a:t>
                      </a:r>
                    </a:p>
                  </a:txBody>
                  <a:tcPr marL="14220" marR="14220" marT="7110" marB="7110" anchor="ctr"/>
                </a:tc>
                <a:extLst>
                  <a:ext uri="{0D108BD9-81ED-4DB2-BD59-A6C34878D82A}">
                    <a16:rowId xmlns:a16="http://schemas.microsoft.com/office/drawing/2014/main" val="792666855"/>
                  </a:ext>
                </a:extLst>
              </a:tr>
              <a:tr h="227521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GB" sz="1050"/>
                        <a:t>18</a:t>
                      </a:r>
                    </a:p>
                  </a:txBody>
                  <a:tcPr marL="14220" marR="14220" marT="7110" marB="7110" anchor="ctr"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GB" sz="1050" b="1" dirty="0"/>
                        <a:t>Deposition</a:t>
                      </a:r>
                      <a:endParaRPr lang="en-GB" sz="1050" dirty="0"/>
                    </a:p>
                  </a:txBody>
                  <a:tcPr marL="14220" marR="14220" marT="7110" marB="7110"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sz="1050"/>
                        <a:t>When a river drops material it was carrying, usually when flow slows down.</a:t>
                      </a:r>
                    </a:p>
                  </a:txBody>
                  <a:tcPr marL="14220" marR="14220" marT="7110" marB="7110"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sz="1050" dirty="0"/>
                        <a:t>Deposition along the floodplain can form levees.</a:t>
                      </a:r>
                    </a:p>
                  </a:txBody>
                  <a:tcPr marL="14220" marR="14220" marT="7110" marB="7110" anchor="ctr"/>
                </a:tc>
                <a:extLst>
                  <a:ext uri="{0D108BD9-81ED-4DB2-BD59-A6C34878D82A}">
                    <a16:rowId xmlns:a16="http://schemas.microsoft.com/office/drawing/2014/main" val="1746956660"/>
                  </a:ext>
                </a:extLst>
              </a:tr>
              <a:tr h="227521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GB" sz="1050"/>
                        <a:t>19</a:t>
                      </a:r>
                    </a:p>
                  </a:txBody>
                  <a:tcPr marL="14220" marR="14220" marT="7110" marB="7110" anchor="ctr"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GB" sz="1050" b="1" dirty="0"/>
                        <a:t>Sustainability</a:t>
                      </a:r>
                      <a:endParaRPr lang="en-GB" sz="1050" dirty="0"/>
                    </a:p>
                  </a:txBody>
                  <a:tcPr marL="14220" marR="14220" marT="7110" marB="7110"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sz="1050"/>
                        <a:t>Managing resources in a way that meets current and future needs.</a:t>
                      </a:r>
                    </a:p>
                  </a:txBody>
                  <a:tcPr marL="14220" marR="14220" marT="7110" marB="7110"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sz="1050" dirty="0"/>
                        <a:t>Soft engineering is often more sustainable than building large dams.</a:t>
                      </a:r>
                    </a:p>
                  </a:txBody>
                  <a:tcPr marL="14220" marR="14220" marT="7110" marB="7110" anchor="ctr"/>
                </a:tc>
                <a:extLst>
                  <a:ext uri="{0D108BD9-81ED-4DB2-BD59-A6C34878D82A}">
                    <a16:rowId xmlns:a16="http://schemas.microsoft.com/office/drawing/2014/main" val="3948611866"/>
                  </a:ext>
                </a:extLst>
              </a:tr>
              <a:tr h="270181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GB" sz="1050" dirty="0"/>
                        <a:t>20</a:t>
                      </a:r>
                    </a:p>
                  </a:txBody>
                  <a:tcPr marL="14220" marR="14220" marT="7110" marB="7110" anchor="ctr"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GB" sz="1050" b="1" dirty="0"/>
                        <a:t>Winners and Losers</a:t>
                      </a:r>
                      <a:endParaRPr lang="en-GB" sz="1050" dirty="0"/>
                    </a:p>
                  </a:txBody>
                  <a:tcPr marL="14220" marR="14220" marT="7110" marB="7110"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sz="1050" dirty="0"/>
                        <a:t>Groups who benefit or suffer as a result of a decision or project.</a:t>
                      </a:r>
                    </a:p>
                  </a:txBody>
                  <a:tcPr marL="14220" marR="14220" marT="7110" marB="7110"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sz="1050" dirty="0"/>
                        <a:t>River management creates winners and losers depending on where flood defences are built.</a:t>
                      </a:r>
                    </a:p>
                  </a:txBody>
                  <a:tcPr marL="14220" marR="14220" marT="7110" marB="7110" anchor="ctr"/>
                </a:tc>
                <a:extLst>
                  <a:ext uri="{0D108BD9-81ED-4DB2-BD59-A6C34878D82A}">
                    <a16:rowId xmlns:a16="http://schemas.microsoft.com/office/drawing/2014/main" val="174628940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84469681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Math_Settings xmlns="943e7e0d-78f4-4e7a-97d4-778d2d77b8cb" xsi:nil="true"/>
    <NotebookType xmlns="943e7e0d-78f4-4e7a-97d4-778d2d77b8cb" xsi:nil="true"/>
    <Distribution_Groups xmlns="943e7e0d-78f4-4e7a-97d4-778d2d77b8cb" xsi:nil="true"/>
    <LMS_Mappings xmlns="943e7e0d-78f4-4e7a-97d4-778d2d77b8cb" xsi:nil="true"/>
    <Teams_Channel_Section_Location xmlns="943e7e0d-78f4-4e7a-97d4-778d2d77b8cb" xsi:nil="true"/>
    <FolderType xmlns="943e7e0d-78f4-4e7a-97d4-778d2d77b8cb" xsi:nil="true"/>
    <Owner xmlns="943e7e0d-78f4-4e7a-97d4-778d2d77b8cb">
      <UserInfo>
        <DisplayName/>
        <AccountId xsi:nil="true"/>
        <AccountType/>
      </UserInfo>
    </Owner>
    <Student_Groups xmlns="943e7e0d-78f4-4e7a-97d4-778d2d77b8cb">
      <UserInfo>
        <DisplayName/>
        <AccountId xsi:nil="true"/>
        <AccountType/>
      </UserInfo>
    </Student_Groups>
    <Invited_Teachers xmlns="943e7e0d-78f4-4e7a-97d4-778d2d77b8cb" xsi:nil="true"/>
    <Invited_Students xmlns="943e7e0d-78f4-4e7a-97d4-778d2d77b8cb" xsi:nil="true"/>
    <DefaultSectionNames xmlns="943e7e0d-78f4-4e7a-97d4-778d2d77b8cb" xsi:nil="true"/>
    <Templates xmlns="943e7e0d-78f4-4e7a-97d4-778d2d77b8cb" xsi:nil="true"/>
    <Students xmlns="943e7e0d-78f4-4e7a-97d4-778d2d77b8cb">
      <UserInfo>
        <DisplayName/>
        <AccountId xsi:nil="true"/>
        <AccountType/>
      </UserInfo>
    </Students>
    <Is_Collaboration_Space_Locked xmlns="943e7e0d-78f4-4e7a-97d4-778d2d77b8cb" xsi:nil="true"/>
    <Self_Registration_Enabled xmlns="943e7e0d-78f4-4e7a-97d4-778d2d77b8cb" xsi:nil="true"/>
    <Has_Teacher_Only_SectionGroup xmlns="943e7e0d-78f4-4e7a-97d4-778d2d77b8cb" xsi:nil="true"/>
    <CultureName xmlns="943e7e0d-78f4-4e7a-97d4-778d2d77b8cb" xsi:nil="true"/>
    <TeamsChannelId xmlns="943e7e0d-78f4-4e7a-97d4-778d2d77b8cb" xsi:nil="true"/>
    <IsNotebookLocked xmlns="943e7e0d-78f4-4e7a-97d4-778d2d77b8cb" xsi:nil="true"/>
    <_activity xmlns="943e7e0d-78f4-4e7a-97d4-778d2d77b8cb" xsi:nil="true"/>
    <Teachers xmlns="943e7e0d-78f4-4e7a-97d4-778d2d77b8cb">
      <UserInfo>
        <DisplayName/>
        <AccountId xsi:nil="true"/>
        <AccountType/>
      </UserInfo>
    </Teachers>
    <AppVersion xmlns="943e7e0d-78f4-4e7a-97d4-778d2d77b8cb" xsi:nil="true"/>
  </documentManagement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59F3DA166B1C444DAD447859F87EACFE" ma:contentTypeVersion="39" ma:contentTypeDescription="Create a new document." ma:contentTypeScope="" ma:versionID="e6bc1a205cd63c2c32037a8abde0f88b">
  <xsd:schema xmlns:xsd="http://www.w3.org/2001/XMLSchema" xmlns:xs="http://www.w3.org/2001/XMLSchema" xmlns:p="http://schemas.microsoft.com/office/2006/metadata/properties" xmlns:ns3="943e7e0d-78f4-4e7a-97d4-778d2d77b8cb" xmlns:ns4="d8577cca-f599-4201-832a-5e77dde5debf" targetNamespace="http://schemas.microsoft.com/office/2006/metadata/properties" ma:root="true" ma:fieldsID="52cf70819e58ed618a7ca9c18a044f2c" ns3:_="" ns4:_="">
    <xsd:import namespace="943e7e0d-78f4-4e7a-97d4-778d2d77b8cb"/>
    <xsd:import namespace="d8577cca-f599-4201-832a-5e77dde5debf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GenerationTime" minOccurs="0"/>
                <xsd:element ref="ns3:MediaServiceEventHashCode" minOccurs="0"/>
                <xsd:element ref="ns3:MediaServiceAutoKeyPoints" minOccurs="0"/>
                <xsd:element ref="ns3:MediaServiceKeyPoints" minOccurs="0"/>
                <xsd:element ref="ns3:MediaServiceDateTaken" minOccurs="0"/>
                <xsd:element ref="ns3:NotebookType" minOccurs="0"/>
                <xsd:element ref="ns3:FolderType" minOccurs="0"/>
                <xsd:element ref="ns3:CultureName" minOccurs="0"/>
                <xsd:element ref="ns3:AppVersion" minOccurs="0"/>
                <xsd:element ref="ns3:TeamsChannelId" minOccurs="0"/>
                <xsd:element ref="ns3:Owner" minOccurs="0"/>
                <xsd:element ref="ns3:Math_Settings" minOccurs="0"/>
                <xsd:element ref="ns3:DefaultSectionNames" minOccurs="0"/>
                <xsd:element ref="ns3:Templates" minOccurs="0"/>
                <xsd:element ref="ns3:Teachers" minOccurs="0"/>
                <xsd:element ref="ns3:Students" minOccurs="0"/>
                <xsd:element ref="ns3:Student_Groups" minOccurs="0"/>
                <xsd:element ref="ns3:Distribution_Groups" minOccurs="0"/>
                <xsd:element ref="ns3:LMS_Mappings" minOccurs="0"/>
                <xsd:element ref="ns3:Invited_Teachers" minOccurs="0"/>
                <xsd:element ref="ns3:Invited_Students" minOccurs="0"/>
                <xsd:element ref="ns3:Self_Registration_Enabled" minOccurs="0"/>
                <xsd:element ref="ns3:Has_Teacher_Only_SectionGroup" minOccurs="0"/>
                <xsd:element ref="ns3:Is_Collaboration_Space_Locked" minOccurs="0"/>
                <xsd:element ref="ns3:IsNotebookLocked" minOccurs="0"/>
                <xsd:element ref="ns3:Teams_Channel_Section_Location" minOccurs="0"/>
                <xsd:element ref="ns4:SharedWithUsers" minOccurs="0"/>
                <xsd:element ref="ns4:SharedWithDetails" minOccurs="0"/>
                <xsd:element ref="ns4:SharingHintHash" minOccurs="0"/>
                <xsd:element ref="ns3:MediaLengthInSeconds" minOccurs="0"/>
                <xsd:element ref="ns3:_activity" minOccurs="0"/>
                <xsd:element ref="ns3:MediaServiceOCR" minOccurs="0"/>
                <xsd:element ref="ns3:MediaServiceObjectDetectorVersions" minOccurs="0"/>
                <xsd:element ref="ns3:MediaServiceSearchProperties" minOccurs="0"/>
                <xsd:element ref="ns3:MediaServiceSystemTags" minOccurs="0"/>
                <xsd:element ref="ns3:MediaServiceLocatio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43e7e0d-78f4-4e7a-97d4-778d2d77b8cb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GenerationTime" ma:index="11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2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3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4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DateTaken" ma:index="15" nillable="true" ma:displayName="MediaServiceDateTaken" ma:hidden="true" ma:internalName="MediaServiceDateTaken" ma:readOnly="true">
      <xsd:simpleType>
        <xsd:restriction base="dms:Text"/>
      </xsd:simpleType>
    </xsd:element>
    <xsd:element name="NotebookType" ma:index="16" nillable="true" ma:displayName="Notebook Type" ma:internalName="NotebookType">
      <xsd:simpleType>
        <xsd:restriction base="dms:Text"/>
      </xsd:simpleType>
    </xsd:element>
    <xsd:element name="FolderType" ma:index="17" nillable="true" ma:displayName="Folder Type" ma:internalName="FolderType">
      <xsd:simpleType>
        <xsd:restriction base="dms:Text"/>
      </xsd:simpleType>
    </xsd:element>
    <xsd:element name="CultureName" ma:index="18" nillable="true" ma:displayName="Culture Name" ma:internalName="CultureName">
      <xsd:simpleType>
        <xsd:restriction base="dms:Text"/>
      </xsd:simpleType>
    </xsd:element>
    <xsd:element name="AppVersion" ma:index="19" nillable="true" ma:displayName="App Version" ma:internalName="AppVersion">
      <xsd:simpleType>
        <xsd:restriction base="dms:Text"/>
      </xsd:simpleType>
    </xsd:element>
    <xsd:element name="TeamsChannelId" ma:index="20" nillable="true" ma:displayName="Teams Channel Id" ma:internalName="TeamsChannelId">
      <xsd:simpleType>
        <xsd:restriction base="dms:Text"/>
      </xsd:simpleType>
    </xsd:element>
    <xsd:element name="Owner" ma:index="21" nillable="true" ma:displayName="Owner" ma:internalName="Owner">
      <xsd:complexType>
        <xsd:complexContent>
          <xsd:extension base="dms:User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Math_Settings" ma:index="22" nillable="true" ma:displayName="Math Settings" ma:internalName="Math_Settings">
      <xsd:simpleType>
        <xsd:restriction base="dms:Text"/>
      </xsd:simpleType>
    </xsd:element>
    <xsd:element name="DefaultSectionNames" ma:index="23" nillable="true" ma:displayName="Default Section Names" ma:internalName="DefaultSectionNames">
      <xsd:simpleType>
        <xsd:restriction base="dms:Note">
          <xsd:maxLength value="255"/>
        </xsd:restriction>
      </xsd:simpleType>
    </xsd:element>
    <xsd:element name="Templates" ma:index="24" nillable="true" ma:displayName="Templates" ma:internalName="Templates">
      <xsd:simpleType>
        <xsd:restriction base="dms:Note">
          <xsd:maxLength value="255"/>
        </xsd:restriction>
      </xsd:simpleType>
    </xsd:element>
    <xsd:element name="Teachers" ma:index="25" nillable="true" ma:displayName="Teachers" ma:internalName="Teachers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tudents" ma:index="26" nillable="true" ma:displayName="Students" ma:internalName="Students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tudent_Groups" ma:index="27" nillable="true" ma:displayName="Student Groups" ma:internalName="Student_Groups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Distribution_Groups" ma:index="28" nillable="true" ma:displayName="Distribution Groups" ma:internalName="Distribution_Groups">
      <xsd:simpleType>
        <xsd:restriction base="dms:Note">
          <xsd:maxLength value="255"/>
        </xsd:restriction>
      </xsd:simpleType>
    </xsd:element>
    <xsd:element name="LMS_Mappings" ma:index="29" nillable="true" ma:displayName="LMS Mappings" ma:internalName="LMS_Mappings">
      <xsd:simpleType>
        <xsd:restriction base="dms:Note">
          <xsd:maxLength value="255"/>
        </xsd:restriction>
      </xsd:simpleType>
    </xsd:element>
    <xsd:element name="Invited_Teachers" ma:index="30" nillable="true" ma:displayName="Invited Teachers" ma:internalName="Invited_Teachers">
      <xsd:simpleType>
        <xsd:restriction base="dms:Note">
          <xsd:maxLength value="255"/>
        </xsd:restriction>
      </xsd:simpleType>
    </xsd:element>
    <xsd:element name="Invited_Students" ma:index="31" nillable="true" ma:displayName="Invited Students" ma:internalName="Invited_Students">
      <xsd:simpleType>
        <xsd:restriction base="dms:Note">
          <xsd:maxLength value="255"/>
        </xsd:restriction>
      </xsd:simpleType>
    </xsd:element>
    <xsd:element name="Self_Registration_Enabled" ma:index="32" nillable="true" ma:displayName="Self Registration Enabled" ma:internalName="Self_Registration_Enabled">
      <xsd:simpleType>
        <xsd:restriction base="dms:Boolean"/>
      </xsd:simpleType>
    </xsd:element>
    <xsd:element name="Has_Teacher_Only_SectionGroup" ma:index="33" nillable="true" ma:displayName="Has Teacher Only SectionGroup" ma:internalName="Has_Teacher_Only_SectionGroup">
      <xsd:simpleType>
        <xsd:restriction base="dms:Boolean"/>
      </xsd:simpleType>
    </xsd:element>
    <xsd:element name="Is_Collaboration_Space_Locked" ma:index="34" nillable="true" ma:displayName="Is Collaboration Space Locked" ma:internalName="Is_Collaboration_Space_Locked">
      <xsd:simpleType>
        <xsd:restriction base="dms:Boolean"/>
      </xsd:simpleType>
    </xsd:element>
    <xsd:element name="IsNotebookLocked" ma:index="35" nillable="true" ma:displayName="Is Notebook Locked" ma:internalName="IsNotebookLocked">
      <xsd:simpleType>
        <xsd:restriction base="dms:Boolean"/>
      </xsd:simpleType>
    </xsd:element>
    <xsd:element name="Teams_Channel_Section_Location" ma:index="36" nillable="true" ma:displayName="Teams Channel Section Location" ma:internalName="Teams_Channel_Section_Location">
      <xsd:simpleType>
        <xsd:restriction base="dms:Text"/>
      </xsd:simpleType>
    </xsd:element>
    <xsd:element name="MediaLengthInSeconds" ma:index="40" nillable="true" ma:displayName="MediaLengthInSeconds" ma:hidden="true" ma:internalName="MediaLengthInSeconds" ma:readOnly="true">
      <xsd:simpleType>
        <xsd:restriction base="dms:Unknown"/>
      </xsd:simpleType>
    </xsd:element>
    <xsd:element name="_activity" ma:index="41" nillable="true" ma:displayName="_activity" ma:hidden="true" ma:internalName="_activity">
      <xsd:simpleType>
        <xsd:restriction base="dms:Note"/>
      </xsd:simpleType>
    </xsd:element>
    <xsd:element name="MediaServiceOCR" ma:index="42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ObjectDetectorVersions" ma:index="43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44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SystemTags" ma:index="45" nillable="true" ma:displayName="MediaServiceSystemTags" ma:hidden="true" ma:internalName="MediaServiceSystemTags" ma:readOnly="true">
      <xsd:simpleType>
        <xsd:restriction base="dms:Note"/>
      </xsd:simpleType>
    </xsd:element>
    <xsd:element name="MediaServiceLocation" ma:index="46" nillable="true" ma:displayName="Location" ma:indexed="true" ma:internalName="MediaServiceLocation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8577cca-f599-4201-832a-5e77dde5debf" elementFormDefault="qualified">
    <xsd:import namespace="http://schemas.microsoft.com/office/2006/documentManagement/types"/>
    <xsd:import namespace="http://schemas.microsoft.com/office/infopath/2007/PartnerControls"/>
    <xsd:element name="SharedWithUsers" ma:index="37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38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39" nillable="true" ma:displayName="Sharing Hint Hash" ma:hidden="true" ma:internalName="SharingHintHash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BB1C74BC-19CB-41ED-9B65-D3883648B2E0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A88C2129-B378-434E-804E-C43BDDEE1F9F}">
  <ds:schemaRefs>
    <ds:schemaRef ds:uri="d8577cca-f599-4201-832a-5e77dde5debf"/>
    <ds:schemaRef ds:uri="http://schemas.microsoft.com/office/2006/metadata/properties"/>
    <ds:schemaRef ds:uri="http://schemas.microsoft.com/office/2006/documentManagement/types"/>
    <ds:schemaRef ds:uri="http://purl.org/dc/elements/1.1/"/>
    <ds:schemaRef ds:uri="http://purl.org/dc/dcmitype/"/>
    <ds:schemaRef ds:uri="http://purl.org/dc/terms/"/>
    <ds:schemaRef ds:uri="943e7e0d-78f4-4e7a-97d4-778d2d77b8cb"/>
    <ds:schemaRef ds:uri="http://schemas.microsoft.com/office/infopath/2007/PartnerControls"/>
    <ds:schemaRef ds:uri="http://schemas.openxmlformats.org/package/2006/metadata/core-properties"/>
    <ds:schemaRef ds:uri="http://www.w3.org/XML/1998/namespace"/>
  </ds:schemaRefs>
</ds:datastoreItem>
</file>

<file path=customXml/itemProps3.xml><?xml version="1.0" encoding="utf-8"?>
<ds:datastoreItem xmlns:ds="http://schemas.openxmlformats.org/officeDocument/2006/customXml" ds:itemID="{B5E596D1-F504-48B1-A036-55DBEDD4303B}">
  <ds:schemaRefs>
    <ds:schemaRef ds:uri="943e7e0d-78f4-4e7a-97d4-778d2d77b8cb"/>
    <ds:schemaRef ds:uri="d8577cca-f599-4201-832a-5e77dde5debf"/>
    <ds:schemaRef ds:uri="http://purl.org/dc/elements/1.1/"/>
    <ds:schemaRef ds:uri="http://purl.org/dc/terms/"/>
    <ds:schemaRef ds:uri="http://schemas.microsoft.com/internal/obd"/>
    <ds:schemaRef ds:uri="http://schemas.microsoft.com/office/2006/documentManagement/types"/>
    <ds:schemaRef ds:uri="http://schemas.microsoft.com/office/2006/metadata/contentType"/>
    <ds:schemaRef ds:uri="http://schemas.microsoft.com/office/2006/metadata/properties"/>
    <ds:schemaRef ds:uri="http://schemas.microsoft.com/office/2006/metadata/properties/metaAttributes"/>
    <ds:schemaRef ds:uri="http://schemas.microsoft.com/office/infopath/2007/PartnerControls"/>
    <ds:schemaRef ds:uri="http://schemas.openxmlformats.org/package/2006/metadata/core-properties"/>
    <ds:schemaRef ds:uri="http://www.w3.org/2001/XMLSchema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9902</TotalTime>
  <Words>2816</Words>
  <Application>Microsoft Office PowerPoint</Application>
  <PresentationFormat>On-screen Show (4:3)</PresentationFormat>
  <Paragraphs>310</Paragraphs>
  <Slides>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1" baseType="lpstr">
      <vt:lpstr>Aptos</vt:lpstr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Mr J Langton</dc:creator>
  <cp:lastModifiedBy>Mr J Langton</cp:lastModifiedBy>
  <cp:revision>4</cp:revision>
  <cp:lastPrinted>2024-11-05T08:13:02Z</cp:lastPrinted>
  <dcterms:created xsi:type="dcterms:W3CDTF">2024-09-02T20:50:34Z</dcterms:created>
  <dcterms:modified xsi:type="dcterms:W3CDTF">2025-10-15T20:14:41Z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0x01010059F3DA166B1C444DAD447859F87EACFE</vt:lpwstr>
  </property>
</Properties>
</file>