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E5BEBD-E014-4C3B-B310-8C0073B7A916}" v="3" dt="2026-06-23T14:03:28.8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custSel modSld">
      <pc:chgData name="Mrs L Webster" userId="e46f0a3f-fc4e-4d7b-94a6-4acf829689c1" providerId="ADAL" clId="{4981A51B-DD4C-40D0-ACC6-95C2C4B61EA3}" dt="2026-06-23T14:03:28.833" v="6"/>
      <pc:docMkLst>
        <pc:docMk/>
      </pc:docMkLst>
      <pc:sldChg chg="addSp modSp mod">
        <pc:chgData name="Mrs L Webster" userId="e46f0a3f-fc4e-4d7b-94a6-4acf829689c1" providerId="ADAL" clId="{4981A51B-DD4C-40D0-ACC6-95C2C4B61EA3}" dt="2026-06-23T14:02:45.890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2:45.152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2:45.890" v="1"/>
          <ac:picMkLst>
            <pc:docMk/>
            <pc:sldMk cId="0" sldId="256"/>
            <ac:picMk id="2" creationId="{E8AE1B2B-E2E5-18C2-0642-658F48D1AC75}"/>
          </ac:picMkLst>
        </pc:picChg>
      </pc:sldChg>
      <pc:sldChg chg="addSp delSp modSp mod">
        <pc:chgData name="Mrs L Webster" userId="e46f0a3f-fc4e-4d7b-94a6-4acf829689c1" providerId="ADAL" clId="{4981A51B-DD4C-40D0-ACC6-95C2C4B61EA3}" dt="2026-06-23T14:03:28.833" v="6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6-23T14:02:50.789" v="3" actId="1076"/>
          <ac:spMkLst>
            <pc:docMk/>
            <pc:sldMk cId="0" sldId="257"/>
            <ac:spMk id="253" creationId="{00000000-0000-0000-0000-000000000000}"/>
          </ac:spMkLst>
        </pc:spChg>
        <pc:picChg chg="add del mod">
          <ac:chgData name="Mrs L Webster" userId="e46f0a3f-fc4e-4d7b-94a6-4acf829689c1" providerId="ADAL" clId="{4981A51B-DD4C-40D0-ACC6-95C2C4B61EA3}" dt="2026-06-23T14:03:28.470" v="5" actId="478"/>
          <ac:picMkLst>
            <pc:docMk/>
            <pc:sldMk cId="0" sldId="257"/>
            <ac:picMk id="3" creationId="{624B12D7-C240-14F2-9F6D-4739A1680541}"/>
          </ac:picMkLst>
        </pc:picChg>
        <pc:picChg chg="add mod">
          <ac:chgData name="Mrs L Webster" userId="e46f0a3f-fc4e-4d7b-94a6-4acf829689c1" providerId="ADAL" clId="{4981A51B-DD4C-40D0-ACC6-95C2C4B61EA3}" dt="2026-06-23T14:03:28.833" v="6"/>
          <ac:picMkLst>
            <pc:docMk/>
            <pc:sldMk cId="0" sldId="257"/>
            <ac:picMk id="5" creationId="{437B0FD1-AD7F-BFD6-F3B4-E1BE0BCEB70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0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image" Target="../media/image12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1982130" y="125259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</a:t>
            </a:r>
            <a:r>
              <a:rPr lang="en-GB" sz="1800" dirty="0">
                <a:solidFill>
                  <a:schemeClr val="dk1"/>
                </a:solidFill>
              </a:rPr>
              <a:t>Fractions, Decimals and Percentages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Factors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Multiples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Place value</a:t>
            </a:r>
            <a:endParaRPr sz="1100" dirty="0">
              <a:solidFill>
                <a:schemeClr val="dk1"/>
              </a:solidFill>
            </a:endParaRPr>
          </a:p>
        </p:txBody>
      </p:sp>
      <p:sp>
        <p:nvSpPr>
          <p:cNvPr id="228" name="Google Shape;228;p1"/>
          <p:cNvSpPr/>
          <p:nvPr/>
        </p:nvSpPr>
        <p:spPr>
          <a:xfrm>
            <a:off x="3225017" y="2854777"/>
            <a:ext cx="3525033" cy="137365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Google Shape;229;p1"/>
              <p:cNvSpPr txBox="1"/>
              <p:nvPr/>
            </p:nvSpPr>
            <p:spPr>
              <a:xfrm>
                <a:off x="3232150" y="2812006"/>
                <a:ext cx="2482850" cy="1642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Fractions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Fractions show how many parts of a whole there are.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This pizza is split into 8, what fraction of slices have been eaten?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ar-AE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𝐻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𝑜𝑤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𝑚𝑎𝑛𝑦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𝑎𝑟𝑒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𝑚𝑖𝑠𝑠𝑖𝑛𝑔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→</m:t>
                          </m:r>
                        </m:e>
                      </m:mr>
                      <m:mr>
                        <m:e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𝐻𝑜𝑤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𝑚𝑎𝑛𝑦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𝑒𝑟𝑒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𝑤𝑒𝑟𝑒</m:t>
                          </m:r>
                          <m:r>
                            <a:rPr lang="en-GB" sz="1100" b="0" i="1" smtClean="0">
                              <a:solidFill>
                                <a:schemeClr val="dk1"/>
                              </a:solidFill>
                              <a:latin typeface="Cambria Math" panose="02040503050406030204" pitchFamily="18" charset="0"/>
                            </a:rPr>
                            <m:t>→</m:t>
                          </m:r>
                        </m:e>
                      </m:mr>
                    </m:m>
                    <m:f>
                      <m:fPr>
                        <m:ctrlPr>
                          <a:rPr lang="ar-AE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AE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ar-AE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29" name="Google Shape;229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150" y="2812006"/>
                <a:ext cx="2482850" cy="1642332"/>
              </a:xfrm>
              <a:prstGeom prst="rect">
                <a:avLst/>
              </a:prstGeom>
              <a:blipFill>
                <a:blip r:embed="rId3"/>
                <a:stretch>
                  <a:fillRect l="-735" t="-37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0" name="Google Shape;230;p1"/>
          <p:cNvSpPr/>
          <p:nvPr/>
        </p:nvSpPr>
        <p:spPr>
          <a:xfrm>
            <a:off x="175734" y="3944168"/>
            <a:ext cx="2971065" cy="333293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1" name="Google Shape;231;p1"/>
              <p:cNvSpPr txBox="1"/>
              <p:nvPr/>
            </p:nvSpPr>
            <p:spPr>
              <a:xfrm>
                <a:off x="154242" y="3944077"/>
                <a:ext cx="2971200" cy="116220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Equivalent fractions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f>
                      <m:fPr>
                        <m:ctrlP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,</m:t>
                    </m:r>
                    <m:f>
                      <m:fPr>
                        <m:ctrlP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,</m:t>
                    </m:r>
                    <m:f>
                      <m:fPr>
                        <m:ctrlP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31" name="Google Shape;231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242" y="3944077"/>
                <a:ext cx="2971200" cy="1162201"/>
              </a:xfrm>
              <a:prstGeom prst="rect">
                <a:avLst/>
              </a:prstGeom>
              <a:blipFill>
                <a:blip r:embed="rId4"/>
                <a:stretch>
                  <a:fillRect l="-615" t="-10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2" name="Google Shape;232;p1"/>
          <p:cNvSpPr/>
          <p:nvPr/>
        </p:nvSpPr>
        <p:spPr>
          <a:xfrm>
            <a:off x="3225017" y="4278027"/>
            <a:ext cx="3517900" cy="152459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"/>
          <p:cNvSpPr txBox="1"/>
          <p:nvPr/>
        </p:nvSpPr>
        <p:spPr>
          <a:xfrm>
            <a:off x="3164466" y="4278027"/>
            <a:ext cx="1483734" cy="149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Decimals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Decimals are numbers with a decimal point used to separate the ones from the tenths, hundredths or thousandths</a:t>
            </a:r>
          </a:p>
        </p:txBody>
      </p:sp>
      <p:sp>
        <p:nvSpPr>
          <p:cNvPr id="236" name="Google Shape;236;p1"/>
          <p:cNvSpPr txBox="1"/>
          <p:nvPr/>
        </p:nvSpPr>
        <p:spPr>
          <a:xfrm>
            <a:off x="2191979" y="1195616"/>
            <a:ext cx="4666022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Percentage: A proportion of a whole represented between 0 and 100.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Decimal: a number with a decimal point used to separate ones, tenths etc.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Fraction: How many parts of a whole we have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Tenth: one whole split into 10 equal parts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Hundredth: One whole split into 100 equal parts.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Recurring: A decimal that repeats in a given pattern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Equivalent: of equal value</a:t>
            </a:r>
            <a:endParaRPr sz="1100" dirty="0">
              <a:solidFill>
                <a:schemeClr val="dk1"/>
              </a:solidFill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181129" y="1195616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/>
              <a:t>Convert fluently between fractions, decimals and percentages</a:t>
            </a:r>
            <a:endParaRPr dirty="0"/>
          </a:p>
        </p:txBody>
      </p:sp>
      <p:sp>
        <p:nvSpPr>
          <p:cNvPr id="23" name="Google Shape;234;p1">
            <a:extLst>
              <a:ext uri="{FF2B5EF4-FFF2-40B4-BE49-F238E27FC236}">
                <a16:creationId xmlns:a16="http://schemas.microsoft.com/office/drawing/2014/main" id="{17544C36-6819-4343-8A48-B436C55DE482}"/>
              </a:ext>
            </a:extLst>
          </p:cNvPr>
          <p:cNvSpPr/>
          <p:nvPr/>
        </p:nvSpPr>
        <p:spPr>
          <a:xfrm>
            <a:off x="154242" y="7423693"/>
            <a:ext cx="6493329" cy="214707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Google Shape;233;p1">
                <a:extLst>
                  <a:ext uri="{FF2B5EF4-FFF2-40B4-BE49-F238E27FC236}">
                    <a16:creationId xmlns:a16="http://schemas.microsoft.com/office/drawing/2014/main" id="{341D53D9-73BF-4343-B945-647A1232A602}"/>
                  </a:ext>
                </a:extLst>
              </p:cNvPr>
              <p:cNvSpPr txBox="1"/>
              <p:nvPr/>
            </p:nvSpPr>
            <p:spPr>
              <a:xfrm>
                <a:off x="168549" y="7477265"/>
                <a:ext cx="6434137" cy="148684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Converting between fractions, decimals and percentages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70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</a:t>
                </a:r>
                <a:r>
                  <a:rPr lang="en-GB" sz="1100" dirty="0">
                    <a:solidFill>
                      <a:schemeClr val="dk1"/>
                    </a:solidFill>
                    <a:sym typeface="Wingdings" panose="05000000000000000000" pitchFamily="2" charset="2"/>
                  </a:rPr>
                  <a:t> This means </a:t>
                </a:r>
                <a14:m>
                  <m:oMath xmlns:m="http://schemas.openxmlformats.org/officeDocument/2006/math"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70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÷</m:t>
                    </m:r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100</m:t>
                    </m:r>
                  </m:oMath>
                </a14:m>
                <a:r>
                  <a:rPr lang="en-GB" sz="1100" dirty="0">
                    <a:solidFill>
                      <a:schemeClr val="dk1"/>
                    </a:solidFill>
                    <a:sym typeface="Wingdings" panose="05000000000000000000" pitchFamily="2" charset="2"/>
                  </a:rPr>
                  <a:t> 70 out of 100 squares 		    70 hundredths = 70%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400" b="0" i="0" dirty="0">
                    <a:solidFill>
                      <a:srgbClr val="474747"/>
                    </a:solidFill>
                    <a:effectLst/>
                    <a:latin typeface="Google Sans"/>
                  </a:rPr>
                  <a:t>↓</a:t>
                </a:r>
                <a:r>
                  <a:rPr lang="en-GB" sz="1100" dirty="0">
                    <a:solidFill>
                      <a:schemeClr val="dk1"/>
                    </a:solidFill>
                    <a:sym typeface="Wingdings" panose="05000000000000000000" pitchFamily="2" charset="2"/>
                  </a:rPr>
                  <a:t>		  this means 70 hundredths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  <a:sym typeface="Wingdings" panose="05000000000000000000" pitchFamily="2" charset="2"/>
                  </a:rPr>
                  <a:t>Using a calculator	  which is equivalent to </a:t>
                </a:r>
              </a:p>
              <a:p>
                <a:pPr lvl="0"/>
                <a:r>
                  <a:rPr lang="en-GB" sz="1100" b="0" i="0" dirty="0">
                    <a:solidFill>
                      <a:srgbClr val="474747"/>
                    </a:solidFill>
                    <a:effectLst/>
                    <a:latin typeface="Google Sans"/>
                  </a:rPr>
                  <a:t>↓ </a:t>
                </a:r>
                <a:r>
                  <a:rPr lang="en-GB" sz="1100" dirty="0">
                    <a:solidFill>
                      <a:schemeClr val="dk1"/>
                    </a:solidFill>
                    <a:sym typeface="Wingdings" panose="05000000000000000000" pitchFamily="2" charset="2"/>
                  </a:rPr>
                  <a:t>		  7 tenths or 0.7</a:t>
                </a: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b="1" u="sng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4" name="Google Shape;233;p1">
                <a:extLst>
                  <a:ext uri="{FF2B5EF4-FFF2-40B4-BE49-F238E27FC236}">
                    <a16:creationId xmlns:a16="http://schemas.microsoft.com/office/drawing/2014/main" id="{341D53D9-73BF-4343-B945-647A1232A6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49" y="7477265"/>
                <a:ext cx="6434137" cy="1486842"/>
              </a:xfrm>
              <a:prstGeom prst="rect">
                <a:avLst/>
              </a:prstGeom>
              <a:blipFill>
                <a:blip r:embed="rId5"/>
                <a:stretch>
                  <a:fillRect l="-284" t="-82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Google Shape;232;p1">
            <a:extLst>
              <a:ext uri="{FF2B5EF4-FFF2-40B4-BE49-F238E27FC236}">
                <a16:creationId xmlns:a16="http://schemas.microsoft.com/office/drawing/2014/main" id="{78DD19A0-01AB-4512-B3B7-F584B842CEF6}"/>
              </a:ext>
            </a:extLst>
          </p:cNvPr>
          <p:cNvSpPr/>
          <p:nvPr/>
        </p:nvSpPr>
        <p:spPr>
          <a:xfrm>
            <a:off x="3232150" y="5849503"/>
            <a:ext cx="3517900" cy="142759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Google Shape;233;p1">
                <a:extLst>
                  <a:ext uri="{FF2B5EF4-FFF2-40B4-BE49-F238E27FC236}">
                    <a16:creationId xmlns:a16="http://schemas.microsoft.com/office/drawing/2014/main" id="{B296B08F-7E9C-472A-A03B-F2D1E8CB7749}"/>
                  </a:ext>
                </a:extLst>
              </p:cNvPr>
              <p:cNvSpPr txBox="1"/>
              <p:nvPr/>
            </p:nvSpPr>
            <p:spPr>
              <a:xfrm>
                <a:off x="3225017" y="5853893"/>
                <a:ext cx="3517800" cy="13233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Percentages</a:t>
                </a:r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Percentages are out of 100%. 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tx1"/>
                    </a:solidFill>
                  </a:rPr>
                  <a:t>100% </a:t>
                </a:r>
                <a:r>
                  <a:rPr lang="en-GB" sz="1100" dirty="0">
                    <a:solidFill>
                      <a:schemeClr val="tx1"/>
                    </a:solidFill>
                    <a:sym typeface="Wingdings" panose="05000000000000000000" pitchFamily="2" charset="2"/>
                  </a:rPr>
                  <a:t> (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÷</m:t>
                    </m:r>
                    <m:r>
                      <a:rPr lang="en-GB" sz="11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10</m:t>
                    </m:r>
                  </m:oMath>
                </a14:m>
                <a:r>
                  <a:rPr lang="en-GB" sz="1100" dirty="0">
                    <a:solidFill>
                      <a:schemeClr val="tx1"/>
                    </a:solidFill>
                  </a:rPr>
                  <a:t>) </a:t>
                </a:r>
                <a:r>
                  <a:rPr lang="en-GB" sz="1100" dirty="0">
                    <a:solidFill>
                      <a:schemeClr val="tx1"/>
                    </a:solidFill>
                    <a:sym typeface="Wingdings" panose="05000000000000000000" pitchFamily="2" charset="2"/>
                  </a:rPr>
                  <a:t> 10%  (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÷</m:t>
                    </m:r>
                    <m:r>
                      <a:rPr lang="en-GB" sz="11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10</m:t>
                    </m:r>
                  </m:oMath>
                </a14:m>
                <a:r>
                  <a:rPr lang="en-GB" sz="1100" dirty="0">
                    <a:solidFill>
                      <a:schemeClr val="tx1"/>
                    </a:solidFill>
                  </a:rPr>
                  <a:t>) </a:t>
                </a:r>
                <a:r>
                  <a:rPr lang="en-GB" sz="1100" dirty="0">
                    <a:solidFill>
                      <a:schemeClr val="tx1"/>
                    </a:solidFill>
                    <a:sym typeface="Wingdings" panose="05000000000000000000" pitchFamily="2" charset="2"/>
                  </a:rPr>
                  <a:t> 1%</a:t>
                </a:r>
                <a:endParaRPr lang="en-GB" sz="1100" dirty="0">
                  <a:solidFill>
                    <a:schemeClr val="tx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b="0" i="0" dirty="0">
                    <a:solidFill>
                      <a:schemeClr val="tx1"/>
                    </a:solidFill>
                    <a:effectLst/>
                    <a:latin typeface="Google Sans"/>
                  </a:rPr>
                  <a:t>   ↓	         </a:t>
                </a:r>
                <a:r>
                  <a:rPr lang="en-GB" sz="1100" b="0" i="0" dirty="0">
                    <a:solidFill>
                      <a:srgbClr val="474747"/>
                    </a:solidFill>
                    <a:effectLst/>
                    <a:latin typeface="Google Sans"/>
                  </a:rPr>
                  <a:t>↓</a:t>
                </a:r>
                <a:endParaRPr lang="en-GB" sz="1100" dirty="0">
                  <a:solidFill>
                    <a:schemeClr val="tx1"/>
                  </a:solidFill>
                </a:endParaRPr>
              </a:p>
              <a:p>
                <a:pPr lvl="0"/>
                <a:r>
                  <a:rPr lang="en-GB" sz="1100" dirty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11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en-GB" sz="11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1100" b="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	     </a:t>
                </a:r>
                <a:r>
                  <a:rPr lang="en-GB" sz="1100" dirty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a:rPr lang="en-GB" sz="11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11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en-GB" sz="11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1100" b="0" dirty="0">
                  <a:solidFill>
                    <a:schemeClr val="tx1"/>
                  </a:solidFill>
                  <a:ea typeface="Cambria Math" panose="02040503050406030204" pitchFamily="18" charset="0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b="0" i="0" dirty="0">
                    <a:solidFill>
                      <a:schemeClr val="tx1"/>
                    </a:solidFill>
                    <a:effectLst/>
                    <a:latin typeface="Google Sans"/>
                  </a:rPr>
                  <a:t>   ↓	</a:t>
                </a:r>
                <a:r>
                  <a:rPr lang="en-GB" sz="1100" b="0" i="0" dirty="0">
                    <a:solidFill>
                      <a:srgbClr val="474747"/>
                    </a:solidFill>
                    <a:effectLst/>
                    <a:latin typeface="Google Sans"/>
                  </a:rPr>
                  <a:t>         ↓</a:t>
                </a:r>
                <a:endParaRPr lang="en-GB" sz="1100" b="0" i="0" dirty="0">
                  <a:solidFill>
                    <a:schemeClr val="tx1"/>
                  </a:solidFill>
                  <a:effectLst/>
                  <a:latin typeface="Google Sans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tx1"/>
                    </a:solidFill>
                    <a:latin typeface="Google Sans"/>
                  </a:rPr>
                  <a:t>  50% </a:t>
                </a:r>
                <a:r>
                  <a:rPr lang="en-GB" sz="1100" dirty="0">
                    <a:solidFill>
                      <a:schemeClr val="tx1"/>
                    </a:solidFill>
                    <a:latin typeface="Google Sans"/>
                    <a:sym typeface="Wingdings" panose="05000000000000000000" pitchFamily="2" charset="2"/>
                  </a:rPr>
                  <a:t> (</a:t>
                </a:r>
                <a14:m>
                  <m:oMath xmlns:m="http://schemas.openxmlformats.org/officeDocument/2006/math">
                    <m:r>
                      <a:rPr lang="en-GB" sz="11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÷</m:t>
                    </m:r>
                    <m:r>
                      <a:rPr lang="en-GB" sz="11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10</m:t>
                    </m:r>
                  </m:oMath>
                </a14:m>
                <a:r>
                  <a:rPr lang="en-GB" sz="1100" dirty="0">
                    <a:solidFill>
                      <a:schemeClr val="tx1"/>
                    </a:solidFill>
                    <a:latin typeface="Google Sans"/>
                    <a:sym typeface="Wingdings" panose="05000000000000000000" pitchFamily="2" charset="2"/>
                  </a:rPr>
                  <a:t>)     5%</a:t>
                </a:r>
                <a:endParaRPr lang="en-GB" sz="11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3" name="Google Shape;233;p1">
                <a:extLst>
                  <a:ext uri="{FF2B5EF4-FFF2-40B4-BE49-F238E27FC236}">
                    <a16:creationId xmlns:a16="http://schemas.microsoft.com/office/drawing/2014/main" id="{B296B08F-7E9C-472A-A03B-F2D1E8CB77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5017" y="5853893"/>
                <a:ext cx="3517800" cy="1323399"/>
              </a:xfrm>
              <a:prstGeom prst="rect">
                <a:avLst/>
              </a:prstGeom>
              <a:blipFill>
                <a:blip r:embed="rId6"/>
                <a:stretch>
                  <a:fillRect l="-520" t="-461" b="-230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CB441A73-8389-4EFF-BA14-358C335FA9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004" y="5126733"/>
            <a:ext cx="2767676" cy="20697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4BB368-266D-4193-8F23-A8D860E578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0792" y="7840177"/>
            <a:ext cx="976470" cy="9641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B56B84-FEE9-4793-BEF2-7E7E1A04DB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734" y="8689087"/>
            <a:ext cx="3179598" cy="87351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AEB26A8-2D8A-4551-9AD7-FCEB508145CE}"/>
                  </a:ext>
                </a:extLst>
              </p:cNvPr>
              <p:cNvSpPr txBox="1"/>
              <p:nvPr/>
            </p:nvSpPr>
            <p:spPr>
              <a:xfrm>
                <a:off x="3619500" y="8898170"/>
                <a:ext cx="2983186" cy="61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‘Convert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100" dirty="0"/>
                  <a:t> to a decimal and a fraction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GB" sz="1100" i="1" smtClean="0">
                            <a:latin typeface="Cambria Math" panose="02040503050406030204" pitchFamily="18" charset="0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en-GB" sz="11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m:rPr>
                              <m:brk m:alnAt="7"/>
                            </m:rP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e>
                      </m:mr>
                      <m:mr>
                        <m:e>
                          <m:r>
                            <a:rPr lang="en-GB" sz="11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20</m:t>
                          </m:r>
                        </m:e>
                      </m:mr>
                    </m:m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11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latin typeface="Cambria Math" panose="02040503050406030204" pitchFamily="18" charset="0"/>
                          </a:rPr>
                          <m:t>40</m:t>
                        </m:r>
                      </m:num>
                      <m:den>
                        <m:r>
                          <a:rPr lang="en-GB" sz="1100" b="0" i="1" smtClean="0"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1100" dirty="0"/>
                  <a:t>  so 40% and 0.40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AEB26A8-2D8A-4551-9AD7-FCEB508145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9500" y="8898170"/>
                <a:ext cx="2983186" cy="61504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6B89AD5E-25C0-42C3-9D75-AE9886C307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05780" y="4308036"/>
            <a:ext cx="1773014" cy="145197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B3BE1EB-EE89-4872-8AB1-DAC10F5B5A8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5000" y="3023854"/>
            <a:ext cx="1008337" cy="97936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8AE1B2B-E2E5-18C2-0642-658F48D1AC7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134611" y="2825751"/>
            <a:ext cx="3615439" cy="142419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6" name="Google Shape;246;p2"/>
              <p:cNvSpPr/>
              <p:nvPr/>
            </p:nvSpPr>
            <p:spPr>
              <a:xfrm>
                <a:off x="3178600" y="2878655"/>
                <a:ext cx="3612900" cy="14806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Fractions of amounts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To find a fraction of an amount multiply by the numerator, divide by the denominator.</a:t>
                </a: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a.)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AE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AE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20		c.)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AE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35</a:t>
                </a:r>
                <a:endParaRPr lang="ar-AE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ar-AE" sz="1100" dirty="0">
                  <a:solidFill>
                    <a:schemeClr val="dk1"/>
                  </a:solidFill>
                </a:endParaRPr>
              </a:p>
              <a:p>
                <a:r>
                  <a:rPr lang="en-GB" sz="1100" dirty="0">
                    <a:solidFill>
                      <a:schemeClr val="dk1"/>
                    </a:solidFill>
                  </a:rPr>
                  <a:t>b.)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AE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20		d.)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AE" sz="1100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1100" dirty="0">
                    <a:solidFill>
                      <a:schemeClr val="dk1"/>
                    </a:solidFill>
                  </a:rPr>
                  <a:t> of 30</a:t>
                </a:r>
                <a:endParaRPr lang="ar-AE" sz="1100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sz="1100" dirty="0">
                  <a:solidFill>
                    <a:schemeClr val="dk1"/>
                  </a:solidFill>
                </a:endParaRPr>
              </a:p>
            </p:txBody>
          </p:sp>
        </mc:Choice>
        <mc:Fallback xmlns="">
          <p:sp>
            <p:nvSpPr>
              <p:cNvPr id="246" name="Google Shape;246;p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8600" y="2878655"/>
                <a:ext cx="3612900" cy="1480686"/>
              </a:xfrm>
              <a:prstGeom prst="rect">
                <a:avLst/>
              </a:prstGeom>
              <a:blipFill>
                <a:blip r:embed="rId3"/>
                <a:stretch>
                  <a:fillRect l="-506" t="-82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7" name="Google Shape;247;p2"/>
          <p:cNvSpPr/>
          <p:nvPr/>
        </p:nvSpPr>
        <p:spPr>
          <a:xfrm>
            <a:off x="138965" y="3928245"/>
            <a:ext cx="2934000" cy="34493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"/>
          <p:cNvSpPr/>
          <p:nvPr/>
        </p:nvSpPr>
        <p:spPr>
          <a:xfrm>
            <a:off x="126759" y="7484869"/>
            <a:ext cx="6661963" cy="235502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134600" y="5833639"/>
            <a:ext cx="3613033" cy="154390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"/>
          <p:cNvSpPr txBox="1"/>
          <p:nvPr/>
        </p:nvSpPr>
        <p:spPr>
          <a:xfrm>
            <a:off x="3093510" y="5810360"/>
            <a:ext cx="3533690" cy="170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Simple Percentages of amounts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Find 10%, 25% and 50% of the following numbers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100		d.) 64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240		e.) 96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400		f.) 216</a:t>
            </a:r>
            <a:endParaRPr sz="11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 dirty="0">
              <a:solidFill>
                <a:schemeClr val="dk1"/>
              </a:solidFill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26759" y="3928245"/>
            <a:ext cx="2838300" cy="28468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Equivalent Fractions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	           e.)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	           f.)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	           g.)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d.)	           h.)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53" name="Google Shape;253;p2"/>
          <p:cNvSpPr txBox="1"/>
          <p:nvPr/>
        </p:nvSpPr>
        <p:spPr>
          <a:xfrm>
            <a:off x="1998025" y="158634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Fractions, Decimals and Percentages. </a:t>
            </a:r>
            <a:endParaRPr dirty="0"/>
          </a:p>
        </p:txBody>
      </p:sp>
      <p:sp>
        <p:nvSpPr>
          <p:cNvPr id="256" name="Google Shape;256;p2"/>
          <p:cNvSpPr txBox="1"/>
          <p:nvPr/>
        </p:nvSpPr>
        <p:spPr>
          <a:xfrm>
            <a:off x="3134600" y="1217925"/>
            <a:ext cx="3492600" cy="155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following Key Vocabulary: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Percentage: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Decimal: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Fraction: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Equivalent: </a:t>
            </a:r>
          </a:p>
        </p:txBody>
      </p:sp>
      <p:sp>
        <p:nvSpPr>
          <p:cNvPr id="14" name="Google Shape;245;p2">
            <a:extLst>
              <a:ext uri="{FF2B5EF4-FFF2-40B4-BE49-F238E27FC236}">
                <a16:creationId xmlns:a16="http://schemas.microsoft.com/office/drawing/2014/main" id="{15D5BFB3-8C8D-436A-8A9F-BFA2207B6700}"/>
              </a:ext>
            </a:extLst>
          </p:cNvPr>
          <p:cNvSpPr/>
          <p:nvPr/>
        </p:nvSpPr>
        <p:spPr>
          <a:xfrm>
            <a:off x="3134611" y="4357265"/>
            <a:ext cx="3615439" cy="142419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246;p2">
            <a:extLst>
              <a:ext uri="{FF2B5EF4-FFF2-40B4-BE49-F238E27FC236}">
                <a16:creationId xmlns:a16="http://schemas.microsoft.com/office/drawing/2014/main" id="{F6CC132D-A2D4-41E0-88B1-ED32535C2F32}"/>
              </a:ext>
            </a:extLst>
          </p:cNvPr>
          <p:cNvSpPr/>
          <p:nvPr/>
        </p:nvSpPr>
        <p:spPr>
          <a:xfrm>
            <a:off x="3109148" y="4357265"/>
            <a:ext cx="3612900" cy="1031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Comparing Decimals </a:t>
            </a:r>
            <a:endParaRPr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Compare the following decimals using &lt;, &gt;, =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 dirty="0">
              <a:solidFill>
                <a:schemeClr val="dk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Google Shape;252;p2">
                <a:extLst>
                  <a:ext uri="{FF2B5EF4-FFF2-40B4-BE49-F238E27FC236}">
                    <a16:creationId xmlns:a16="http://schemas.microsoft.com/office/drawing/2014/main" id="{2D384609-E705-433F-902B-DD9CB1DBD4C2}"/>
                  </a:ext>
                </a:extLst>
              </p:cNvPr>
              <p:cNvSpPr/>
              <p:nvPr/>
            </p:nvSpPr>
            <p:spPr>
              <a:xfrm>
                <a:off x="110367" y="7498331"/>
                <a:ext cx="6516833" cy="23359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Converting between Fractions, Decimals and Percentages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dirty="0">
                    <a:solidFill>
                      <a:schemeClr val="dk1"/>
                    </a:solidFill>
                  </a:rPr>
                  <a:t>Convert the following Percentages into Decimals.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>
                    <a:solidFill>
                      <a:schemeClr val="dk1"/>
                    </a:solidFill>
                  </a:rPr>
                  <a:t>a.) 50%</a:t>
                </a:r>
                <a:r>
                  <a:rPr lang="en-GB" dirty="0">
                    <a:solidFill>
                      <a:schemeClr val="dk1"/>
                    </a:solidFill>
                  </a:rPr>
                  <a:t>	</a:t>
                </a:r>
                <a:r>
                  <a:rPr lang="en-GB">
                    <a:solidFill>
                      <a:schemeClr val="dk1"/>
                    </a:solidFill>
                  </a:rPr>
                  <a:t>b.) 80%</a:t>
                </a:r>
                <a:r>
                  <a:rPr lang="en-GB" dirty="0">
                    <a:solidFill>
                      <a:schemeClr val="dk1"/>
                    </a:solidFill>
                  </a:rPr>
                  <a:t>	</a:t>
                </a:r>
                <a:r>
                  <a:rPr lang="en-GB">
                    <a:solidFill>
                      <a:schemeClr val="dk1"/>
                    </a:solidFill>
                  </a:rPr>
                  <a:t>c.) 24%</a:t>
                </a:r>
                <a:r>
                  <a:rPr lang="en-GB" dirty="0">
                    <a:solidFill>
                      <a:schemeClr val="dk1"/>
                    </a:solidFill>
                  </a:rPr>
                  <a:t>	</a:t>
                </a:r>
                <a:r>
                  <a:rPr lang="en-GB">
                    <a:solidFill>
                      <a:schemeClr val="dk1"/>
                    </a:solidFill>
                  </a:rPr>
                  <a:t>d.) 1%</a:t>
                </a:r>
                <a:r>
                  <a:rPr lang="en-GB" dirty="0">
                    <a:solidFill>
                      <a:schemeClr val="dk1"/>
                    </a:solidFill>
                  </a:rPr>
                  <a:t>	</a:t>
                </a:r>
                <a:r>
                  <a:rPr lang="en-GB">
                    <a:solidFill>
                      <a:schemeClr val="dk1"/>
                    </a:solidFill>
                  </a:rPr>
                  <a:t>e.) 5%</a:t>
                </a:r>
                <a:r>
                  <a:rPr lang="en-GB" dirty="0">
                    <a:solidFill>
                      <a:schemeClr val="dk1"/>
                    </a:solidFill>
                  </a:rPr>
                  <a:t>	</a:t>
                </a:r>
                <a:r>
                  <a:rPr lang="en-GB">
                    <a:solidFill>
                      <a:schemeClr val="dk1"/>
                    </a:solidFill>
                  </a:rPr>
                  <a:t>f.) 0.5%</a:t>
                </a:r>
                <a:endParaRPr lang="en-GB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dirty="0">
                    <a:solidFill>
                      <a:schemeClr val="dk1"/>
                    </a:solidFill>
                  </a:rPr>
                  <a:t>Convert the following Percentages into Fractions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dirty="0">
                    <a:solidFill>
                      <a:schemeClr val="dk1"/>
                    </a:solidFill>
                  </a:rPr>
                  <a:t>a.) 50%	b.) 80% 	c.) 24%	d.) 1%	e.) 5% 	f.) 0.5%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dirty="0">
                    <a:solidFill>
                      <a:schemeClr val="dk1"/>
                    </a:solidFill>
                  </a:rPr>
                  <a:t>Convert the following fractions into decimals</a:t>
                </a:r>
              </a:p>
              <a:p>
                <a:pPr lvl="0"/>
                <a:r>
                  <a:rPr lang="en-GB" dirty="0">
                    <a:solidFill>
                      <a:schemeClr val="dk1"/>
                    </a:solidFill>
                  </a:rPr>
                  <a:t>a.)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dk1"/>
                    </a:solidFill>
                  </a:rPr>
                  <a:t> 	b.)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dk1"/>
                    </a:solidFill>
                  </a:rPr>
                  <a:t> 	c.)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dk1"/>
                    </a:solidFill>
                  </a:rPr>
                  <a:t> 	d.)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dk1"/>
                    </a:solidFill>
                  </a:rPr>
                  <a:t> 	e.)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99</m:t>
                        </m:r>
                      </m:num>
                      <m:den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dk1"/>
                    </a:solidFill>
                  </a:rPr>
                  <a:t> 	f.)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dk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4" name="Google Shape;252;p2">
                <a:extLst>
                  <a:ext uri="{FF2B5EF4-FFF2-40B4-BE49-F238E27FC236}">
                    <a16:creationId xmlns:a16="http://schemas.microsoft.com/office/drawing/2014/main" id="{2D384609-E705-433F-902B-DD9CB1DBD4C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367" y="7498331"/>
                <a:ext cx="6516833" cy="2335920"/>
              </a:xfrm>
              <a:prstGeom prst="rect">
                <a:avLst/>
              </a:prstGeom>
              <a:blipFill>
                <a:blip r:embed="rId4"/>
                <a:stretch>
                  <a:fillRect l="-281" t="-52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B020AAB2-7BE4-4E2A-9555-B98CA243D9E3}"/>
              </a:ext>
            </a:extLst>
          </p:cNvPr>
          <p:cNvSpPr txBox="1"/>
          <p:nvPr/>
        </p:nvSpPr>
        <p:spPr>
          <a:xfrm>
            <a:off x="230799" y="1330036"/>
            <a:ext cx="27342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Find the first 10 multiples of the following numbers:</a:t>
            </a:r>
          </a:p>
          <a:p>
            <a:r>
              <a:rPr lang="en-GB" sz="1100" dirty="0"/>
              <a:t>a.) 3	c.) 5	e.) 7</a:t>
            </a:r>
          </a:p>
          <a:p>
            <a:endParaRPr lang="en-GB" sz="1100" dirty="0"/>
          </a:p>
          <a:p>
            <a:r>
              <a:rPr lang="en-GB" sz="1100" dirty="0"/>
              <a:t>b.) 4	d.) 6	f.) 8</a:t>
            </a:r>
          </a:p>
          <a:p>
            <a:endParaRPr lang="en-GB" sz="1100" dirty="0"/>
          </a:p>
          <a:p>
            <a:r>
              <a:rPr lang="en-GB" sz="1100" dirty="0"/>
              <a:t>Find the lowest common multiple of:</a:t>
            </a:r>
          </a:p>
          <a:p>
            <a:r>
              <a:rPr lang="en-GB" sz="1100" dirty="0"/>
              <a:t>a.) 3 and 8		d.) 4 and 7 </a:t>
            </a:r>
          </a:p>
          <a:p>
            <a:endParaRPr lang="en-GB" sz="1100" dirty="0"/>
          </a:p>
          <a:p>
            <a:r>
              <a:rPr lang="en-GB" sz="1100" dirty="0"/>
              <a:t>b.) 5 and 6		e.) 6 and 7</a:t>
            </a:r>
          </a:p>
          <a:p>
            <a:endParaRPr lang="en-GB" sz="1100" dirty="0"/>
          </a:p>
          <a:p>
            <a:r>
              <a:rPr lang="en-GB" sz="1100" dirty="0"/>
              <a:t>c.) 3 and 6		f.) 4 and 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2DC8EB-7308-43C4-9F63-B82F662E1B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2037" y="4859727"/>
            <a:ext cx="1009791" cy="362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EEA2ED-B7D2-4EF3-89E9-E54007B17D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3931" y="5301211"/>
            <a:ext cx="1086002" cy="3429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C7ACCD-5BE1-4BA8-864C-7A23E0E0D1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60355" y="4902595"/>
            <a:ext cx="1114581" cy="2762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71F7568-8737-4876-B330-EBA55EB6B3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0900" y="5346077"/>
            <a:ext cx="1143160" cy="2990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845CD52-6E09-49D7-8466-5F21617E2C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5775" y="4257044"/>
            <a:ext cx="753479" cy="239589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F93AF03-FEEE-4904-AD07-C4BF7428DF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98025" y="4257044"/>
            <a:ext cx="665052" cy="23958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7B0FD1-AD7F-BFD6-F3B4-E1BE0BCEB70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0B98F0-763C-41C9-974C-321229FAC5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318EED8-9147-4FE8-8A5B-91089FAFFDBB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3.xml><?xml version="1.0" encoding="utf-8"?>
<ds:datastoreItem xmlns:ds="http://schemas.openxmlformats.org/officeDocument/2006/customXml" ds:itemID="{A0884D0C-024E-425A-9539-2840543D88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1926</TotalTime>
  <Words>604</Words>
  <Application>Microsoft Office PowerPoint</Application>
  <PresentationFormat>A4 Paper (210x297 mm)</PresentationFormat>
  <Paragraphs>97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Cambria Math</vt:lpstr>
      <vt:lpstr>Google Sans</vt:lpstr>
      <vt:lpstr>Wingdings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20</cp:revision>
  <dcterms:created xsi:type="dcterms:W3CDTF">2024-01-23T10:53:54Z</dcterms:created>
  <dcterms:modified xsi:type="dcterms:W3CDTF">2026-06-23T14:03:33Z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1763700</vt:r8>
  </property>
  <property fmtid="{D5CDD505-2E9C-101B-9397-08002B2CF9AE}" pid="3" name="ContentTypeId">
    <vt:lpwstr>0x0101009E935E8212CA504F9454DD16E254539B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