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 id="2147483684" r:id="rId3"/>
  </p:sldMasterIdLst>
  <p:handoutMasterIdLst>
    <p:handoutMasterId r:id="rId6"/>
  </p:handoutMasterIdLst>
  <p:sldIdLst>
    <p:sldId id="256" r:id="rId4"/>
    <p:sldId id="260" r:id="rId5"/>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E2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412" autoAdjust="0"/>
    <p:restoredTop sz="94660"/>
  </p:normalViewPr>
  <p:slideViewPr>
    <p:cSldViewPr snapToGrid="0">
      <p:cViewPr varScale="1">
        <p:scale>
          <a:sx n="77" d="100"/>
          <a:sy n="77" d="100"/>
        </p:scale>
        <p:origin x="3018" y="108"/>
      </p:cViewPr>
      <p:guideLst/>
    </p:cSldViewPr>
  </p:slideViewPr>
  <p:notesTextViewPr>
    <p:cViewPr>
      <p:scale>
        <a:sx n="1" d="1"/>
        <a:sy n="1" d="1"/>
      </p:scale>
      <p:origin x="0" y="0"/>
    </p:cViewPr>
  </p:notesTextViewPr>
  <p:notesViewPr>
    <p:cSldViewPr snapToGrid="0">
      <p:cViewPr varScale="1">
        <p:scale>
          <a:sx n="87" d="100"/>
          <a:sy n="87" d="100"/>
        </p:scale>
        <p:origin x="3840"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slide" Target="slides/slide2.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Webster" userId="e46f0a3f-fc4e-4d7b-94a6-4acf829689c1" providerId="ADAL" clId="{DD91A502-4483-4E5C-BC75-A1B420D4E3D6}"/>
    <pc:docChg chg="custSel modSld">
      <pc:chgData name="Mrs L Webster" userId="e46f0a3f-fc4e-4d7b-94a6-4acf829689c1" providerId="ADAL" clId="{DD91A502-4483-4E5C-BC75-A1B420D4E3D6}" dt="2024-09-07T20:53:19.132" v="64" actId="1076"/>
      <pc:docMkLst>
        <pc:docMk/>
      </pc:docMkLst>
      <pc:sldChg chg="addSp modSp mod">
        <pc:chgData name="Mrs L Webster" userId="e46f0a3f-fc4e-4d7b-94a6-4acf829689c1" providerId="ADAL" clId="{DD91A502-4483-4E5C-BC75-A1B420D4E3D6}" dt="2024-09-07T20:52:57.537" v="46" actId="1076"/>
        <pc:sldMkLst>
          <pc:docMk/>
          <pc:sldMk cId="1978265811" sldId="256"/>
        </pc:sldMkLst>
        <pc:spChg chg="mod">
          <ac:chgData name="Mrs L Webster" userId="e46f0a3f-fc4e-4d7b-94a6-4acf829689c1" providerId="ADAL" clId="{DD91A502-4483-4E5C-BC75-A1B420D4E3D6}" dt="2024-09-07T20:52:57.537" v="46" actId="1076"/>
          <ac:spMkLst>
            <pc:docMk/>
            <pc:sldMk cId="1978265811" sldId="256"/>
            <ac:spMk id="4" creationId="{320E215D-9F3E-4631-B86D-8A4FDAAF9C5B}"/>
          </ac:spMkLst>
        </pc:spChg>
        <pc:picChg chg="add mod">
          <ac:chgData name="Mrs L Webster" userId="e46f0a3f-fc4e-4d7b-94a6-4acf829689c1" providerId="ADAL" clId="{DD91A502-4483-4E5C-BC75-A1B420D4E3D6}" dt="2024-09-07T20:51:57.731" v="1" actId="1076"/>
          <ac:picMkLst>
            <pc:docMk/>
            <pc:sldMk cId="1978265811" sldId="256"/>
            <ac:picMk id="29" creationId="{1E73F703-1B1E-4683-898C-491839AA68C1}"/>
          </ac:picMkLst>
        </pc:picChg>
      </pc:sldChg>
      <pc:sldChg chg="addSp modSp mod">
        <pc:chgData name="Mrs L Webster" userId="e46f0a3f-fc4e-4d7b-94a6-4acf829689c1" providerId="ADAL" clId="{DD91A502-4483-4E5C-BC75-A1B420D4E3D6}" dt="2024-09-07T20:53:19.132" v="64" actId="1076"/>
        <pc:sldMkLst>
          <pc:docMk/>
          <pc:sldMk cId="1151489850" sldId="260"/>
        </pc:sldMkLst>
        <pc:spChg chg="mod">
          <ac:chgData name="Mrs L Webster" userId="e46f0a3f-fc4e-4d7b-94a6-4acf829689c1" providerId="ADAL" clId="{DD91A502-4483-4E5C-BC75-A1B420D4E3D6}" dt="2024-09-07T20:53:11.968" v="62" actId="115"/>
          <ac:spMkLst>
            <pc:docMk/>
            <pc:sldMk cId="1151489850" sldId="260"/>
            <ac:spMk id="2" creationId="{ED5B059B-4EAA-0B49-570B-EAB926C3612C}"/>
          </ac:spMkLst>
        </pc:spChg>
        <pc:picChg chg="add mod">
          <ac:chgData name="Mrs L Webster" userId="e46f0a3f-fc4e-4d7b-94a6-4acf829689c1" providerId="ADAL" clId="{DD91A502-4483-4E5C-BC75-A1B420D4E3D6}" dt="2024-09-07T20:53:19.132" v="64" actId="1076"/>
          <ac:picMkLst>
            <pc:docMk/>
            <pc:sldMk cId="1151489850" sldId="260"/>
            <ac:picMk id="31" creationId="{1E73F703-1B1E-4683-898C-491839AA68C1}"/>
          </ac:picMkLst>
        </pc:picChg>
      </pc:sldChg>
    </pc:docChg>
  </pc:docChgLst>
  <pc:docChgLst>
    <pc:chgData name="Mrs L Webster" userId="e46f0a3f-fc4e-4d7b-94a6-4acf829689c1" providerId="ADAL" clId="{BF7AB8D8-02A2-4181-9EEB-E3E788DDDFB4}"/>
    <pc:docChg chg="modSld">
      <pc:chgData name="Mrs L Webster" userId="e46f0a3f-fc4e-4d7b-94a6-4acf829689c1" providerId="ADAL" clId="{BF7AB8D8-02A2-4181-9EEB-E3E788DDDFB4}" dt="2024-09-26T15:40:32.162" v="3" actId="20577"/>
      <pc:docMkLst>
        <pc:docMk/>
      </pc:docMkLst>
      <pc:sldChg chg="modSp mod">
        <pc:chgData name="Mrs L Webster" userId="e46f0a3f-fc4e-4d7b-94a6-4acf829689c1" providerId="ADAL" clId="{BF7AB8D8-02A2-4181-9EEB-E3E788DDDFB4}" dt="2024-09-26T15:40:28.754" v="1" actId="20577"/>
        <pc:sldMkLst>
          <pc:docMk/>
          <pc:sldMk cId="1978265811" sldId="256"/>
        </pc:sldMkLst>
        <pc:spChg chg="mod">
          <ac:chgData name="Mrs L Webster" userId="e46f0a3f-fc4e-4d7b-94a6-4acf829689c1" providerId="ADAL" clId="{BF7AB8D8-02A2-4181-9EEB-E3E788DDDFB4}" dt="2024-09-26T15:40:28.754" v="1" actId="20577"/>
          <ac:spMkLst>
            <pc:docMk/>
            <pc:sldMk cId="1978265811" sldId="256"/>
            <ac:spMk id="4" creationId="{320E215D-9F3E-4631-B86D-8A4FDAAF9C5B}"/>
          </ac:spMkLst>
        </pc:spChg>
      </pc:sldChg>
      <pc:sldChg chg="modSp mod">
        <pc:chgData name="Mrs L Webster" userId="e46f0a3f-fc4e-4d7b-94a6-4acf829689c1" providerId="ADAL" clId="{BF7AB8D8-02A2-4181-9EEB-E3E788DDDFB4}" dt="2024-09-26T15:40:32.162" v="3" actId="20577"/>
        <pc:sldMkLst>
          <pc:docMk/>
          <pc:sldMk cId="1151489850" sldId="260"/>
        </pc:sldMkLst>
        <pc:spChg chg="mod">
          <ac:chgData name="Mrs L Webster" userId="e46f0a3f-fc4e-4d7b-94a6-4acf829689c1" providerId="ADAL" clId="{BF7AB8D8-02A2-4181-9EEB-E3E788DDDFB4}" dt="2024-09-26T15:40:32.162" v="3" actId="20577"/>
          <ac:spMkLst>
            <pc:docMk/>
            <pc:sldMk cId="1151489850" sldId="260"/>
            <ac:spMk id="2" creationId="{ED5B059B-4EAA-0B49-570B-EAB926C3612C}"/>
          </ac:spMkLst>
        </pc:spChg>
      </pc:sldChg>
    </pc:docChg>
  </pc:docChgLst>
  <pc:docChgLst>
    <pc:chgData name="Mrs L Webster" userId="e46f0a3f-fc4e-4d7b-94a6-4acf829689c1" providerId="ADAL" clId="{B9D39091-3FA8-4BE1-9C09-EA6A76F220FF}"/>
    <pc:docChg chg="modSld">
      <pc:chgData name="Mrs L Webster" userId="e46f0a3f-fc4e-4d7b-94a6-4acf829689c1" providerId="ADAL" clId="{B9D39091-3FA8-4BE1-9C09-EA6A76F220FF}" dt="2024-09-26T15:39:58.738" v="3" actId="20577"/>
      <pc:docMkLst>
        <pc:docMk/>
      </pc:docMkLst>
      <pc:sldChg chg="modSp mod">
        <pc:chgData name="Mrs L Webster" userId="e46f0a3f-fc4e-4d7b-94a6-4acf829689c1" providerId="ADAL" clId="{B9D39091-3FA8-4BE1-9C09-EA6A76F220FF}" dt="2024-09-26T15:39:58.738" v="3" actId="20577"/>
        <pc:sldMkLst>
          <pc:docMk/>
          <pc:sldMk cId="1978265811" sldId="256"/>
        </pc:sldMkLst>
        <pc:spChg chg="mod">
          <ac:chgData name="Mrs L Webster" userId="e46f0a3f-fc4e-4d7b-94a6-4acf829689c1" providerId="ADAL" clId="{B9D39091-3FA8-4BE1-9C09-EA6A76F220FF}" dt="2024-09-26T15:39:58.738" v="3" actId="20577"/>
          <ac:spMkLst>
            <pc:docMk/>
            <pc:sldMk cId="1978265811" sldId="256"/>
            <ac:spMk id="26" creationId="{CF0DC419-51C6-9E29-9BDD-2F375FC5FB93}"/>
          </ac:spMkLst>
        </pc:spChg>
      </pc:sldChg>
      <pc:sldChg chg="modSp mod">
        <pc:chgData name="Mrs L Webster" userId="e46f0a3f-fc4e-4d7b-94a6-4acf829689c1" providerId="ADAL" clId="{B9D39091-3FA8-4BE1-9C09-EA6A76F220FF}" dt="2024-09-26T15:39:47.170" v="1" actId="20577"/>
        <pc:sldMkLst>
          <pc:docMk/>
          <pc:sldMk cId="1151489850" sldId="260"/>
        </pc:sldMkLst>
        <pc:spChg chg="mod">
          <ac:chgData name="Mrs L Webster" userId="e46f0a3f-fc4e-4d7b-94a6-4acf829689c1" providerId="ADAL" clId="{B9D39091-3FA8-4BE1-9C09-EA6A76F220FF}" dt="2024-09-26T15:39:47.170" v="1" actId="20577"/>
          <ac:spMkLst>
            <pc:docMk/>
            <pc:sldMk cId="1151489850" sldId="260"/>
            <ac:spMk id="16" creationId="{2E963E50-86CB-7F93-1428-80730B4F05D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EFEF40-A21C-4A00-A874-DCF1F232E9CE}"/>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a:extLst>
              <a:ext uri="{FF2B5EF4-FFF2-40B4-BE49-F238E27FC236}">
                <a16:creationId xmlns:a16="http://schemas.microsoft.com/office/drawing/2014/main" id="{1FA7BF91-FFAB-45B7-BC70-6EDB068E21CD}"/>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D9E8346C-E77F-43BE-91F8-CF6E9E22AD4D}" type="datetimeFigureOut">
              <a:rPr lang="en-GB" smtClean="0"/>
              <a:t>26/09/2024</a:t>
            </a:fld>
            <a:endParaRPr lang="en-GB"/>
          </a:p>
        </p:txBody>
      </p:sp>
      <p:sp>
        <p:nvSpPr>
          <p:cNvPr id="4" name="Footer Placeholder 3">
            <a:extLst>
              <a:ext uri="{FF2B5EF4-FFF2-40B4-BE49-F238E27FC236}">
                <a16:creationId xmlns:a16="http://schemas.microsoft.com/office/drawing/2014/main" id="{90741AC3-8F2E-4ABB-9C23-92BFFEA7D177}"/>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658BBA9-DC26-4331-BE96-B9E53AA0764D}"/>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54DA4F99-D6F8-4B63-9C62-69498D388FEA}" type="slidenum">
              <a:rPr lang="en-GB" smtClean="0"/>
              <a:t>‹#›</a:t>
            </a:fld>
            <a:endParaRPr lang="en-GB"/>
          </a:p>
        </p:txBody>
      </p:sp>
    </p:spTree>
    <p:extLst>
      <p:ext uri="{BB962C8B-B14F-4D97-AF65-F5344CB8AC3E}">
        <p14:creationId xmlns:p14="http://schemas.microsoft.com/office/powerpoint/2010/main" val="318120164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29919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471488" y="2637014"/>
            <a:ext cx="5915025"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057187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a:prstGeom prst="rect">
            <a:avLst/>
          </a:prstGeo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a:prstGeom prst="rect">
            <a:avLst/>
          </a:prstGeo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6097815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83064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GB"/>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3808048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GB"/>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57764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GB"/>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717915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051765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GB"/>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25630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2525119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F19E7D9E-3302-4FF8-9593-A5638DCAFC5D}" type="datetimeFigureOut">
              <a:rPr lang="en-GB" smtClean="0"/>
              <a:t>26/09/2024</a:t>
            </a:fld>
            <a:endParaRPr lang="en-GB"/>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GB"/>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F8CD0D0F-A613-4193-9714-7919A84A573D}" type="slidenum">
              <a:rPr lang="en-GB" smtClean="0"/>
              <a:t>‹#›</a:t>
            </a:fld>
            <a:endParaRPr lang="en-GB"/>
          </a:p>
        </p:txBody>
      </p:sp>
    </p:spTree>
    <p:extLst>
      <p:ext uri="{BB962C8B-B14F-4D97-AF65-F5344CB8AC3E}">
        <p14:creationId xmlns:p14="http://schemas.microsoft.com/office/powerpoint/2010/main" val="416948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5EEC-E562-49F6-BC64-FA5EB607E0A0}"/>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44664-B843-43DB-8B5D-52C1BC2AD447}"/>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1758BD-7C9B-4CA7-B778-32937E7B3926}"/>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4F253C6F-5AB8-42AC-A2BF-98D6BC5E4629}"/>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7C0E371-7E36-4D54-B0A1-6C3782C9C2AB}"/>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917802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8BCF6-BA2C-46E9-8090-0EAAACDB1ED5}"/>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C4E321-4D21-418E-8487-AF88F702FC21}"/>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A573E7-B0E3-4D8D-A050-B25CF1D571D4}"/>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A845CA8D-3B7E-4958-95F0-513D9776F7FB}"/>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60F7715-024F-47D4-9FE9-14260D3189B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2894458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26EE6-DCC1-4E7B-837D-2B87C9501864}"/>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725AE7-05C7-4671-94FA-652FA29393B4}"/>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37D699-57E3-4753-AF28-374354040B5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F2AF975A-27E1-4F7F-AD97-025AF735CE9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DA74525-D860-4482-A3F4-1D9184BA5E4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53720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16AD0-5FC9-48CB-AC54-B175DF393CDA}"/>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C8E0CD-A388-4C4B-9E5E-7AED4B819164}"/>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39AF2E-E5A5-479D-B636-5D76F9737B23}"/>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CF8904B-7BD1-426E-A741-702C99C5BD7E}"/>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6" name="Footer Placeholder 5">
            <a:extLst>
              <a:ext uri="{FF2B5EF4-FFF2-40B4-BE49-F238E27FC236}">
                <a16:creationId xmlns:a16="http://schemas.microsoft.com/office/drawing/2014/main" id="{284579C7-0FF9-4CA1-8B12-783399C98886}"/>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7E73BF12-2270-48B0-B703-012D1E6ABEC6}"/>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26339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DDD63-DA65-47FB-AC3C-CF7FA17DEDDB}"/>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640E8B-33E4-47FA-BEF3-56626F60799B}"/>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135FE6-6E20-4544-8EDF-D6C0CA6B307E}"/>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901B31-2C60-41B4-B10D-18A7F849124A}"/>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4B2CFE0-7FAF-4D18-AA84-9755C9EC759A}"/>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A1BBEF-9EB1-4689-8DD7-F8E6D235A829}"/>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8" name="Footer Placeholder 7">
            <a:extLst>
              <a:ext uri="{FF2B5EF4-FFF2-40B4-BE49-F238E27FC236}">
                <a16:creationId xmlns:a16="http://schemas.microsoft.com/office/drawing/2014/main" id="{0920FBCE-2BF9-4056-887D-4FFC2CC024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C2B20E7E-F141-42D6-8A4E-3AFBEEC1B01E}"/>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857321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0EDC6-A6B2-4DE5-A1BB-BF2D05701BCE}"/>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6DC7527-81D8-4C6C-B4EF-921612A3969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4" name="Footer Placeholder 3">
            <a:extLst>
              <a:ext uri="{FF2B5EF4-FFF2-40B4-BE49-F238E27FC236}">
                <a16:creationId xmlns:a16="http://schemas.microsoft.com/office/drawing/2014/main" id="{0650A254-E313-4E01-AEE2-D45A101E096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E887B78F-8CE4-4660-A40F-E71B756F5C20}"/>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953024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0FC8BB8-DF65-49E5-B5EE-0F65D7FF95F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3" name="Footer Placeholder 2">
            <a:extLst>
              <a:ext uri="{FF2B5EF4-FFF2-40B4-BE49-F238E27FC236}">
                <a16:creationId xmlns:a16="http://schemas.microsoft.com/office/drawing/2014/main" id="{26671CAC-769F-4075-B720-E54F2BDF45D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A195AB53-ABF2-471E-B8F3-15FCB8539C79}"/>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0309785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742AD-3F36-4EEE-9585-4CF37F7AC827}"/>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54A5E8-612F-4C1F-AF16-B3DAA30F7B83}"/>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D21989-09A8-42A8-855E-EA52B19BC72E}"/>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D7A4DB-7411-46B6-8546-2B0D2C52EDA5}"/>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6" name="Footer Placeholder 5">
            <a:extLst>
              <a:ext uri="{FF2B5EF4-FFF2-40B4-BE49-F238E27FC236}">
                <a16:creationId xmlns:a16="http://schemas.microsoft.com/office/drawing/2014/main" id="{B073F197-AE99-4251-87B1-44593368FFF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C8A3C2F-B50D-4144-8451-1FF5CB9BE501}"/>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7577745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491B-E6B1-4707-8FE7-E3A3531818E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EFD6CFB-CC6F-4A9E-8ED1-A4790B7C69A8}"/>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60E4A2-A63E-4D16-925B-BFF3CB95BB29}"/>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7E1BFA1-D406-4FC9-922C-31FF1FEA4E8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6" name="Footer Placeholder 5">
            <a:extLst>
              <a:ext uri="{FF2B5EF4-FFF2-40B4-BE49-F238E27FC236}">
                <a16:creationId xmlns:a16="http://schemas.microsoft.com/office/drawing/2014/main" id="{C3759FF9-9112-4C09-9B38-ADC5D31CD73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8688B8BD-32F8-4F92-A94F-07CFF9B9940F}"/>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1377218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75C83-1349-4ACE-8DCB-31CD573975B4}"/>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CB60BC-6A20-4384-9775-E6A33EE2F94F}"/>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7DD14E-D457-4F11-A5D3-F0E95D963DF7}"/>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B056594A-3921-4802-907C-42087ED82BD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B244439-8578-4DDD-AABC-3285CC785C7A}"/>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31914476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F4FC68-D8B4-423B-9D6F-ACAB46B90DC0}"/>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1CFFBD-71BB-4B98-BC32-1E990C7E88D9}"/>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4216A0-15D2-456E-9432-8A4E2F553ED8}"/>
              </a:ext>
            </a:extLst>
          </p:cNvPr>
          <p:cNvSpPr>
            <a:spLocks noGrp="1"/>
          </p:cNvSpPr>
          <p:nvPr>
            <p:ph type="dt" sz="half" idx="10"/>
          </p:nvPr>
        </p:nvSpPr>
        <p:spPr>
          <a:xfrm>
            <a:off x="471488" y="9182100"/>
            <a:ext cx="1543050" cy="527050"/>
          </a:xfrm>
          <a:prstGeom prst="rect">
            <a:avLst/>
          </a:prstGeom>
        </p:spPr>
        <p:txBody>
          <a:bodyPr/>
          <a:lstStyle/>
          <a:p>
            <a:fld id="{A6CD2DA0-3C30-4F63-A2B5-FA7E0D505CF0}" type="datetimeFigureOut">
              <a:rPr lang="en-GB" smtClean="0"/>
              <a:t>26/09/2024</a:t>
            </a:fld>
            <a:endParaRPr lang="en-GB"/>
          </a:p>
        </p:txBody>
      </p:sp>
      <p:sp>
        <p:nvSpPr>
          <p:cNvPr id="5" name="Footer Placeholder 4">
            <a:extLst>
              <a:ext uri="{FF2B5EF4-FFF2-40B4-BE49-F238E27FC236}">
                <a16:creationId xmlns:a16="http://schemas.microsoft.com/office/drawing/2014/main" id="{FF34B8B9-17C9-466D-B63E-F4B69FC9ADE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21F8BFD5-A658-455D-AC4C-0AA45B72AD98}"/>
              </a:ext>
            </a:extLst>
          </p:cNvPr>
          <p:cNvSpPr>
            <a:spLocks noGrp="1"/>
          </p:cNvSpPr>
          <p:nvPr>
            <p:ph type="sldNum" sz="quarter" idx="12"/>
          </p:nvPr>
        </p:nvSpPr>
        <p:spPr>
          <a:xfrm>
            <a:off x="4843463" y="9182100"/>
            <a:ext cx="1543050" cy="527050"/>
          </a:xfrm>
          <a:prstGeom prst="rect">
            <a:avLst/>
          </a:prstGeom>
        </p:spPr>
        <p:txBody>
          <a:bodyPr/>
          <a:lstStyle/>
          <a:p>
            <a:fld id="{AC243E64-CA39-408B-8A2C-A7269B58AE20}" type="slidenum">
              <a:rPr lang="en-GB" smtClean="0"/>
              <a:t>‹#›</a:t>
            </a:fld>
            <a:endParaRPr lang="en-GB"/>
          </a:p>
        </p:txBody>
      </p:sp>
    </p:spTree>
    <p:extLst>
      <p:ext uri="{BB962C8B-B14F-4D97-AF65-F5344CB8AC3E}">
        <p14:creationId xmlns:p14="http://schemas.microsoft.com/office/powerpoint/2010/main" val="218615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AFEED-2FC3-4AAE-AC87-18357C566027}"/>
              </a:ext>
            </a:extLst>
          </p:cNvPr>
          <p:cNvSpPr>
            <a:spLocks noGrp="1"/>
          </p:cNvSpPr>
          <p:nvPr>
            <p:ph type="ctrTitle"/>
          </p:nvPr>
        </p:nvSpPr>
        <p:spPr>
          <a:xfrm>
            <a:off x="857250" y="1620838"/>
            <a:ext cx="5143500" cy="3449637"/>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E9AE39E-D66D-4636-88AF-670EE2C9DF36}"/>
              </a:ext>
            </a:extLst>
          </p:cNvPr>
          <p:cNvSpPr>
            <a:spLocks noGrp="1"/>
          </p:cNvSpPr>
          <p:nvPr>
            <p:ph type="subTitle" idx="1"/>
          </p:nvPr>
        </p:nvSpPr>
        <p:spPr>
          <a:xfrm>
            <a:off x="857250" y="5202238"/>
            <a:ext cx="5143500" cy="23923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2BC252B-3F83-45D0-BB5F-DF30077B4918}"/>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B2516F8F-8F4D-4388-8580-3806EF46B83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3A8DA86-A7B9-4B59-9B97-0BDCB830D6A5}"/>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74710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C5055-66C0-4F8E-BFAA-DF27CF92CD5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60A626-81A2-450F-A4B3-6153897A3DE5}"/>
              </a:ext>
            </a:extLst>
          </p:cNvPr>
          <p:cNvSpPr>
            <a:spLocks noGrp="1"/>
          </p:cNvSpPr>
          <p:nvPr>
            <p:ph idx="1"/>
          </p:nvPr>
        </p:nvSpPr>
        <p:spPr>
          <a:xfrm>
            <a:off x="471488" y="2636838"/>
            <a:ext cx="5915025"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8D9FD3-E9C1-432D-848B-80B274C33EAB}"/>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2C40A4E7-E500-488E-8791-C9285B35F423}"/>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3B87D33-556C-4B93-99A5-ECEBE34E0ECB}"/>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3899828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1E264-E72B-4C23-80EC-F936016E8DD6}"/>
              </a:ext>
            </a:extLst>
          </p:cNvPr>
          <p:cNvSpPr>
            <a:spLocks noGrp="1"/>
          </p:cNvSpPr>
          <p:nvPr>
            <p:ph type="title"/>
          </p:nvPr>
        </p:nvSpPr>
        <p:spPr>
          <a:xfrm>
            <a:off x="468313" y="2470150"/>
            <a:ext cx="5915025" cy="4119563"/>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E9F55C-3F38-4604-A4A7-7642131F5392}"/>
              </a:ext>
            </a:extLst>
          </p:cNvPr>
          <p:cNvSpPr>
            <a:spLocks noGrp="1"/>
          </p:cNvSpPr>
          <p:nvPr>
            <p:ph type="body" idx="1"/>
          </p:nvPr>
        </p:nvSpPr>
        <p:spPr>
          <a:xfrm>
            <a:off x="468313" y="6629400"/>
            <a:ext cx="5915025" cy="216693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A82A875-0D7E-419C-863E-304D11FB89F6}"/>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8E9FCA24-BC18-4999-827D-ADA9AD84602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64801C55-4E45-4FDC-BA5F-3D7E31C47846}"/>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2000851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E3B08-C617-4958-9105-A1AD1E611C72}"/>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335413-E865-48CE-95EB-5F0C94747B53}"/>
              </a:ext>
            </a:extLst>
          </p:cNvPr>
          <p:cNvSpPr>
            <a:spLocks noGrp="1"/>
          </p:cNvSpPr>
          <p:nvPr>
            <p:ph sz="half" idx="1"/>
          </p:nvPr>
        </p:nvSpPr>
        <p:spPr>
          <a:xfrm>
            <a:off x="471488" y="2636838"/>
            <a:ext cx="2881312"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7FE958-680D-47C0-8160-C0ED50C6B3A1}"/>
              </a:ext>
            </a:extLst>
          </p:cNvPr>
          <p:cNvSpPr>
            <a:spLocks noGrp="1"/>
          </p:cNvSpPr>
          <p:nvPr>
            <p:ph sz="half" idx="2"/>
          </p:nvPr>
        </p:nvSpPr>
        <p:spPr>
          <a:xfrm>
            <a:off x="3505200" y="2636838"/>
            <a:ext cx="2881313" cy="6284912"/>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825FEC-1872-4ED6-B013-E7A66C4A200E}"/>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6" name="Footer Placeholder 5">
            <a:extLst>
              <a:ext uri="{FF2B5EF4-FFF2-40B4-BE49-F238E27FC236}">
                <a16:creationId xmlns:a16="http://schemas.microsoft.com/office/drawing/2014/main" id="{AD9D5E9D-3CB8-44A9-9FDD-16E12B73ECC5}"/>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696194ED-DD98-43F4-B27B-FA14E1599FFD}"/>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14761025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3C2E9-2A87-45D6-B889-A494802CEF30}"/>
              </a:ext>
            </a:extLst>
          </p:cNvPr>
          <p:cNvSpPr>
            <a:spLocks noGrp="1"/>
          </p:cNvSpPr>
          <p:nvPr>
            <p:ph type="title"/>
          </p:nvPr>
        </p:nvSpPr>
        <p:spPr>
          <a:xfrm>
            <a:off x="473075" y="527050"/>
            <a:ext cx="5915025" cy="1914525"/>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DE066-B922-4196-BFEA-23B530F94C0D}"/>
              </a:ext>
            </a:extLst>
          </p:cNvPr>
          <p:cNvSpPr>
            <a:spLocks noGrp="1"/>
          </p:cNvSpPr>
          <p:nvPr>
            <p:ph type="body" idx="1"/>
          </p:nvPr>
        </p:nvSpPr>
        <p:spPr>
          <a:xfrm>
            <a:off x="473075" y="2428875"/>
            <a:ext cx="2900363"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F0C9AB8-1865-4282-B855-423842D8C8CC}"/>
              </a:ext>
            </a:extLst>
          </p:cNvPr>
          <p:cNvSpPr>
            <a:spLocks noGrp="1"/>
          </p:cNvSpPr>
          <p:nvPr>
            <p:ph sz="half" idx="2"/>
          </p:nvPr>
        </p:nvSpPr>
        <p:spPr>
          <a:xfrm>
            <a:off x="473075" y="3617913"/>
            <a:ext cx="2900363"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5F2FF2-EFB1-4C2E-B389-758049E65AB0}"/>
              </a:ext>
            </a:extLst>
          </p:cNvPr>
          <p:cNvSpPr>
            <a:spLocks noGrp="1"/>
          </p:cNvSpPr>
          <p:nvPr>
            <p:ph type="body" sz="quarter" idx="3"/>
          </p:nvPr>
        </p:nvSpPr>
        <p:spPr>
          <a:xfrm>
            <a:off x="3471863" y="2428875"/>
            <a:ext cx="2916237" cy="11890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326404D-3BA0-495C-81F2-35B39DB83C46}"/>
              </a:ext>
            </a:extLst>
          </p:cNvPr>
          <p:cNvSpPr>
            <a:spLocks noGrp="1"/>
          </p:cNvSpPr>
          <p:nvPr>
            <p:ph sz="quarter" idx="4"/>
          </p:nvPr>
        </p:nvSpPr>
        <p:spPr>
          <a:xfrm>
            <a:off x="3471863" y="3617913"/>
            <a:ext cx="2916237" cy="5322887"/>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7862DE-59FA-475E-AAC9-976F20E9FA6D}"/>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8" name="Footer Placeholder 7">
            <a:extLst>
              <a:ext uri="{FF2B5EF4-FFF2-40B4-BE49-F238E27FC236}">
                <a16:creationId xmlns:a16="http://schemas.microsoft.com/office/drawing/2014/main" id="{F5BDD548-E37F-4516-B8D6-E69940D24048}"/>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4F06894-34E7-40CE-A38D-F3821BE7A092}"/>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9691446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999AF-09D2-4CC9-8D7A-1B994C767E98}"/>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B9F678-A12D-4FDB-A097-BF19D1D1E405}"/>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4" name="Footer Placeholder 3">
            <a:extLst>
              <a:ext uri="{FF2B5EF4-FFF2-40B4-BE49-F238E27FC236}">
                <a16:creationId xmlns:a16="http://schemas.microsoft.com/office/drawing/2014/main" id="{8F4DBF1E-01A3-4D89-99F1-1C03E056F2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A4C1CF46-FB39-4DD9-BE63-7D02D2D7AFAF}"/>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7892726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1231D2-5235-44DC-B8FD-069375078052}"/>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3" name="Footer Placeholder 2">
            <a:extLst>
              <a:ext uri="{FF2B5EF4-FFF2-40B4-BE49-F238E27FC236}">
                <a16:creationId xmlns:a16="http://schemas.microsoft.com/office/drawing/2014/main" id="{5A52C4B4-AC78-41DA-ACB4-1D11354AF2AC}"/>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0965F2EF-8FF1-4215-9800-85D3E434D3EC}"/>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76992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FA5B-71C6-409F-85FF-F578D5E65DC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B04C18-0CC6-42F0-B725-19C550F98ED8}"/>
              </a:ext>
            </a:extLst>
          </p:cNvPr>
          <p:cNvSpPr>
            <a:spLocks noGrp="1"/>
          </p:cNvSpPr>
          <p:nvPr>
            <p:ph idx="1"/>
          </p:nvPr>
        </p:nvSpPr>
        <p:spPr>
          <a:xfrm>
            <a:off x="2916238" y="1425575"/>
            <a:ext cx="3471862" cy="704056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DF86FB2-EB35-4099-8564-B2E2850ACD00}"/>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DB8926-643B-4411-899D-6723B6612243}"/>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6" name="Footer Placeholder 5">
            <a:extLst>
              <a:ext uri="{FF2B5EF4-FFF2-40B4-BE49-F238E27FC236}">
                <a16:creationId xmlns:a16="http://schemas.microsoft.com/office/drawing/2014/main" id="{6EF23968-B7ED-41A6-82FA-21BC6A1236AE}"/>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92AEC9D9-5D25-4BE0-8191-8EB7FD795E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230695846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F2E20-678A-4CED-A82B-4C932665B893}"/>
              </a:ext>
            </a:extLst>
          </p:cNvPr>
          <p:cNvSpPr>
            <a:spLocks noGrp="1"/>
          </p:cNvSpPr>
          <p:nvPr>
            <p:ph type="title"/>
          </p:nvPr>
        </p:nvSpPr>
        <p:spPr>
          <a:xfrm>
            <a:off x="473075" y="660400"/>
            <a:ext cx="2211388" cy="23114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23EB448-B51A-40CC-8DCD-3D4A6EC8F4BE}"/>
              </a:ext>
            </a:extLst>
          </p:cNvPr>
          <p:cNvSpPr>
            <a:spLocks noGrp="1"/>
          </p:cNvSpPr>
          <p:nvPr>
            <p:ph type="pic" idx="1"/>
          </p:nvPr>
        </p:nvSpPr>
        <p:spPr>
          <a:xfrm>
            <a:off x="2916238" y="1425575"/>
            <a:ext cx="3471862" cy="704056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F4106F-4598-4BFD-9C3D-AACDDF0F4756}"/>
              </a:ext>
            </a:extLst>
          </p:cNvPr>
          <p:cNvSpPr>
            <a:spLocks noGrp="1"/>
          </p:cNvSpPr>
          <p:nvPr>
            <p:ph type="body" sz="half" idx="2"/>
          </p:nvPr>
        </p:nvSpPr>
        <p:spPr>
          <a:xfrm>
            <a:off x="473075" y="2971800"/>
            <a:ext cx="2211388" cy="5505450"/>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C6081B6-8733-479D-9568-8494882624F1}"/>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6" name="Footer Placeholder 5">
            <a:extLst>
              <a:ext uri="{FF2B5EF4-FFF2-40B4-BE49-F238E27FC236}">
                <a16:creationId xmlns:a16="http://schemas.microsoft.com/office/drawing/2014/main" id="{75B26794-5226-44AB-9CE4-CB154FB70AAF}"/>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1468FD43-12AB-4D4F-A09B-BF9F495A43B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681255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53A86-7B88-4A91-8F83-EC141FE8FC83}"/>
              </a:ext>
            </a:extLst>
          </p:cNvPr>
          <p:cNvSpPr>
            <a:spLocks noGrp="1"/>
          </p:cNvSpPr>
          <p:nvPr>
            <p:ph type="title"/>
          </p:nvPr>
        </p:nvSpPr>
        <p:spPr>
          <a:xfrm>
            <a:off x="471488" y="527050"/>
            <a:ext cx="5915025" cy="1914525"/>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6727ED-0EA1-4F85-B560-DAFBA4E23758}"/>
              </a:ext>
            </a:extLst>
          </p:cNvPr>
          <p:cNvSpPr>
            <a:spLocks noGrp="1"/>
          </p:cNvSpPr>
          <p:nvPr>
            <p:ph type="body" orient="vert" idx="1"/>
          </p:nvPr>
        </p:nvSpPr>
        <p:spPr>
          <a:xfrm>
            <a:off x="471488" y="2636838"/>
            <a:ext cx="5915025" cy="6284912"/>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234081-A281-4960-B084-4A62838D844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DC4459CD-7A5F-49F2-A51C-758108FE0D04}"/>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9244DEE2-BDCD-403D-9C48-F3AC09E1EC11}"/>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54310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66C6C-B759-47A7-B78D-7D63F5413E0B}"/>
              </a:ext>
            </a:extLst>
          </p:cNvPr>
          <p:cNvSpPr>
            <a:spLocks noGrp="1"/>
          </p:cNvSpPr>
          <p:nvPr>
            <p:ph type="title" orient="vert"/>
          </p:nvPr>
        </p:nvSpPr>
        <p:spPr>
          <a:xfrm>
            <a:off x="4908550" y="527050"/>
            <a:ext cx="1477963" cy="8394700"/>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BBBFCB-88AD-46F2-89F0-D2DFD26C3EB0}"/>
              </a:ext>
            </a:extLst>
          </p:cNvPr>
          <p:cNvSpPr>
            <a:spLocks noGrp="1"/>
          </p:cNvSpPr>
          <p:nvPr>
            <p:ph type="body" orient="vert" idx="1"/>
          </p:nvPr>
        </p:nvSpPr>
        <p:spPr>
          <a:xfrm>
            <a:off x="471488" y="527050"/>
            <a:ext cx="4284662" cy="8394700"/>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4202A2-08C5-4039-A226-D22D6DCB6F39}"/>
              </a:ext>
            </a:extLst>
          </p:cNvPr>
          <p:cNvSpPr>
            <a:spLocks noGrp="1"/>
          </p:cNvSpPr>
          <p:nvPr>
            <p:ph type="dt" sz="half" idx="10"/>
          </p:nvPr>
        </p:nvSpPr>
        <p:spPr>
          <a:xfrm>
            <a:off x="471488" y="9182100"/>
            <a:ext cx="1543050" cy="527050"/>
          </a:xfrm>
          <a:prstGeom prst="rect">
            <a:avLst/>
          </a:prstGeom>
        </p:spPr>
        <p:txBody>
          <a:bodyPr/>
          <a:lstStyle/>
          <a:p>
            <a:fld id="{DC94CBA2-A147-4315-B24D-909AD0495AF7}" type="datetimeFigureOut">
              <a:rPr lang="en-GB" smtClean="0"/>
              <a:t>26/09/2024</a:t>
            </a:fld>
            <a:endParaRPr lang="en-GB"/>
          </a:p>
        </p:txBody>
      </p:sp>
      <p:sp>
        <p:nvSpPr>
          <p:cNvPr id="5" name="Footer Placeholder 4">
            <a:extLst>
              <a:ext uri="{FF2B5EF4-FFF2-40B4-BE49-F238E27FC236}">
                <a16:creationId xmlns:a16="http://schemas.microsoft.com/office/drawing/2014/main" id="{371ACC32-354B-4195-BDAE-2AA1923A7C9A}"/>
              </a:ext>
            </a:extLst>
          </p:cNvPr>
          <p:cNvSpPr>
            <a:spLocks noGrp="1"/>
          </p:cNvSpPr>
          <p:nvPr>
            <p:ph type="ftr" sz="quarter" idx="11"/>
          </p:nvPr>
        </p:nvSpPr>
        <p:spPr>
          <a:xfrm>
            <a:off x="2271713" y="9182100"/>
            <a:ext cx="2314575" cy="527050"/>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58CAB47-7C09-41FD-BD2B-F6A9353CFC8A}"/>
              </a:ext>
            </a:extLst>
          </p:cNvPr>
          <p:cNvSpPr>
            <a:spLocks noGrp="1"/>
          </p:cNvSpPr>
          <p:nvPr>
            <p:ph type="sldNum" sz="quarter" idx="12"/>
          </p:nvPr>
        </p:nvSpPr>
        <p:spPr>
          <a:xfrm>
            <a:off x="4843463" y="9182100"/>
            <a:ext cx="1543050" cy="527050"/>
          </a:xfrm>
          <a:prstGeom prst="rect">
            <a:avLst/>
          </a:prstGeom>
        </p:spPr>
        <p:txBody>
          <a:bodyPr/>
          <a:lstStyle/>
          <a:p>
            <a:fld id="{C3992ADB-A59F-4CF5-9DAE-0936859A1FE4}" type="slidenum">
              <a:rPr lang="en-GB" smtClean="0"/>
              <a:t>‹#›</a:t>
            </a:fld>
            <a:endParaRPr lang="en-GB"/>
          </a:p>
        </p:txBody>
      </p:sp>
    </p:spTree>
    <p:extLst>
      <p:ext uri="{BB962C8B-B14F-4D97-AF65-F5344CB8AC3E}">
        <p14:creationId xmlns:p14="http://schemas.microsoft.com/office/powerpoint/2010/main" val="3965961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C8D89F67-49FE-40BB-A42D-90D2444C5E58}"/>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9" name="Rectangle 8">
            <a:extLst>
              <a:ext uri="{FF2B5EF4-FFF2-40B4-BE49-F238E27FC236}">
                <a16:creationId xmlns:a16="http://schemas.microsoft.com/office/drawing/2014/main" id="{27E5911A-F259-4DA9-8B79-A5195BD20F8D}"/>
              </a:ext>
            </a:extLst>
          </p:cNvPr>
          <p:cNvSpPr/>
          <p:nvPr userDrawn="1"/>
        </p:nvSpPr>
        <p:spPr>
          <a:xfrm>
            <a:off x="172277" y="992402"/>
            <a:ext cx="2017470"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A22BF107-535B-4A75-B65C-D03F4BFDEEDB}"/>
              </a:ext>
            </a:extLst>
          </p:cNvPr>
          <p:cNvSpPr/>
          <p:nvPr userDrawn="1"/>
        </p:nvSpPr>
        <p:spPr>
          <a:xfrm>
            <a:off x="2238734" y="992402"/>
            <a:ext cx="4547073"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948558E3-3E2A-4274-A6C8-44EB2AFB766C}"/>
              </a:ext>
            </a:extLst>
          </p:cNvPr>
          <p:cNvSpPr/>
          <p:nvPr userDrawn="1"/>
        </p:nvSpPr>
        <p:spPr>
          <a:xfrm>
            <a:off x="172277" y="2808840"/>
            <a:ext cx="2955934" cy="10405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EFD51B7-14BE-4B12-B951-B94E70E48885}"/>
              </a:ext>
            </a:extLst>
          </p:cNvPr>
          <p:cNvSpPr txBox="1"/>
          <p:nvPr userDrawn="1"/>
        </p:nvSpPr>
        <p:spPr>
          <a:xfrm>
            <a:off x="154314"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Essential knowledge</a:t>
            </a:r>
          </a:p>
        </p:txBody>
      </p:sp>
      <p:sp>
        <p:nvSpPr>
          <p:cNvPr id="13" name="TextBox 12">
            <a:extLst>
              <a:ext uri="{FF2B5EF4-FFF2-40B4-BE49-F238E27FC236}">
                <a16:creationId xmlns:a16="http://schemas.microsoft.com/office/drawing/2014/main" id="{393F09F9-2E91-4B21-8A16-971021B1849E}"/>
              </a:ext>
            </a:extLst>
          </p:cNvPr>
          <p:cNvSpPr txBox="1"/>
          <p:nvPr userDrawn="1"/>
        </p:nvSpPr>
        <p:spPr>
          <a:xfrm>
            <a:off x="2220771" y="99240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4" name="TextBox 13">
            <a:extLst>
              <a:ext uri="{FF2B5EF4-FFF2-40B4-BE49-F238E27FC236}">
                <a16:creationId xmlns:a16="http://schemas.microsoft.com/office/drawing/2014/main" id="{D158B688-CCE1-49C4-A105-36B01B3EED53}"/>
              </a:ext>
            </a:extLst>
          </p:cNvPr>
          <p:cNvSpPr txBox="1"/>
          <p:nvPr userDrawn="1"/>
        </p:nvSpPr>
        <p:spPr>
          <a:xfrm>
            <a:off x="154314" y="2846896"/>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20501639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225026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Google Shape;93;p1" descr="Unity Academy Blackpool">
            <a:extLst>
              <a:ext uri="{FF2B5EF4-FFF2-40B4-BE49-F238E27FC236}">
                <a16:creationId xmlns:a16="http://schemas.microsoft.com/office/drawing/2014/main" id="{E023F107-8F90-4705-AE91-FBF4DEACE105}"/>
              </a:ext>
            </a:extLst>
          </p:cNvPr>
          <p:cNvPicPr preferRelativeResize="0"/>
          <p:nvPr userDrawn="1"/>
        </p:nvPicPr>
        <p:blipFill rotWithShape="1">
          <a:blip r:embed="rId13">
            <a:alphaModFix/>
          </a:blip>
          <a:srcRect/>
          <a:stretch/>
        </p:blipFill>
        <p:spPr>
          <a:xfrm>
            <a:off x="172277" y="83208"/>
            <a:ext cx="1798795" cy="855255"/>
          </a:xfrm>
          <a:prstGeom prst="rect">
            <a:avLst/>
          </a:prstGeom>
          <a:noFill/>
          <a:ln>
            <a:noFill/>
          </a:ln>
        </p:spPr>
      </p:pic>
      <p:sp>
        <p:nvSpPr>
          <p:cNvPr id="8" name="Rectangle 7">
            <a:extLst>
              <a:ext uri="{FF2B5EF4-FFF2-40B4-BE49-F238E27FC236}">
                <a16:creationId xmlns:a16="http://schemas.microsoft.com/office/drawing/2014/main" id="{8C31F8D7-901E-4BB2-8B46-14E46DAA5A73}"/>
              </a:ext>
            </a:extLst>
          </p:cNvPr>
          <p:cNvSpPr/>
          <p:nvPr userDrawn="1"/>
        </p:nvSpPr>
        <p:spPr>
          <a:xfrm>
            <a:off x="136180" y="992402"/>
            <a:ext cx="2937971" cy="288176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2B318ABD-8916-45A1-8C41-0817F2739D01}"/>
              </a:ext>
            </a:extLst>
          </p:cNvPr>
          <p:cNvSpPr/>
          <p:nvPr userDrawn="1"/>
        </p:nvSpPr>
        <p:spPr>
          <a:xfrm>
            <a:off x="3128211" y="992402"/>
            <a:ext cx="3657596" cy="175863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B75630C4-7497-4E5A-9063-F438F3D11249}"/>
              </a:ext>
            </a:extLst>
          </p:cNvPr>
          <p:cNvSpPr txBox="1"/>
          <p:nvPr userDrawn="1"/>
        </p:nvSpPr>
        <p:spPr>
          <a:xfrm>
            <a:off x="3110248" y="1023292"/>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Key Vocabulary</a:t>
            </a:r>
          </a:p>
        </p:txBody>
      </p:sp>
      <p:sp>
        <p:nvSpPr>
          <p:cNvPr id="13" name="TextBox 12">
            <a:extLst>
              <a:ext uri="{FF2B5EF4-FFF2-40B4-BE49-F238E27FC236}">
                <a16:creationId xmlns:a16="http://schemas.microsoft.com/office/drawing/2014/main" id="{EC5638A2-F124-4150-9B46-E69FACED56EA}"/>
              </a:ext>
            </a:extLst>
          </p:cNvPr>
          <p:cNvSpPr txBox="1"/>
          <p:nvPr userDrawn="1"/>
        </p:nvSpPr>
        <p:spPr>
          <a:xfrm>
            <a:off x="172277" y="1023291"/>
            <a:ext cx="2017470" cy="307777"/>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Prior learning links</a:t>
            </a:r>
          </a:p>
        </p:txBody>
      </p:sp>
    </p:spTree>
    <p:extLst>
      <p:ext uri="{BB962C8B-B14F-4D97-AF65-F5344CB8AC3E}">
        <p14:creationId xmlns:p14="http://schemas.microsoft.com/office/powerpoint/2010/main" val="32020929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tmp"/></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23.xml"/><Relationship Id="rId6" Type="http://schemas.openxmlformats.org/officeDocument/2006/relationships/image" Target="../media/image13.png"/><Relationship Id="rId11" Type="http://schemas.openxmlformats.org/officeDocument/2006/relationships/image" Target="../media/image9.tmp"/><Relationship Id="rId5" Type="http://schemas.openxmlformats.org/officeDocument/2006/relationships/image" Target="../media/image120.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Box 44">
            <a:extLst>
              <a:ext uri="{FF2B5EF4-FFF2-40B4-BE49-F238E27FC236}">
                <a16:creationId xmlns:a16="http://schemas.microsoft.com/office/drawing/2014/main" id="{9678AFD8-62DD-DA48-FDFD-CFB6CBD60B82}"/>
              </a:ext>
            </a:extLst>
          </p:cNvPr>
          <p:cNvSpPr txBox="1"/>
          <p:nvPr/>
        </p:nvSpPr>
        <p:spPr>
          <a:xfrm>
            <a:off x="3512114" y="7273436"/>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(2)</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50B85AD9-FD17-8A15-A730-D283061A02D2}"/>
              </a:ext>
            </a:extLst>
          </p:cNvPr>
          <p:cNvSpPr txBox="1"/>
          <p:nvPr/>
        </p:nvSpPr>
        <p:spPr>
          <a:xfrm>
            <a:off x="172409" y="3924231"/>
            <a:ext cx="6590855"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Ratios</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show how much of one thing there is compared to another).</a:t>
            </a:r>
          </a:p>
          <a:p>
            <a:endParaRPr lang="en-GB" sz="1100" b="1"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D7560014-635B-E896-4FA4-7317B674DD82}"/>
              </a:ext>
            </a:extLst>
          </p:cNvPr>
          <p:cNvSpPr txBox="1"/>
          <p:nvPr/>
        </p:nvSpPr>
        <p:spPr>
          <a:xfrm>
            <a:off x="179908" y="7294034"/>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(1)</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320E215D-9F3E-4631-B86D-8A4FDAAF9C5B}"/>
              </a:ext>
            </a:extLst>
          </p:cNvPr>
          <p:cNvSpPr txBox="1"/>
          <p:nvPr/>
        </p:nvSpPr>
        <p:spPr>
          <a:xfrm>
            <a:off x="2639118" y="129269"/>
            <a:ext cx="4070569" cy="646331"/>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Year 11 – Proportional change &amp; Probability</a:t>
            </a:r>
            <a:endParaRPr lang="en-GB"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0FF8DCB-FF1E-4235-9152-4D69AC5D285B}"/>
              </a:ext>
            </a:extLst>
          </p:cNvPr>
          <p:cNvSpPr txBox="1"/>
          <p:nvPr/>
        </p:nvSpPr>
        <p:spPr>
          <a:xfrm>
            <a:off x="172135" y="3108012"/>
            <a:ext cx="2925291" cy="769441"/>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Ratio &amp; scale (Y8)</a:t>
            </a:r>
          </a:p>
          <a:p>
            <a:r>
              <a:rPr lang="en-GB" sz="1100" dirty="0">
                <a:latin typeface="Arial" panose="020B0604020202020204" pitchFamily="34" charset="0"/>
                <a:cs typeface="Arial" panose="020B0604020202020204" pitchFamily="34" charset="0"/>
              </a:rPr>
              <a:t>Fractions &amp; percentages (Y8)</a:t>
            </a:r>
          </a:p>
          <a:p>
            <a:r>
              <a:rPr lang="en-GB" sz="1100" dirty="0">
                <a:latin typeface="Arial" panose="020B0604020202020204" pitchFamily="34" charset="0"/>
                <a:cs typeface="Arial" panose="020B0604020202020204" pitchFamily="34" charset="0"/>
              </a:rPr>
              <a:t>Probability (Y9)</a:t>
            </a:r>
          </a:p>
          <a:p>
            <a:r>
              <a:rPr lang="en-GB" sz="1100" dirty="0">
                <a:latin typeface="Arial" panose="020B0604020202020204" pitchFamily="34" charset="0"/>
                <a:cs typeface="Arial" panose="020B0604020202020204" pitchFamily="34" charset="0"/>
              </a:rPr>
              <a:t>Solving ratio &amp; proportion problems (Y9)</a:t>
            </a:r>
          </a:p>
        </p:txBody>
      </p:sp>
      <p:sp>
        <p:nvSpPr>
          <p:cNvPr id="11" name="TextBox 10">
            <a:extLst>
              <a:ext uri="{FF2B5EF4-FFF2-40B4-BE49-F238E27FC236}">
                <a16:creationId xmlns:a16="http://schemas.microsoft.com/office/drawing/2014/main" id="{D204D5E5-6C98-4E9F-B694-8F9A2F949A99}"/>
              </a:ext>
            </a:extLst>
          </p:cNvPr>
          <p:cNvSpPr txBox="1"/>
          <p:nvPr/>
        </p:nvSpPr>
        <p:spPr>
          <a:xfrm>
            <a:off x="3224529" y="2824480"/>
            <a:ext cx="3546974" cy="1031051"/>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Direct Proportion</a:t>
            </a:r>
          </a:p>
          <a:p>
            <a:endParaRPr lang="en-GB" sz="5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000" dirty="0">
              <a:latin typeface="Arial" panose="020B0604020202020204" pitchFamily="34" charset="0"/>
              <a:cs typeface="Arial" panose="020B0604020202020204" pitchFamily="34" charset="0"/>
            </a:endParaRPr>
          </a:p>
          <a:p>
            <a:endParaRPr lang="en-GB" sz="200" dirty="0">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CF0DC419-51C6-9E29-9BDD-2F375FC5FB93}"/>
              </a:ext>
            </a:extLst>
          </p:cNvPr>
          <p:cNvSpPr txBox="1"/>
          <p:nvPr/>
        </p:nvSpPr>
        <p:spPr>
          <a:xfrm>
            <a:off x="180647" y="5094003"/>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Percentages, decimals &amp; fractions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145FCE8A-A349-BD3F-ABE0-F181CF5DED68}"/>
              </a:ext>
            </a:extLst>
          </p:cNvPr>
          <p:cNvSpPr txBox="1"/>
          <p:nvPr/>
        </p:nvSpPr>
        <p:spPr>
          <a:xfrm>
            <a:off x="3512852" y="5089884"/>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 and interest</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F860F48C-9623-9453-5853-B91D6CFE116F}"/>
              </a:ext>
            </a:extLst>
          </p:cNvPr>
          <p:cNvSpPr txBox="1"/>
          <p:nvPr/>
        </p:nvSpPr>
        <p:spPr>
          <a:xfrm>
            <a:off x="234778" y="4646437"/>
            <a:ext cx="1346887" cy="430887"/>
          </a:xfrm>
          <a:prstGeom prst="rect">
            <a:avLst/>
          </a:prstGeom>
          <a:noFill/>
        </p:spPr>
        <p:txBody>
          <a:bodyPr wrap="square" rtlCol="0">
            <a:spAutoFit/>
          </a:bodyPr>
          <a:lstStyle/>
          <a:p>
            <a:pPr algn="ctr"/>
            <a:r>
              <a:rPr lang="en-GB" sz="1100" dirty="0">
                <a:latin typeface="Arial" panose="020B0604020202020204" pitchFamily="34" charset="0"/>
                <a:ea typeface="A little sunshine" panose="02000603000000000000" pitchFamily="2" charset="0"/>
                <a:cs typeface="Arial" panose="020B0604020202020204" pitchFamily="34" charset="0"/>
              </a:rPr>
              <a:t>The ratio of apples to bananas is 3 : 5</a:t>
            </a:r>
          </a:p>
        </p:txBody>
      </p:sp>
      <p:sp>
        <p:nvSpPr>
          <p:cNvPr id="120" name="TextBox 119">
            <a:extLst>
              <a:ext uri="{FF2B5EF4-FFF2-40B4-BE49-F238E27FC236}">
                <a16:creationId xmlns:a16="http://schemas.microsoft.com/office/drawing/2014/main" id="{D8D0F20B-9499-CFCC-B3E2-05EE07858580}"/>
              </a:ext>
            </a:extLst>
          </p:cNvPr>
          <p:cNvSpPr txBox="1"/>
          <p:nvPr/>
        </p:nvSpPr>
        <p:spPr>
          <a:xfrm>
            <a:off x="1672281" y="5290179"/>
            <a:ext cx="1795849" cy="1908215"/>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To find a percentage of an amount, multiply the amount by the decimal equivalent, e.g.</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10% of 50 (0.1 × 50 = 5)</a:t>
            </a:r>
          </a:p>
          <a:p>
            <a:r>
              <a:rPr lang="en-GB" sz="1100" dirty="0">
                <a:latin typeface="Arial" panose="020B0604020202020204" pitchFamily="34" charset="0"/>
                <a:ea typeface="A little sunshine" panose="02000603000000000000" pitchFamily="2" charset="0"/>
                <a:cs typeface="Arial" panose="020B0604020202020204" pitchFamily="34" charset="0"/>
              </a:rPr>
              <a:t>20% of 48 (0.2 × 48 = 9.6)</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A percentage decrease reduces an amount, e.g. 10% off £90, is:</a:t>
            </a:r>
          </a:p>
          <a:p>
            <a:r>
              <a:rPr lang="en-GB" sz="1100" dirty="0">
                <a:latin typeface="Arial" panose="020B0604020202020204" pitchFamily="34" charset="0"/>
                <a:ea typeface="A little sunshine" panose="02000603000000000000" pitchFamily="2" charset="0"/>
                <a:cs typeface="Arial" panose="020B0604020202020204" pitchFamily="34" charset="0"/>
              </a:rPr>
              <a:t>90 − 9 = 81</a:t>
            </a:r>
          </a:p>
        </p:txBody>
      </p:sp>
      <p:sp>
        <p:nvSpPr>
          <p:cNvPr id="154" name="TextBox 153">
            <a:extLst>
              <a:ext uri="{FF2B5EF4-FFF2-40B4-BE49-F238E27FC236}">
                <a16:creationId xmlns:a16="http://schemas.microsoft.com/office/drawing/2014/main" id="{895446DC-29C9-2B6A-8E7C-4E07D4EEF00C}"/>
              </a:ext>
            </a:extLst>
          </p:cNvPr>
          <p:cNvSpPr txBox="1"/>
          <p:nvPr/>
        </p:nvSpPr>
        <p:spPr>
          <a:xfrm>
            <a:off x="229590" y="7496302"/>
            <a:ext cx="3147923" cy="2246769"/>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            </a:t>
            </a:r>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 </a:t>
            </a:r>
            <a:r>
              <a:rPr lang="en-GB" sz="1100" dirty="0">
                <a:latin typeface="Arial" panose="020B0604020202020204" pitchFamily="34" charset="0"/>
                <a:ea typeface="A little sunshine" panose="02000603000000000000" pitchFamily="2" charset="0"/>
                <a:cs typeface="Arial" panose="020B0604020202020204" pitchFamily="34" charset="0"/>
              </a:rPr>
              <a:t>refers to the</a:t>
            </a:r>
          </a:p>
          <a:p>
            <a:r>
              <a:rPr lang="en-GB" sz="1100" dirty="0">
                <a:latin typeface="Arial" panose="020B0604020202020204" pitchFamily="34" charset="0"/>
                <a:ea typeface="A little sunshine" panose="02000603000000000000" pitchFamily="2" charset="0"/>
                <a:cs typeface="Arial" panose="020B0604020202020204" pitchFamily="34" charset="0"/>
              </a:rPr>
              <a:t>            number of times we </a:t>
            </a:r>
            <a:r>
              <a:rPr lang="en-GB" sz="1100" b="1" dirty="0">
                <a:latin typeface="Arial" panose="020B0604020202020204" pitchFamily="34" charset="0"/>
                <a:ea typeface="A little sunshine" panose="02000603000000000000" pitchFamily="2" charset="0"/>
                <a:cs typeface="Arial" panose="020B0604020202020204" pitchFamily="34" charset="0"/>
              </a:rPr>
              <a:t>expect</a:t>
            </a:r>
            <a:r>
              <a:rPr lang="en-GB" sz="1100" dirty="0">
                <a:latin typeface="Arial" panose="020B0604020202020204" pitchFamily="34" charset="0"/>
                <a:ea typeface="A little sunshine" panose="02000603000000000000" pitchFamily="2" charset="0"/>
                <a:cs typeface="Arial" panose="020B0604020202020204" pitchFamily="34" charset="0"/>
              </a:rPr>
              <a:t> something</a:t>
            </a:r>
          </a:p>
          <a:p>
            <a:r>
              <a:rPr lang="en-GB" sz="1100" dirty="0">
                <a:latin typeface="Arial" panose="020B0604020202020204" pitchFamily="34" charset="0"/>
                <a:ea typeface="A little sunshine" panose="02000603000000000000" pitchFamily="2" charset="0"/>
                <a:cs typeface="Arial" panose="020B0604020202020204" pitchFamily="34" charset="0"/>
              </a:rPr>
              <a:t>            to happen, e.g. if we roll a dice 60 times we would </a:t>
            </a:r>
            <a:r>
              <a:rPr lang="en-GB" sz="1100" b="1" dirty="0">
                <a:latin typeface="Arial" panose="020B0604020202020204" pitchFamily="34" charset="0"/>
                <a:ea typeface="A little sunshine" panose="02000603000000000000" pitchFamily="2" charset="0"/>
                <a:cs typeface="Arial" panose="020B0604020202020204" pitchFamily="34" charset="0"/>
              </a:rPr>
              <a:t>expect </a:t>
            </a:r>
            <a:r>
              <a:rPr lang="en-GB" sz="1100" dirty="0">
                <a:latin typeface="Arial" panose="020B0604020202020204" pitchFamily="34" charset="0"/>
                <a:ea typeface="A little sunshine" panose="02000603000000000000" pitchFamily="2" charset="0"/>
                <a:cs typeface="Arial" panose="020B0604020202020204" pitchFamily="34" charset="0"/>
              </a:rPr>
              <a:t>to get 10 ones, 10 twos etc.</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Experimental probability </a:t>
            </a:r>
            <a:r>
              <a:rPr lang="en-GB" sz="1100" dirty="0">
                <a:latin typeface="Arial" panose="020B0604020202020204" pitchFamily="34" charset="0"/>
                <a:ea typeface="A little sunshine" panose="02000603000000000000" pitchFamily="2" charset="0"/>
                <a:cs typeface="Arial" panose="020B0604020202020204" pitchFamily="34" charset="0"/>
              </a:rPr>
              <a:t>refers to the times something </a:t>
            </a:r>
            <a:r>
              <a:rPr lang="en-GB" sz="1100" b="1" dirty="0">
                <a:latin typeface="Arial" panose="020B0604020202020204" pitchFamily="34" charset="0"/>
                <a:ea typeface="A little sunshine" panose="02000603000000000000" pitchFamily="2" charset="0"/>
                <a:cs typeface="Arial" panose="020B0604020202020204" pitchFamily="34" charset="0"/>
              </a:rPr>
              <a:t>actually happens</a:t>
            </a:r>
            <a:r>
              <a:rPr lang="en-GB" sz="1100" dirty="0">
                <a:latin typeface="Arial" panose="020B0604020202020204" pitchFamily="34" charset="0"/>
                <a:ea typeface="A little sunshine" panose="02000603000000000000" pitchFamily="2" charset="0"/>
                <a:cs typeface="Arial" panose="020B0604020202020204" pitchFamily="34" charset="0"/>
              </a:rPr>
              <a:t>, e.g. if we roll a dice 60 times we might get 8 ones, 12 twos etc.</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r>
              <a:rPr lang="en-GB" sz="1100" dirty="0">
                <a:latin typeface="Arial" panose="020B0604020202020204" pitchFamily="34" charset="0"/>
                <a:ea typeface="A little sunshine" panose="02000603000000000000" pitchFamily="2" charset="0"/>
                <a:cs typeface="Arial" panose="020B0604020202020204" pitchFamily="34" charset="0"/>
              </a:rPr>
              <a:t>is the number of times an event happens divided by the total number of outcomes that took place. The more times an experiment is carried out, the closer the relative frequency will be to the theoretical probability.</a:t>
            </a:r>
          </a:p>
        </p:txBody>
      </p:sp>
      <p:sp>
        <p:nvSpPr>
          <p:cNvPr id="159" name="Rectangle: Rounded Corners 37">
            <a:extLst>
              <a:ext uri="{FF2B5EF4-FFF2-40B4-BE49-F238E27FC236}">
                <a16:creationId xmlns:a16="http://schemas.microsoft.com/office/drawing/2014/main" id="{FB18C28A-635C-C619-E3C5-972F2AAD82A1}"/>
              </a:ext>
            </a:extLst>
          </p:cNvPr>
          <p:cNvSpPr/>
          <p:nvPr/>
        </p:nvSpPr>
        <p:spPr>
          <a:xfrm>
            <a:off x="3583460" y="5650027"/>
            <a:ext cx="3097426" cy="511876"/>
          </a:xfrm>
          <a:prstGeom prst="roundRect">
            <a:avLst/>
          </a:prstGeom>
          <a:solidFill>
            <a:schemeClr val="accent2">
              <a:lumMod val="60000"/>
              <a:lumOff val="4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u="sng" dirty="0">
                <a:solidFill>
                  <a:schemeClr val="tx1"/>
                </a:solidFill>
                <a:latin typeface="Arial" panose="020B0604020202020204" pitchFamily="34" charset="0"/>
                <a:cs typeface="Arial" panose="020B0604020202020204" pitchFamily="34" charset="0"/>
              </a:rPr>
              <a:t>£400 at 3% simple interest for 3 years </a:t>
            </a:r>
          </a:p>
          <a:p>
            <a:pPr algn="ctr"/>
            <a:r>
              <a:rPr lang="en-US" sz="1100" dirty="0">
                <a:solidFill>
                  <a:schemeClr val="tx1"/>
                </a:solidFill>
                <a:latin typeface="Arial" panose="020B0604020202020204" pitchFamily="34" charset="0"/>
                <a:cs typeface="Arial" panose="020B0604020202020204" pitchFamily="34" charset="0"/>
              </a:rPr>
              <a:t>Interest = 400 × 0.03 × 3 = 36</a:t>
            </a:r>
          </a:p>
          <a:p>
            <a:pPr algn="ctr"/>
            <a:r>
              <a:rPr lang="en-US" sz="1100" dirty="0">
                <a:solidFill>
                  <a:schemeClr val="tx1"/>
                </a:solidFill>
                <a:latin typeface="Arial" panose="020B0604020202020204" pitchFamily="34" charset="0"/>
                <a:cs typeface="Arial" panose="020B0604020202020204" pitchFamily="34" charset="0"/>
              </a:rPr>
              <a:t>Original amount + interest = 400 + 36 = 436</a:t>
            </a:r>
          </a:p>
        </p:txBody>
      </p:sp>
      <p:sp>
        <p:nvSpPr>
          <p:cNvPr id="5" name="TextBox 4">
            <a:extLst>
              <a:ext uri="{FF2B5EF4-FFF2-40B4-BE49-F238E27FC236}">
                <a16:creationId xmlns:a16="http://schemas.microsoft.com/office/drawing/2014/main" id="{C3D80B12-416D-F86D-FA7E-40DBAB98B753}"/>
              </a:ext>
            </a:extLst>
          </p:cNvPr>
          <p:cNvSpPr txBox="1"/>
          <p:nvPr/>
        </p:nvSpPr>
        <p:spPr>
          <a:xfrm>
            <a:off x="2203620" y="1206842"/>
            <a:ext cx="4584358" cy="1615827"/>
          </a:xfrm>
          <a:prstGeom prst="rect">
            <a:avLst/>
          </a:prstGeom>
          <a:noFill/>
        </p:spPr>
        <p:txBody>
          <a:bodyPr wrap="square" rtlCol="0">
            <a:spAutoFit/>
          </a:bodyPr>
          <a:lstStyle/>
          <a:p>
            <a:r>
              <a:rPr lang="en-GB" sz="1100" b="1" dirty="0">
                <a:latin typeface="Arial" panose="020B0604020202020204" pitchFamily="34" charset="0"/>
                <a:ea typeface="A little sunshine" panose="02000603000000000000" pitchFamily="2" charset="0"/>
                <a:cs typeface="Arial" panose="020B0604020202020204" pitchFamily="34" charset="0"/>
              </a:rPr>
              <a:t>Direct proportion: </a:t>
            </a:r>
            <a:r>
              <a:rPr lang="en-US" sz="1100" b="1" dirty="0">
                <a:latin typeface="Arial" panose="020B0604020202020204" pitchFamily="34" charset="0"/>
                <a:ea typeface="A little sunshine" panose="02000603000000000000" pitchFamily="2" charset="0"/>
                <a:cs typeface="Arial" panose="020B0604020202020204" pitchFamily="34" charset="0"/>
              </a:rPr>
              <a:t>t</a:t>
            </a:r>
            <a:r>
              <a:rPr lang="en-US" sz="1100" dirty="0">
                <a:latin typeface="Arial" panose="020B0604020202020204" pitchFamily="34" charset="0"/>
                <a:ea typeface="A little sunshine" panose="02000603000000000000" pitchFamily="2" charset="0"/>
                <a:cs typeface="Arial" panose="020B0604020202020204" pitchFamily="34" charset="0"/>
              </a:rPr>
              <a:t>wo values are in direction proportion when one is a multiple of the other. </a:t>
            </a:r>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Ratio: </a:t>
            </a:r>
            <a:r>
              <a:rPr lang="en-GB" sz="1100" dirty="0">
                <a:latin typeface="Arial" panose="020B0604020202020204" pitchFamily="34" charset="0"/>
                <a:ea typeface="A little sunshine" panose="02000603000000000000" pitchFamily="2" charset="0"/>
                <a:cs typeface="Arial" panose="020B0604020202020204" pitchFamily="34" charset="0"/>
              </a:rPr>
              <a:t>shows how much of one thing there is compared to another.</a:t>
            </a:r>
            <a:endParaRPr lang="en-GB" sz="1100" b="1" dirty="0">
              <a:latin typeface="Arial" panose="020B0604020202020204" pitchFamily="34" charset="0"/>
              <a:ea typeface="Cambria Math" panose="02040503050406030204" pitchFamily="18"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 </a:t>
            </a:r>
            <a:r>
              <a:rPr lang="en-GB" sz="1100" dirty="0">
                <a:latin typeface="Arial" panose="020B0604020202020204" pitchFamily="34" charset="0"/>
                <a:ea typeface="A little sunshine" panose="02000603000000000000" pitchFamily="2" charset="0"/>
                <a:cs typeface="Arial" panose="020B0604020202020204" pitchFamily="34" charset="0"/>
              </a:rPr>
              <a:t>number of times we expect something to happen.</a:t>
            </a: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r>
              <a:rPr lang="en-GB" sz="1100" dirty="0">
                <a:latin typeface="Arial" panose="020B0604020202020204" pitchFamily="34" charset="0"/>
                <a:ea typeface="A little sunshine" panose="02000603000000000000" pitchFamily="2" charset="0"/>
                <a:cs typeface="Arial" panose="020B0604020202020204" pitchFamily="34" charset="0"/>
              </a:rPr>
              <a:t>the number of times an event happens divided by the number of outcomes that took place.</a:t>
            </a:r>
            <a:endParaRPr lang="en-GB" sz="1100" b="1"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 </a:t>
            </a:r>
            <a:r>
              <a:rPr lang="en-GB" sz="1100" dirty="0">
                <a:latin typeface="Arial" panose="020B0604020202020204" pitchFamily="34" charset="0"/>
                <a:ea typeface="A little sunshine" panose="02000603000000000000" pitchFamily="2" charset="0"/>
                <a:cs typeface="Arial" panose="020B0604020202020204" pitchFamily="34" charset="0"/>
              </a:rPr>
              <a:t>in probability theory, the probability of a dependent event is affected by previous events.</a:t>
            </a:r>
            <a:endParaRPr lang="en-GB" sz="1100" b="1" dirty="0">
              <a:latin typeface="Arial" panose="020B0604020202020204" pitchFamily="34" charset="0"/>
              <a:ea typeface="A little sunshine" panose="02000603000000000000" pitchFamily="2" charset="0"/>
              <a:cs typeface="Arial" panose="020B0604020202020204" pitchFamily="34" charset="0"/>
            </a:endParaRPr>
          </a:p>
        </p:txBody>
      </p:sp>
      <p:sp>
        <p:nvSpPr>
          <p:cNvPr id="6" name="TextBox 5">
            <a:extLst>
              <a:ext uri="{FF2B5EF4-FFF2-40B4-BE49-F238E27FC236}">
                <a16:creationId xmlns:a16="http://schemas.microsoft.com/office/drawing/2014/main" id="{12C8A6A9-88F3-5EB3-52E2-4DC94C51E296}"/>
              </a:ext>
            </a:extLst>
          </p:cNvPr>
          <p:cNvSpPr txBox="1"/>
          <p:nvPr/>
        </p:nvSpPr>
        <p:spPr>
          <a:xfrm>
            <a:off x="115329" y="1276864"/>
            <a:ext cx="2166551" cy="1477328"/>
          </a:xfrm>
          <a:prstGeom prst="rect">
            <a:avLst/>
          </a:prstGeom>
          <a:noFill/>
        </p:spPr>
        <p:txBody>
          <a:bodyPr wrap="square" rtlCol="0">
            <a:spAutoFit/>
          </a:bodyPr>
          <a:lstStyle/>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Understand direct proportion</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How to share into a ratio</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Convert between common fractions, decimals and %</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Calculate simple &amp; compound interest</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Calculate probability</a:t>
            </a:r>
          </a:p>
          <a:p>
            <a:pPr marL="171450" indent="-171450">
              <a:lnSpc>
                <a:spcPts val="1220"/>
              </a:lnSpc>
              <a:buFont typeface="Arial" panose="020B0604020202020204" pitchFamily="34" charset="0"/>
              <a:buChar char="•"/>
            </a:pPr>
            <a:r>
              <a:rPr lang="en-GB" sz="1100" dirty="0">
                <a:latin typeface="Arial" panose="020B0604020202020204" pitchFamily="34" charset="0"/>
                <a:ea typeface="A little sunshine" panose="02000603000000000000" pitchFamily="2" charset="0"/>
                <a:cs typeface="Arial" panose="020B0604020202020204" pitchFamily="34" charset="0"/>
              </a:rPr>
              <a:t>Understand dependent and independent events</a:t>
            </a:r>
          </a:p>
        </p:txBody>
      </p:sp>
      <p:pic>
        <p:nvPicPr>
          <p:cNvPr id="10" name="Picture 9">
            <a:extLst>
              <a:ext uri="{FF2B5EF4-FFF2-40B4-BE49-F238E27FC236}">
                <a16:creationId xmlns:a16="http://schemas.microsoft.com/office/drawing/2014/main" id="{ADD41427-BDB3-A419-6A13-D451987B22FE}"/>
              </a:ext>
            </a:extLst>
          </p:cNvPr>
          <p:cNvPicPr>
            <a:picLocks noChangeAspect="1"/>
          </p:cNvPicPr>
          <p:nvPr/>
        </p:nvPicPr>
        <p:blipFill>
          <a:blip r:embed="rId2"/>
          <a:stretch>
            <a:fillRect/>
          </a:stretch>
        </p:blipFill>
        <p:spPr>
          <a:xfrm>
            <a:off x="5098167" y="2846858"/>
            <a:ext cx="1651712" cy="794266"/>
          </a:xfrm>
          <a:prstGeom prst="rect">
            <a:avLst/>
          </a:prstGeom>
        </p:spPr>
      </p:pic>
      <p:sp>
        <p:nvSpPr>
          <p:cNvPr id="43" name="Rectangle 42">
            <a:extLst>
              <a:ext uri="{FF2B5EF4-FFF2-40B4-BE49-F238E27FC236}">
                <a16:creationId xmlns:a16="http://schemas.microsoft.com/office/drawing/2014/main" id="{32A5AB76-AA1B-388E-5BCE-0DEED3B024D2}"/>
              </a:ext>
            </a:extLst>
          </p:cNvPr>
          <p:cNvSpPr/>
          <p:nvPr/>
        </p:nvSpPr>
        <p:spPr>
          <a:xfrm>
            <a:off x="3233351" y="3040634"/>
            <a:ext cx="3076833" cy="769441"/>
          </a:xfrm>
          <a:prstGeom prst="rect">
            <a:avLst/>
          </a:prstGeom>
        </p:spPr>
        <p:txBody>
          <a:bodyPr wrap="square">
            <a:spAutoFit/>
          </a:bodyPr>
          <a:lstStyle/>
          <a:p>
            <a:r>
              <a:rPr lang="en-US" sz="1100" dirty="0">
                <a:latin typeface="Arial" panose="020B0604020202020204" pitchFamily="34" charset="0"/>
                <a:ea typeface="A little sunshine" panose="02000603000000000000" pitchFamily="2" charset="0"/>
                <a:cs typeface="Arial" panose="020B0604020202020204" pitchFamily="34" charset="0"/>
              </a:rPr>
              <a:t>Here is a conversion graph </a:t>
            </a:r>
          </a:p>
          <a:p>
            <a:r>
              <a:rPr lang="en-US" sz="1100" dirty="0">
                <a:latin typeface="Arial" panose="020B0604020202020204" pitchFamily="34" charset="0"/>
                <a:ea typeface="A little sunshine" panose="02000603000000000000" pitchFamily="2" charset="0"/>
                <a:cs typeface="Arial" panose="020B0604020202020204" pitchFamily="34" charset="0"/>
              </a:rPr>
              <a:t>between meters and feet. </a:t>
            </a:r>
          </a:p>
          <a:p>
            <a:r>
              <a:rPr lang="en-US" sz="1100" dirty="0">
                <a:latin typeface="Arial" panose="020B0604020202020204" pitchFamily="34" charset="0"/>
                <a:ea typeface="A little sunshine" panose="02000603000000000000" pitchFamily="2" charset="0"/>
                <a:cs typeface="Arial" panose="020B0604020202020204" pitchFamily="34" charset="0"/>
              </a:rPr>
              <a:t>These are directly proportional, </a:t>
            </a:r>
          </a:p>
          <a:p>
            <a:r>
              <a:rPr lang="en-US" sz="1100" dirty="0">
                <a:latin typeface="Arial" panose="020B0604020202020204" pitchFamily="34" charset="0"/>
                <a:ea typeface="A little sunshine" panose="02000603000000000000" pitchFamily="2" charset="0"/>
                <a:cs typeface="Arial" panose="020B0604020202020204" pitchFamily="34" charset="0"/>
              </a:rPr>
              <a:t>i.e. 5 feet ≈ 1.5m, 10 feet ≈ 3m, 15 feet ≈ 4.5m</a:t>
            </a:r>
          </a:p>
        </p:txBody>
      </p:sp>
      <p:pic>
        <p:nvPicPr>
          <p:cNvPr id="12" name="Picture 11">
            <a:extLst>
              <a:ext uri="{FF2B5EF4-FFF2-40B4-BE49-F238E27FC236}">
                <a16:creationId xmlns:a16="http://schemas.microsoft.com/office/drawing/2014/main" id="{642B10C9-15EF-EEEE-16EE-5A862F526BB4}"/>
              </a:ext>
            </a:extLst>
          </p:cNvPr>
          <p:cNvPicPr>
            <a:picLocks noChangeAspect="1"/>
          </p:cNvPicPr>
          <p:nvPr/>
        </p:nvPicPr>
        <p:blipFill>
          <a:blip r:embed="rId3"/>
          <a:stretch>
            <a:fillRect/>
          </a:stretch>
        </p:blipFill>
        <p:spPr>
          <a:xfrm>
            <a:off x="263096" y="4159250"/>
            <a:ext cx="1308413" cy="544556"/>
          </a:xfrm>
          <a:prstGeom prst="rect">
            <a:avLst/>
          </a:prstGeom>
        </p:spPr>
      </p:pic>
      <p:pic>
        <p:nvPicPr>
          <p:cNvPr id="14" name="Picture 13">
            <a:extLst>
              <a:ext uri="{FF2B5EF4-FFF2-40B4-BE49-F238E27FC236}">
                <a16:creationId xmlns:a16="http://schemas.microsoft.com/office/drawing/2014/main" id="{4575B2EA-048E-0972-CAFA-83B009AD4539}"/>
              </a:ext>
            </a:extLst>
          </p:cNvPr>
          <p:cNvPicPr>
            <a:picLocks noChangeAspect="1"/>
          </p:cNvPicPr>
          <p:nvPr/>
        </p:nvPicPr>
        <p:blipFill>
          <a:blip r:embed="rId4"/>
          <a:stretch>
            <a:fillRect/>
          </a:stretch>
        </p:blipFill>
        <p:spPr>
          <a:xfrm>
            <a:off x="4481384" y="3941521"/>
            <a:ext cx="2228303" cy="1074140"/>
          </a:xfrm>
          <a:prstGeom prst="rect">
            <a:avLst/>
          </a:prstGeom>
        </p:spPr>
      </p:pic>
      <p:sp>
        <p:nvSpPr>
          <p:cNvPr id="17" name="TextBox 16">
            <a:extLst>
              <a:ext uri="{FF2B5EF4-FFF2-40B4-BE49-F238E27FC236}">
                <a16:creationId xmlns:a16="http://schemas.microsoft.com/office/drawing/2014/main" id="{513DFBF5-46DB-E909-2A20-C2E0B1BFD850}"/>
              </a:ext>
            </a:extLst>
          </p:cNvPr>
          <p:cNvSpPr txBox="1"/>
          <p:nvPr/>
        </p:nvSpPr>
        <p:spPr>
          <a:xfrm>
            <a:off x="2018271" y="4230427"/>
            <a:ext cx="2405449" cy="430887"/>
          </a:xfrm>
          <a:prstGeom prst="rect">
            <a:avLst/>
          </a:prstGeom>
          <a:noFill/>
        </p:spPr>
        <p:txBody>
          <a:bodyPr wrap="square" rtlCol="0">
            <a:spAutoFit/>
          </a:bodyPr>
          <a:lstStyle/>
          <a:p>
            <a:pPr algn="r"/>
            <a:r>
              <a:rPr lang="en-GB" sz="1100" dirty="0">
                <a:latin typeface="Arial" panose="020B0604020202020204" pitchFamily="34" charset="0"/>
                <a:ea typeface="A little sunshine" panose="02000603000000000000" pitchFamily="2" charset="0"/>
                <a:cs typeface="Arial" panose="020B0604020202020204" pitchFamily="34" charset="0"/>
              </a:rPr>
              <a:t>The bar model illustrates how to share £32 in the ratio 5 : 3</a:t>
            </a:r>
          </a:p>
        </p:txBody>
      </p:sp>
      <mc:AlternateContent xmlns:mc="http://schemas.openxmlformats.org/markup-compatibility/2006" xmlns:a14="http://schemas.microsoft.com/office/drawing/2010/main">
        <mc:Choice Requires="a14">
          <p:graphicFrame>
            <p:nvGraphicFramePr>
              <p:cNvPr id="18" name="Table 17">
                <a:extLst>
                  <a:ext uri="{FF2B5EF4-FFF2-40B4-BE49-F238E27FC236}">
                    <a16:creationId xmlns:a16="http://schemas.microsoft.com/office/drawing/2014/main" id="{4E99F431-D779-7297-A74B-CBF8C36D4817}"/>
                  </a:ext>
                </a:extLst>
              </p:cNvPr>
              <p:cNvGraphicFramePr>
                <a:graphicFrameLocks noGrp="1"/>
              </p:cNvGraphicFramePr>
              <p:nvPr>
                <p:extLst>
                  <p:ext uri="{D42A27DB-BD31-4B8C-83A1-F6EECF244321}">
                    <p14:modId xmlns:p14="http://schemas.microsoft.com/office/powerpoint/2010/main" val="3218239818"/>
                  </p:ext>
                </p:extLst>
              </p:nvPr>
            </p:nvGraphicFramePr>
            <p:xfrm>
              <a:off x="228598" y="5340177"/>
              <a:ext cx="1476633" cy="1840992"/>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44487">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100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44487">
                    <a:tc>
                      <a:txBody>
                        <a:bodyPr/>
                        <a:lstStyle/>
                        <a:p>
                          <a:pPr algn="ctr"/>
                          <a:r>
                            <a:rPr lang="en-US" sz="1100">
                              <a:latin typeface="Arial" panose="020B0604020202020204" pitchFamily="34" charset="0"/>
                              <a:cs typeface="Arial" panose="020B0604020202020204" pitchFamily="34" charset="0"/>
                            </a:rPr>
                            <a:t>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0.05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33774301"/>
                      </a:ext>
                    </a:extLst>
                  </a:tr>
                  <a:tr h="244487">
                    <a:tc>
                      <a:txBody>
                        <a:bodyPr/>
                        <a:lstStyle/>
                        <a:p>
                          <a:pPr algn="ctr"/>
                          <a:r>
                            <a:rPr lang="en-US" sz="1100">
                              <a:latin typeface="Arial" panose="020B0604020202020204" pitchFamily="34" charset="0"/>
                              <a:cs typeface="Arial" panose="020B0604020202020204" pitchFamily="34" charset="0"/>
                            </a:rPr>
                            <a:t>10%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10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44487">
                    <a:tc>
                      <a:txBody>
                        <a:bodyPr/>
                        <a:lstStyle/>
                        <a:p>
                          <a:pPr algn="ctr"/>
                          <a:r>
                            <a:rPr lang="en-US" sz="1100">
                              <a:latin typeface="Arial" panose="020B0604020202020204" pitchFamily="34" charset="0"/>
                              <a:cs typeface="Arial" panose="020B0604020202020204" pitchFamily="34" charset="0"/>
                            </a:rPr>
                            <a:t>20%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5</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44487">
                    <a:tc>
                      <a:txBody>
                        <a:bodyPr/>
                        <a:lstStyle/>
                        <a:p>
                          <a:pPr algn="ctr"/>
                          <a:r>
                            <a:rPr lang="en-US" sz="1100">
                              <a:latin typeface="Arial" panose="020B0604020202020204" pitchFamily="34" charset="0"/>
                              <a:cs typeface="Arial" panose="020B0604020202020204" pitchFamily="34" charset="0"/>
                            </a:rPr>
                            <a:t>25%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39363559"/>
                      </a:ext>
                    </a:extLst>
                  </a:tr>
                  <a:tr h="244487">
                    <a:tc>
                      <a:txBody>
                        <a:bodyPr/>
                        <a:lstStyle/>
                        <a:p>
                          <a:pPr algn="ctr"/>
                          <a:r>
                            <a:rPr lang="en-US" sz="1100">
                              <a:latin typeface="Arial" panose="020B0604020202020204" pitchFamily="34" charset="0"/>
                              <a:cs typeface="Arial" panose="020B0604020202020204" pitchFamily="34" charset="0"/>
                            </a:rPr>
                            <a:t>50%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r h="244487">
                    <a:tc>
                      <a:txBody>
                        <a:bodyPr/>
                        <a:lstStyle/>
                        <a:p>
                          <a:pPr algn="ctr"/>
                          <a:r>
                            <a:rPr lang="en-US" sz="1100">
                              <a:latin typeface="Arial" panose="020B0604020202020204" pitchFamily="34" charset="0"/>
                              <a:cs typeface="Arial" panose="020B0604020202020204" pitchFamily="34" charset="0"/>
                            </a:rPr>
                            <a:t>75%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0.75</a:t>
                          </a: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3</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61027312"/>
                      </a:ext>
                    </a:extLst>
                  </a:tr>
                </a:tbl>
              </a:graphicData>
            </a:graphic>
          </p:graphicFrame>
        </mc:Choice>
        <mc:Fallback xmlns="">
          <p:graphicFrame>
            <p:nvGraphicFramePr>
              <p:cNvPr id="18" name="Table 17">
                <a:extLst>
                  <a:ext uri="{FF2B5EF4-FFF2-40B4-BE49-F238E27FC236}">
                    <a16:creationId xmlns:a16="http://schemas.microsoft.com/office/drawing/2014/main" id="{4E99F431-D779-7297-A74B-CBF8C36D4817}"/>
                  </a:ext>
                </a:extLst>
              </p:cNvPr>
              <p:cNvGraphicFramePr>
                <a:graphicFrameLocks noGrp="1"/>
              </p:cNvGraphicFramePr>
              <p:nvPr>
                <p:extLst>
                  <p:ext uri="{D42A27DB-BD31-4B8C-83A1-F6EECF244321}">
                    <p14:modId xmlns:p14="http://schemas.microsoft.com/office/powerpoint/2010/main" val="3218239818"/>
                  </p:ext>
                </p:extLst>
              </p:nvPr>
            </p:nvGraphicFramePr>
            <p:xfrm>
              <a:off x="228598" y="5340177"/>
              <a:ext cx="1476633" cy="1840992"/>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63271">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4762" r="-2564" b="-614286"/>
                          </a:stretch>
                        </a:blipFill>
                      </a:tcPr>
                    </a:tc>
                    <a:extLst>
                      <a:ext uri="{0D108BD9-81ED-4DB2-BD59-A6C34878D82A}">
                        <a16:rowId xmlns:a16="http://schemas.microsoft.com/office/drawing/2014/main" val="56314358"/>
                      </a:ext>
                    </a:extLst>
                  </a:tr>
                  <a:tr h="263271">
                    <a:tc>
                      <a:txBody>
                        <a:bodyPr/>
                        <a:lstStyle/>
                        <a:p>
                          <a:pPr algn="ctr"/>
                          <a:r>
                            <a:rPr lang="en-US" sz="1100">
                              <a:latin typeface="Arial" panose="020B0604020202020204" pitchFamily="34" charset="0"/>
                              <a:cs typeface="Arial" panose="020B0604020202020204" pitchFamily="34" charset="0"/>
                            </a:rPr>
                            <a:t>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0.05</a:t>
                          </a:r>
                        </a:p>
                      </a:txBody>
                      <a:tcPr/>
                    </a:tc>
                    <a:tc>
                      <a:txBody>
                        <a:bodyPr/>
                        <a:lstStyle/>
                        <a:p>
                          <a:endParaRPr lang="en-US"/>
                        </a:p>
                      </a:txBody>
                      <a:tcPr>
                        <a:blipFill>
                          <a:blip r:embed="rId5"/>
                          <a:stretch>
                            <a:fillRect l="-202564" t="-104762" r="-2564" b="-514286"/>
                          </a:stretch>
                        </a:blipFill>
                      </a:tcPr>
                    </a:tc>
                    <a:extLst>
                      <a:ext uri="{0D108BD9-81ED-4DB2-BD59-A6C34878D82A}">
                        <a16:rowId xmlns:a16="http://schemas.microsoft.com/office/drawing/2014/main" val="2833774301"/>
                      </a:ext>
                    </a:extLst>
                  </a:tr>
                  <a:tr h="263271">
                    <a:tc>
                      <a:txBody>
                        <a:bodyPr/>
                        <a:lstStyle/>
                        <a:p>
                          <a:pPr algn="ctr"/>
                          <a:r>
                            <a:rPr lang="en-US" sz="1100">
                              <a:latin typeface="Arial" panose="020B0604020202020204" pitchFamily="34" charset="0"/>
                              <a:cs typeface="Arial" panose="020B0604020202020204" pitchFamily="34" charset="0"/>
                            </a:rPr>
                            <a:t>10%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endParaRPr lang="en-US"/>
                        </a:p>
                      </a:txBody>
                      <a:tcPr>
                        <a:blipFill>
                          <a:blip r:embed="rId5"/>
                          <a:stretch>
                            <a:fillRect l="-202564" t="-204762" r="-2564" b="-414286"/>
                          </a:stretch>
                        </a:blipFill>
                      </a:tcPr>
                    </a:tc>
                    <a:extLst>
                      <a:ext uri="{0D108BD9-81ED-4DB2-BD59-A6C34878D82A}">
                        <a16:rowId xmlns:a16="http://schemas.microsoft.com/office/drawing/2014/main" val="3845800079"/>
                      </a:ext>
                    </a:extLst>
                  </a:tr>
                  <a:tr h="263271">
                    <a:tc>
                      <a:txBody>
                        <a:bodyPr/>
                        <a:lstStyle/>
                        <a:p>
                          <a:pPr algn="ctr"/>
                          <a:r>
                            <a:rPr lang="en-US" sz="1100">
                              <a:latin typeface="Arial" panose="020B0604020202020204" pitchFamily="34" charset="0"/>
                              <a:cs typeface="Arial" panose="020B0604020202020204" pitchFamily="34" charset="0"/>
                            </a:rPr>
                            <a:t>20%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endParaRPr lang="en-US"/>
                        </a:p>
                      </a:txBody>
                      <a:tcPr>
                        <a:blipFill>
                          <a:blip r:embed="rId5"/>
                          <a:stretch>
                            <a:fillRect l="-202564" t="-304762" r="-2564" b="-314286"/>
                          </a:stretch>
                        </a:blipFill>
                      </a:tcPr>
                    </a:tc>
                    <a:extLst>
                      <a:ext uri="{0D108BD9-81ED-4DB2-BD59-A6C34878D82A}">
                        <a16:rowId xmlns:a16="http://schemas.microsoft.com/office/drawing/2014/main" val="1134266224"/>
                      </a:ext>
                    </a:extLst>
                  </a:tr>
                  <a:tr h="262636">
                    <a:tc>
                      <a:txBody>
                        <a:bodyPr/>
                        <a:lstStyle/>
                        <a:p>
                          <a:pPr algn="ctr"/>
                          <a:r>
                            <a:rPr lang="en-US" sz="1100">
                              <a:latin typeface="Arial" panose="020B0604020202020204" pitchFamily="34" charset="0"/>
                              <a:cs typeface="Arial" panose="020B0604020202020204" pitchFamily="34" charset="0"/>
                            </a:rPr>
                            <a:t>25%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0.25</a:t>
                          </a:r>
                        </a:p>
                      </a:txBody>
                      <a:tcPr/>
                    </a:tc>
                    <a:tc>
                      <a:txBody>
                        <a:bodyPr/>
                        <a:lstStyle/>
                        <a:p>
                          <a:endParaRPr lang="en-US"/>
                        </a:p>
                      </a:txBody>
                      <a:tcPr>
                        <a:blipFill>
                          <a:blip r:embed="rId5"/>
                          <a:stretch>
                            <a:fillRect l="-202564" t="-425000" r="-2564" b="-230000"/>
                          </a:stretch>
                        </a:blipFill>
                      </a:tcPr>
                    </a:tc>
                    <a:extLst>
                      <a:ext uri="{0D108BD9-81ED-4DB2-BD59-A6C34878D82A}">
                        <a16:rowId xmlns:a16="http://schemas.microsoft.com/office/drawing/2014/main" val="639363559"/>
                      </a:ext>
                    </a:extLst>
                  </a:tr>
                  <a:tr h="262636">
                    <a:tc>
                      <a:txBody>
                        <a:bodyPr/>
                        <a:lstStyle/>
                        <a:p>
                          <a:pPr algn="ctr"/>
                          <a:r>
                            <a:rPr lang="en-US" sz="1100">
                              <a:latin typeface="Arial" panose="020B0604020202020204" pitchFamily="34" charset="0"/>
                              <a:cs typeface="Arial" panose="020B0604020202020204" pitchFamily="34" charset="0"/>
                            </a:rPr>
                            <a:t>50%</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0.5</a:t>
                          </a:r>
                        </a:p>
                      </a:txBody>
                      <a:tcPr/>
                    </a:tc>
                    <a:tc>
                      <a:txBody>
                        <a:bodyPr/>
                        <a:lstStyle/>
                        <a:p>
                          <a:endParaRPr lang="en-US"/>
                        </a:p>
                      </a:txBody>
                      <a:tcPr>
                        <a:blipFill>
                          <a:blip r:embed="rId5"/>
                          <a:stretch>
                            <a:fillRect l="-202564" t="-500000" r="-2564" b="-119048"/>
                          </a:stretch>
                        </a:blipFill>
                      </a:tcPr>
                    </a:tc>
                    <a:extLst>
                      <a:ext uri="{0D108BD9-81ED-4DB2-BD59-A6C34878D82A}">
                        <a16:rowId xmlns:a16="http://schemas.microsoft.com/office/drawing/2014/main" val="3297739431"/>
                      </a:ext>
                    </a:extLst>
                  </a:tr>
                  <a:tr h="262636">
                    <a:tc>
                      <a:txBody>
                        <a:bodyPr/>
                        <a:lstStyle/>
                        <a:p>
                          <a:pPr algn="ctr"/>
                          <a:r>
                            <a:rPr lang="en-US" sz="1100">
                              <a:latin typeface="Arial" panose="020B0604020202020204" pitchFamily="34" charset="0"/>
                              <a:cs typeface="Arial" panose="020B0604020202020204" pitchFamily="34" charset="0"/>
                            </a:rPr>
                            <a:t>75%</a:t>
                          </a: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0.75</a:t>
                          </a:r>
                        </a:p>
                      </a:txBody>
                      <a:tcPr/>
                    </a:tc>
                    <a:tc>
                      <a:txBody>
                        <a:bodyPr/>
                        <a:lstStyle/>
                        <a:p>
                          <a:endParaRPr lang="en-US"/>
                        </a:p>
                      </a:txBody>
                      <a:tcPr>
                        <a:blipFill>
                          <a:blip r:embed="rId5"/>
                          <a:stretch>
                            <a:fillRect l="-202564" t="-600000" r="-2564" b="-19048"/>
                          </a:stretch>
                        </a:blipFill>
                      </a:tcPr>
                    </a:tc>
                    <a:extLst>
                      <a:ext uri="{0D108BD9-81ED-4DB2-BD59-A6C34878D82A}">
                        <a16:rowId xmlns:a16="http://schemas.microsoft.com/office/drawing/2014/main" val="461027312"/>
                      </a:ext>
                    </a:extLst>
                  </a:tr>
                </a:tbl>
              </a:graphicData>
            </a:graphic>
          </p:graphicFrame>
        </mc:Fallback>
      </mc:AlternateContent>
      <p:sp>
        <p:nvSpPr>
          <p:cNvPr id="19" name="TextBox 18">
            <a:extLst>
              <a:ext uri="{FF2B5EF4-FFF2-40B4-BE49-F238E27FC236}">
                <a16:creationId xmlns:a16="http://schemas.microsoft.com/office/drawing/2014/main" id="{3D21347D-C642-D862-C2C8-9B297B125AB7}"/>
              </a:ext>
            </a:extLst>
          </p:cNvPr>
          <p:cNvSpPr txBox="1"/>
          <p:nvPr/>
        </p:nvSpPr>
        <p:spPr>
          <a:xfrm>
            <a:off x="3501082" y="5263978"/>
            <a:ext cx="3270421" cy="430887"/>
          </a:xfrm>
          <a:prstGeom prst="rect">
            <a:avLst/>
          </a:prstGeom>
          <a:noFill/>
        </p:spPr>
        <p:txBody>
          <a:bodyPr wrap="square" rtlCol="0">
            <a:spAutoFit/>
          </a:bodyPr>
          <a:lstStyle/>
          <a:p>
            <a:r>
              <a:rPr lang="en-US" sz="1100" b="1" dirty="0">
                <a:latin typeface="Arial" panose="020B0604020202020204" pitchFamily="34" charset="0"/>
                <a:cs typeface="Arial" panose="020B0604020202020204" pitchFamily="34" charset="0"/>
              </a:rPr>
              <a:t>Simple interest </a:t>
            </a:r>
            <a:r>
              <a:rPr lang="en-US" sz="1100" dirty="0">
                <a:latin typeface="Arial" panose="020B0604020202020204" pitchFamily="34" charset="0"/>
                <a:cs typeface="Arial" panose="020B0604020202020204" pitchFamily="34" charset="0"/>
              </a:rPr>
              <a:t>is calculated by finding a % of an amount &amp; multiplying by the time period.</a:t>
            </a:r>
          </a:p>
        </p:txBody>
      </p:sp>
      <p:sp>
        <p:nvSpPr>
          <p:cNvPr id="20" name="TextBox 19">
            <a:extLst>
              <a:ext uri="{FF2B5EF4-FFF2-40B4-BE49-F238E27FC236}">
                <a16:creationId xmlns:a16="http://schemas.microsoft.com/office/drawing/2014/main" id="{D5C4E55F-B0B7-4080-2FB7-60ABCD0E6218}"/>
              </a:ext>
            </a:extLst>
          </p:cNvPr>
          <p:cNvSpPr txBox="1"/>
          <p:nvPr/>
        </p:nvSpPr>
        <p:spPr>
          <a:xfrm>
            <a:off x="3505201" y="6124832"/>
            <a:ext cx="3270421" cy="600164"/>
          </a:xfrm>
          <a:prstGeom prst="rect">
            <a:avLst/>
          </a:prstGeom>
          <a:noFill/>
        </p:spPr>
        <p:txBody>
          <a:bodyPr wrap="square" rtlCol="0">
            <a:spAutoFit/>
          </a:bodyPr>
          <a:lstStyle/>
          <a:p>
            <a:r>
              <a:rPr lang="en-US" sz="1100" b="1" dirty="0">
                <a:latin typeface="Arial" panose="020B0604020202020204" pitchFamily="34" charset="0"/>
                <a:cs typeface="Arial" panose="020B0604020202020204" pitchFamily="34" charset="0"/>
              </a:rPr>
              <a:t>Compound interest </a:t>
            </a:r>
            <a:r>
              <a:rPr lang="en-US" sz="1100" dirty="0">
                <a:latin typeface="Arial" panose="020B0604020202020204" pitchFamily="34" charset="0"/>
                <a:cs typeface="Arial" panose="020B0604020202020204" pitchFamily="34" charset="0"/>
              </a:rPr>
              <a:t>means each time interest is paid onto an amount, the added interest also receives interest from then on.</a:t>
            </a:r>
          </a:p>
        </p:txBody>
      </p:sp>
      <p:sp>
        <p:nvSpPr>
          <p:cNvPr id="24" name="Rectangle: Rounded Corners 37">
            <a:extLst>
              <a:ext uri="{FF2B5EF4-FFF2-40B4-BE49-F238E27FC236}">
                <a16:creationId xmlns:a16="http://schemas.microsoft.com/office/drawing/2014/main" id="{D428342C-BBFA-4F46-4677-E5D6F647EB94}"/>
              </a:ext>
            </a:extLst>
          </p:cNvPr>
          <p:cNvSpPr/>
          <p:nvPr/>
        </p:nvSpPr>
        <p:spPr>
          <a:xfrm>
            <a:off x="3599935" y="6683872"/>
            <a:ext cx="3064476" cy="483047"/>
          </a:xfrm>
          <a:prstGeom prst="roundRect">
            <a:avLst/>
          </a:prstGeom>
          <a:solidFill>
            <a:schemeClr val="accent6">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u="sng" dirty="0">
                <a:solidFill>
                  <a:schemeClr val="tx1"/>
                </a:solidFill>
                <a:latin typeface="Arial" panose="020B0604020202020204" pitchFamily="34" charset="0"/>
                <a:cs typeface="Arial" panose="020B0604020202020204" pitchFamily="34" charset="0"/>
              </a:rPr>
              <a:t>£400 at 3% compound interest for 3 years </a:t>
            </a:r>
          </a:p>
          <a:p>
            <a:pPr algn="ctr"/>
            <a:r>
              <a:rPr lang="en-US" sz="1100" dirty="0">
                <a:solidFill>
                  <a:schemeClr val="tx1"/>
                </a:solidFill>
                <a:latin typeface="Arial" panose="020B0604020202020204" pitchFamily="34" charset="0"/>
                <a:cs typeface="Arial" panose="020B0604020202020204" pitchFamily="34" charset="0"/>
              </a:rPr>
              <a:t>400 × 1.03 × 1.03 × 1.03 = 437.09</a:t>
            </a:r>
          </a:p>
          <a:p>
            <a:pPr algn="ctr"/>
            <a:r>
              <a:rPr lang="en-US" sz="1100" dirty="0">
                <a:solidFill>
                  <a:schemeClr val="tx1"/>
                </a:solidFill>
                <a:latin typeface="Arial" panose="020B0604020202020204" pitchFamily="34" charset="0"/>
                <a:cs typeface="Arial" panose="020B0604020202020204" pitchFamily="34" charset="0"/>
              </a:rPr>
              <a:t>400 × 1.03</a:t>
            </a:r>
            <a:r>
              <a:rPr lang="en-US" sz="1100" baseline="30000" dirty="0">
                <a:solidFill>
                  <a:schemeClr val="tx1"/>
                </a:solidFill>
                <a:latin typeface="Arial" panose="020B0604020202020204" pitchFamily="34" charset="0"/>
                <a:cs typeface="Arial" panose="020B0604020202020204" pitchFamily="34" charset="0"/>
              </a:rPr>
              <a:t>3</a:t>
            </a:r>
            <a:r>
              <a:rPr lang="en-US" sz="1100" dirty="0">
                <a:solidFill>
                  <a:schemeClr val="tx1"/>
                </a:solidFill>
                <a:latin typeface="Arial" panose="020B0604020202020204" pitchFamily="34" charset="0"/>
                <a:cs typeface="Arial" panose="020B0604020202020204" pitchFamily="34" charset="0"/>
              </a:rPr>
              <a:t> = 437.09</a:t>
            </a:r>
          </a:p>
        </p:txBody>
      </p:sp>
      <p:pic>
        <p:nvPicPr>
          <p:cNvPr id="27" name="Picture 26">
            <a:extLst>
              <a:ext uri="{FF2B5EF4-FFF2-40B4-BE49-F238E27FC236}">
                <a16:creationId xmlns:a16="http://schemas.microsoft.com/office/drawing/2014/main" id="{D7FC8A32-E14C-65F0-A4AF-74E5250FEC1B}"/>
              </a:ext>
            </a:extLst>
          </p:cNvPr>
          <p:cNvPicPr>
            <a:picLocks noChangeAspect="1"/>
          </p:cNvPicPr>
          <p:nvPr/>
        </p:nvPicPr>
        <p:blipFill>
          <a:blip r:embed="rId6"/>
          <a:stretch>
            <a:fillRect/>
          </a:stretch>
        </p:blipFill>
        <p:spPr>
          <a:xfrm>
            <a:off x="270133" y="7531442"/>
            <a:ext cx="463035" cy="469557"/>
          </a:xfrm>
          <a:prstGeom prst="rect">
            <a:avLst/>
          </a:prstGeom>
        </p:spPr>
      </p:pic>
      <mc:AlternateContent xmlns:mc="http://schemas.openxmlformats.org/markup-compatibility/2006" xmlns:a14="http://schemas.microsoft.com/office/drawing/2010/main">
        <mc:Choice Requires="a14">
          <p:sp>
            <p:nvSpPr>
              <p:cNvPr id="28" name="TextBox 27">
                <a:extLst>
                  <a:ext uri="{FF2B5EF4-FFF2-40B4-BE49-F238E27FC236}">
                    <a16:creationId xmlns:a16="http://schemas.microsoft.com/office/drawing/2014/main" id="{F0E04130-4AD6-F658-25AC-0B927AF8DA81}"/>
                  </a:ext>
                </a:extLst>
              </p:cNvPr>
              <p:cNvSpPr txBox="1"/>
              <p:nvPr/>
            </p:nvSpPr>
            <p:spPr>
              <a:xfrm>
                <a:off x="3520605" y="7467469"/>
                <a:ext cx="3193232" cy="2205732"/>
              </a:xfrm>
              <a:prstGeom prst="rect">
                <a:avLst/>
              </a:prstGeom>
              <a:noFill/>
              <a:ln>
                <a:noFill/>
              </a:ln>
            </p:spPr>
            <p:txBody>
              <a:bodyPr wrap="square" rtlCol="0">
                <a:spAutoFit/>
              </a:bodyPr>
              <a:lstStyle/>
              <a:p>
                <a:r>
                  <a:rPr lang="en-GB" sz="1100" b="1" dirty="0">
                    <a:latin typeface="Arial" panose="020B0604020202020204" pitchFamily="34" charset="0"/>
                    <a:ea typeface="A little sunshine" panose="02000603000000000000" pitchFamily="2" charset="0"/>
                    <a:cs typeface="Arial" panose="020B0604020202020204" pitchFamily="34" charset="0"/>
                  </a:rPr>
                  <a:t>Independent events </a:t>
                </a:r>
                <a:r>
                  <a:rPr lang="en-GB" sz="1100" dirty="0">
                    <a:latin typeface="Arial" panose="020B0604020202020204" pitchFamily="34" charset="0"/>
                    <a:ea typeface="A little sunshine" panose="02000603000000000000" pitchFamily="2" charset="0"/>
                    <a:cs typeface="Arial" panose="020B0604020202020204" pitchFamily="34" charset="0"/>
                  </a:rPr>
                  <a:t>are not affected by the other events (e.g. repeatedly tossing a coin). </a:t>
                </a:r>
                <a:endParaRPr lang="en-GB" sz="400" dirty="0">
                  <a:latin typeface="Arial" panose="020B0604020202020204" pitchFamily="34" charset="0"/>
                  <a:ea typeface="A little sunshine" panose="02000603000000000000" pitchFamily="2" charset="0"/>
                  <a:cs typeface="Arial" panose="020B0604020202020204" pitchFamily="34" charset="0"/>
                </a:endParaRPr>
              </a:p>
              <a:p>
                <a:endParaRPr lang="en-GB" sz="400" b="1"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 </a:t>
                </a:r>
                <a:r>
                  <a:rPr lang="en-GB" sz="1100" dirty="0">
                    <a:latin typeface="Arial" panose="020B0604020202020204" pitchFamily="34" charset="0"/>
                    <a:ea typeface="A little sunshine" panose="02000603000000000000" pitchFamily="2" charset="0"/>
                    <a:cs typeface="Arial" panose="020B0604020202020204" pitchFamily="34" charset="0"/>
                  </a:rPr>
                  <a:t>are those which depend upon what happened previously, e.g. Alex’s arrival time at school </a:t>
                </a:r>
                <a:r>
                  <a:rPr lang="en-GB" sz="1100" b="1" dirty="0">
                    <a:latin typeface="Arial" panose="020B0604020202020204" pitchFamily="34" charset="0"/>
                    <a:ea typeface="A little sunshine" panose="02000603000000000000" pitchFamily="2" charset="0"/>
                    <a:cs typeface="Arial" panose="020B0604020202020204" pitchFamily="34" charset="0"/>
                  </a:rPr>
                  <a:t>will affect</a:t>
                </a:r>
                <a:r>
                  <a:rPr lang="en-GB" sz="1100" dirty="0">
                    <a:latin typeface="Arial" panose="020B0604020202020204" pitchFamily="34" charset="0"/>
                    <a:ea typeface="A little sunshine" panose="02000603000000000000" pitchFamily="2" charset="0"/>
                    <a:cs typeface="Arial" panose="020B0604020202020204" pitchFamily="34" charset="0"/>
                  </a:rPr>
                  <a:t> how she performs on a test.</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t>P (late and passes her test)</a:t>
                </a:r>
              </a:p>
              <a:p>
                <a:pPr/>
                <a14:m>
                  <m:oMathPara xmlns:m="http://schemas.openxmlformats.org/officeDocument/2006/math">
                    <m:oMathParaPr>
                      <m:jc m:val="left"/>
                    </m:oMathParaPr>
                    <m:oMath xmlns:m="http://schemas.openxmlformats.org/officeDocument/2006/math">
                      <m:r>
                        <a:rPr lang="en-US" sz="1100" b="0" i="1" smtClean="0">
                          <a:latin typeface="Cambria Math" panose="02040503050406030204" pitchFamily="18" charset="0"/>
                        </a:rPr>
                        <m:t>    </m:t>
                      </m:r>
                      <m:f>
                        <m:fPr>
                          <m:ctrlPr>
                            <a:rPr lang="en-US" sz="1100" i="1">
                              <a:latin typeface="Cambria Math" panose="02040503050406030204" pitchFamily="18" charset="0"/>
                            </a:rPr>
                          </m:ctrlPr>
                        </m:fPr>
                        <m:num>
                          <m:r>
                            <a:rPr lang="en-US" sz="1100" i="1">
                              <a:latin typeface="Cambria Math" panose="02040503050406030204" pitchFamily="18" charset="0"/>
                            </a:rPr>
                            <m:t>3</m:t>
                          </m:r>
                        </m:num>
                        <m:den>
                          <m:r>
                            <a:rPr lang="en-US" sz="1100" i="1">
                              <a:latin typeface="Cambria Math" panose="02040503050406030204" pitchFamily="18" charset="0"/>
                            </a:rPr>
                            <m:t>10</m:t>
                          </m:r>
                        </m:den>
                      </m:f>
                      <m:r>
                        <a:rPr lang="en-US" sz="1100" b="0" i="1" smtClean="0">
                          <a:latin typeface="Cambria Math" panose="02040503050406030204" pitchFamily="18" charset="0"/>
                        </a:rPr>
                        <m:t> </m:t>
                      </m:r>
                      <m:r>
                        <a:rPr lang="en-US" sz="1100" i="1">
                          <a:latin typeface="Cambria Math" panose="02040503050406030204" pitchFamily="18" charset="0"/>
                        </a:rPr>
                        <m:t>×</m:t>
                      </m:r>
                      <m:r>
                        <a:rPr lang="en-US" sz="1100" b="0" i="1" smtClean="0">
                          <a:latin typeface="Cambria Math" panose="02040503050406030204" pitchFamily="18" charset="0"/>
                        </a:rPr>
                        <m:t> </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2</m:t>
                          </m:r>
                        </m:num>
                        <m:den>
                          <m:r>
                            <a:rPr lang="en-US" sz="1100" b="0" i="1" smtClean="0">
                              <a:latin typeface="Cambria Math" panose="02040503050406030204" pitchFamily="18" charset="0"/>
                            </a:rPr>
                            <m:t>7</m:t>
                          </m:r>
                        </m:den>
                      </m:f>
                      <m:r>
                        <a:rPr lang="en-US" sz="1100" b="0" i="1" smtClean="0">
                          <a:latin typeface="Cambria Math" panose="02040503050406030204" pitchFamily="18" charset="0"/>
                        </a:rPr>
                        <m:t>=</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6</m:t>
                          </m:r>
                        </m:num>
                        <m:den>
                          <m:r>
                            <a:rPr lang="en-US" sz="1100" b="0" i="1" smtClean="0">
                              <a:latin typeface="Cambria Math" panose="02040503050406030204" pitchFamily="18" charset="0"/>
                            </a:rPr>
                            <m:t>70</m:t>
                          </m:r>
                        </m:den>
                      </m:f>
                    </m:oMath>
                  </m:oMathPara>
                </a14:m>
                <a:endParaRPr lang="en-US" sz="1100" b="0" dirty="0"/>
              </a:p>
              <a:p>
                <a:r>
                  <a:rPr lang="en-GB" sz="1100" dirty="0"/>
                  <a:t>P (on time and passes)</a:t>
                </a:r>
              </a:p>
              <a:p>
                <a:pPr/>
                <a14:m>
                  <m:oMathPara xmlns:m="http://schemas.openxmlformats.org/officeDocument/2006/math">
                    <m:oMathParaPr>
                      <m:jc m:val="left"/>
                    </m:oMathParaPr>
                    <m:oMath xmlns:m="http://schemas.openxmlformats.org/officeDocument/2006/math">
                      <m:r>
                        <a:rPr lang="en-US" sz="1100" b="0" i="1" smtClean="0">
                          <a:latin typeface="Cambria Math" panose="02040503050406030204" pitchFamily="18" charset="0"/>
                        </a:rPr>
                        <m:t>    </m:t>
                      </m:r>
                      <m:f>
                        <m:fPr>
                          <m:ctrlPr>
                            <a:rPr lang="en-US" sz="1100" i="1">
                              <a:latin typeface="Cambria Math" panose="02040503050406030204" pitchFamily="18" charset="0"/>
                            </a:rPr>
                          </m:ctrlPr>
                        </m:fPr>
                        <m:num>
                          <m:r>
                            <a:rPr lang="en-US" sz="1100" b="0" i="1" smtClean="0">
                              <a:latin typeface="Cambria Math" panose="02040503050406030204" pitchFamily="18" charset="0"/>
                            </a:rPr>
                            <m:t>7</m:t>
                          </m:r>
                        </m:num>
                        <m:den>
                          <m:r>
                            <a:rPr lang="en-US" sz="1100" i="1">
                              <a:latin typeface="Cambria Math" panose="02040503050406030204" pitchFamily="18" charset="0"/>
                            </a:rPr>
                            <m:t>10</m:t>
                          </m:r>
                        </m:den>
                      </m:f>
                      <m:r>
                        <a:rPr lang="en-US" sz="1100" b="0" i="1" smtClean="0">
                          <a:latin typeface="Cambria Math" panose="02040503050406030204" pitchFamily="18" charset="0"/>
                        </a:rPr>
                        <m:t> </m:t>
                      </m:r>
                      <m:r>
                        <a:rPr lang="en-US" sz="1100" i="1">
                          <a:latin typeface="Cambria Math" panose="02040503050406030204" pitchFamily="18" charset="0"/>
                        </a:rPr>
                        <m:t>×</m:t>
                      </m:r>
                      <m:r>
                        <a:rPr lang="en-US" sz="1100" b="0" i="1" smtClean="0">
                          <a:latin typeface="Cambria Math" panose="02040503050406030204" pitchFamily="18" charset="0"/>
                        </a:rPr>
                        <m:t> </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6</m:t>
                          </m:r>
                        </m:num>
                        <m:den>
                          <m:r>
                            <a:rPr lang="en-US" sz="1100" b="0" i="1" smtClean="0">
                              <a:latin typeface="Cambria Math" panose="02040503050406030204" pitchFamily="18" charset="0"/>
                            </a:rPr>
                            <m:t>7</m:t>
                          </m:r>
                        </m:den>
                      </m:f>
                      <m:r>
                        <a:rPr lang="en-US" sz="1100" b="0" i="1" smtClean="0">
                          <a:latin typeface="Cambria Math" panose="02040503050406030204" pitchFamily="18" charset="0"/>
                        </a:rPr>
                        <m:t>=</m:t>
                      </m:r>
                      <m:f>
                        <m:fPr>
                          <m:ctrlPr>
                            <a:rPr lang="en-US" sz="1100" b="0" i="1" smtClean="0">
                              <a:latin typeface="Cambria Math" panose="02040503050406030204" pitchFamily="18" charset="0"/>
                            </a:rPr>
                          </m:ctrlPr>
                        </m:fPr>
                        <m:num>
                          <m:r>
                            <a:rPr lang="en-US" sz="1100" b="0" i="1" smtClean="0">
                              <a:latin typeface="Cambria Math" panose="02040503050406030204" pitchFamily="18" charset="0"/>
                            </a:rPr>
                            <m:t>42</m:t>
                          </m:r>
                        </m:num>
                        <m:den>
                          <m:r>
                            <a:rPr lang="en-US" sz="1100" b="0" i="1" smtClean="0">
                              <a:latin typeface="Cambria Math" panose="02040503050406030204" pitchFamily="18" charset="0"/>
                            </a:rPr>
                            <m:t>70</m:t>
                          </m:r>
                        </m:den>
                      </m:f>
                    </m:oMath>
                  </m:oMathPara>
                </a14:m>
                <a:endParaRPr lang="en-US" sz="1100" b="0" dirty="0"/>
              </a:p>
            </p:txBody>
          </p:sp>
        </mc:Choice>
        <mc:Fallback xmlns="">
          <p:sp>
            <p:nvSpPr>
              <p:cNvPr id="28" name="TextBox 27">
                <a:extLst>
                  <a:ext uri="{FF2B5EF4-FFF2-40B4-BE49-F238E27FC236}">
                    <a16:creationId xmlns:a16="http://schemas.microsoft.com/office/drawing/2014/main" id="{F0E04130-4AD6-F658-25AC-0B927AF8DA81}"/>
                  </a:ext>
                </a:extLst>
              </p:cNvPr>
              <p:cNvSpPr txBox="1">
                <a:spLocks noRot="1" noChangeAspect="1" noMove="1" noResize="1" noEditPoints="1" noAdjustHandles="1" noChangeArrowheads="1" noChangeShapeType="1" noTextEdit="1"/>
              </p:cNvSpPr>
              <p:nvPr/>
            </p:nvSpPr>
            <p:spPr>
              <a:xfrm>
                <a:off x="3520605" y="7467469"/>
                <a:ext cx="3193232" cy="2205732"/>
              </a:xfrm>
              <a:prstGeom prst="rect">
                <a:avLst/>
              </a:prstGeom>
              <a:blipFill>
                <a:blip r:embed="rId7"/>
                <a:stretch>
                  <a:fillRect/>
                </a:stretch>
              </a:blipFill>
              <a:ln>
                <a:noFill/>
              </a:ln>
            </p:spPr>
            <p:txBody>
              <a:bodyPr/>
              <a:lstStyle/>
              <a:p>
                <a:r>
                  <a:rPr lang="en-US">
                    <a:noFill/>
                  </a:rPr>
                  <a:t> </a:t>
                </a:r>
              </a:p>
            </p:txBody>
          </p:sp>
        </mc:Fallback>
      </mc:AlternateContent>
      <p:pic>
        <p:nvPicPr>
          <p:cNvPr id="32" name="Picture 31">
            <a:extLst>
              <a:ext uri="{FF2B5EF4-FFF2-40B4-BE49-F238E27FC236}">
                <a16:creationId xmlns:a16="http://schemas.microsoft.com/office/drawing/2014/main" id="{6B88D0B8-D1FB-B6DD-9BF0-6081A0CE9AC6}"/>
              </a:ext>
            </a:extLst>
          </p:cNvPr>
          <p:cNvPicPr>
            <a:picLocks noChangeAspect="1"/>
          </p:cNvPicPr>
          <p:nvPr/>
        </p:nvPicPr>
        <p:blipFill>
          <a:blip r:embed="rId8"/>
          <a:stretch>
            <a:fillRect/>
          </a:stretch>
        </p:blipFill>
        <p:spPr>
          <a:xfrm>
            <a:off x="5288691" y="8445873"/>
            <a:ext cx="1400433" cy="1191023"/>
          </a:xfrm>
          <a:prstGeom prst="rect">
            <a:avLst/>
          </a:prstGeom>
        </p:spPr>
      </p:pic>
      <p:pic>
        <p:nvPicPr>
          <p:cNvPr id="29" name="Picture 28">
            <a:extLst>
              <a:ext uri="{FF2B5EF4-FFF2-40B4-BE49-F238E27FC236}">
                <a16:creationId xmlns:a16="http://schemas.microsoft.com/office/drawing/2014/main" id="{1E73F703-1B1E-4683-898C-491839AA68C1}"/>
              </a:ext>
            </a:extLst>
          </p:cNvPr>
          <p:cNvPicPr>
            <a:picLocks noChangeAspect="1"/>
          </p:cNvPicPr>
          <p:nvPr/>
        </p:nvPicPr>
        <p:blipFill>
          <a:blip r:embed="rId9"/>
          <a:stretch>
            <a:fillRect/>
          </a:stretch>
        </p:blipFill>
        <p:spPr>
          <a:xfrm>
            <a:off x="65211" y="25830"/>
            <a:ext cx="2266786" cy="860216"/>
          </a:xfrm>
          <a:prstGeom prst="rect">
            <a:avLst/>
          </a:prstGeom>
        </p:spPr>
      </p:pic>
    </p:spTree>
    <p:extLst>
      <p:ext uri="{BB962C8B-B14F-4D97-AF65-F5344CB8AC3E}">
        <p14:creationId xmlns:p14="http://schemas.microsoft.com/office/powerpoint/2010/main" val="1978265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a:extLst>
              <a:ext uri="{FF2B5EF4-FFF2-40B4-BE49-F238E27FC236}">
                <a16:creationId xmlns:a16="http://schemas.microsoft.com/office/drawing/2014/main" id="{D4B2395C-13A5-46E0-8EB7-3DFDC408FEC9}"/>
              </a:ext>
            </a:extLst>
          </p:cNvPr>
          <p:cNvPicPr>
            <a:picLocks noChangeAspect="1"/>
          </p:cNvPicPr>
          <p:nvPr/>
        </p:nvPicPr>
        <p:blipFill>
          <a:blip r:embed="rId2"/>
          <a:stretch>
            <a:fillRect/>
          </a:stretch>
        </p:blipFill>
        <p:spPr>
          <a:xfrm>
            <a:off x="4984810" y="7364625"/>
            <a:ext cx="1700023" cy="1837039"/>
          </a:xfrm>
          <a:prstGeom prst="rect">
            <a:avLst/>
          </a:prstGeom>
        </p:spPr>
      </p:pic>
      <p:pic>
        <p:nvPicPr>
          <p:cNvPr id="3" name="Picture 2">
            <a:extLst>
              <a:ext uri="{FF2B5EF4-FFF2-40B4-BE49-F238E27FC236}">
                <a16:creationId xmlns:a16="http://schemas.microsoft.com/office/drawing/2014/main" id="{8B0DBD47-0FFC-2E19-DD67-FDAE11BBDB25}"/>
              </a:ext>
            </a:extLst>
          </p:cNvPr>
          <p:cNvPicPr>
            <a:picLocks noChangeAspect="1"/>
          </p:cNvPicPr>
          <p:nvPr/>
        </p:nvPicPr>
        <p:blipFill>
          <a:blip r:embed="rId3"/>
          <a:stretch>
            <a:fillRect/>
          </a:stretch>
        </p:blipFill>
        <p:spPr>
          <a:xfrm>
            <a:off x="3903298" y="3039762"/>
            <a:ext cx="2835256" cy="800133"/>
          </a:xfrm>
          <a:prstGeom prst="rect">
            <a:avLst/>
          </a:prstGeom>
        </p:spPr>
      </p:pic>
      <p:sp>
        <p:nvSpPr>
          <p:cNvPr id="9" name="TextBox 8">
            <a:extLst>
              <a:ext uri="{FF2B5EF4-FFF2-40B4-BE49-F238E27FC236}">
                <a16:creationId xmlns:a16="http://schemas.microsoft.com/office/drawing/2014/main" id="{69FD47A8-94F5-EB39-4A2A-23E2FB56F66F}"/>
              </a:ext>
            </a:extLst>
          </p:cNvPr>
          <p:cNvSpPr txBox="1"/>
          <p:nvPr/>
        </p:nvSpPr>
        <p:spPr>
          <a:xfrm>
            <a:off x="3141023" y="2824480"/>
            <a:ext cx="3630480" cy="1046440"/>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Direct proportion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Which of these graphs shows direct proportion?</a:t>
            </a:r>
          </a:p>
          <a:p>
            <a:endParaRPr lang="en-GB" sz="7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Explain</a:t>
            </a:r>
          </a:p>
          <a:p>
            <a:r>
              <a:rPr lang="en-GB" sz="1100" dirty="0">
                <a:latin typeface="Arial" panose="020B0604020202020204" pitchFamily="34" charset="0"/>
                <a:cs typeface="Arial" panose="020B0604020202020204" pitchFamily="34" charset="0"/>
              </a:rPr>
              <a:t>your</a:t>
            </a:r>
          </a:p>
          <a:p>
            <a:r>
              <a:rPr lang="en-GB" sz="1100" dirty="0">
                <a:latin typeface="Arial" panose="020B0604020202020204" pitchFamily="34" charset="0"/>
                <a:cs typeface="Arial" panose="020B0604020202020204" pitchFamily="34" charset="0"/>
              </a:rPr>
              <a:t>answer</a:t>
            </a:r>
          </a:p>
        </p:txBody>
      </p:sp>
      <p:sp>
        <p:nvSpPr>
          <p:cNvPr id="11" name="TextBox 10">
            <a:extLst>
              <a:ext uri="{FF2B5EF4-FFF2-40B4-BE49-F238E27FC236}">
                <a16:creationId xmlns:a16="http://schemas.microsoft.com/office/drawing/2014/main" id="{573414F7-A228-3B90-0993-D3A60E658521}"/>
              </a:ext>
            </a:extLst>
          </p:cNvPr>
          <p:cNvSpPr txBox="1"/>
          <p:nvPr/>
        </p:nvSpPr>
        <p:spPr>
          <a:xfrm>
            <a:off x="3183925" y="1330410"/>
            <a:ext cx="3529913" cy="1277273"/>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Use cover, look, write, check to write the definitions …</a:t>
            </a:r>
          </a:p>
          <a:p>
            <a:endParaRPr lang="en-GB" sz="1100" i="1" dirty="0">
              <a:latin typeface="Arial" panose="020B0604020202020204" pitchFamily="34"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Direct proportion:</a:t>
            </a:r>
            <a:r>
              <a:rPr lang="en-US" sz="1100" dirty="0">
                <a:latin typeface="Arial" panose="020B0604020202020204" pitchFamily="34" charset="0"/>
                <a:ea typeface="A little sunshine" panose="02000603000000000000" pitchFamily="2" charset="0"/>
                <a:cs typeface="Arial" panose="020B0604020202020204" pitchFamily="34" charset="0"/>
              </a:rPr>
              <a:t>. </a:t>
            </a:r>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Ratio: </a:t>
            </a:r>
          </a:p>
          <a:p>
            <a:r>
              <a:rPr lang="en-GB" sz="1100" b="1" dirty="0">
                <a:latin typeface="Arial" panose="020B0604020202020204" pitchFamily="34" charset="0"/>
                <a:ea typeface="A little sunshine" panose="02000603000000000000" pitchFamily="2" charset="0"/>
                <a:cs typeface="Arial" panose="020B0604020202020204" pitchFamily="34" charset="0"/>
              </a:rPr>
              <a:t>Theoretical probability:</a:t>
            </a:r>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b="1" dirty="0">
                <a:latin typeface="Arial" panose="020B0604020202020204" pitchFamily="34" charset="0"/>
                <a:ea typeface="A little sunshine" panose="02000603000000000000" pitchFamily="2" charset="0"/>
                <a:cs typeface="Arial" panose="020B0604020202020204" pitchFamily="34" charset="0"/>
              </a:rPr>
              <a:t>Relative frequency: </a:t>
            </a:r>
          </a:p>
          <a:p>
            <a:r>
              <a:rPr lang="en-GB" sz="1100" b="1" dirty="0">
                <a:latin typeface="Arial" panose="020B0604020202020204" pitchFamily="34" charset="0"/>
                <a:ea typeface="A little sunshine" panose="02000603000000000000" pitchFamily="2" charset="0"/>
                <a:cs typeface="Arial" panose="020B0604020202020204" pitchFamily="34" charset="0"/>
              </a:rPr>
              <a:t>Dependent events:</a:t>
            </a:r>
            <a:endParaRPr lang="en-GB" sz="1100" i="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02E5656B-9A32-6109-E9AD-07CE725DF7ED}"/>
              </a:ext>
            </a:extLst>
          </p:cNvPr>
          <p:cNvSpPr txBox="1"/>
          <p:nvPr/>
        </p:nvSpPr>
        <p:spPr>
          <a:xfrm>
            <a:off x="164059" y="1388984"/>
            <a:ext cx="3056936" cy="261610"/>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Write the ratios in the form 1 : 𝑛 and 𝑛 : 1</a:t>
            </a:r>
          </a:p>
        </p:txBody>
      </p:sp>
      <p:sp>
        <p:nvSpPr>
          <p:cNvPr id="2" name="TextBox 1">
            <a:extLst>
              <a:ext uri="{FF2B5EF4-FFF2-40B4-BE49-F238E27FC236}">
                <a16:creationId xmlns:a16="http://schemas.microsoft.com/office/drawing/2014/main" id="{ED5B059B-4EAA-0B49-570B-EAB926C3612C}"/>
              </a:ext>
            </a:extLst>
          </p:cNvPr>
          <p:cNvSpPr txBox="1"/>
          <p:nvPr/>
        </p:nvSpPr>
        <p:spPr>
          <a:xfrm>
            <a:off x="1853514" y="87364"/>
            <a:ext cx="4775886" cy="646331"/>
          </a:xfrm>
          <a:prstGeom prst="rect">
            <a:avLst/>
          </a:prstGeom>
          <a:noFill/>
        </p:spPr>
        <p:txBody>
          <a:bodyPr wrap="square" rtlCol="0">
            <a:spAutoFit/>
          </a:bodyPr>
          <a:lstStyle/>
          <a:p>
            <a:pPr algn="r"/>
            <a:r>
              <a:rPr lang="en-GB" u="sng" dirty="0">
                <a:latin typeface="Arial" panose="020B0604020202020204" pitchFamily="34" charset="0"/>
                <a:cs typeface="Arial" panose="020B0604020202020204" pitchFamily="34" charset="0"/>
              </a:rPr>
              <a:t>Year 11 − Proportional change</a:t>
            </a:r>
          </a:p>
          <a:p>
            <a:pPr algn="r"/>
            <a:r>
              <a:rPr lang="en-GB" u="sng" dirty="0">
                <a:latin typeface="Arial" panose="020B0604020202020204" pitchFamily="34" charset="0"/>
                <a:cs typeface="Arial" panose="020B0604020202020204" pitchFamily="34" charset="0"/>
              </a:rPr>
              <a:t>&amp; probability</a:t>
            </a:r>
          </a:p>
        </p:txBody>
      </p:sp>
      <p:sp>
        <p:nvSpPr>
          <p:cNvPr id="4" name="TextBox 3">
            <a:extLst>
              <a:ext uri="{FF2B5EF4-FFF2-40B4-BE49-F238E27FC236}">
                <a16:creationId xmlns:a16="http://schemas.microsoft.com/office/drawing/2014/main" id="{3EED859A-DAE9-C220-845F-2110317320A1}"/>
              </a:ext>
            </a:extLst>
          </p:cNvPr>
          <p:cNvSpPr txBox="1"/>
          <p:nvPr/>
        </p:nvSpPr>
        <p:spPr>
          <a:xfrm>
            <a:off x="172409" y="3924231"/>
            <a:ext cx="6590855" cy="1107996"/>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Ratios</a:t>
            </a:r>
            <a:r>
              <a:rPr lang="en-GB" sz="1100" b="1" dirty="0">
                <a:latin typeface="Arial" panose="020B0604020202020204" pitchFamily="34" charset="0"/>
                <a:cs typeface="Arial" panose="020B0604020202020204" pitchFamily="34" charset="0"/>
              </a:rPr>
              <a:t> </a:t>
            </a:r>
          </a:p>
          <a:p>
            <a:endParaRPr lang="en-GB" sz="1100" b="1"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E5DD462B-2DE1-A12C-D65D-24B41AE12A27}"/>
              </a:ext>
            </a:extLst>
          </p:cNvPr>
          <p:cNvSpPr txBox="1"/>
          <p:nvPr/>
        </p:nvSpPr>
        <p:spPr>
          <a:xfrm>
            <a:off x="201828" y="4119215"/>
            <a:ext cx="2178908" cy="938719"/>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Use bar models to share the </a:t>
            </a:r>
          </a:p>
          <a:p>
            <a:r>
              <a:rPr lang="en-GB" sz="1100" dirty="0">
                <a:latin typeface="Arial" panose="020B0604020202020204" pitchFamily="34" charset="0"/>
                <a:ea typeface="A little sunshine" panose="02000603000000000000" pitchFamily="2" charset="0"/>
                <a:cs typeface="Arial" panose="020B0604020202020204" pitchFamily="34" charset="0"/>
              </a:rPr>
              <a:t>numbers in the given ratios.</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Share 150 in the ratio 3 : 2</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Share 75 in the ratio 2 : 3</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Share 96 in the ratio 7 : 1 : 4</a:t>
            </a:r>
          </a:p>
        </p:txBody>
      </p:sp>
      <p:sp>
        <p:nvSpPr>
          <p:cNvPr id="13" name="TextBox 12">
            <a:extLst>
              <a:ext uri="{FF2B5EF4-FFF2-40B4-BE49-F238E27FC236}">
                <a16:creationId xmlns:a16="http://schemas.microsoft.com/office/drawing/2014/main" id="{1DE6A183-B458-8262-7136-4A49E76D73C9}"/>
              </a:ext>
            </a:extLst>
          </p:cNvPr>
          <p:cNvSpPr txBox="1"/>
          <p:nvPr/>
        </p:nvSpPr>
        <p:spPr>
          <a:xfrm>
            <a:off x="4510218" y="3929447"/>
            <a:ext cx="2421924" cy="1107996"/>
          </a:xfrm>
          <a:prstGeom prst="rect">
            <a:avLst/>
          </a:prstGeom>
          <a:noFill/>
        </p:spPr>
        <p:txBody>
          <a:bodyPr wrap="square" rtlCol="0">
            <a:spAutoFit/>
          </a:bodyPr>
          <a:lstStyle/>
          <a:p>
            <a:r>
              <a:rPr lang="en-US" sz="1100" dirty="0">
                <a:latin typeface="Arial" panose="020B0604020202020204" pitchFamily="34" charset="0"/>
                <a:cs typeface="Arial" panose="020B0604020202020204" pitchFamily="34" charset="0"/>
              </a:rPr>
              <a:t>Dora and Mo share some money </a:t>
            </a:r>
          </a:p>
          <a:p>
            <a:r>
              <a:rPr lang="en-US" sz="1100" dirty="0">
                <a:latin typeface="Arial" panose="020B0604020202020204" pitchFamily="34" charset="0"/>
                <a:cs typeface="Arial" panose="020B0604020202020204" pitchFamily="34" charset="0"/>
              </a:rPr>
              <a:t>in the ratio 5 : 3</a:t>
            </a:r>
          </a:p>
          <a:p>
            <a:r>
              <a:rPr lang="en-US" sz="1100" dirty="0">
                <a:latin typeface="Arial" panose="020B0604020202020204" pitchFamily="34" charset="0"/>
                <a:cs typeface="Arial" panose="020B0604020202020204" pitchFamily="34" charset="0"/>
              </a:rPr>
              <a:t>If Dora gets £120 more than Mo, how much money did they share?</a:t>
            </a:r>
          </a:p>
          <a:p>
            <a:r>
              <a:rPr lang="en-US" sz="1100" dirty="0">
                <a:latin typeface="Arial" panose="020B0604020202020204" pitchFamily="34" charset="0"/>
                <a:cs typeface="Arial" panose="020B0604020202020204" pitchFamily="34" charset="0"/>
              </a:rPr>
              <a:t>Use the bar model to help you answer the question.</a:t>
            </a:r>
          </a:p>
        </p:txBody>
      </p:sp>
      <p:pic>
        <p:nvPicPr>
          <p:cNvPr id="14" name="Picture 13">
            <a:extLst>
              <a:ext uri="{FF2B5EF4-FFF2-40B4-BE49-F238E27FC236}">
                <a16:creationId xmlns:a16="http://schemas.microsoft.com/office/drawing/2014/main" id="{35C925C1-8518-8EC5-E72E-9A232E3F041D}"/>
              </a:ext>
            </a:extLst>
          </p:cNvPr>
          <p:cNvPicPr>
            <a:picLocks noChangeAspect="1"/>
          </p:cNvPicPr>
          <p:nvPr/>
        </p:nvPicPr>
        <p:blipFill>
          <a:blip r:embed="rId4"/>
          <a:stretch>
            <a:fillRect/>
          </a:stretch>
        </p:blipFill>
        <p:spPr>
          <a:xfrm>
            <a:off x="2397209" y="4068896"/>
            <a:ext cx="2022955" cy="832618"/>
          </a:xfrm>
          <a:prstGeom prst="rect">
            <a:avLst/>
          </a:prstGeom>
        </p:spPr>
      </p:pic>
      <p:sp>
        <p:nvSpPr>
          <p:cNvPr id="15" name="Rectangle 14">
            <a:extLst>
              <a:ext uri="{FF2B5EF4-FFF2-40B4-BE49-F238E27FC236}">
                <a16:creationId xmlns:a16="http://schemas.microsoft.com/office/drawing/2014/main" id="{A330D546-0A27-01AD-D0E2-FBEC5994EC31}"/>
              </a:ext>
            </a:extLst>
          </p:cNvPr>
          <p:cNvSpPr/>
          <p:nvPr/>
        </p:nvSpPr>
        <p:spPr>
          <a:xfrm>
            <a:off x="3847070" y="4761470"/>
            <a:ext cx="510746" cy="22242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TextBox 15">
            <a:extLst>
              <a:ext uri="{FF2B5EF4-FFF2-40B4-BE49-F238E27FC236}">
                <a16:creationId xmlns:a16="http://schemas.microsoft.com/office/drawing/2014/main" id="{2E963E50-86CB-7F93-1428-80730B4F05D8}"/>
              </a:ext>
            </a:extLst>
          </p:cNvPr>
          <p:cNvSpPr txBox="1"/>
          <p:nvPr/>
        </p:nvSpPr>
        <p:spPr>
          <a:xfrm>
            <a:off x="180647" y="5094003"/>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Percentages, decimals &amp; fractions</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CA7B8834-12ED-E0B5-F70B-64AB2A4CB144}"/>
              </a:ext>
            </a:extLst>
          </p:cNvPr>
          <p:cNvSpPr txBox="1"/>
          <p:nvPr/>
        </p:nvSpPr>
        <p:spPr>
          <a:xfrm>
            <a:off x="1705233" y="5347845"/>
            <a:ext cx="1779371" cy="1908215"/>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Calculate:</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10% of 48</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36% of 780</a:t>
            </a:r>
          </a:p>
          <a:p>
            <a:pPr marL="228600" indent="-228600">
              <a:buFont typeface="+mj-lt"/>
              <a:buAutoNum type="arabicPeriod"/>
            </a:pPr>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Decrease 120 by:</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10%</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25%</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State the % multiplier for:</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40%</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3%</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A 25% increase </a:t>
            </a:r>
          </a:p>
        </p:txBody>
      </p:sp>
      <mc:AlternateContent xmlns:mc="http://schemas.openxmlformats.org/markup-compatibility/2006" xmlns:a14="http://schemas.microsoft.com/office/drawing/2010/main">
        <mc:Choice Requires="a14">
          <p:graphicFrame>
            <p:nvGraphicFramePr>
              <p:cNvPr id="18" name="Table 17">
                <a:extLst>
                  <a:ext uri="{FF2B5EF4-FFF2-40B4-BE49-F238E27FC236}">
                    <a16:creationId xmlns:a16="http://schemas.microsoft.com/office/drawing/2014/main" id="{CE445B33-B4D0-FF82-D6C0-7033CBE13D23}"/>
                  </a:ext>
                </a:extLst>
              </p:cNvPr>
              <p:cNvGraphicFramePr>
                <a:graphicFrameLocks noGrp="1"/>
              </p:cNvGraphicFramePr>
              <p:nvPr>
                <p:extLst>
                  <p:ext uri="{D42A27DB-BD31-4B8C-83A1-F6EECF244321}">
                    <p14:modId xmlns:p14="http://schemas.microsoft.com/office/powerpoint/2010/main" val="974121424"/>
                  </p:ext>
                </p:extLst>
              </p:nvPr>
            </p:nvGraphicFramePr>
            <p:xfrm>
              <a:off x="220361" y="5603788"/>
              <a:ext cx="1476633" cy="1562227"/>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44487">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20</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833774301"/>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44487">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14:m>
                            <m:oMathPara xmlns:m="http://schemas.openxmlformats.org/officeDocument/2006/math">
                              <m:oMathParaPr>
                                <m:jc m:val="centerGroup"/>
                              </m:oMathParaPr>
                              <m:oMath xmlns:m="http://schemas.openxmlformats.org/officeDocument/2006/math">
                                <m:f>
                                  <m:fPr>
                                    <m:ctrlPr>
                                      <a:rPr lang="en-US" sz="600" b="0" i="1" smtClean="0">
                                        <a:latin typeface="Cambria Math" panose="02040503050406030204" pitchFamily="18" charset="0"/>
                                        <a:cs typeface="Arial" panose="020B0604020202020204" pitchFamily="34" charset="0"/>
                                      </a:rPr>
                                    </m:ctrlPr>
                                  </m:fPr>
                                  <m:num>
                                    <m:r>
                                      <a:rPr lang="en-US" sz="600" b="0" i="1" smtClean="0">
                                        <a:latin typeface="Cambria Math" panose="02040503050406030204" pitchFamily="18" charset="0"/>
                                        <a:cs typeface="Arial" panose="020B0604020202020204" pitchFamily="34" charset="0"/>
                                      </a:rPr>
                                      <m:t>1</m:t>
                                    </m:r>
                                  </m:num>
                                  <m:den>
                                    <m:r>
                                      <a:rPr lang="en-US" sz="600" b="0" i="1" smtClean="0">
                                        <a:latin typeface="Cambria Math" panose="02040503050406030204" pitchFamily="18" charset="0"/>
                                        <a:cs typeface="Arial" panose="020B0604020202020204" pitchFamily="34" charset="0"/>
                                      </a:rPr>
                                      <m:t>4</m:t>
                                    </m:r>
                                  </m:den>
                                </m:f>
                              </m:oMath>
                            </m:oMathPara>
                          </a14:m>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639363559"/>
                      </a:ext>
                    </a:extLst>
                  </a:tr>
                  <a:tr h="244487">
                    <a:tc>
                      <a:txBody>
                        <a:bodyPr/>
                        <a:lstStyle/>
                        <a:p>
                          <a:pPr algn="ctr"/>
                          <a:r>
                            <a:rPr lang="en-US" sz="1100" dirty="0">
                              <a:latin typeface="Arial" panose="020B0604020202020204" pitchFamily="34" charset="0"/>
                              <a:cs typeface="Arial" panose="020B0604020202020204" pitchFamily="34" charset="0"/>
                            </a:rPr>
                            <a:t>75%</a:t>
                          </a: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bl>
              </a:graphicData>
            </a:graphic>
          </p:graphicFrame>
        </mc:Choice>
        <mc:Fallback xmlns="">
          <p:graphicFrame>
            <p:nvGraphicFramePr>
              <p:cNvPr id="18" name="Table 17">
                <a:extLst>
                  <a:ext uri="{FF2B5EF4-FFF2-40B4-BE49-F238E27FC236}">
                    <a16:creationId xmlns:a16="http://schemas.microsoft.com/office/drawing/2014/main" id="{CE445B33-B4D0-FF82-D6C0-7033CBE13D23}"/>
                  </a:ext>
                </a:extLst>
              </p:cNvPr>
              <p:cNvGraphicFramePr>
                <a:graphicFrameLocks noGrp="1"/>
              </p:cNvGraphicFramePr>
              <p:nvPr>
                <p:extLst>
                  <p:ext uri="{D42A27DB-BD31-4B8C-83A1-F6EECF244321}">
                    <p14:modId xmlns:p14="http://schemas.microsoft.com/office/powerpoint/2010/main" val="974121424"/>
                  </p:ext>
                </p:extLst>
              </p:nvPr>
            </p:nvGraphicFramePr>
            <p:xfrm>
              <a:off x="220361" y="5603788"/>
              <a:ext cx="1476633" cy="1562227"/>
            </p:xfrm>
            <a:graphic>
              <a:graphicData uri="http://schemas.openxmlformats.org/drawingml/2006/table">
                <a:tbl>
                  <a:tblPr firstRow="1" bandRow="1">
                    <a:tableStyleId>{5940675A-B579-460E-94D1-54222C63F5DA}</a:tableStyleId>
                  </a:tblPr>
                  <a:tblGrid>
                    <a:gridCol w="492211">
                      <a:extLst>
                        <a:ext uri="{9D8B030D-6E8A-4147-A177-3AD203B41FA5}">
                          <a16:colId xmlns:a16="http://schemas.microsoft.com/office/drawing/2014/main" val="2676358331"/>
                        </a:ext>
                      </a:extLst>
                    </a:gridCol>
                    <a:gridCol w="492211">
                      <a:extLst>
                        <a:ext uri="{9D8B030D-6E8A-4147-A177-3AD203B41FA5}">
                          <a16:colId xmlns:a16="http://schemas.microsoft.com/office/drawing/2014/main" val="2609269875"/>
                        </a:ext>
                      </a:extLst>
                    </a:gridCol>
                    <a:gridCol w="492211">
                      <a:extLst>
                        <a:ext uri="{9D8B030D-6E8A-4147-A177-3AD203B41FA5}">
                          <a16:colId xmlns:a16="http://schemas.microsoft.com/office/drawing/2014/main" val="622396681"/>
                        </a:ext>
                      </a:extLst>
                    </a:gridCol>
                  </a:tblGrid>
                  <a:tr h="259080">
                    <a:tc>
                      <a:txBody>
                        <a:bodyPr/>
                        <a:lstStyle/>
                        <a:p>
                          <a:pPr algn="ctr"/>
                          <a:r>
                            <a:rPr lang="en-US" sz="1100" dirty="0">
                              <a:latin typeface="Arial" panose="020B0604020202020204" pitchFamily="34" charset="0"/>
                              <a:cs typeface="Arial" panose="020B0604020202020204" pitchFamily="34" charset="0"/>
                            </a:rPr>
                            <a:t>1%</a:t>
                          </a:r>
                        </a:p>
                      </a:txBody>
                      <a:tcPr/>
                    </a:tc>
                    <a:tc>
                      <a:txBody>
                        <a:bodyPr/>
                        <a:lstStyle/>
                        <a:p>
                          <a:pPr algn="ctr"/>
                          <a:r>
                            <a:rPr lang="en-US" sz="1100">
                              <a:latin typeface="Arial" panose="020B0604020202020204" pitchFamily="34" charset="0"/>
                              <a:cs typeface="Arial" panose="020B0604020202020204" pitchFamily="34" charset="0"/>
                            </a:rPr>
                            <a:t>0.01</a:t>
                          </a: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314358"/>
                      </a:ext>
                    </a:extLst>
                  </a:tr>
                  <a:tr h="263271">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110000" r="-2564" b="-435000"/>
                          </a:stretch>
                        </a:blipFill>
                      </a:tcPr>
                    </a:tc>
                    <a:extLst>
                      <a:ext uri="{0D108BD9-81ED-4DB2-BD59-A6C34878D82A}">
                        <a16:rowId xmlns:a16="http://schemas.microsoft.com/office/drawing/2014/main" val="2833774301"/>
                      </a:ext>
                    </a:extLst>
                  </a:tr>
                  <a:tr h="259080">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0.1</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5800079"/>
                      </a:ext>
                    </a:extLst>
                  </a:tr>
                  <a:tr h="259080">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r>
                            <a:rPr lang="en-US" sz="1100" dirty="0">
                              <a:latin typeface="Arial" panose="020B0604020202020204" pitchFamily="34" charset="0"/>
                              <a:cs typeface="Arial" panose="020B0604020202020204" pitchFamily="34" charset="0"/>
                            </a:rPr>
                            <a:t>0.2</a:t>
                          </a: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134266224"/>
                      </a:ext>
                    </a:extLst>
                  </a:tr>
                  <a:tr h="262636">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endParaRPr lang="en-US"/>
                        </a:p>
                      </a:txBody>
                      <a:tcPr>
                        <a:blipFill>
                          <a:blip r:embed="rId5"/>
                          <a:stretch>
                            <a:fillRect l="-202564" t="-420000" r="-2564" b="-125000"/>
                          </a:stretch>
                        </a:blipFill>
                      </a:tcPr>
                    </a:tc>
                    <a:extLst>
                      <a:ext uri="{0D108BD9-81ED-4DB2-BD59-A6C34878D82A}">
                        <a16:rowId xmlns:a16="http://schemas.microsoft.com/office/drawing/2014/main" val="639363559"/>
                      </a:ext>
                    </a:extLst>
                  </a:tr>
                  <a:tr h="259080">
                    <a:tc>
                      <a:txBody>
                        <a:bodyPr/>
                        <a:lstStyle/>
                        <a:p>
                          <a:pPr algn="ctr"/>
                          <a:r>
                            <a:rPr lang="en-US" sz="1100" dirty="0">
                              <a:latin typeface="Arial" panose="020B0604020202020204" pitchFamily="34" charset="0"/>
                              <a:cs typeface="Arial" panose="020B0604020202020204" pitchFamily="34" charset="0"/>
                            </a:rPr>
                            <a:t>75%</a:t>
                          </a:r>
                        </a:p>
                      </a:txBody>
                      <a:tcPr/>
                    </a:tc>
                    <a:tc>
                      <a:txBody>
                        <a:bodyPr/>
                        <a:lstStyle/>
                        <a:p>
                          <a:pPr algn="ctr"/>
                          <a:endParaRPr lang="en-US" sz="1100" dirty="0">
                            <a:latin typeface="Arial" panose="020B0604020202020204" pitchFamily="34" charset="0"/>
                            <a:cs typeface="Arial" panose="020B0604020202020204" pitchFamily="34" charset="0"/>
                          </a:endParaRPr>
                        </a:p>
                      </a:txBody>
                      <a:tcPr/>
                    </a:tc>
                    <a:tc>
                      <a:txBody>
                        <a:bodyPr/>
                        <a:lstStyle/>
                        <a:p>
                          <a:pPr algn="ctr"/>
                          <a:endParaRPr lang="en-US" sz="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7739431"/>
                      </a:ext>
                    </a:extLst>
                  </a:tr>
                </a:tbl>
              </a:graphicData>
            </a:graphic>
          </p:graphicFrame>
        </mc:Fallback>
      </mc:AlternateContent>
      <p:sp>
        <p:nvSpPr>
          <p:cNvPr id="19" name="TextBox 18">
            <a:extLst>
              <a:ext uri="{FF2B5EF4-FFF2-40B4-BE49-F238E27FC236}">
                <a16:creationId xmlns:a16="http://schemas.microsoft.com/office/drawing/2014/main" id="{97503804-1F6A-D22E-121D-4FDED239740E}"/>
              </a:ext>
            </a:extLst>
          </p:cNvPr>
          <p:cNvSpPr txBox="1"/>
          <p:nvPr/>
        </p:nvSpPr>
        <p:spPr>
          <a:xfrm>
            <a:off x="152400" y="5327250"/>
            <a:ext cx="1795849" cy="261610"/>
          </a:xfrm>
          <a:prstGeom prst="rect">
            <a:avLst/>
          </a:prstGeom>
          <a:noFill/>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Complete the table</a:t>
            </a:r>
          </a:p>
        </p:txBody>
      </p:sp>
      <p:sp>
        <p:nvSpPr>
          <p:cNvPr id="20" name="TextBox 19">
            <a:extLst>
              <a:ext uri="{FF2B5EF4-FFF2-40B4-BE49-F238E27FC236}">
                <a16:creationId xmlns:a16="http://schemas.microsoft.com/office/drawing/2014/main" id="{4765B54F-066B-9F69-5C2E-78487E4E3B5E}"/>
              </a:ext>
            </a:extLst>
          </p:cNvPr>
          <p:cNvSpPr txBox="1"/>
          <p:nvPr/>
        </p:nvSpPr>
        <p:spPr>
          <a:xfrm>
            <a:off x="3512852" y="5089884"/>
            <a:ext cx="3240000" cy="2123658"/>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Percentage and interest</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88634FAC-A563-522F-1950-56E7BF7F4494}"/>
              </a:ext>
            </a:extLst>
          </p:cNvPr>
          <p:cNvSpPr txBox="1"/>
          <p:nvPr/>
        </p:nvSpPr>
        <p:spPr>
          <a:xfrm>
            <a:off x="3501082" y="5263978"/>
            <a:ext cx="3270421" cy="1954381"/>
          </a:xfrm>
          <a:prstGeom prst="rect">
            <a:avLst/>
          </a:prstGeom>
          <a:noFill/>
        </p:spPr>
        <p:txBody>
          <a:bodyPr wrap="square" rtlCol="0">
            <a:spAutoFit/>
          </a:bodyPr>
          <a:lstStyle/>
          <a:p>
            <a:pPr marL="228600" indent="-228600">
              <a:buFont typeface="+mj-lt"/>
              <a:buAutoNum type="arabicPeriod"/>
            </a:pPr>
            <a:r>
              <a:rPr lang="en-US" sz="1100" dirty="0">
                <a:latin typeface="Arial" panose="020B0604020202020204" pitchFamily="34" charset="0"/>
                <a:cs typeface="Arial" panose="020B0604020202020204" pitchFamily="34" charset="0"/>
              </a:rPr>
              <a:t>Dora invests £2,000 at 4% simple interest per annum. How much interest would she earn after 5 years?</a:t>
            </a:r>
          </a:p>
          <a:p>
            <a:pPr marL="228600" indent="-228600">
              <a:buFont typeface="+mj-lt"/>
              <a:buAutoNum type="arabicPeriod"/>
            </a:pPr>
            <a:r>
              <a:rPr lang="en-US" sz="1100" dirty="0">
                <a:latin typeface="Arial" panose="020B0604020202020204" pitchFamily="34" charset="0"/>
                <a:cs typeface="Arial" panose="020B0604020202020204" pitchFamily="34" charset="0"/>
              </a:rPr>
              <a:t>Rosie invests £6,000 at 2.5% compound interest per annum. What is her investment worth after 7 years?</a:t>
            </a:r>
          </a:p>
          <a:p>
            <a:pPr marL="228600" indent="-228600">
              <a:buFont typeface="+mj-lt"/>
              <a:buAutoNum type="arabicPeriod"/>
            </a:pPr>
            <a:r>
              <a:rPr lang="en-US" sz="1100" dirty="0">
                <a:latin typeface="Arial" panose="020B0604020202020204" pitchFamily="34" charset="0"/>
                <a:cs typeface="Arial" panose="020B0604020202020204" pitchFamily="34" charset="0"/>
              </a:rPr>
              <a:t>Which investment, A or B, will give the greater amount of </a:t>
            </a:r>
            <a:br>
              <a:rPr lang="en-US" sz="1100" dirty="0">
                <a:latin typeface="Arial" panose="020B0604020202020204" pitchFamily="34" charset="0"/>
                <a:cs typeface="Arial" panose="020B0604020202020204" pitchFamily="34" charset="0"/>
              </a:rPr>
            </a:br>
            <a:r>
              <a:rPr lang="en-US" sz="1100" dirty="0">
                <a:latin typeface="Arial" panose="020B0604020202020204" pitchFamily="34" charset="0"/>
                <a:cs typeface="Arial" panose="020B0604020202020204" pitchFamily="34" charset="0"/>
              </a:rPr>
              <a:t>interest after:</a:t>
            </a:r>
            <a:br>
              <a:rPr lang="en-US" sz="1100" dirty="0">
                <a:latin typeface="Arial" panose="020B0604020202020204" pitchFamily="34" charset="0"/>
                <a:cs typeface="Arial" panose="020B0604020202020204" pitchFamily="34" charset="0"/>
              </a:rPr>
            </a:br>
            <a:r>
              <a:rPr lang="en-US" sz="1100" dirty="0">
                <a:latin typeface="Arial" panose="020B0604020202020204" pitchFamily="34" charset="0"/>
                <a:cs typeface="Arial" panose="020B0604020202020204" pitchFamily="34" charset="0"/>
              </a:rPr>
              <a:t>a) 2 years?</a:t>
            </a:r>
            <a:br>
              <a:rPr lang="en-US" sz="1100" dirty="0">
                <a:latin typeface="Arial" panose="020B0604020202020204" pitchFamily="34" charset="0"/>
                <a:cs typeface="Arial" panose="020B0604020202020204" pitchFamily="34" charset="0"/>
              </a:rPr>
            </a:br>
            <a:r>
              <a:rPr lang="en-US" sz="1100" dirty="0">
                <a:latin typeface="Arial" panose="020B0604020202020204" pitchFamily="34" charset="0"/>
                <a:cs typeface="Arial" panose="020B0604020202020204" pitchFamily="34" charset="0"/>
              </a:rPr>
              <a:t>b) 5 years?</a:t>
            </a:r>
          </a:p>
        </p:txBody>
      </p:sp>
      <p:pic>
        <p:nvPicPr>
          <p:cNvPr id="25" name="Picture 24">
            <a:extLst>
              <a:ext uri="{FF2B5EF4-FFF2-40B4-BE49-F238E27FC236}">
                <a16:creationId xmlns:a16="http://schemas.microsoft.com/office/drawing/2014/main" id="{8B7E4673-E720-0594-7554-3F89FD6C87F0}"/>
              </a:ext>
            </a:extLst>
          </p:cNvPr>
          <p:cNvPicPr>
            <a:picLocks noChangeAspect="1"/>
          </p:cNvPicPr>
          <p:nvPr/>
        </p:nvPicPr>
        <p:blipFill>
          <a:blip r:embed="rId6"/>
          <a:stretch>
            <a:fillRect/>
          </a:stretch>
        </p:blipFill>
        <p:spPr>
          <a:xfrm>
            <a:off x="4761470" y="6502533"/>
            <a:ext cx="1956486" cy="668756"/>
          </a:xfrm>
          <a:prstGeom prst="rect">
            <a:avLst/>
          </a:prstGeom>
        </p:spPr>
      </p:pic>
      <p:sp>
        <p:nvSpPr>
          <p:cNvPr id="26" name="TextBox 25">
            <a:extLst>
              <a:ext uri="{FF2B5EF4-FFF2-40B4-BE49-F238E27FC236}">
                <a16:creationId xmlns:a16="http://schemas.microsoft.com/office/drawing/2014/main" id="{9E8563A5-E16C-3ED5-E993-10E2B7D62E54}"/>
              </a:ext>
            </a:extLst>
          </p:cNvPr>
          <p:cNvSpPr txBox="1"/>
          <p:nvPr/>
        </p:nvSpPr>
        <p:spPr>
          <a:xfrm>
            <a:off x="3512114" y="7273436"/>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(2)</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8337A2B8-A367-0D52-C5EC-AD7DB66416DF}"/>
              </a:ext>
            </a:extLst>
          </p:cNvPr>
          <p:cNvSpPr txBox="1"/>
          <p:nvPr/>
        </p:nvSpPr>
        <p:spPr>
          <a:xfrm>
            <a:off x="179908" y="7294034"/>
            <a:ext cx="3240000" cy="2462213"/>
          </a:xfrm>
          <a:prstGeom prst="rect">
            <a:avLst/>
          </a:prstGeom>
          <a:noFill/>
          <a:ln w="12700">
            <a:solidFill>
              <a:schemeClr val="tx1"/>
            </a:solidFill>
          </a:ln>
        </p:spPr>
        <p:txBody>
          <a:bodyPr wrap="square" rtlCol="0">
            <a:spAutoFit/>
          </a:bodyPr>
          <a:lstStyle/>
          <a:p>
            <a:r>
              <a:rPr lang="en-GB" sz="1100" b="1" u="sng" dirty="0">
                <a:latin typeface="Arial" panose="020B0604020202020204" pitchFamily="34" charset="0"/>
                <a:cs typeface="Arial" panose="020B0604020202020204" pitchFamily="34" charset="0"/>
              </a:rPr>
              <a:t>Probability (1)</a:t>
            </a: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b="1" u="sng"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0668CB57-B854-B79E-B3C0-988AB16FAD78}"/>
              </a:ext>
            </a:extLst>
          </p:cNvPr>
          <p:cNvSpPr txBox="1"/>
          <p:nvPr/>
        </p:nvSpPr>
        <p:spPr>
          <a:xfrm>
            <a:off x="163688" y="7496302"/>
            <a:ext cx="3147923" cy="2123658"/>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Complete the relative frequency table.</a:t>
            </a: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A dice is rolled 54 times. How many fives would you expect to roll?</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What is the theoretical probability that you flip three heads in a row?</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Two dice are rolled. What is the theoretical probability that the total of both dice is 12?</a:t>
            </a:r>
          </a:p>
        </p:txBody>
      </p:sp>
      <p:sp>
        <p:nvSpPr>
          <p:cNvPr id="32" name="TextBox 31">
            <a:extLst>
              <a:ext uri="{FF2B5EF4-FFF2-40B4-BE49-F238E27FC236}">
                <a16:creationId xmlns:a16="http://schemas.microsoft.com/office/drawing/2014/main" id="{8721FBB3-3719-0355-6D03-34FEA619BAFB}"/>
              </a:ext>
            </a:extLst>
          </p:cNvPr>
          <p:cNvSpPr txBox="1"/>
          <p:nvPr/>
        </p:nvSpPr>
        <p:spPr>
          <a:xfrm>
            <a:off x="3520605" y="7467469"/>
            <a:ext cx="3193232" cy="2185214"/>
          </a:xfrm>
          <a:prstGeom prst="rect">
            <a:avLst/>
          </a:prstGeom>
          <a:noFill/>
          <a:ln>
            <a:noFill/>
          </a:ln>
        </p:spPr>
        <p:txBody>
          <a:bodyPr wrap="square" rtlCol="0">
            <a:spAutoFit/>
          </a:bodyPr>
          <a:lstStyle/>
          <a:p>
            <a:r>
              <a:rPr lang="en-GB" sz="1100" dirty="0">
                <a:latin typeface="Arial" panose="020B0604020202020204" pitchFamily="34" charset="0"/>
                <a:ea typeface="A little sunshine" panose="02000603000000000000" pitchFamily="2" charset="0"/>
                <a:cs typeface="Arial" panose="020B0604020202020204" pitchFamily="34" charset="0"/>
              </a:rPr>
              <a:t>The probability of Amir </a:t>
            </a:r>
          </a:p>
          <a:p>
            <a:r>
              <a:rPr lang="en-GB" sz="1100" dirty="0">
                <a:latin typeface="Arial" panose="020B0604020202020204" pitchFamily="34" charset="0"/>
                <a:ea typeface="A little sunshine" panose="02000603000000000000" pitchFamily="2" charset="0"/>
                <a:cs typeface="Arial" panose="020B0604020202020204" pitchFamily="34" charset="0"/>
              </a:rPr>
              <a:t>being late for work on </a:t>
            </a:r>
          </a:p>
          <a:p>
            <a:r>
              <a:rPr lang="en-GB" sz="1100" dirty="0">
                <a:latin typeface="Arial" panose="020B0604020202020204" pitchFamily="34" charset="0"/>
                <a:ea typeface="A little sunshine" panose="02000603000000000000" pitchFamily="2" charset="0"/>
                <a:cs typeface="Arial" panose="020B0604020202020204" pitchFamily="34" charset="0"/>
              </a:rPr>
              <a:t>Monday and Tuesday </a:t>
            </a:r>
          </a:p>
          <a:p>
            <a:r>
              <a:rPr lang="en-GB" sz="1100" dirty="0">
                <a:latin typeface="Arial" panose="020B0604020202020204" pitchFamily="34" charset="0"/>
                <a:ea typeface="A little sunshine" panose="02000603000000000000" pitchFamily="2" charset="0"/>
                <a:cs typeface="Arial" panose="020B0604020202020204" pitchFamily="34" charset="0"/>
              </a:rPr>
              <a:t>is shown in the tree</a:t>
            </a:r>
          </a:p>
          <a:p>
            <a:r>
              <a:rPr lang="en-GB" sz="1100" dirty="0">
                <a:latin typeface="Arial" panose="020B0604020202020204" pitchFamily="34" charset="0"/>
                <a:ea typeface="A little sunshine" panose="02000603000000000000" pitchFamily="2" charset="0"/>
                <a:cs typeface="Arial" panose="020B0604020202020204" pitchFamily="34" charset="0"/>
              </a:rPr>
              <a:t>diagram.</a:t>
            </a: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endParaRPr lang="en-GB" sz="1100" dirty="0">
              <a:latin typeface="Arial" panose="020B0604020202020204" pitchFamily="34" charset="0"/>
              <a:ea typeface="A little sunshine" panose="02000603000000000000" pitchFamily="2" charset="0"/>
              <a:cs typeface="Arial" panose="020B0604020202020204" pitchFamily="34" charset="0"/>
            </a:endParaRPr>
          </a:p>
          <a:p>
            <a:r>
              <a:rPr lang="en-GB" sz="1100" dirty="0">
                <a:latin typeface="Arial" panose="020B0604020202020204" pitchFamily="34" charset="0"/>
                <a:ea typeface="A little sunshine" panose="02000603000000000000" pitchFamily="2" charset="0"/>
                <a:cs typeface="Arial" panose="020B0604020202020204" pitchFamily="34" charset="0"/>
              </a:rPr>
              <a:t>Calculate:</a:t>
            </a:r>
          </a:p>
          <a:p>
            <a:endParaRPr lang="en-GB" sz="400" dirty="0">
              <a:latin typeface="Arial" panose="020B0604020202020204" pitchFamily="34" charset="0"/>
              <a:ea typeface="A little sunshine" panose="02000603000000000000" pitchFamily="2" charset="0"/>
              <a:cs typeface="Arial" panose="020B0604020202020204" pitchFamily="34" charset="0"/>
            </a:endParaRP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The probability Amir is late</a:t>
            </a:r>
            <a:br>
              <a:rPr lang="en-GB" sz="1100" dirty="0">
                <a:latin typeface="Arial" panose="020B0604020202020204" pitchFamily="34" charset="0"/>
                <a:ea typeface="A little sunshine" panose="02000603000000000000" pitchFamily="2" charset="0"/>
                <a:cs typeface="Arial" panose="020B0604020202020204" pitchFamily="34" charset="0"/>
              </a:rPr>
            </a:br>
            <a:r>
              <a:rPr lang="en-GB" sz="1100" dirty="0">
                <a:latin typeface="Arial" panose="020B0604020202020204" pitchFamily="34" charset="0"/>
                <a:ea typeface="A little sunshine" panose="02000603000000000000" pitchFamily="2" charset="0"/>
                <a:cs typeface="Arial" panose="020B0604020202020204" pitchFamily="34" charset="0"/>
              </a:rPr>
              <a:t>on both days.</a:t>
            </a:r>
          </a:p>
          <a:p>
            <a:pPr marL="228600" indent="-228600">
              <a:buFont typeface="+mj-lt"/>
              <a:buAutoNum type="arabicPeriod"/>
            </a:pPr>
            <a:r>
              <a:rPr lang="en-GB" sz="1100" dirty="0">
                <a:latin typeface="Arial" panose="020B0604020202020204" pitchFamily="34" charset="0"/>
                <a:ea typeface="A little sunshine" panose="02000603000000000000" pitchFamily="2" charset="0"/>
                <a:cs typeface="Arial" panose="020B0604020202020204" pitchFamily="34" charset="0"/>
              </a:rPr>
              <a:t>The probability that he is late on at least one day.</a:t>
            </a:r>
          </a:p>
        </p:txBody>
      </p:sp>
      <p:pic>
        <p:nvPicPr>
          <p:cNvPr id="34" name="Picture 33">
            <a:extLst>
              <a:ext uri="{FF2B5EF4-FFF2-40B4-BE49-F238E27FC236}">
                <a16:creationId xmlns:a16="http://schemas.microsoft.com/office/drawing/2014/main" id="{C6319675-673A-94F7-1B9F-A843D83E503C}"/>
              </a:ext>
            </a:extLst>
          </p:cNvPr>
          <p:cNvPicPr>
            <a:picLocks noChangeAspect="1"/>
          </p:cNvPicPr>
          <p:nvPr/>
        </p:nvPicPr>
        <p:blipFill>
          <a:blip r:embed="rId7"/>
          <a:stretch>
            <a:fillRect/>
          </a:stretch>
        </p:blipFill>
        <p:spPr>
          <a:xfrm>
            <a:off x="238897" y="7727093"/>
            <a:ext cx="3122141" cy="819791"/>
          </a:xfrm>
          <a:prstGeom prst="rect">
            <a:avLst/>
          </a:prstGeom>
        </p:spPr>
      </p:pic>
      <p:pic>
        <p:nvPicPr>
          <p:cNvPr id="38" name="Picture 37">
            <a:extLst>
              <a:ext uri="{FF2B5EF4-FFF2-40B4-BE49-F238E27FC236}">
                <a16:creationId xmlns:a16="http://schemas.microsoft.com/office/drawing/2014/main" id="{F1D16B0A-4F0D-E438-A822-FB2ACCA58D79}"/>
              </a:ext>
            </a:extLst>
          </p:cNvPr>
          <p:cNvPicPr>
            <a:picLocks noChangeAspect="1"/>
          </p:cNvPicPr>
          <p:nvPr/>
        </p:nvPicPr>
        <p:blipFill>
          <a:blip r:embed="rId8"/>
          <a:stretch>
            <a:fillRect/>
          </a:stretch>
        </p:blipFill>
        <p:spPr>
          <a:xfrm>
            <a:off x="524944" y="1634525"/>
            <a:ext cx="907147" cy="812112"/>
          </a:xfrm>
          <a:prstGeom prst="rect">
            <a:avLst/>
          </a:prstGeom>
        </p:spPr>
      </p:pic>
      <p:pic>
        <p:nvPicPr>
          <p:cNvPr id="39" name="Picture 38">
            <a:extLst>
              <a:ext uri="{FF2B5EF4-FFF2-40B4-BE49-F238E27FC236}">
                <a16:creationId xmlns:a16="http://schemas.microsoft.com/office/drawing/2014/main" id="{EF147187-8D8A-56E7-7E1B-DA95146B82E7}"/>
              </a:ext>
            </a:extLst>
          </p:cNvPr>
          <p:cNvPicPr>
            <a:picLocks noChangeAspect="1"/>
          </p:cNvPicPr>
          <p:nvPr/>
        </p:nvPicPr>
        <p:blipFill>
          <a:blip r:embed="rId9"/>
          <a:stretch>
            <a:fillRect/>
          </a:stretch>
        </p:blipFill>
        <p:spPr>
          <a:xfrm>
            <a:off x="1572391" y="1627487"/>
            <a:ext cx="951385" cy="810912"/>
          </a:xfrm>
          <a:prstGeom prst="rect">
            <a:avLst/>
          </a:prstGeom>
        </p:spPr>
      </p:pic>
      <p:pic>
        <p:nvPicPr>
          <p:cNvPr id="40" name="Picture 39">
            <a:extLst>
              <a:ext uri="{FF2B5EF4-FFF2-40B4-BE49-F238E27FC236}">
                <a16:creationId xmlns:a16="http://schemas.microsoft.com/office/drawing/2014/main" id="{03ACEDD3-9D8D-B2BB-1FEB-0BDED98042C6}"/>
              </a:ext>
            </a:extLst>
          </p:cNvPr>
          <p:cNvPicPr>
            <a:picLocks noChangeAspect="1"/>
          </p:cNvPicPr>
          <p:nvPr/>
        </p:nvPicPr>
        <p:blipFill>
          <a:blip r:embed="rId10"/>
          <a:stretch>
            <a:fillRect/>
          </a:stretch>
        </p:blipFill>
        <p:spPr>
          <a:xfrm>
            <a:off x="377739" y="2893027"/>
            <a:ext cx="2476346" cy="954045"/>
          </a:xfrm>
          <a:prstGeom prst="rect">
            <a:avLst/>
          </a:prstGeom>
        </p:spPr>
      </p:pic>
      <p:sp>
        <p:nvSpPr>
          <p:cNvPr id="41" name="TextBox 40">
            <a:extLst>
              <a:ext uri="{FF2B5EF4-FFF2-40B4-BE49-F238E27FC236}">
                <a16:creationId xmlns:a16="http://schemas.microsoft.com/office/drawing/2014/main" id="{F216D0E2-16BA-B999-C504-0252105C73CA}"/>
              </a:ext>
            </a:extLst>
          </p:cNvPr>
          <p:cNvSpPr txBox="1"/>
          <p:nvPr/>
        </p:nvSpPr>
        <p:spPr>
          <a:xfrm>
            <a:off x="176417" y="2505210"/>
            <a:ext cx="2846869"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Match the bar model to the percentage increase or decrease.</a:t>
            </a:r>
          </a:p>
        </p:txBody>
      </p:sp>
      <p:pic>
        <p:nvPicPr>
          <p:cNvPr id="31" name="Picture 30">
            <a:extLst>
              <a:ext uri="{FF2B5EF4-FFF2-40B4-BE49-F238E27FC236}">
                <a16:creationId xmlns:a16="http://schemas.microsoft.com/office/drawing/2014/main" id="{1E73F703-1B1E-4683-898C-491839AA68C1}"/>
              </a:ext>
            </a:extLst>
          </p:cNvPr>
          <p:cNvPicPr>
            <a:picLocks noChangeAspect="1"/>
          </p:cNvPicPr>
          <p:nvPr/>
        </p:nvPicPr>
        <p:blipFill>
          <a:blip r:embed="rId11"/>
          <a:stretch>
            <a:fillRect/>
          </a:stretch>
        </p:blipFill>
        <p:spPr>
          <a:xfrm>
            <a:off x="113950" y="106289"/>
            <a:ext cx="2266786" cy="860216"/>
          </a:xfrm>
          <a:prstGeom prst="rect">
            <a:avLst/>
          </a:prstGeom>
        </p:spPr>
      </p:pic>
    </p:spTree>
    <p:extLst>
      <p:ext uri="{BB962C8B-B14F-4D97-AF65-F5344CB8AC3E}">
        <p14:creationId xmlns:p14="http://schemas.microsoft.com/office/powerpoint/2010/main" val="11514898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3926</TotalTime>
  <Words>988</Words>
  <Application>Microsoft Office PowerPoint</Application>
  <PresentationFormat>A4 Paper (210x297 mm)</PresentationFormat>
  <Paragraphs>242</Paragraphs>
  <Slides>2</Slides>
  <Notes>0</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vt:i4>
      </vt:variant>
    </vt:vector>
  </HeadingPairs>
  <TitlesOfParts>
    <vt:vector size="8" baseType="lpstr">
      <vt:lpstr>Arial</vt:lpstr>
      <vt:lpstr>Calibri</vt:lpstr>
      <vt:lpstr>Cambria Math</vt:lpstr>
      <vt:lpstr>Office Theme</vt:lpstr>
      <vt:lpstr>1_Custom Design</vt:lpstr>
      <vt:lpstr>Custom Design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Kathryn Bentley</dc:creator>
  <cp:lastModifiedBy>Mrs L Webster</cp:lastModifiedBy>
  <cp:revision>73</cp:revision>
  <cp:lastPrinted>2024-01-25T09:05:04Z</cp:lastPrinted>
  <dcterms:created xsi:type="dcterms:W3CDTF">2024-01-23T10:53:54Z</dcterms:created>
  <dcterms:modified xsi:type="dcterms:W3CDTF">2024-09-26T15:40:34Z</dcterms:modified>
</cp:coreProperties>
</file>