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3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17EA5E-21F9-453A-9726-831EDD0FD381}" v="1" dt="2025-10-14T16:50:20.4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45" autoAdjust="0"/>
    <p:restoredTop sz="94660"/>
  </p:normalViewPr>
  <p:slideViewPr>
    <p:cSldViewPr snapToGrid="0">
      <p:cViewPr>
        <p:scale>
          <a:sx n="44" d="100"/>
          <a:sy n="44" d="100"/>
        </p:scale>
        <p:origin x="1988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Jordan" userId="237bfc60-c66c-4244-bb4c-5a54885ff51a" providerId="ADAL" clId="{26122448-C1C6-44C0-8E55-12BB0FD61511}"/>
    <pc:docChg chg="custSel modSld">
      <pc:chgData name="Miss C Jordan" userId="237bfc60-c66c-4244-bb4c-5a54885ff51a" providerId="ADAL" clId="{26122448-C1C6-44C0-8E55-12BB0FD61511}" dt="2025-10-14T16:50:30.888" v="77" actId="1076"/>
      <pc:docMkLst>
        <pc:docMk/>
      </pc:docMkLst>
      <pc:sldChg chg="addSp modSp mod">
        <pc:chgData name="Miss C Jordan" userId="237bfc60-c66c-4244-bb4c-5a54885ff51a" providerId="ADAL" clId="{26122448-C1C6-44C0-8E55-12BB0FD61511}" dt="2025-10-14T16:50:30.888" v="77" actId="1076"/>
        <pc:sldMkLst>
          <pc:docMk/>
          <pc:sldMk cId="1317358989" sldId="303"/>
        </pc:sldMkLst>
        <pc:spChg chg="mod">
          <ac:chgData name="Miss C Jordan" userId="237bfc60-c66c-4244-bb4c-5a54885ff51a" providerId="ADAL" clId="{26122448-C1C6-44C0-8E55-12BB0FD61511}" dt="2025-10-14T16:48:32.934" v="74" actId="20577"/>
          <ac:spMkLst>
            <pc:docMk/>
            <pc:sldMk cId="1317358989" sldId="303"/>
            <ac:spMk id="3" creationId="{116502D0-F99A-D5D5-F773-C6231BAA54C4}"/>
          </ac:spMkLst>
        </pc:spChg>
        <pc:spChg chg="mod">
          <ac:chgData name="Miss C Jordan" userId="237bfc60-c66c-4244-bb4c-5a54885ff51a" providerId="ADAL" clId="{26122448-C1C6-44C0-8E55-12BB0FD61511}" dt="2025-10-14T16:48:20.419" v="29" actId="20577"/>
          <ac:spMkLst>
            <pc:docMk/>
            <pc:sldMk cId="1317358989" sldId="303"/>
            <ac:spMk id="4" creationId="{1C6E8ADE-882D-DCFE-270F-5D8D3FA3C531}"/>
          </ac:spMkLst>
        </pc:spChg>
        <pc:picChg chg="add mod">
          <ac:chgData name="Miss C Jordan" userId="237bfc60-c66c-4244-bb4c-5a54885ff51a" providerId="ADAL" clId="{26122448-C1C6-44C0-8E55-12BB0FD61511}" dt="2025-10-14T16:50:30.888" v="77" actId="1076"/>
          <ac:picMkLst>
            <pc:docMk/>
            <pc:sldMk cId="1317358989" sldId="303"/>
            <ac:picMk id="7" creationId="{12987D8F-4CA7-5C22-0069-1D60A0EE021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1" y="648725"/>
            <a:ext cx="2437902" cy="327812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Key idea 1: </a:t>
            </a:r>
            <a:r>
              <a:rPr lang="en-GB" sz="1100" u="sng" dirty="0">
                <a:solidFill>
                  <a:schemeClr val="tx1"/>
                </a:solidFill>
              </a:rPr>
              <a:t>What is a natural hazard?</a:t>
            </a:r>
          </a:p>
          <a:p>
            <a:pPr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Natural hazards </a:t>
            </a:r>
            <a:r>
              <a:rPr lang="en-GB" sz="1100" dirty="0">
                <a:solidFill>
                  <a:schemeClr val="tx1"/>
                </a:solidFill>
              </a:rPr>
              <a:t>are extreme natural events that can cause harm to people and property. </a:t>
            </a:r>
          </a:p>
          <a:p>
            <a:pPr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Hazard risk </a:t>
            </a:r>
            <a:r>
              <a:rPr lang="en-GB" sz="1100" dirty="0">
                <a:solidFill>
                  <a:schemeClr val="tx1"/>
                </a:solidFill>
              </a:rPr>
              <a:t>increases when more people live in hazardous areas or when they are poorly prepared. </a:t>
            </a:r>
          </a:p>
          <a:p>
            <a:pPr>
              <a:spcAft>
                <a:spcPts val="800"/>
              </a:spcAft>
            </a:pPr>
            <a:r>
              <a:rPr lang="en-GB" sz="1100" dirty="0">
                <a:solidFill>
                  <a:schemeClr val="tx1"/>
                </a:solidFill>
              </a:rPr>
              <a:t>It also increases when a hazard is frequent or intense. The three main types of hazard are geological (e.g. earthquakes, volcanoes), atmospheric (e.g. storms) and hydrological (e.g. floods).</a:t>
            </a:r>
          </a:p>
          <a:p>
            <a:pPr>
              <a:spcAft>
                <a:spcPts val="800"/>
              </a:spcAft>
            </a:pPr>
            <a:r>
              <a:rPr lang="en-GB" sz="1100" dirty="0">
                <a:solidFill>
                  <a:schemeClr val="tx1"/>
                </a:solidFill>
              </a:rPr>
              <a:t> Hazard risk is affected by population density, wealth, urbanisation, and how well people can predict and prepare for events.</a:t>
            </a:r>
            <a:endParaRPr lang="en-GB" sz="11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2638426" y="772683"/>
            <a:ext cx="2156585" cy="4202242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00" b="1" dirty="0">
                <a:solidFill>
                  <a:schemeClr val="tx1"/>
                </a:solidFill>
              </a:rPr>
              <a:t>Key idea 2: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What happens at different plate boundaries?</a:t>
            </a:r>
            <a:endParaRPr lang="en-GB" sz="1100" u="sng" dirty="0">
              <a:solidFill>
                <a:schemeClr val="tx1"/>
              </a:solidFill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The Earth’s crust is divided into large pieces called </a:t>
            </a:r>
            <a:r>
              <a:rPr lang="en-GB" sz="1100" b="1" dirty="0">
                <a:solidFill>
                  <a:schemeClr val="tx1"/>
                </a:solidFill>
              </a:rPr>
              <a:t>tectonic plates</a:t>
            </a:r>
            <a:r>
              <a:rPr lang="en-GB" sz="1100" dirty="0">
                <a:solidFill>
                  <a:schemeClr val="tx1"/>
                </a:solidFill>
              </a:rPr>
              <a:t>, which float on the mantle.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At </a:t>
            </a:r>
            <a:r>
              <a:rPr lang="en-GB" sz="1100" b="1" dirty="0">
                <a:solidFill>
                  <a:schemeClr val="tx1"/>
                </a:solidFill>
              </a:rPr>
              <a:t>constructive </a:t>
            </a:r>
            <a:r>
              <a:rPr lang="en-GB" sz="1100" dirty="0">
                <a:solidFill>
                  <a:schemeClr val="tx1"/>
                </a:solidFill>
              </a:rPr>
              <a:t>boundaries, plates move apart and magma rises to create new crust, such as the Mid-Atlantic Ridge.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At</a:t>
            </a:r>
            <a:r>
              <a:rPr lang="en-GB" sz="1100" b="1" dirty="0">
                <a:solidFill>
                  <a:schemeClr val="tx1"/>
                </a:solidFill>
              </a:rPr>
              <a:t> destructive </a:t>
            </a:r>
            <a:r>
              <a:rPr lang="en-GB" sz="1100" dirty="0">
                <a:solidFill>
                  <a:schemeClr val="tx1"/>
                </a:solidFill>
              </a:rPr>
              <a:t>boundaries, plates collide and one subducts beneath the other, forming volcanoes and earthquakes.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At </a:t>
            </a:r>
            <a:r>
              <a:rPr lang="en-GB" sz="1100" b="1" dirty="0">
                <a:solidFill>
                  <a:schemeClr val="tx1"/>
                </a:solidFill>
              </a:rPr>
              <a:t>conservative</a:t>
            </a:r>
            <a:r>
              <a:rPr lang="en-GB" sz="1100" dirty="0">
                <a:solidFill>
                  <a:schemeClr val="tx1"/>
                </a:solidFill>
              </a:rPr>
              <a:t> boundaries, plates slide past each other, causing earthquakes but no volcanoes.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 At </a:t>
            </a:r>
            <a:r>
              <a:rPr lang="en-GB" sz="1100" b="1" dirty="0">
                <a:solidFill>
                  <a:schemeClr val="tx1"/>
                </a:solidFill>
              </a:rPr>
              <a:t>collision</a:t>
            </a:r>
            <a:r>
              <a:rPr lang="en-GB" sz="1100" dirty="0">
                <a:solidFill>
                  <a:schemeClr val="tx1"/>
                </a:solidFill>
              </a:rPr>
              <a:t> boundaries, two continental plates meet to form fold mountains.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F07E0-D227-325F-C56A-CA905298C420}"/>
              </a:ext>
            </a:extLst>
          </p:cNvPr>
          <p:cNvSpPr/>
          <p:nvPr/>
        </p:nvSpPr>
        <p:spPr>
          <a:xfrm>
            <a:off x="4885182" y="3178294"/>
            <a:ext cx="4212826" cy="2686477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Why was Mount Nyiragongo more hazardous than </a:t>
            </a:r>
            <a:r>
              <a:rPr lang="en-GB" sz="1100" u="sng" kern="100" dirty="0" err="1">
                <a:solidFill>
                  <a:schemeClr val="tx1"/>
                </a:solidFill>
                <a:cs typeface="Times New Roman" panose="02020603050405020304" pitchFamily="18" charset="0"/>
              </a:rPr>
              <a:t>Eyjaffjallajokull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Mount Nyiragongo (DR Congo, 2002) erupted in a low-income country where people were less prepared. The fast-flowing basaltic lava destroyed homes in Goma and killed around 147 people. There was limited monitoring and poor infrastructure, so evacuation was difficult.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 contrast, Eyjafjallajökull (Iceland, 2010) occurred in a high-income country with strong preparation and monitoring. Although no one died, ash clouds disrupted global flights, showing how even a moderate eruption can have worldwide impacts.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How hazardous are volcanic eruptions?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39408-8FB2-9075-2DE4-890019B2C8AF}"/>
              </a:ext>
            </a:extLst>
          </p:cNvPr>
          <p:cNvSpPr/>
          <p:nvPr/>
        </p:nvSpPr>
        <p:spPr>
          <a:xfrm>
            <a:off x="4885182" y="640522"/>
            <a:ext cx="4212825" cy="246528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3</a:t>
            </a:r>
            <a:r>
              <a:rPr lang="en-GB" sz="1100" dirty="0">
                <a:solidFill>
                  <a:schemeClr val="tx1"/>
                </a:solidFill>
              </a:rPr>
              <a:t>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How do volcanoes differ physically?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There are three main types of volcano: </a:t>
            </a:r>
            <a:r>
              <a:rPr lang="en-GB" sz="1100" b="1" dirty="0">
                <a:solidFill>
                  <a:schemeClr val="tx1"/>
                </a:solidFill>
              </a:rPr>
              <a:t>Shield</a:t>
            </a:r>
            <a:r>
              <a:rPr lang="en-GB" sz="1100" dirty="0">
                <a:solidFill>
                  <a:schemeClr val="tx1"/>
                </a:solidFill>
              </a:rPr>
              <a:t>, </a:t>
            </a:r>
            <a:r>
              <a:rPr lang="en-GB" sz="1100" b="1" dirty="0">
                <a:solidFill>
                  <a:schemeClr val="tx1"/>
                </a:solidFill>
              </a:rPr>
              <a:t>Composite</a:t>
            </a:r>
            <a:r>
              <a:rPr lang="en-GB" sz="1100" dirty="0">
                <a:solidFill>
                  <a:schemeClr val="tx1"/>
                </a:solidFill>
              </a:rPr>
              <a:t>, and </a:t>
            </a:r>
            <a:r>
              <a:rPr lang="en-GB" sz="1100" b="1" dirty="0" err="1">
                <a:solidFill>
                  <a:schemeClr val="tx1"/>
                </a:solidFill>
              </a:rPr>
              <a:t>Supervolcanoes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Shield volcanoes</a:t>
            </a:r>
            <a:r>
              <a:rPr lang="en-GB" sz="1100" dirty="0">
                <a:solidFill>
                  <a:schemeClr val="tx1"/>
                </a:solidFill>
              </a:rPr>
              <a:t> have gentle slopes and erupt runny basaltic lava, creating wide volcanoes that erupt frequently but less violently (e.g. Mauna Loa, Hawaii).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Composite volcanoes</a:t>
            </a:r>
            <a:r>
              <a:rPr lang="en-GB" sz="1100" dirty="0">
                <a:solidFill>
                  <a:schemeClr val="tx1"/>
                </a:solidFill>
              </a:rPr>
              <a:t> have steep sides made from alternating layers of ash and lava. Their thick andesitic lava traps gas, causing explosive eruptions (e.g. Mount Etna, Italy).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 err="1">
                <a:solidFill>
                  <a:schemeClr val="tx1"/>
                </a:solidFill>
              </a:rPr>
              <a:t>Supervolcanoes</a:t>
            </a:r>
            <a:r>
              <a:rPr lang="en-GB" sz="1100" dirty="0">
                <a:solidFill>
                  <a:schemeClr val="tx1"/>
                </a:solidFill>
              </a:rPr>
              <a:t> are massive depressions called calderas that can eject thousands of cubic kilometres of material. Their eruptions have global effects on climate and can cause widespread destruction (e.g. Yellowstone, USA).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One – Tectonic Hazards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C0A7CF-A3FC-0CE6-49EF-B6B4BE204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1448" y="0"/>
            <a:ext cx="1530229" cy="5974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6BE6CC-0C47-50B8-9E19-5956412652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4825"/>
          <a:stretch>
            <a:fillRect/>
          </a:stretch>
        </p:blipFill>
        <p:spPr>
          <a:xfrm>
            <a:off x="366099" y="3989897"/>
            <a:ext cx="1463374" cy="19700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94AAD4-21EC-D445-E1D4-34D4CB2E95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7421" y="5105604"/>
            <a:ext cx="1173058" cy="91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FB3AA50E-DE96-F320-5F5B-F3A3F7EE9910}"/>
              </a:ext>
            </a:extLst>
          </p:cNvPr>
          <p:cNvSpPr/>
          <p:nvPr/>
        </p:nvSpPr>
        <p:spPr>
          <a:xfrm>
            <a:off x="4571999" y="665472"/>
            <a:ext cx="4499677" cy="1868502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6: </a:t>
            </a:r>
            <a:r>
              <a:rPr lang="en-GB" sz="1100" u="sng" dirty="0">
                <a:solidFill>
                  <a:schemeClr val="tx1"/>
                </a:solidFill>
              </a:rPr>
              <a:t>How has migration shaped our school community?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Better monitoring and communication could have saved lives. Installing more seismometers and improving emergency warnings would have helped people evacuate sooner. 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Education programmes and safe shelters could reduce risk in future eruptions. </a:t>
            </a: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International aid helped rebuild Goma, but stronger roads, hospitals and power supplies are needed for long-term resilience.</a:t>
            </a:r>
            <a:endParaRPr lang="en-GB" sz="1100" b="1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C3F902B-D62C-6BDD-8B29-E3B747399658}"/>
              </a:ext>
            </a:extLst>
          </p:cNvPr>
          <p:cNvSpPr/>
          <p:nvPr/>
        </p:nvSpPr>
        <p:spPr>
          <a:xfrm>
            <a:off x="45991" y="665471"/>
            <a:ext cx="4399885" cy="276352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5: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How can volcanic hazards be managed?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Volcanic hazards can be managed through </a:t>
            </a:r>
            <a:r>
              <a:rPr lang="en-GB" sz="1100" b="1" dirty="0">
                <a:solidFill>
                  <a:schemeClr val="tx1"/>
                </a:solidFill>
              </a:rPr>
              <a:t>prediction, preparation and response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Scientists monitor warning signs such as earthquakes, gas emissions and temperature changes.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b="1" dirty="0">
                <a:solidFill>
                  <a:schemeClr val="tx1"/>
                </a:solidFill>
              </a:rPr>
              <a:t>Preparedness</a:t>
            </a:r>
            <a:r>
              <a:rPr lang="en-GB" sz="1100" dirty="0">
                <a:solidFill>
                  <a:schemeClr val="tx1"/>
                </a:solidFill>
              </a:rPr>
              <a:t> includes evacuation routes, emergency drills and public education.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Response includes rescuing people, delivering aid and rebuilding damaged areas.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Long-term management includes improving infrastructure, land-use planning and international aid.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High-income countries usually have stronger prediction systems and faster recovery than low-income countries.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F86FA1B-58CD-779B-95CA-E1B8C24A0F62}"/>
              </a:ext>
            </a:extLst>
          </p:cNvPr>
          <p:cNvSpPr/>
          <p:nvPr/>
        </p:nvSpPr>
        <p:spPr>
          <a:xfrm>
            <a:off x="45991" y="6464626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/>
              <a:t>Helpful </a:t>
            </a:r>
            <a:r>
              <a:rPr lang="en-GB" sz="1100" b="1" dirty="0">
                <a:solidFill>
                  <a:schemeClr val="bg1"/>
                </a:solidFill>
              </a:rPr>
              <a:t>revision - </a:t>
            </a:r>
            <a:r>
              <a:rPr lang="en-GB" sz="11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1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6502D0-F99A-D5D5-F773-C6231BAA54C4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</a:t>
            </a:r>
            <a:r>
              <a:rPr lang="en-GB" sz="1200" dirty="0">
                <a:solidFill>
                  <a:schemeClr val="tx1"/>
                </a:solidFill>
              </a:rPr>
              <a:t>How hazardous are volcanic eruptions?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6E8ADE-882D-DCFE-270F-5D8D3FA3C53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One – Tectonic Hazards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E630CD-E9F2-6F5A-4E84-DC6DC2D6B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7779" y="0"/>
            <a:ext cx="1530229" cy="59746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0674D29-7945-EC19-085E-FB88179B71FD}"/>
              </a:ext>
            </a:extLst>
          </p:cNvPr>
          <p:cNvSpPr/>
          <p:nvPr/>
        </p:nvSpPr>
        <p:spPr>
          <a:xfrm>
            <a:off x="4598331" y="2770658"/>
            <a:ext cx="4499677" cy="2150053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6: </a:t>
            </a:r>
            <a:r>
              <a:rPr lang="en-GB" sz="1100" u="sng" dirty="0">
                <a:solidFill>
                  <a:schemeClr val="tx1"/>
                </a:solidFill>
              </a:rPr>
              <a:t>How can volcanoes bring advantages?</a:t>
            </a:r>
            <a:endParaRPr lang="en-GB" sz="110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71450" lvl="0" indent="-171450" defTabSz="914400" eaLnBrk="0" fontAlgn="base" hangingPunct="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</a:rPr>
              <a:t>Volcanoes can bring economic and environmental benefits.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Lava and ash create fertile soils for farming.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Volcanic rocks supply valuable minerals and geothermal energy can generate electricity.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Volcanic landscapes attract tourists, creating jobs and income for local communities.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Countries such as Iceland and Italy benefit from geothermal energy, agriculture and tourism.</a:t>
            </a:r>
            <a:br>
              <a:rPr lang="en-GB" sz="1100" dirty="0">
                <a:solidFill>
                  <a:schemeClr val="tx1"/>
                </a:solidFill>
              </a:rPr>
            </a:br>
            <a:r>
              <a:rPr lang="en-GB" sz="1100" dirty="0">
                <a:solidFill>
                  <a:schemeClr val="tx1"/>
                </a:solidFill>
              </a:rPr>
              <a:t>Although risky, people continue to live near volcanoes because of these opportunities.</a:t>
            </a:r>
            <a:endParaRPr lang="en-GB" sz="1100" b="1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48A54F-961E-0199-8191-73F6DCF174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104" y="3526435"/>
            <a:ext cx="3717657" cy="24784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987D8F-4CA7-5C22-0069-1D60A0EE0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3940" y="5029849"/>
            <a:ext cx="1988457" cy="132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5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9792</TotalTime>
  <Words>740</Words>
  <Application>Microsoft Office PowerPoint</Application>
  <PresentationFormat>On-screen Show (4:3)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Miss C Jordan</cp:lastModifiedBy>
  <cp:revision>8</cp:revision>
  <cp:lastPrinted>2024-11-05T08:13:02Z</cp:lastPrinted>
  <dcterms:created xsi:type="dcterms:W3CDTF">2024-09-02T20:50:34Z</dcterms:created>
  <dcterms:modified xsi:type="dcterms:W3CDTF">2025-10-14T16:50:34Z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